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8" r:id="rId3"/>
    <p:sldId id="279" r:id="rId4"/>
    <p:sldId id="261" r:id="rId5"/>
    <p:sldId id="269" r:id="rId6"/>
    <p:sldId id="266" r:id="rId7"/>
    <p:sldId id="284" r:id="rId8"/>
    <p:sldId id="285" r:id="rId9"/>
    <p:sldId id="286" r:id="rId10"/>
    <p:sldId id="287" r:id="rId11"/>
    <p:sldId id="290" r:id="rId12"/>
    <p:sldId id="291" r:id="rId13"/>
    <p:sldId id="292" r:id="rId14"/>
    <p:sldId id="293" r:id="rId15"/>
    <p:sldId id="294" r:id="rId16"/>
    <p:sldId id="295" r:id="rId17"/>
    <p:sldId id="278" r:id="rId18"/>
    <p:sldId id="296" r:id="rId19"/>
  </p:sldIdLst>
  <p:sldSz cx="12192000" cy="6858000"/>
  <p:notesSz cx="6858000" cy="9144000"/>
  <p:embeddedFontLst>
    <p:embeddedFont>
      <p:font typeface="Century Gothic" pitchFamily="34" charset="0"/>
      <p:regular r:id="rId24"/>
      <p:bold r:id="rId25"/>
    </p:embeddedFont>
    <p:embeddedFont>
      <p:font typeface="微软雅黑" pitchFamily="34" charset="-122"/>
      <p:regular r:id="rId26"/>
      <p:bold r:id="rId27"/>
    </p:embeddedFont>
    <p:embeddedFont>
      <p:font typeface="Times New Roman" charset="0"/>
      <p:regular r:id="rId28"/>
    </p:embeddedFont>
    <p:embeddedFont>
      <p:font typeface="微软雅黑" charset="-122"/>
      <p:regular r:id="rId29"/>
    </p:embeddedFont>
  </p:embeddedFontLst>
  <p:defaultTextStyle>
    <a:defPPr>
      <a:defRPr lang="zh-CN"/>
    </a:defPPr>
    <a:lvl1pPr marL="0" lvl="0" indent="0" algn="l" defTabSz="913130" eaLnBrk="1" fontAlgn="base" latinLnBrk="0" hangingPunct="1">
      <a:spcBef>
        <a:spcPct val="0"/>
      </a:spcBef>
      <a:spcAft>
        <a:spcPct val="0"/>
      </a:spcAft>
      <a:buNone/>
      <a:defRPr sz="1900" b="0" i="0" u="none" kern="1200" baseline="0">
        <a:solidFill>
          <a:schemeClr val="tx1"/>
        </a:solidFill>
        <a:latin typeface="Arial" charset="0"/>
        <a:ea typeface="宋体" charset="-122"/>
      </a:defRPr>
    </a:lvl1pPr>
    <a:lvl2pPr marL="455930" lvl="1" indent="1270" algn="l" defTabSz="913130" eaLnBrk="1" fontAlgn="base" latinLnBrk="0" hangingPunct="1">
      <a:spcBef>
        <a:spcPct val="0"/>
      </a:spcBef>
      <a:spcAft>
        <a:spcPct val="0"/>
      </a:spcAft>
      <a:buNone/>
      <a:defRPr sz="1900" b="0" i="0" u="none" kern="1200" baseline="0">
        <a:solidFill>
          <a:schemeClr val="tx1"/>
        </a:solidFill>
        <a:latin typeface="Arial" charset="0"/>
        <a:ea typeface="宋体" charset="-122"/>
      </a:defRPr>
    </a:lvl2pPr>
    <a:lvl3pPr marL="913130" lvl="2" indent="1270" algn="l" defTabSz="913130" eaLnBrk="1" fontAlgn="base" latinLnBrk="0" hangingPunct="1">
      <a:spcBef>
        <a:spcPct val="0"/>
      </a:spcBef>
      <a:spcAft>
        <a:spcPct val="0"/>
      </a:spcAft>
      <a:buNone/>
      <a:defRPr sz="1900" b="0" i="0" u="none" kern="1200" baseline="0">
        <a:solidFill>
          <a:schemeClr val="tx1"/>
        </a:solidFill>
        <a:latin typeface="Arial" charset="0"/>
        <a:ea typeface="宋体" charset="-122"/>
      </a:defRPr>
    </a:lvl3pPr>
    <a:lvl4pPr marL="1370330" lvl="3" indent="1270" algn="l" defTabSz="913130" eaLnBrk="1" fontAlgn="base" latinLnBrk="0" hangingPunct="1">
      <a:spcBef>
        <a:spcPct val="0"/>
      </a:spcBef>
      <a:spcAft>
        <a:spcPct val="0"/>
      </a:spcAft>
      <a:buNone/>
      <a:defRPr sz="1900" b="0" i="0" u="none" kern="1200" baseline="0">
        <a:solidFill>
          <a:schemeClr val="tx1"/>
        </a:solidFill>
        <a:latin typeface="Arial" charset="0"/>
        <a:ea typeface="宋体" charset="-122"/>
      </a:defRPr>
    </a:lvl4pPr>
    <a:lvl5pPr marL="1827530" lvl="4" indent="1270" algn="l" defTabSz="913130" eaLnBrk="1" fontAlgn="base" latinLnBrk="0" hangingPunct="1">
      <a:spcBef>
        <a:spcPct val="0"/>
      </a:spcBef>
      <a:spcAft>
        <a:spcPct val="0"/>
      </a:spcAft>
      <a:buNone/>
      <a:defRPr sz="1900" b="0" i="0" u="none" kern="1200" baseline="0">
        <a:solidFill>
          <a:schemeClr val="tx1"/>
        </a:solidFill>
        <a:latin typeface="Arial" charset="0"/>
        <a:ea typeface="宋体" charset="-122"/>
      </a:defRPr>
    </a:lvl5pPr>
    <a:lvl6pPr marL="2286000" lvl="5" indent="1270" algn="l" defTabSz="913130" eaLnBrk="1" fontAlgn="base" latinLnBrk="0" hangingPunct="1">
      <a:spcBef>
        <a:spcPct val="0"/>
      </a:spcBef>
      <a:spcAft>
        <a:spcPct val="0"/>
      </a:spcAft>
      <a:buNone/>
      <a:defRPr sz="1900" b="0" i="0" u="none" kern="1200" baseline="0">
        <a:solidFill>
          <a:schemeClr val="tx1"/>
        </a:solidFill>
        <a:latin typeface="Arial" charset="0"/>
        <a:ea typeface="宋体" charset="-122"/>
      </a:defRPr>
    </a:lvl6pPr>
    <a:lvl7pPr marL="2743200" lvl="6" indent="1270" algn="l" defTabSz="913130" eaLnBrk="1" fontAlgn="base" latinLnBrk="0" hangingPunct="1">
      <a:spcBef>
        <a:spcPct val="0"/>
      </a:spcBef>
      <a:spcAft>
        <a:spcPct val="0"/>
      </a:spcAft>
      <a:buNone/>
      <a:defRPr sz="1900" b="0" i="0" u="none" kern="1200" baseline="0">
        <a:solidFill>
          <a:schemeClr val="tx1"/>
        </a:solidFill>
        <a:latin typeface="Arial" charset="0"/>
        <a:ea typeface="宋体" charset="-122"/>
      </a:defRPr>
    </a:lvl7pPr>
    <a:lvl8pPr marL="3200400" lvl="7" indent="1270" algn="l" defTabSz="913130" eaLnBrk="1" fontAlgn="base" latinLnBrk="0" hangingPunct="1">
      <a:spcBef>
        <a:spcPct val="0"/>
      </a:spcBef>
      <a:spcAft>
        <a:spcPct val="0"/>
      </a:spcAft>
      <a:buNone/>
      <a:defRPr sz="1900" b="0" i="0" u="none" kern="1200" baseline="0">
        <a:solidFill>
          <a:schemeClr val="tx1"/>
        </a:solidFill>
        <a:latin typeface="Arial" charset="0"/>
        <a:ea typeface="宋体" charset="-122"/>
      </a:defRPr>
    </a:lvl8pPr>
    <a:lvl9pPr marL="3657600" lvl="8" indent="1270" algn="l" defTabSz="913130" eaLnBrk="1" fontAlgn="base" latinLnBrk="0" hangingPunct="1">
      <a:spcBef>
        <a:spcPct val="0"/>
      </a:spcBef>
      <a:spcAft>
        <a:spcPct val="0"/>
      </a:spcAft>
      <a:buNone/>
      <a:defRPr sz="1900" b="0" i="0" u="none" kern="1200" baseline="0">
        <a:solidFill>
          <a:schemeClr val="tx1"/>
        </a:solidFill>
        <a:latin typeface="Arial" charset="0"/>
        <a:ea typeface="宋体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858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-540" y="-108"/>
      </p:cViewPr>
      <p:guideLst>
        <p:guide orient="horz" pos="2150"/>
        <p:guide pos="3773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7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font" Target="fonts/font6.fntdata"/><Relationship Id="rId28" Type="http://schemas.openxmlformats.org/officeDocument/2006/relationships/font" Target="fonts/font5.fntdata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 marL="0" marR="0" lvl="0" indent="0" algn="l" defTabSz="912495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 marL="0" marR="0" lvl="0" indent="0" algn="r" defTabSz="912495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6C9D9F-8D83-4B13-8350-98A925214DE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 marL="0" marR="0" lvl="0" indent="0" algn="l" defTabSz="912495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信息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与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2pPr>
      <a:lvl3pPr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3pPr>
      <a:lvl4pPr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4pPr>
      <a:lvl5pPr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微软雅黑" pitchFamily="34" charset="-122"/>
        </a:defRPr>
      </a:lvl9pPr>
    </p:titleStyle>
    <p:bodyStyle>
      <a:lvl1pPr marL="227330" indent="-227330" algn="l" defTabSz="912495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7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9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文本框 5"/>
          <p:cNvSpPr txBox="1"/>
          <p:nvPr/>
        </p:nvSpPr>
        <p:spPr>
          <a:xfrm>
            <a:off x="2470150" y="1130618"/>
            <a:ext cx="7496810" cy="22847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1438" tIns="45719" rIns="91438" bIns="45719">
            <a:spAutoFit/>
          </a:bodyPr>
          <a:p>
            <a:pPr lvl="0" algn="ctr" eaLnBrk="1" hangingPunct="1">
              <a:lnSpc>
                <a:spcPct val="150000"/>
              </a:lnSpc>
            </a:pPr>
            <a:r>
              <a:rPr lang="zh-CN" altLang="en-US" sz="4800" b="1" dirty="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t>基于</a:t>
            </a:r>
            <a:r>
              <a:rPr lang="en-US" altLang="zh-CN" sz="4800" b="1" dirty="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t>NodeJs</a:t>
            </a:r>
            <a:r>
              <a:rPr lang="zh-CN" altLang="en-US" sz="4800" b="1" dirty="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t>的代码</a:t>
            </a:r>
            <a:endParaRPr lang="zh-CN" altLang="en-US" sz="4800" b="1" dirty="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  <a:p>
            <a:pPr lvl="0" algn="ctr" eaLnBrk="1" hangingPunct="1">
              <a:lnSpc>
                <a:spcPct val="150000"/>
              </a:lnSpc>
            </a:pPr>
            <a:r>
              <a:rPr lang="zh-CN" altLang="en-US" sz="4800" b="1" dirty="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t>分享管理系统的设计与实现</a:t>
            </a:r>
            <a:endParaRPr lang="zh-CN" altLang="en-US" sz="4800" b="1" dirty="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13315" name="文本框 8"/>
          <p:cNvSpPr txBox="1"/>
          <p:nvPr/>
        </p:nvSpPr>
        <p:spPr>
          <a:xfrm>
            <a:off x="4491038" y="5272088"/>
            <a:ext cx="1870710" cy="4000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1438" tIns="45719" rIns="91438" bIns="45719">
            <a:spAutoFit/>
          </a:bodyPr>
          <a:p>
            <a:pPr lvl="0" eaLnBrk="1" hangingPunct="1"/>
            <a:r>
              <a:rPr lang="zh-CN" altLang="en-US" dirty="0">
                <a:solidFill>
                  <a:srgbClr val="FFFFFF"/>
                </a:solidFill>
                <a:latin typeface="Century Gothic" pitchFamily="34" charset="0"/>
                <a:ea typeface="微软雅黑" pitchFamily="34" charset="-122"/>
              </a:rPr>
              <a:t>答辩人：郭亚宁</a:t>
            </a:r>
            <a:endParaRPr lang="zh-CN" altLang="en-US" dirty="0">
              <a:solidFill>
                <a:srgbClr val="FFFFFF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13316" name="文本框 9"/>
          <p:cNvSpPr txBox="1"/>
          <p:nvPr/>
        </p:nvSpPr>
        <p:spPr>
          <a:xfrm>
            <a:off x="1584325" y="5272088"/>
            <a:ext cx="2112010" cy="4000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1438" tIns="45719" rIns="91438" bIns="45719">
            <a:spAutoFit/>
          </a:bodyPr>
          <a:p>
            <a:pPr lvl="0" eaLnBrk="1" hangingPunct="1"/>
            <a:r>
              <a:rPr lang="zh-CN" altLang="en-US" dirty="0">
                <a:solidFill>
                  <a:srgbClr val="FFFFFF"/>
                </a:solidFill>
                <a:latin typeface="Century Gothic" pitchFamily="34" charset="0"/>
                <a:ea typeface="微软雅黑" pitchFamily="34" charset="-122"/>
              </a:rPr>
              <a:t>指导教师：杨照峰</a:t>
            </a:r>
            <a:endParaRPr lang="zh-CN" altLang="en-US" dirty="0">
              <a:solidFill>
                <a:srgbClr val="FFFFFF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13317" name="文本框 14"/>
          <p:cNvSpPr txBox="1"/>
          <p:nvPr/>
        </p:nvSpPr>
        <p:spPr>
          <a:xfrm>
            <a:off x="841375" y="533400"/>
            <a:ext cx="1197610" cy="3511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1438" tIns="45719" rIns="91438" bIns="45719">
            <a:spAutoFit/>
          </a:bodyPr>
          <a:p>
            <a:pPr lvl="0" eaLnBrk="1" hangingPunct="1"/>
            <a:r>
              <a:rPr lang="zh-CN" altLang="en-US" sz="1600" dirty="0">
                <a:solidFill>
                  <a:srgbClr val="FFFFFF"/>
                </a:solidFill>
                <a:latin typeface="Century Gothic" pitchFamily="34" charset="0"/>
                <a:ea typeface="微软雅黑" pitchFamily="34" charset="-122"/>
              </a:rPr>
              <a:t>平顶山学院</a:t>
            </a:r>
            <a:endParaRPr lang="zh-CN" altLang="en-US" sz="1600" dirty="0">
              <a:solidFill>
                <a:srgbClr val="FFFFFF"/>
              </a:solidFill>
              <a:latin typeface="Century Gothic" pitchFamily="34" charset="0"/>
              <a:ea typeface="微软雅黑" pitchFamily="34" charset="-122"/>
            </a:endParaRPr>
          </a:p>
        </p:txBody>
      </p:sp>
      <p:grpSp>
        <p:nvGrpSpPr>
          <p:cNvPr id="13318" name="组合 22"/>
          <p:cNvGrpSpPr/>
          <p:nvPr/>
        </p:nvGrpSpPr>
        <p:grpSpPr>
          <a:xfrm>
            <a:off x="1031875" y="5181600"/>
            <a:ext cx="552450" cy="552450"/>
            <a:chOff x="1031277" y="5180856"/>
            <a:chExt cx="552450" cy="552450"/>
          </a:xfrm>
        </p:grpSpPr>
        <p:sp>
          <p:nvSpPr>
            <p:cNvPr id="11" name="椭圆 10"/>
            <p:cNvSpPr/>
            <p:nvPr/>
          </p:nvSpPr>
          <p:spPr>
            <a:xfrm>
              <a:off x="1031277" y="5180856"/>
              <a:ext cx="552450" cy="5524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34"/>
            <p:cNvSpPr/>
            <p:nvPr/>
          </p:nvSpPr>
          <p:spPr>
            <a:xfrm flipH="1">
              <a:off x="1131290" y="5314206"/>
              <a:ext cx="328612" cy="247650"/>
            </a:xfrm>
            <a:custGeom>
              <a:avLst/>
              <a:gdLst/>
              <a:ahLst/>
              <a:cxnLst/>
              <a:rect l="l" t="t" r="r" b="b"/>
              <a:pathLst>
                <a:path w="852601" h="862013">
                  <a:moveTo>
                    <a:pt x="339688" y="551599"/>
                  </a:moveTo>
                  <a:cubicBezTo>
                    <a:pt x="336200" y="550660"/>
                    <a:pt x="332712" y="552270"/>
                    <a:pt x="329224" y="555624"/>
                  </a:cubicBezTo>
                  <a:lnTo>
                    <a:pt x="318760" y="571723"/>
                  </a:lnTo>
                  <a:cubicBezTo>
                    <a:pt x="317687" y="576955"/>
                    <a:pt x="320907" y="582723"/>
                    <a:pt x="322785" y="587017"/>
                  </a:cubicBezTo>
                  <a:cubicBezTo>
                    <a:pt x="324663" y="591310"/>
                    <a:pt x="331370" y="593322"/>
                    <a:pt x="330029" y="597481"/>
                  </a:cubicBezTo>
                  <a:cubicBezTo>
                    <a:pt x="328687" y="601641"/>
                    <a:pt x="318894" y="606739"/>
                    <a:pt x="314735" y="611971"/>
                  </a:cubicBezTo>
                  <a:cubicBezTo>
                    <a:pt x="310576" y="617202"/>
                    <a:pt x="308563" y="620288"/>
                    <a:pt x="303465" y="629679"/>
                  </a:cubicBezTo>
                  <a:cubicBezTo>
                    <a:pt x="298368" y="639070"/>
                    <a:pt x="292062" y="654230"/>
                    <a:pt x="284147" y="668317"/>
                  </a:cubicBezTo>
                  <a:cubicBezTo>
                    <a:pt x="276232" y="682403"/>
                    <a:pt x="261340" y="698637"/>
                    <a:pt x="255974" y="714199"/>
                  </a:cubicBezTo>
                  <a:cubicBezTo>
                    <a:pt x="250607" y="729762"/>
                    <a:pt x="252754" y="745727"/>
                    <a:pt x="251949" y="761691"/>
                  </a:cubicBezTo>
                  <a:cubicBezTo>
                    <a:pt x="251144" y="777656"/>
                    <a:pt x="252351" y="796036"/>
                    <a:pt x="251143" y="809989"/>
                  </a:cubicBezTo>
                  <a:cubicBezTo>
                    <a:pt x="249937" y="823941"/>
                    <a:pt x="245778" y="837357"/>
                    <a:pt x="244705" y="845406"/>
                  </a:cubicBezTo>
                  <a:cubicBezTo>
                    <a:pt x="243631" y="853456"/>
                    <a:pt x="243095" y="855603"/>
                    <a:pt x="244705" y="858286"/>
                  </a:cubicBezTo>
                  <a:cubicBezTo>
                    <a:pt x="245509" y="859627"/>
                    <a:pt x="245945" y="860298"/>
                    <a:pt x="247169" y="860701"/>
                  </a:cubicBezTo>
                  <a:lnTo>
                    <a:pt x="254364" y="861506"/>
                  </a:lnTo>
                  <a:cubicBezTo>
                    <a:pt x="262279" y="862042"/>
                    <a:pt x="277305" y="862310"/>
                    <a:pt x="292196" y="861506"/>
                  </a:cubicBezTo>
                  <a:cubicBezTo>
                    <a:pt x="307088" y="860701"/>
                    <a:pt x="333115" y="857749"/>
                    <a:pt x="343713" y="856676"/>
                  </a:cubicBezTo>
                  <a:cubicBezTo>
                    <a:pt x="343747" y="856684"/>
                    <a:pt x="352708" y="858681"/>
                    <a:pt x="355787" y="855066"/>
                  </a:cubicBezTo>
                  <a:cubicBezTo>
                    <a:pt x="358873" y="851443"/>
                    <a:pt x="361288" y="845675"/>
                    <a:pt x="362227" y="834943"/>
                  </a:cubicBezTo>
                  <a:cubicBezTo>
                    <a:pt x="363166" y="824210"/>
                    <a:pt x="363568" y="808110"/>
                    <a:pt x="361422" y="790670"/>
                  </a:cubicBezTo>
                  <a:cubicBezTo>
                    <a:pt x="359275" y="773229"/>
                    <a:pt x="352299" y="754313"/>
                    <a:pt x="349348" y="730298"/>
                  </a:cubicBezTo>
                  <a:cubicBezTo>
                    <a:pt x="346396" y="706284"/>
                    <a:pt x="344786" y="666439"/>
                    <a:pt x="343713" y="646584"/>
                  </a:cubicBezTo>
                  <a:cubicBezTo>
                    <a:pt x="342640" y="626728"/>
                    <a:pt x="342505" y="619886"/>
                    <a:pt x="342908" y="611166"/>
                  </a:cubicBezTo>
                  <a:cubicBezTo>
                    <a:pt x="343310" y="602446"/>
                    <a:pt x="343713" y="600299"/>
                    <a:pt x="346128" y="594262"/>
                  </a:cubicBezTo>
                  <a:cubicBezTo>
                    <a:pt x="348543" y="588224"/>
                    <a:pt x="356727" y="580443"/>
                    <a:pt x="357397" y="574942"/>
                  </a:cubicBezTo>
                  <a:cubicBezTo>
                    <a:pt x="358068" y="569442"/>
                    <a:pt x="353104" y="565149"/>
                    <a:pt x="350153" y="561258"/>
                  </a:cubicBezTo>
                  <a:close/>
                  <a:moveTo>
                    <a:pt x="287206" y="507649"/>
                  </a:moveTo>
                  <a:cubicBezTo>
                    <a:pt x="299226" y="561742"/>
                    <a:pt x="284201" y="574621"/>
                    <a:pt x="274326" y="617123"/>
                  </a:cubicBezTo>
                  <a:cubicBezTo>
                    <a:pt x="272445" y="626330"/>
                    <a:pt x="270907" y="639718"/>
                    <a:pt x="269556" y="655910"/>
                  </a:cubicBezTo>
                  <a:cubicBezTo>
                    <a:pt x="284442" y="632717"/>
                    <a:pt x="299146" y="601494"/>
                    <a:pt x="316184" y="596515"/>
                  </a:cubicBezTo>
                  <a:cubicBezTo>
                    <a:pt x="314038" y="589217"/>
                    <a:pt x="305451" y="583528"/>
                    <a:pt x="306524" y="574621"/>
                  </a:cubicBezTo>
                  <a:cubicBezTo>
                    <a:pt x="307147" y="563679"/>
                    <a:pt x="314405" y="554950"/>
                    <a:pt x="319949" y="545622"/>
                  </a:cubicBezTo>
                  <a:cubicBezTo>
                    <a:pt x="307786" y="539695"/>
                    <a:pt x="298568" y="525281"/>
                    <a:pt x="287206" y="507649"/>
                  </a:cubicBezTo>
                  <a:close/>
                  <a:moveTo>
                    <a:pt x="264023" y="488330"/>
                  </a:moveTo>
                  <a:cubicBezTo>
                    <a:pt x="251143" y="497345"/>
                    <a:pt x="249856" y="517952"/>
                    <a:pt x="240841" y="523104"/>
                  </a:cubicBezTo>
                  <a:cubicBezTo>
                    <a:pt x="177304" y="542852"/>
                    <a:pt x="103463" y="578055"/>
                    <a:pt x="46365" y="613259"/>
                  </a:cubicBezTo>
                  <a:cubicBezTo>
                    <a:pt x="17601" y="630002"/>
                    <a:pt x="12021" y="649320"/>
                    <a:pt x="6440" y="682806"/>
                  </a:cubicBezTo>
                  <a:lnTo>
                    <a:pt x="0" y="793568"/>
                  </a:lnTo>
                  <a:cubicBezTo>
                    <a:pt x="60532" y="849807"/>
                    <a:pt x="154551" y="840362"/>
                    <a:pt x="230537" y="859252"/>
                  </a:cubicBezTo>
                  <a:cubicBezTo>
                    <a:pt x="242128" y="755359"/>
                    <a:pt x="233113" y="597374"/>
                    <a:pt x="265311" y="542422"/>
                  </a:cubicBezTo>
                  <a:close/>
                  <a:moveTo>
                    <a:pt x="473953" y="438101"/>
                  </a:moveTo>
                  <a:cubicBezTo>
                    <a:pt x="449999" y="476765"/>
                    <a:pt x="395188" y="525303"/>
                    <a:pt x="351750" y="542487"/>
                  </a:cubicBezTo>
                  <a:cubicBezTo>
                    <a:pt x="364570" y="553524"/>
                    <a:pt x="369815" y="566569"/>
                    <a:pt x="371564" y="577519"/>
                  </a:cubicBezTo>
                  <a:cubicBezTo>
                    <a:pt x="371510" y="588305"/>
                    <a:pt x="363407" y="591042"/>
                    <a:pt x="359329" y="597803"/>
                  </a:cubicBezTo>
                  <a:cubicBezTo>
                    <a:pt x="364928" y="652187"/>
                    <a:pt x="355161" y="701683"/>
                    <a:pt x="373271" y="759858"/>
                  </a:cubicBezTo>
                  <a:cubicBezTo>
                    <a:pt x="382583" y="726860"/>
                    <a:pt x="394118" y="694072"/>
                    <a:pt x="406981" y="659624"/>
                  </a:cubicBezTo>
                  <a:cubicBezTo>
                    <a:pt x="434458" y="598661"/>
                    <a:pt x="476100" y="510653"/>
                    <a:pt x="473953" y="438101"/>
                  </a:cubicBezTo>
                  <a:close/>
                  <a:moveTo>
                    <a:pt x="444331" y="425221"/>
                  </a:moveTo>
                  <a:cubicBezTo>
                    <a:pt x="417365" y="457420"/>
                    <a:pt x="365446" y="490423"/>
                    <a:pt x="342908" y="490423"/>
                  </a:cubicBezTo>
                  <a:cubicBezTo>
                    <a:pt x="312722" y="489752"/>
                    <a:pt x="309100" y="473787"/>
                    <a:pt x="292196" y="465469"/>
                  </a:cubicBezTo>
                  <a:cubicBezTo>
                    <a:pt x="308026" y="468152"/>
                    <a:pt x="323455" y="474056"/>
                    <a:pt x="339687" y="473519"/>
                  </a:cubicBezTo>
                  <a:cubicBezTo>
                    <a:pt x="376180" y="473116"/>
                    <a:pt x="416695" y="446955"/>
                    <a:pt x="444331" y="425221"/>
                  </a:cubicBezTo>
                  <a:close/>
                  <a:moveTo>
                    <a:pt x="488121" y="409767"/>
                  </a:moveTo>
                  <a:cubicBezTo>
                    <a:pt x="533198" y="465576"/>
                    <a:pt x="410846" y="692681"/>
                    <a:pt x="376072" y="855388"/>
                  </a:cubicBezTo>
                  <a:cubicBezTo>
                    <a:pt x="489409" y="838216"/>
                    <a:pt x="600169" y="850665"/>
                    <a:pt x="716082" y="803871"/>
                  </a:cubicBezTo>
                  <a:cubicBezTo>
                    <a:pt x="761588" y="800437"/>
                    <a:pt x="808382" y="816321"/>
                    <a:pt x="852601" y="793568"/>
                  </a:cubicBezTo>
                  <a:cubicBezTo>
                    <a:pt x="845303" y="743338"/>
                    <a:pt x="867627" y="646745"/>
                    <a:pt x="772750" y="588788"/>
                  </a:cubicBezTo>
                  <a:cubicBezTo>
                    <a:pt x="729391" y="552726"/>
                    <a:pt x="648681" y="519241"/>
                    <a:pt x="565395" y="492193"/>
                  </a:cubicBezTo>
                  <a:cubicBezTo>
                    <a:pt x="534486" y="468582"/>
                    <a:pt x="515167" y="433379"/>
                    <a:pt x="488121" y="409767"/>
                  </a:cubicBezTo>
                  <a:close/>
                  <a:moveTo>
                    <a:pt x="314467" y="207"/>
                  </a:moveTo>
                  <a:cubicBezTo>
                    <a:pt x="302302" y="922"/>
                    <a:pt x="297652" y="4142"/>
                    <a:pt x="285488" y="8794"/>
                  </a:cubicBezTo>
                  <a:cubicBezTo>
                    <a:pt x="273325" y="13444"/>
                    <a:pt x="253826" y="20241"/>
                    <a:pt x="241485" y="28112"/>
                  </a:cubicBezTo>
                  <a:cubicBezTo>
                    <a:pt x="229142" y="35983"/>
                    <a:pt x="220377" y="43853"/>
                    <a:pt x="211433" y="56017"/>
                  </a:cubicBezTo>
                  <a:cubicBezTo>
                    <a:pt x="202489" y="68180"/>
                    <a:pt x="193724" y="87320"/>
                    <a:pt x="187821" y="101095"/>
                  </a:cubicBezTo>
                  <a:cubicBezTo>
                    <a:pt x="181919" y="114868"/>
                    <a:pt x="176194" y="121665"/>
                    <a:pt x="176015" y="138658"/>
                  </a:cubicBezTo>
                  <a:cubicBezTo>
                    <a:pt x="175837" y="155652"/>
                    <a:pt x="182813" y="191249"/>
                    <a:pt x="186748" y="203055"/>
                  </a:cubicBezTo>
                  <a:lnTo>
                    <a:pt x="187520" y="204007"/>
                  </a:lnTo>
                  <a:lnTo>
                    <a:pt x="191027" y="223887"/>
                  </a:lnTo>
                  <a:cubicBezTo>
                    <a:pt x="185407" y="222374"/>
                    <a:pt x="182724" y="232570"/>
                    <a:pt x="184333" y="241693"/>
                  </a:cubicBezTo>
                  <a:cubicBezTo>
                    <a:pt x="185943" y="250815"/>
                    <a:pt x="196139" y="265841"/>
                    <a:pt x="198822" y="277111"/>
                  </a:cubicBezTo>
                  <a:cubicBezTo>
                    <a:pt x="201505" y="288380"/>
                    <a:pt x="200298" y="299113"/>
                    <a:pt x="200432" y="309308"/>
                  </a:cubicBezTo>
                  <a:cubicBezTo>
                    <a:pt x="200566" y="319505"/>
                    <a:pt x="198285" y="331579"/>
                    <a:pt x="199627" y="338286"/>
                  </a:cubicBezTo>
                  <a:cubicBezTo>
                    <a:pt x="200969" y="344995"/>
                    <a:pt x="205128" y="346739"/>
                    <a:pt x="208482" y="349556"/>
                  </a:cubicBezTo>
                  <a:cubicBezTo>
                    <a:pt x="211836" y="352373"/>
                    <a:pt x="218275" y="343385"/>
                    <a:pt x="219751" y="355191"/>
                  </a:cubicBezTo>
                  <a:cubicBezTo>
                    <a:pt x="221227" y="366997"/>
                    <a:pt x="229008" y="395036"/>
                    <a:pt x="236655" y="410733"/>
                  </a:cubicBezTo>
                  <a:cubicBezTo>
                    <a:pt x="244301" y="426429"/>
                    <a:pt x="259999" y="439845"/>
                    <a:pt x="265633" y="449370"/>
                  </a:cubicBezTo>
                  <a:cubicBezTo>
                    <a:pt x="271268" y="458895"/>
                    <a:pt x="266438" y="460372"/>
                    <a:pt x="270463" y="467884"/>
                  </a:cubicBezTo>
                  <a:cubicBezTo>
                    <a:pt x="274487" y="475397"/>
                    <a:pt x="281330" y="484118"/>
                    <a:pt x="289781" y="494447"/>
                  </a:cubicBezTo>
                  <a:cubicBezTo>
                    <a:pt x="298233" y="504778"/>
                    <a:pt x="311246" y="524097"/>
                    <a:pt x="321175" y="529866"/>
                  </a:cubicBezTo>
                  <a:cubicBezTo>
                    <a:pt x="331102" y="535634"/>
                    <a:pt x="333383" y="536305"/>
                    <a:pt x="349348" y="529061"/>
                  </a:cubicBezTo>
                  <a:cubicBezTo>
                    <a:pt x="365312" y="521816"/>
                    <a:pt x="399657" y="499680"/>
                    <a:pt x="416963" y="486398"/>
                  </a:cubicBezTo>
                  <a:cubicBezTo>
                    <a:pt x="434270" y="473116"/>
                    <a:pt x="444331" y="459298"/>
                    <a:pt x="453186" y="449370"/>
                  </a:cubicBezTo>
                  <a:cubicBezTo>
                    <a:pt x="462041" y="439443"/>
                    <a:pt x="466601" y="434746"/>
                    <a:pt x="470089" y="426831"/>
                  </a:cubicBezTo>
                  <a:cubicBezTo>
                    <a:pt x="473577" y="418917"/>
                    <a:pt x="471968" y="409526"/>
                    <a:pt x="474115" y="401878"/>
                  </a:cubicBezTo>
                  <a:cubicBezTo>
                    <a:pt x="476261" y="394231"/>
                    <a:pt x="480688" y="390341"/>
                    <a:pt x="482969" y="380949"/>
                  </a:cubicBezTo>
                  <a:cubicBezTo>
                    <a:pt x="485249" y="371558"/>
                    <a:pt x="484847" y="352373"/>
                    <a:pt x="487799" y="345532"/>
                  </a:cubicBezTo>
                  <a:cubicBezTo>
                    <a:pt x="490750" y="338689"/>
                    <a:pt x="496788" y="343787"/>
                    <a:pt x="500678" y="339897"/>
                  </a:cubicBezTo>
                  <a:cubicBezTo>
                    <a:pt x="504569" y="336006"/>
                    <a:pt x="508996" y="331177"/>
                    <a:pt x="511142" y="322188"/>
                  </a:cubicBezTo>
                  <a:cubicBezTo>
                    <a:pt x="513289" y="313199"/>
                    <a:pt x="511947" y="299515"/>
                    <a:pt x="513557" y="285965"/>
                  </a:cubicBezTo>
                  <a:cubicBezTo>
                    <a:pt x="515167" y="272415"/>
                    <a:pt x="520131" y="252425"/>
                    <a:pt x="520801" y="240888"/>
                  </a:cubicBezTo>
                  <a:cubicBezTo>
                    <a:pt x="521473" y="229350"/>
                    <a:pt x="520131" y="222508"/>
                    <a:pt x="517582" y="216739"/>
                  </a:cubicBezTo>
                  <a:lnTo>
                    <a:pt x="505508" y="206274"/>
                  </a:lnTo>
                  <a:cubicBezTo>
                    <a:pt x="501482" y="205872"/>
                    <a:pt x="496788" y="209897"/>
                    <a:pt x="493433" y="214324"/>
                  </a:cubicBezTo>
                  <a:cubicBezTo>
                    <a:pt x="490893" y="217677"/>
                    <a:pt x="489661" y="229032"/>
                    <a:pt x="487525" y="232413"/>
                  </a:cubicBezTo>
                  <a:lnTo>
                    <a:pt x="486770" y="223363"/>
                  </a:lnTo>
                  <a:lnTo>
                    <a:pt x="488165" y="195462"/>
                  </a:lnTo>
                  <a:lnTo>
                    <a:pt x="490482" y="198762"/>
                  </a:lnTo>
                  <a:cubicBezTo>
                    <a:pt x="492986" y="200550"/>
                    <a:pt x="494238" y="195185"/>
                    <a:pt x="496921" y="194469"/>
                  </a:cubicBezTo>
                  <a:cubicBezTo>
                    <a:pt x="499604" y="193754"/>
                    <a:pt x="503002" y="193217"/>
                    <a:pt x="506581" y="194469"/>
                  </a:cubicBezTo>
                  <a:cubicBezTo>
                    <a:pt x="510158" y="195721"/>
                    <a:pt x="516419" y="202876"/>
                    <a:pt x="518386" y="201981"/>
                  </a:cubicBezTo>
                  <a:cubicBezTo>
                    <a:pt x="519370" y="201534"/>
                    <a:pt x="519370" y="200774"/>
                    <a:pt x="519124" y="198896"/>
                  </a:cubicBezTo>
                  <a:lnTo>
                    <a:pt x="518386" y="189102"/>
                  </a:lnTo>
                  <a:cubicBezTo>
                    <a:pt x="518391" y="189053"/>
                    <a:pt x="521603" y="159753"/>
                    <a:pt x="518386" y="142952"/>
                  </a:cubicBezTo>
                  <a:cubicBezTo>
                    <a:pt x="515167" y="126137"/>
                    <a:pt x="506760" y="103778"/>
                    <a:pt x="499068" y="88215"/>
                  </a:cubicBezTo>
                  <a:cubicBezTo>
                    <a:pt x="491376" y="72652"/>
                    <a:pt x="479213" y="57627"/>
                    <a:pt x="472236" y="49577"/>
                  </a:cubicBezTo>
                  <a:cubicBezTo>
                    <a:pt x="465260" y="41528"/>
                    <a:pt x="466154" y="44211"/>
                    <a:pt x="457210" y="39918"/>
                  </a:cubicBezTo>
                  <a:cubicBezTo>
                    <a:pt x="448266" y="35625"/>
                    <a:pt x="435030" y="29722"/>
                    <a:pt x="418572" y="23818"/>
                  </a:cubicBezTo>
                  <a:cubicBezTo>
                    <a:pt x="402117" y="17916"/>
                    <a:pt x="375821" y="8435"/>
                    <a:pt x="358470" y="4500"/>
                  </a:cubicBezTo>
                  <a:cubicBezTo>
                    <a:pt x="341118" y="564"/>
                    <a:pt x="326630" y="-509"/>
                    <a:pt x="314467" y="2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6" tIns="34294" rIns="68586" bIns="34294" anchor="ctr"/>
            <a:lstStyle/>
            <a:p>
              <a:pPr marL="0" marR="0" lvl="0" indent="0" algn="ctr" defTabSz="6858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+mn-ea"/>
                <a:cs typeface="+mn-cs"/>
              </a:endParaRPr>
            </a:p>
          </p:txBody>
        </p:sp>
      </p:grpSp>
      <p:grpSp>
        <p:nvGrpSpPr>
          <p:cNvPr id="13319" name="组合 23"/>
          <p:cNvGrpSpPr/>
          <p:nvPr/>
        </p:nvGrpSpPr>
        <p:grpSpPr>
          <a:xfrm>
            <a:off x="3938588" y="5181600"/>
            <a:ext cx="552450" cy="552450"/>
            <a:chOff x="3937978" y="5180856"/>
            <a:chExt cx="552450" cy="552450"/>
          </a:xfrm>
        </p:grpSpPr>
        <p:sp>
          <p:nvSpPr>
            <p:cNvPr id="12" name="椭圆 11"/>
            <p:cNvSpPr/>
            <p:nvPr/>
          </p:nvSpPr>
          <p:spPr>
            <a:xfrm>
              <a:off x="3937978" y="5180856"/>
              <a:ext cx="552450" cy="5524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4" name="Group 38"/>
            <p:cNvGrpSpPr/>
            <p:nvPr/>
          </p:nvGrpSpPr>
          <p:grpSpPr>
            <a:xfrm>
              <a:off x="4022991" y="5324161"/>
              <a:ext cx="348415" cy="247981"/>
              <a:chOff x="5326857" y="2779521"/>
              <a:chExt cx="2283619" cy="2167129"/>
            </a:xfrm>
            <a:solidFill>
              <a:schemeClr val="bg1"/>
            </a:solidFill>
          </p:grpSpPr>
          <p:sp>
            <p:nvSpPr>
              <p:cNvPr id="18" name="Freeform 45"/>
              <p:cNvSpPr/>
              <p:nvPr/>
            </p:nvSpPr>
            <p:spPr>
              <a:xfrm>
                <a:off x="5326857" y="3228975"/>
                <a:ext cx="1147085" cy="1083469"/>
              </a:xfrm>
              <a:custGeom>
                <a:avLst/>
                <a:gdLst>
                  <a:gd name="connsiteX0" fmla="*/ 1090612 w 1147085"/>
                  <a:gd name="connsiteY0" fmla="*/ 0 h 1083469"/>
                  <a:gd name="connsiteX1" fmla="*/ 1147085 w 1147085"/>
                  <a:gd name="connsiteY1" fmla="*/ 460567 h 1083469"/>
                  <a:gd name="connsiteX2" fmla="*/ 1078295 w 1147085"/>
                  <a:gd name="connsiteY2" fmla="*/ 504743 h 1083469"/>
                  <a:gd name="connsiteX3" fmla="*/ 1025237 w 1147085"/>
                  <a:gd name="connsiteY3" fmla="*/ 72025 h 1083469"/>
                  <a:gd name="connsiteX4" fmla="*/ 79622 w 1147085"/>
                  <a:gd name="connsiteY4" fmla="*/ 171129 h 1083469"/>
                  <a:gd name="connsiteX5" fmla="*/ 186985 w 1147085"/>
                  <a:gd name="connsiteY5" fmla="*/ 990798 h 1083469"/>
                  <a:gd name="connsiteX6" fmla="*/ 186985 w 1147085"/>
                  <a:gd name="connsiteY6" fmla="*/ 1011445 h 1083469"/>
                  <a:gd name="connsiteX7" fmla="*/ 977729 w 1147085"/>
                  <a:gd name="connsiteY7" fmla="*/ 857154 h 1083469"/>
                  <a:gd name="connsiteX8" fmla="*/ 977729 w 1147085"/>
                  <a:gd name="connsiteY8" fmla="*/ 916854 h 1083469"/>
                  <a:gd name="connsiteX9" fmla="*/ 123825 w 1147085"/>
                  <a:gd name="connsiteY9" fmla="*/ 1083469 h 1083469"/>
                  <a:gd name="connsiteX10" fmla="*/ 0 w 1147085"/>
                  <a:gd name="connsiteY10" fmla="*/ 114300 h 1083469"/>
                  <a:gd name="connsiteX11" fmla="*/ 1090612 w 1147085"/>
                  <a:gd name="connsiteY11" fmla="*/ 0 h 1083469"/>
                  <a:gd name="connsiteX0-1" fmla="*/ 1090612 w 1147085"/>
                  <a:gd name="connsiteY0-2" fmla="*/ 0 h 1083469"/>
                  <a:gd name="connsiteX1-3" fmla="*/ 1147085 w 1147085"/>
                  <a:gd name="connsiteY1-4" fmla="*/ 460567 h 1083469"/>
                  <a:gd name="connsiteX2-5" fmla="*/ 1078295 w 1147085"/>
                  <a:gd name="connsiteY2-6" fmla="*/ 504743 h 1083469"/>
                  <a:gd name="connsiteX3-7" fmla="*/ 1025237 w 1147085"/>
                  <a:gd name="connsiteY3-8" fmla="*/ 72025 h 1083469"/>
                  <a:gd name="connsiteX4-9" fmla="*/ 79622 w 1147085"/>
                  <a:gd name="connsiteY4-10" fmla="*/ 171129 h 1083469"/>
                  <a:gd name="connsiteX5-11" fmla="*/ 186985 w 1147085"/>
                  <a:gd name="connsiteY5-12" fmla="*/ 1011445 h 1083469"/>
                  <a:gd name="connsiteX6-13" fmla="*/ 977729 w 1147085"/>
                  <a:gd name="connsiteY6-14" fmla="*/ 857154 h 1083469"/>
                  <a:gd name="connsiteX7-15" fmla="*/ 977729 w 1147085"/>
                  <a:gd name="connsiteY7-16" fmla="*/ 916854 h 1083469"/>
                  <a:gd name="connsiteX8-17" fmla="*/ 123825 w 1147085"/>
                  <a:gd name="connsiteY8-18" fmla="*/ 1083469 h 1083469"/>
                  <a:gd name="connsiteX9-19" fmla="*/ 0 w 1147085"/>
                  <a:gd name="connsiteY9-20" fmla="*/ 114300 h 1083469"/>
                  <a:gd name="connsiteX10-21" fmla="*/ 1090612 w 1147085"/>
                  <a:gd name="connsiteY10-22" fmla="*/ 0 h 108346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1147085" h="1083469">
                    <a:moveTo>
                      <a:pt x="1090612" y="0"/>
                    </a:moveTo>
                    <a:lnTo>
                      <a:pt x="1147085" y="460567"/>
                    </a:lnTo>
                    <a:cubicBezTo>
                      <a:pt x="1121629" y="471368"/>
                      <a:pt x="1098257" y="486098"/>
                      <a:pt x="1078295" y="504743"/>
                    </a:cubicBezTo>
                    <a:lnTo>
                      <a:pt x="1025237" y="72025"/>
                    </a:lnTo>
                    <a:lnTo>
                      <a:pt x="79622" y="171129"/>
                    </a:lnTo>
                    <a:lnTo>
                      <a:pt x="186985" y="1011445"/>
                    </a:lnTo>
                    <a:lnTo>
                      <a:pt x="977729" y="857154"/>
                    </a:lnTo>
                    <a:lnTo>
                      <a:pt x="977729" y="916854"/>
                    </a:lnTo>
                    <a:lnTo>
                      <a:pt x="123825" y="1083469"/>
                    </a:lnTo>
                    <a:lnTo>
                      <a:pt x="0" y="114300"/>
                    </a:lnTo>
                    <a:lnTo>
                      <a:pt x="1090612" y="0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36" tIns="45718" rIns="91436" bIns="45718" anchor="ctr"/>
              <a:lstStyle/>
              <a:p>
                <a:pPr marL="0" marR="0" lvl="0" indent="0" algn="ctr" defTabSz="685165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7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Oval 23"/>
              <p:cNvSpPr/>
              <p:nvPr/>
            </p:nvSpPr>
            <p:spPr bwMode="auto">
              <a:xfrm>
                <a:off x="5472973" y="4217016"/>
                <a:ext cx="831613" cy="515322"/>
              </a:xfrm>
              <a:custGeom>
                <a:avLst/>
                <a:gdLst/>
                <a:ahLst/>
                <a:cxnLst/>
                <a:rect l="l" t="t" r="r" b="b"/>
                <a:pathLst>
                  <a:path w="831613" h="515322">
                    <a:moveTo>
                      <a:pt x="656506" y="0"/>
                    </a:moveTo>
                    <a:cubicBezTo>
                      <a:pt x="722980" y="12459"/>
                      <a:pt x="782484" y="33487"/>
                      <a:pt x="831613" y="60220"/>
                    </a:cubicBezTo>
                    <a:lnTo>
                      <a:pt x="831613" y="156807"/>
                    </a:lnTo>
                    <a:lnTo>
                      <a:pt x="790343" y="156807"/>
                    </a:lnTo>
                    <a:cubicBezTo>
                      <a:pt x="689578" y="156807"/>
                      <a:pt x="607892" y="247187"/>
                      <a:pt x="607892" y="358678"/>
                    </a:cubicBezTo>
                    <a:cubicBezTo>
                      <a:pt x="607892" y="412735"/>
                      <a:pt x="627095" y="461830"/>
                      <a:pt x="658968" y="497546"/>
                    </a:cubicBezTo>
                    <a:cubicBezTo>
                      <a:pt x="605816" y="509342"/>
                      <a:pt x="548050" y="515322"/>
                      <a:pt x="487726" y="515322"/>
                    </a:cubicBezTo>
                    <a:cubicBezTo>
                      <a:pt x="218362" y="515322"/>
                      <a:pt x="0" y="396081"/>
                      <a:pt x="0" y="248990"/>
                    </a:cubicBezTo>
                    <a:cubicBezTo>
                      <a:pt x="0" y="198934"/>
                      <a:pt x="25288" y="152104"/>
                      <a:pt x="70263" y="113194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36" tIns="45718" rIns="91436" bIns="45718" anchor="ctr"/>
              <a:lstStyle/>
              <a:p>
                <a:pPr marL="0" marR="0" lvl="0" indent="0" algn="ctr" defTabSz="685165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7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Rounded Rectangle 13"/>
              <p:cNvSpPr/>
              <p:nvPr/>
            </p:nvSpPr>
            <p:spPr bwMode="auto">
              <a:xfrm>
                <a:off x="6127748" y="3705225"/>
                <a:ext cx="1375518" cy="1241425"/>
              </a:xfrm>
              <a:custGeom>
                <a:avLst/>
                <a:gdLst/>
                <a:ahLst/>
                <a:cxnLst/>
                <a:rect l="l" t="t" r="r" b="b"/>
                <a:pathLst>
                  <a:path w="1375518" h="1241425">
                    <a:moveTo>
                      <a:pt x="880211" y="0"/>
                    </a:moveTo>
                    <a:lnTo>
                      <a:pt x="1125002" y="0"/>
                    </a:lnTo>
                    <a:cubicBezTo>
                      <a:pt x="1202113" y="0"/>
                      <a:pt x="1271265" y="34077"/>
                      <a:pt x="1317403" y="88704"/>
                    </a:cubicBezTo>
                    <a:cubicBezTo>
                      <a:pt x="1244331" y="103169"/>
                      <a:pt x="1190628" y="168346"/>
                      <a:pt x="1190628" y="246066"/>
                    </a:cubicBezTo>
                    <a:lnTo>
                      <a:pt x="1190628" y="708029"/>
                    </a:lnTo>
                    <a:lnTo>
                      <a:pt x="929175" y="708029"/>
                    </a:lnTo>
                    <a:lnTo>
                      <a:pt x="803618" y="172438"/>
                    </a:lnTo>
                    <a:close/>
                    <a:moveTo>
                      <a:pt x="481554" y="0"/>
                    </a:moveTo>
                    <a:lnTo>
                      <a:pt x="726347" y="0"/>
                    </a:lnTo>
                    <a:lnTo>
                      <a:pt x="802940" y="172436"/>
                    </a:lnTo>
                    <a:lnTo>
                      <a:pt x="674361" y="720915"/>
                    </a:lnTo>
                    <a:cubicBezTo>
                      <a:pt x="614856" y="745801"/>
                      <a:pt x="573090" y="804586"/>
                      <a:pt x="573090" y="873128"/>
                    </a:cubicBezTo>
                    <a:cubicBezTo>
                      <a:pt x="573090" y="964310"/>
                      <a:pt x="647007" y="1038227"/>
                      <a:pt x="738189" y="1038227"/>
                    </a:cubicBezTo>
                    <a:lnTo>
                      <a:pt x="1375518" y="1038227"/>
                    </a:lnTo>
                    <a:cubicBezTo>
                      <a:pt x="1351252" y="1154299"/>
                      <a:pt x="1248302" y="1241425"/>
                      <a:pt x="1125002" y="1241425"/>
                    </a:cubicBezTo>
                    <a:lnTo>
                      <a:pt x="481554" y="1241425"/>
                    </a:lnTo>
                    <a:cubicBezTo>
                      <a:pt x="358254" y="1241425"/>
                      <a:pt x="255302" y="1154298"/>
                      <a:pt x="231037" y="1038224"/>
                    </a:cubicBezTo>
                    <a:lnTo>
                      <a:pt x="165099" y="1038224"/>
                    </a:lnTo>
                    <a:cubicBezTo>
                      <a:pt x="73917" y="1038224"/>
                      <a:pt x="0" y="964307"/>
                      <a:pt x="0" y="873125"/>
                    </a:cubicBezTo>
                    <a:cubicBezTo>
                      <a:pt x="0" y="781943"/>
                      <a:pt x="73917" y="708026"/>
                      <a:pt x="165099" y="708026"/>
                    </a:cubicBezTo>
                    <a:lnTo>
                      <a:pt x="225428" y="708026"/>
                    </a:lnTo>
                    <a:lnTo>
                      <a:pt x="225428" y="256126"/>
                    </a:lnTo>
                    <a:cubicBezTo>
                      <a:pt x="225428" y="114672"/>
                      <a:pt x="340100" y="0"/>
                      <a:pt x="481554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36" tIns="45718" rIns="91436" bIns="45718" anchor="ctr"/>
              <a:lstStyle/>
              <a:p>
                <a:pPr marL="0" marR="0" lvl="0" indent="0" algn="ctr" defTabSz="685165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7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57"/>
              <p:cNvSpPr/>
              <p:nvPr/>
            </p:nvSpPr>
            <p:spPr bwMode="auto">
              <a:xfrm>
                <a:off x="6524624" y="2779521"/>
                <a:ext cx="835025" cy="835025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36" tIns="45718" rIns="91436" bIns="45718" anchor="ctr"/>
              <a:lstStyle/>
              <a:p>
                <a:pPr marL="0" marR="0" lvl="0" indent="0" algn="ctr" defTabSz="685165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7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Rounded Rectangle 14"/>
              <p:cNvSpPr/>
              <p:nvPr/>
            </p:nvSpPr>
            <p:spPr bwMode="auto">
              <a:xfrm>
                <a:off x="6740522" y="3829050"/>
                <a:ext cx="869954" cy="874713"/>
              </a:xfrm>
              <a:custGeom>
                <a:avLst/>
                <a:gdLst>
                  <a:gd name="connsiteX0" fmla="*/ 744540 w 869954"/>
                  <a:gd name="connsiteY0" fmla="*/ 0 h 874713"/>
                  <a:gd name="connsiteX1" fmla="*/ 869954 w 869954"/>
                  <a:gd name="connsiteY1" fmla="*/ 125414 h 874713"/>
                  <a:gd name="connsiteX2" fmla="*/ 869953 w 869954"/>
                  <a:gd name="connsiteY2" fmla="*/ 706437 h 874713"/>
                  <a:gd name="connsiteX3" fmla="*/ 869952 w 869954"/>
                  <a:gd name="connsiteY3" fmla="*/ 749299 h 874713"/>
                  <a:gd name="connsiteX4" fmla="*/ 744538 w 869954"/>
                  <a:gd name="connsiteY4" fmla="*/ 874713 h 874713"/>
                  <a:gd name="connsiteX5" fmla="*/ 125414 w 869954"/>
                  <a:gd name="connsiteY5" fmla="*/ 874712 h 874713"/>
                  <a:gd name="connsiteX6" fmla="*/ 0 w 869954"/>
                  <a:gd name="connsiteY6" fmla="*/ 749298 h 874713"/>
                  <a:gd name="connsiteX7" fmla="*/ 1 w 869954"/>
                  <a:gd name="connsiteY7" fmla="*/ 749299 h 874713"/>
                  <a:gd name="connsiteX8" fmla="*/ 125415 w 869954"/>
                  <a:gd name="connsiteY8" fmla="*/ 623885 h 874713"/>
                  <a:gd name="connsiteX9" fmla="*/ 619126 w 869954"/>
                  <a:gd name="connsiteY9" fmla="*/ 623885 h 874713"/>
                  <a:gd name="connsiteX10" fmla="*/ 619126 w 869954"/>
                  <a:gd name="connsiteY10" fmla="*/ 125414 h 874713"/>
                  <a:gd name="connsiteX11" fmla="*/ 744540 w 869954"/>
                  <a:gd name="connsiteY11" fmla="*/ 0 h 87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69954" h="874713">
                    <a:moveTo>
                      <a:pt x="744540" y="0"/>
                    </a:moveTo>
                    <a:cubicBezTo>
                      <a:pt x="813804" y="0"/>
                      <a:pt x="869954" y="56150"/>
                      <a:pt x="869954" y="125414"/>
                    </a:cubicBezTo>
                    <a:cubicBezTo>
                      <a:pt x="869954" y="319088"/>
                      <a:pt x="869953" y="512763"/>
                      <a:pt x="869953" y="706437"/>
                    </a:cubicBezTo>
                    <a:cubicBezTo>
                      <a:pt x="869953" y="720724"/>
                      <a:pt x="869952" y="735012"/>
                      <a:pt x="869952" y="749299"/>
                    </a:cubicBezTo>
                    <a:cubicBezTo>
                      <a:pt x="869952" y="818563"/>
                      <a:pt x="813802" y="874713"/>
                      <a:pt x="744538" y="874713"/>
                    </a:cubicBezTo>
                    <a:lnTo>
                      <a:pt x="125414" y="874712"/>
                    </a:lnTo>
                    <a:cubicBezTo>
                      <a:pt x="56150" y="874712"/>
                      <a:pt x="0" y="818562"/>
                      <a:pt x="0" y="749298"/>
                    </a:cubicBezTo>
                    <a:lnTo>
                      <a:pt x="1" y="749299"/>
                    </a:lnTo>
                    <a:cubicBezTo>
                      <a:pt x="1" y="680035"/>
                      <a:pt x="56151" y="623885"/>
                      <a:pt x="125415" y="623885"/>
                    </a:cubicBezTo>
                    <a:lnTo>
                      <a:pt x="619126" y="623885"/>
                    </a:lnTo>
                    <a:lnTo>
                      <a:pt x="619126" y="125414"/>
                    </a:lnTo>
                    <a:cubicBezTo>
                      <a:pt x="619126" y="56150"/>
                      <a:pt x="675276" y="0"/>
                      <a:pt x="744540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36" tIns="45718" rIns="91436" bIns="45718" anchor="ctr"/>
              <a:lstStyle/>
              <a:p>
                <a:pPr marL="0" marR="0" lvl="0" indent="0" algn="ctr" defTabSz="685165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7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295" y="1019175"/>
            <a:ext cx="11311890" cy="5096510"/>
          </a:xfrm>
          <a:prstGeom prst="rect">
            <a:avLst/>
          </a:prstGeom>
        </p:spPr>
      </p:pic>
      <p:grpSp>
        <p:nvGrpSpPr>
          <p:cNvPr id="16394" name="组合 19"/>
          <p:cNvGrpSpPr/>
          <p:nvPr/>
        </p:nvGrpSpPr>
        <p:grpSpPr>
          <a:xfrm>
            <a:off x="471489" y="231775"/>
            <a:ext cx="3072199" cy="613410"/>
            <a:chOff x="493007" y="224297"/>
            <a:chExt cx="3071856" cy="614016"/>
          </a:xfrm>
        </p:grpSpPr>
        <p:sp>
          <p:nvSpPr>
            <p:cNvPr id="16397" name="文本框 20"/>
            <p:cNvSpPr txBox="1"/>
            <p:nvPr/>
          </p:nvSpPr>
          <p:spPr>
            <a:xfrm>
              <a:off x="830858" y="224297"/>
              <a:ext cx="2734005" cy="61401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marL="0" marR="0" lvl="0" indent="0" algn="l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+mn-ea"/>
                  <a:ea typeface="+mn-ea"/>
                  <a:cs typeface="+mn-cs"/>
                  <a:sym typeface="+mn-ea"/>
                </a:rPr>
                <a:t> </a:t>
              </a:r>
              <a:r>
                <a:rPr lang="zh-CN" altLang="en-US" sz="320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+mn-ea"/>
                  <a:ea typeface="+mn-ea"/>
                  <a:cs typeface="+mn-cs"/>
                  <a:sym typeface="+mn-ea"/>
                </a:rPr>
                <a:t>代码分享功能</a:t>
              </a:r>
              <a:endParaRPr lang="zh-CN" altLang="en-US" sz="320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latin typeface="+mn-ea"/>
                <a:ea typeface="+mn-ea"/>
                <a:cs typeface="+mn-cs"/>
                <a:sym typeface="+mn-ea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8598" y="419859"/>
              <a:ext cx="222470" cy="1936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" y="1434465"/>
            <a:ext cx="11203940" cy="38696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980" y="1637030"/>
            <a:ext cx="3615690" cy="38887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125" y="2987675"/>
            <a:ext cx="2550795" cy="748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8130" y="3285490"/>
            <a:ext cx="5760085" cy="3111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282700"/>
            <a:ext cx="11826240" cy="1836420"/>
          </a:xfrm>
          <a:prstGeom prst="rect">
            <a:avLst/>
          </a:prstGeom>
        </p:spPr>
      </p:pic>
      <p:grpSp>
        <p:nvGrpSpPr>
          <p:cNvPr id="16394" name="组合 19"/>
          <p:cNvGrpSpPr/>
          <p:nvPr/>
        </p:nvGrpSpPr>
        <p:grpSpPr>
          <a:xfrm>
            <a:off x="471489" y="231775"/>
            <a:ext cx="3884999" cy="613410"/>
            <a:chOff x="493007" y="224297"/>
            <a:chExt cx="3884565" cy="614016"/>
          </a:xfrm>
        </p:grpSpPr>
        <p:sp>
          <p:nvSpPr>
            <p:cNvPr id="16397" name="文本框 20"/>
            <p:cNvSpPr txBox="1"/>
            <p:nvPr/>
          </p:nvSpPr>
          <p:spPr>
            <a:xfrm>
              <a:off x="830858" y="224297"/>
              <a:ext cx="3546714" cy="61401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marL="0" marR="0" lvl="0" indent="0" algn="l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+mn-ea"/>
                  <a:ea typeface="+mn-ea"/>
                  <a:cs typeface="+mn-cs"/>
                  <a:sym typeface="+mn-ea"/>
                </a:rPr>
                <a:t> </a:t>
              </a:r>
              <a:r>
                <a:rPr lang="zh-CN" altLang="en-US" sz="320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+mn-ea"/>
                  <a:ea typeface="+mn-ea"/>
                  <a:cs typeface="+mn-cs"/>
                  <a:sym typeface="+mn-ea"/>
                </a:rPr>
                <a:t>代码片段历史功能</a:t>
              </a:r>
              <a:endParaRPr lang="en-US" altLang="zh-CN" sz="320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latin typeface="+mn-ea"/>
                <a:ea typeface="+mn-ea"/>
                <a:cs typeface="+mn-cs"/>
                <a:sym typeface="+mn-ea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8598" y="419859"/>
              <a:ext cx="222470" cy="1936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97155"/>
            <a:ext cx="10847705" cy="6600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3285" y="1118235"/>
            <a:ext cx="5530850" cy="5043170"/>
          </a:xfrm>
          <a:prstGeom prst="rect">
            <a:avLst/>
          </a:prstGeom>
        </p:spPr>
      </p:pic>
      <p:grpSp>
        <p:nvGrpSpPr>
          <p:cNvPr id="16394" name="组合 19"/>
          <p:cNvGrpSpPr/>
          <p:nvPr/>
        </p:nvGrpSpPr>
        <p:grpSpPr>
          <a:xfrm>
            <a:off x="471489" y="231775"/>
            <a:ext cx="3072199" cy="613410"/>
            <a:chOff x="493007" y="224297"/>
            <a:chExt cx="3071856" cy="614016"/>
          </a:xfrm>
        </p:grpSpPr>
        <p:sp>
          <p:nvSpPr>
            <p:cNvPr id="16397" name="文本框 20"/>
            <p:cNvSpPr txBox="1"/>
            <p:nvPr/>
          </p:nvSpPr>
          <p:spPr>
            <a:xfrm>
              <a:off x="830858" y="224297"/>
              <a:ext cx="2734005" cy="61401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marL="0" marR="0" lvl="0" indent="0" algn="l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+mn-ea"/>
                  <a:ea typeface="+mn-ea"/>
                  <a:cs typeface="+mn-cs"/>
                  <a:sym typeface="+mn-ea"/>
                </a:rPr>
                <a:t> </a:t>
              </a:r>
              <a:r>
                <a:rPr lang="zh-CN" altLang="en-US" sz="320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+mn-ea"/>
                  <a:ea typeface="+mn-ea"/>
                  <a:cs typeface="+mn-cs"/>
                  <a:sym typeface="+mn-ea"/>
                </a:rPr>
                <a:t>代码评论功能</a:t>
              </a:r>
              <a:endParaRPr lang="zh-CN" altLang="en-US" sz="320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latin typeface="+mn-ea"/>
                <a:ea typeface="+mn-ea"/>
                <a:cs typeface="+mn-cs"/>
                <a:sym typeface="+mn-ea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8598" y="419859"/>
              <a:ext cx="222470" cy="1936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1500" y="1509395"/>
            <a:ext cx="3429635" cy="3442335"/>
          </a:xfrm>
          <a:prstGeom prst="rect">
            <a:avLst/>
          </a:prstGeom>
        </p:spPr>
      </p:pic>
      <p:grpSp>
        <p:nvGrpSpPr>
          <p:cNvPr id="16394" name="组合 19"/>
          <p:cNvGrpSpPr/>
          <p:nvPr/>
        </p:nvGrpSpPr>
        <p:grpSpPr>
          <a:xfrm>
            <a:off x="471489" y="231775"/>
            <a:ext cx="3072199" cy="613410"/>
            <a:chOff x="493007" y="224297"/>
            <a:chExt cx="3071856" cy="614016"/>
          </a:xfrm>
        </p:grpSpPr>
        <p:sp>
          <p:nvSpPr>
            <p:cNvPr id="16397" name="文本框 20"/>
            <p:cNvSpPr txBox="1"/>
            <p:nvPr/>
          </p:nvSpPr>
          <p:spPr>
            <a:xfrm>
              <a:off x="830858" y="224297"/>
              <a:ext cx="2734005" cy="61401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marL="0" marR="0" lvl="0" indent="0" algn="l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+mn-ea"/>
                  <a:ea typeface="+mn-ea"/>
                  <a:cs typeface="+mn-cs"/>
                  <a:sym typeface="+mn-ea"/>
                </a:rPr>
                <a:t> </a:t>
              </a:r>
              <a:r>
                <a:rPr lang="zh-CN" altLang="en-US" sz="320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+mn-ea"/>
                  <a:ea typeface="+mn-ea"/>
                  <a:cs typeface="+mn-cs"/>
                  <a:sym typeface="+mn-ea"/>
                </a:rPr>
                <a:t>用户评分系统</a:t>
              </a:r>
              <a:endParaRPr lang="zh-CN" altLang="en-US" sz="320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latin typeface="+mn-ea"/>
                <a:ea typeface="+mn-ea"/>
                <a:cs typeface="+mn-cs"/>
                <a:sym typeface="+mn-ea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8598" y="419859"/>
              <a:ext cx="222470" cy="1936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394" name="组合 19"/>
          <p:cNvGrpSpPr/>
          <p:nvPr/>
        </p:nvGrpSpPr>
        <p:grpSpPr>
          <a:xfrm>
            <a:off x="471489" y="231775"/>
            <a:ext cx="2665799" cy="613410"/>
            <a:chOff x="493007" y="224297"/>
            <a:chExt cx="2665501" cy="614016"/>
          </a:xfrm>
        </p:grpSpPr>
        <p:sp>
          <p:nvSpPr>
            <p:cNvPr id="16397" name="文本框 20"/>
            <p:cNvSpPr txBox="1"/>
            <p:nvPr/>
          </p:nvSpPr>
          <p:spPr>
            <a:xfrm>
              <a:off x="830858" y="224297"/>
              <a:ext cx="2327650" cy="61401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marL="0" marR="0" lvl="0" indent="0" algn="l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+mn-ea"/>
                  <a:ea typeface="+mn-ea"/>
                  <a:cs typeface="+mn-cs"/>
                  <a:sym typeface="+mn-ea"/>
                </a:rPr>
                <a:t> </a:t>
              </a:r>
              <a:r>
                <a:rPr lang="zh-CN" altLang="en-US" sz="320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+mn-ea"/>
                  <a:ea typeface="+mn-ea"/>
                  <a:cs typeface="+mn-cs"/>
                  <a:sym typeface="+mn-ea"/>
                </a:rPr>
                <a:t>邮件通知类</a:t>
              </a:r>
              <a:endParaRPr lang="zh-CN" altLang="en-US" sz="320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latin typeface="+mn-ea"/>
                <a:ea typeface="+mn-ea"/>
                <a:cs typeface="+mn-cs"/>
                <a:sym typeface="+mn-ea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8598" y="419859"/>
              <a:ext cx="222470" cy="1936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0205" y="1423670"/>
            <a:ext cx="7669530" cy="20885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740" y="4106545"/>
            <a:ext cx="7679055" cy="20694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394" name="组合 19"/>
          <p:cNvGrpSpPr/>
          <p:nvPr/>
        </p:nvGrpSpPr>
        <p:grpSpPr>
          <a:xfrm>
            <a:off x="471489" y="231775"/>
            <a:ext cx="2665799" cy="613410"/>
            <a:chOff x="493007" y="224297"/>
            <a:chExt cx="2665501" cy="614016"/>
          </a:xfrm>
        </p:grpSpPr>
        <p:sp>
          <p:nvSpPr>
            <p:cNvPr id="16397" name="文本框 20"/>
            <p:cNvSpPr txBox="1"/>
            <p:nvPr/>
          </p:nvSpPr>
          <p:spPr>
            <a:xfrm>
              <a:off x="830858" y="224297"/>
              <a:ext cx="2327650" cy="61401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marL="0" marR="0" lvl="0" indent="0" algn="l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+mn-ea"/>
                  <a:ea typeface="+mn-ea"/>
                  <a:cs typeface="+mn-cs"/>
                  <a:sym typeface="+mn-ea"/>
                </a:rPr>
                <a:t> </a:t>
              </a:r>
              <a:r>
                <a:rPr lang="zh-CN" altLang="en-US" sz="320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+mn-ea"/>
                  <a:ea typeface="+mn-ea"/>
                  <a:cs typeface="+mn-cs"/>
                  <a:sym typeface="+mn-ea"/>
                </a:rPr>
                <a:t>自动化部署</a:t>
              </a:r>
              <a:endParaRPr lang="zh-CN" altLang="en-US" sz="320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latin typeface="+mn-ea"/>
                <a:ea typeface="+mn-ea"/>
                <a:cs typeface="+mn-cs"/>
                <a:sym typeface="+mn-ea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8598" y="419859"/>
              <a:ext cx="222470" cy="1936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460750" y="1482725"/>
            <a:ext cx="454215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+mn-ea"/>
                <a:ea typeface="+mn-ea"/>
              </a:rPr>
              <a:t>本地提交并</a:t>
            </a:r>
            <a:r>
              <a:rPr lang="en-US" altLang="zh-CN" sz="3200">
                <a:solidFill>
                  <a:schemeClr val="bg1"/>
                </a:solidFill>
                <a:latin typeface="+mn-ea"/>
                <a:ea typeface="+mn-ea"/>
              </a:rPr>
              <a:t>push</a:t>
            </a:r>
            <a:r>
              <a:rPr lang="zh-CN" altLang="en-US" sz="3200">
                <a:solidFill>
                  <a:schemeClr val="bg1"/>
                </a:solidFill>
                <a:latin typeface="+mn-ea"/>
                <a:ea typeface="+mn-ea"/>
              </a:rPr>
              <a:t>到</a:t>
            </a:r>
            <a:r>
              <a:rPr lang="en-US" altLang="zh-CN" sz="3200">
                <a:solidFill>
                  <a:schemeClr val="bg1"/>
                </a:solidFill>
                <a:latin typeface="+mn-ea"/>
                <a:ea typeface="+mn-ea"/>
              </a:rPr>
              <a:t>Gogs</a:t>
            </a:r>
            <a:endParaRPr lang="en-US" altLang="zh-CN" sz="32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74085" y="2551430"/>
            <a:ext cx="452691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+mn-ea"/>
                <a:ea typeface="+mn-ea"/>
              </a:rPr>
              <a:t>触发</a:t>
            </a:r>
            <a:r>
              <a:rPr lang="en-US" altLang="zh-CN" sz="3200">
                <a:solidFill>
                  <a:schemeClr val="bg1"/>
                </a:solidFill>
                <a:latin typeface="+mn-ea"/>
                <a:ea typeface="+mn-ea"/>
              </a:rPr>
              <a:t>Gogs</a:t>
            </a:r>
            <a:r>
              <a:rPr lang="zh-CN" altLang="en-US" sz="3200">
                <a:solidFill>
                  <a:schemeClr val="bg1"/>
                </a:solidFill>
                <a:latin typeface="+mn-ea"/>
                <a:ea typeface="+mn-ea"/>
              </a:rPr>
              <a:t>的</a:t>
            </a:r>
            <a:r>
              <a:rPr lang="en-US" altLang="zh-CN" sz="3200">
                <a:solidFill>
                  <a:schemeClr val="bg1"/>
                </a:solidFill>
                <a:latin typeface="+mn-ea"/>
                <a:ea typeface="+mn-ea"/>
              </a:rPr>
              <a:t>Web Hooks</a:t>
            </a:r>
            <a:endParaRPr lang="en-US" altLang="zh-CN" sz="32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16910" y="3813810"/>
            <a:ext cx="504317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+mn-ea"/>
                <a:ea typeface="+mn-ea"/>
              </a:rPr>
              <a:t>向服务器端发送</a:t>
            </a:r>
            <a:r>
              <a:rPr lang="en-US" altLang="zh-CN" sz="3200">
                <a:solidFill>
                  <a:schemeClr val="bg1"/>
                </a:solidFill>
                <a:latin typeface="+mn-ea"/>
                <a:ea typeface="+mn-ea"/>
              </a:rPr>
              <a:t>JSON</a:t>
            </a:r>
            <a:r>
              <a:rPr lang="zh-CN" altLang="en-US" sz="3200">
                <a:solidFill>
                  <a:schemeClr val="bg1"/>
                </a:solidFill>
                <a:latin typeface="+mn-ea"/>
                <a:ea typeface="+mn-ea"/>
              </a:rPr>
              <a:t>消息</a:t>
            </a:r>
            <a:endParaRPr lang="zh-CN" altLang="en-US" sz="32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76930" y="5126355"/>
            <a:ext cx="469328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+mn-ea"/>
                <a:ea typeface="+mn-ea"/>
              </a:rPr>
              <a:t>出发服务器端的更新脚本</a:t>
            </a:r>
            <a:endParaRPr lang="zh-CN" altLang="en-US" sz="320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6" name="直接箭头连接符 5"/>
          <p:cNvCxnSpPr>
            <a:stCxn id="2" idx="2"/>
            <a:endCxn id="3" idx="0"/>
          </p:cNvCxnSpPr>
          <p:nvPr/>
        </p:nvCxnSpPr>
        <p:spPr>
          <a:xfrm>
            <a:off x="5748655" y="2096135"/>
            <a:ext cx="5715" cy="4552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2"/>
            <a:endCxn id="4" idx="0"/>
          </p:cNvCxnSpPr>
          <p:nvPr/>
        </p:nvCxnSpPr>
        <p:spPr>
          <a:xfrm>
            <a:off x="5754370" y="3164840"/>
            <a:ext cx="635" cy="648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2"/>
            <a:endCxn id="5" idx="0"/>
          </p:cNvCxnSpPr>
          <p:nvPr/>
        </p:nvCxnSpPr>
        <p:spPr>
          <a:xfrm flipH="1">
            <a:off x="5740400" y="4427220"/>
            <a:ext cx="14605" cy="6991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541" name="组合 22"/>
          <p:cNvGrpSpPr/>
          <p:nvPr/>
        </p:nvGrpSpPr>
        <p:grpSpPr>
          <a:xfrm>
            <a:off x="471489" y="231775"/>
            <a:ext cx="2959169" cy="613410"/>
            <a:chOff x="493007" y="224297"/>
            <a:chExt cx="2958838" cy="614016"/>
          </a:xfrm>
        </p:grpSpPr>
        <p:sp>
          <p:nvSpPr>
            <p:cNvPr id="22542" name="文本框 23"/>
            <p:cNvSpPr txBox="1"/>
            <p:nvPr/>
          </p:nvSpPr>
          <p:spPr>
            <a:xfrm>
              <a:off x="830858" y="224297"/>
              <a:ext cx="2620987" cy="61401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3200" dirty="0">
                  <a:solidFill>
                    <a:srgbClr val="FFFFFF"/>
                  </a:solidFill>
                  <a:latin typeface="Century Gothic" pitchFamily="34" charset="0"/>
                  <a:ea typeface="微软雅黑" pitchFamily="34" charset="-122"/>
                </a:rPr>
                <a:t>代码质量评测</a:t>
              </a:r>
              <a:endParaRPr lang="zh-CN" altLang="en-US" sz="3200" dirty="0">
                <a:solidFill>
                  <a:srgbClr val="FFFFFF"/>
                </a:solidFill>
                <a:latin typeface="Century Gothic" pitchFamily="34" charset="0"/>
                <a:ea typeface="微软雅黑" pitchFamily="34" charset="-122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5400000">
              <a:off x="478598" y="419859"/>
              <a:ext cx="222470" cy="1936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2" name="图片 1" descr="QQ截图201604211621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2470" y="4057650"/>
            <a:ext cx="4819015" cy="2733040"/>
          </a:xfrm>
          <a:prstGeom prst="rect">
            <a:avLst/>
          </a:prstGeom>
        </p:spPr>
      </p:pic>
      <p:pic>
        <p:nvPicPr>
          <p:cNvPr id="3" name="图片 2" descr="QQ截图201604211620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915" y="704215"/>
            <a:ext cx="8435340" cy="3138170"/>
          </a:xfrm>
          <a:prstGeom prst="rect">
            <a:avLst/>
          </a:prstGeom>
        </p:spPr>
      </p:pic>
      <p:pic>
        <p:nvPicPr>
          <p:cNvPr id="5" name="图片 4" descr="QQ截图201604211621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90" y="4048760"/>
            <a:ext cx="6474460" cy="16865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43070" y="2552700"/>
            <a:ext cx="3357245" cy="874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>
                <a:solidFill>
                  <a:schemeClr val="bg1"/>
                </a:solidFill>
                <a:latin typeface="+mn-ea"/>
                <a:ea typeface="+mn-ea"/>
              </a:rPr>
              <a:t>谢谢！！！</a:t>
            </a:r>
            <a:endParaRPr lang="zh-CN" altLang="en-US" sz="480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20140" y="1372870"/>
            <a:ext cx="9641205" cy="4480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+mn-ea"/>
                <a:ea typeface="+mn-ea"/>
              </a:rPr>
              <a:t>Node</a:t>
            </a:r>
            <a:r>
              <a:rPr lang="en-US" altLang="zh-CN" sz="2400">
                <a:solidFill>
                  <a:schemeClr val="bg1"/>
                </a:solidFill>
                <a:latin typeface="+mn-ea"/>
                <a:ea typeface="+mn-ea"/>
              </a:rPr>
              <a:t>J</a:t>
            </a:r>
            <a:r>
              <a:rPr lang="zh-CN" altLang="en-US" sz="2400">
                <a:solidFill>
                  <a:schemeClr val="bg1"/>
                </a:solidFill>
                <a:latin typeface="+mn-ea"/>
                <a:ea typeface="+mn-ea"/>
              </a:rPr>
              <a:t>s 是一个 Javascript 运行环境。实际上它是对 Google V8 引擎进行了封装。V8 引 擎执行 Javascript 的速度非常快，性能非常好。</a:t>
            </a:r>
            <a:r>
              <a:rPr lang="zh-CN" altLang="en-US" sz="2400">
                <a:solidFill>
                  <a:schemeClr val="bg1"/>
                </a:solidFill>
                <a:latin typeface="+mn-ea"/>
                <a:ea typeface="+mn-ea"/>
                <a:cs typeface="+mn-ea"/>
                <a:sym typeface="+mn-ea"/>
              </a:rPr>
              <a:t>Node</a:t>
            </a:r>
            <a:r>
              <a:rPr lang="en-US" altLang="zh-CN" sz="2400">
                <a:solidFill>
                  <a:schemeClr val="bg1"/>
                </a:solidFill>
                <a:latin typeface="+mn-ea"/>
                <a:ea typeface="+mn-ea"/>
                <a:cs typeface="+mn-ea"/>
                <a:sym typeface="+mn-ea"/>
              </a:rPr>
              <a:t>J</a:t>
            </a:r>
            <a:r>
              <a:rPr lang="zh-CN" altLang="en-US" sz="2400">
                <a:solidFill>
                  <a:schemeClr val="bg1"/>
                </a:solidFill>
                <a:latin typeface="+mn-ea"/>
                <a:ea typeface="+mn-ea"/>
                <a:cs typeface="+mn-ea"/>
                <a:sym typeface="+mn-ea"/>
              </a:rPr>
              <a:t>s </a:t>
            </a:r>
            <a:r>
              <a:rPr lang="zh-CN" altLang="en-US" sz="2400">
                <a:solidFill>
                  <a:schemeClr val="bg1"/>
                </a:solidFill>
                <a:latin typeface="+mn-ea"/>
                <a:ea typeface="+mn-ea"/>
              </a:rPr>
              <a:t>对一些特殊用例进行了优化，提供了替代的 API，使得V8 在非浏览器环境下运行得更好。</a:t>
            </a:r>
            <a:endParaRPr lang="zh-CN" altLang="en-US" sz="2400">
              <a:solidFill>
                <a:schemeClr val="bg1"/>
              </a:solidFill>
              <a:latin typeface="+mn-ea"/>
              <a:ea typeface="+mn-ea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+mn-ea"/>
                <a:ea typeface="+mn-ea"/>
                <a:cs typeface="+mn-ea"/>
              </a:rPr>
              <a:t>Node</a:t>
            </a:r>
            <a:r>
              <a:rPr lang="en-US" altLang="zh-CN" sz="2400">
                <a:solidFill>
                  <a:schemeClr val="bg1"/>
                </a:solidFill>
                <a:latin typeface="+mn-ea"/>
                <a:ea typeface="+mn-ea"/>
                <a:cs typeface="+mn-ea"/>
              </a:rPr>
              <a:t>J</a:t>
            </a:r>
            <a:r>
              <a:rPr lang="zh-CN" altLang="en-US" sz="2400">
                <a:solidFill>
                  <a:schemeClr val="bg1"/>
                </a:solidFill>
                <a:latin typeface="+mn-ea"/>
                <a:ea typeface="+mn-ea"/>
                <a:cs typeface="+mn-ea"/>
              </a:rPr>
              <a:t>s 是一个基于 Chrome JavaScript 运行时建立的平台， 用于方便地搭建响应速度快、易于扩展的网络应用。</a:t>
            </a:r>
            <a:r>
              <a:rPr lang="zh-CN" altLang="en-US" sz="2400">
                <a:solidFill>
                  <a:schemeClr val="bg1"/>
                </a:solidFill>
                <a:latin typeface="+mn-ea"/>
                <a:ea typeface="+mn-ea"/>
                <a:cs typeface="+mn-ea"/>
                <a:sym typeface="+mn-ea"/>
              </a:rPr>
              <a:t>Node</a:t>
            </a:r>
            <a:r>
              <a:rPr lang="en-US" altLang="zh-CN" sz="2400">
                <a:solidFill>
                  <a:schemeClr val="bg1"/>
                </a:solidFill>
                <a:latin typeface="+mn-ea"/>
                <a:ea typeface="+mn-ea"/>
                <a:cs typeface="+mn-ea"/>
                <a:sym typeface="+mn-ea"/>
              </a:rPr>
              <a:t>J</a:t>
            </a:r>
            <a:r>
              <a:rPr lang="zh-CN" altLang="en-US" sz="2400">
                <a:solidFill>
                  <a:schemeClr val="bg1"/>
                </a:solidFill>
                <a:latin typeface="+mn-ea"/>
                <a:ea typeface="+mn-ea"/>
                <a:cs typeface="+mn-ea"/>
                <a:sym typeface="+mn-ea"/>
              </a:rPr>
              <a:t>s</a:t>
            </a:r>
            <a:r>
              <a:rPr lang="zh-CN" altLang="en-US" sz="2400">
                <a:solidFill>
                  <a:schemeClr val="bg1"/>
                </a:solidFill>
                <a:latin typeface="+mn-ea"/>
                <a:ea typeface="+mn-ea"/>
                <a:cs typeface="+mn-ea"/>
              </a:rPr>
              <a:t> 使用事件驱动， 非阻塞 I/O 模型而得以轻量和高效，非常适合在分布式设备上运行的数据密集型的实时应用。</a:t>
            </a:r>
            <a:endParaRPr lang="zh-CN" altLang="en-US" sz="240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5367" name="组合 20"/>
          <p:cNvGrpSpPr/>
          <p:nvPr/>
        </p:nvGrpSpPr>
        <p:grpSpPr>
          <a:xfrm>
            <a:off x="471489" y="231775"/>
            <a:ext cx="1982539" cy="579120"/>
            <a:chOff x="493007" y="224297"/>
            <a:chExt cx="1982317" cy="579692"/>
          </a:xfrm>
        </p:grpSpPr>
        <p:sp>
          <p:nvSpPr>
            <p:cNvPr id="15370" name="文本框 21"/>
            <p:cNvSpPr txBox="1"/>
            <p:nvPr/>
          </p:nvSpPr>
          <p:spPr>
            <a:xfrm>
              <a:off x="830858" y="224297"/>
              <a:ext cx="1644466" cy="57969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sz="3200" dirty="0">
                  <a:solidFill>
                    <a:srgbClr val="FFFFFF"/>
                  </a:solidFill>
                  <a:latin typeface="Century Gothic" pitchFamily="34" charset="0"/>
                  <a:ea typeface="微软雅黑" pitchFamily="34" charset="-122"/>
                </a:rPr>
                <a:t>NodeJs</a:t>
              </a:r>
              <a:endParaRPr lang="en-US" altLang="zh-CN" sz="3200" dirty="0">
                <a:solidFill>
                  <a:srgbClr val="FFFFFF"/>
                </a:solidFill>
                <a:latin typeface="Century Gothic" pitchFamily="34" charset="0"/>
                <a:ea typeface="微软雅黑" pitchFamily="3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478598" y="419859"/>
              <a:ext cx="222470" cy="1936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矩形 39"/>
          <p:cNvSpPr/>
          <p:nvPr/>
        </p:nvSpPr>
        <p:spPr>
          <a:xfrm>
            <a:off x="0" y="0"/>
            <a:ext cx="12192000" cy="13811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339" name="矩形 40"/>
          <p:cNvSpPr/>
          <p:nvPr/>
        </p:nvSpPr>
        <p:spPr>
          <a:xfrm>
            <a:off x="4984433" y="97790"/>
            <a:ext cx="2010410" cy="12649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1438" tIns="45719" rIns="91438" bIns="45719">
            <a:spAutoFit/>
          </a:bodyPr>
          <a:p>
            <a:pPr lvl="0" algn="ctr" eaLnBrk="1" hangingPunct="1"/>
            <a:r>
              <a:rPr lang="zh-CN" altLang="zh-CN" sz="7200" dirty="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rPr>
              <a:t>目录</a:t>
            </a:r>
            <a:endParaRPr lang="zh-CN" altLang="zh-CN" sz="7200" dirty="0">
              <a:solidFill>
                <a:schemeClr val="bg1"/>
              </a:solidFill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38835" y="1804035"/>
            <a:ext cx="720725" cy="720725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72185" y="1840548"/>
            <a:ext cx="455613" cy="646113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88135" y="1964373"/>
            <a:ext cx="1268095" cy="416560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pPr marL="0" marR="0" lvl="0" indent="0" algn="l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架构分析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55345" y="3067685"/>
            <a:ext cx="720725" cy="720725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8695" y="3105785"/>
            <a:ext cx="455613" cy="646113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04645" y="3228023"/>
            <a:ext cx="1014095" cy="416560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pPr marL="0" marR="0" lvl="0" indent="0" algn="l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前端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UI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71855" y="4332923"/>
            <a:ext cx="720725" cy="719138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05205" y="4369435"/>
            <a:ext cx="455613" cy="646113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621155" y="4491673"/>
            <a:ext cx="2538095" cy="416560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pPr marL="0" marR="0" lvl="0" indent="0" algn="l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用户信息安全及激活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78840" y="5551805"/>
            <a:ext cx="720725" cy="720725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12190" y="5588318"/>
            <a:ext cx="455613" cy="646113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628140" y="5712143"/>
            <a:ext cx="1776095" cy="416560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pPr marL="0" marR="0" lvl="0" indent="0" algn="l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代码分享功能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91710" y="1796415"/>
            <a:ext cx="720725" cy="720725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925060" y="1834515"/>
            <a:ext cx="455613" cy="646113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5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607050" y="1956753"/>
            <a:ext cx="1705610" cy="416560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pPr marL="0" marR="0" lvl="0" indent="0" algn="l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代码历史功能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91710" y="3061653"/>
            <a:ext cx="720725" cy="719138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925060" y="3098165"/>
            <a:ext cx="455613" cy="646113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6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574030" y="3220403"/>
            <a:ext cx="1705610" cy="416560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pPr marL="0" marR="0" lvl="0" indent="0" algn="l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代码评论功能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86630" y="4294823"/>
            <a:ext cx="720725" cy="719138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29982" y="4331335"/>
            <a:ext cx="435610" cy="638810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7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68950" y="4453573"/>
            <a:ext cx="1705610" cy="416560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p>
            <a:pPr marL="0" marR="0" lvl="0" indent="0" algn="l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用户评分系统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81550" y="5461953"/>
            <a:ext cx="720725" cy="719138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24902" y="5498465"/>
            <a:ext cx="435610" cy="638810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8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63870" y="5620703"/>
            <a:ext cx="1451610" cy="416560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p>
            <a:pPr marL="0" marR="0" lvl="0" indent="0" algn="l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邮件通知类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79410" y="1824673"/>
            <a:ext cx="720725" cy="719138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22762" y="1861185"/>
            <a:ext cx="435610" cy="638810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9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61730" y="1983423"/>
            <a:ext cx="1451610" cy="416560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p>
            <a:pPr marL="0" marR="0" lvl="0" indent="0" algn="l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自动化部署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90840" y="3041333"/>
            <a:ext cx="720725" cy="719138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07192" y="3077845"/>
            <a:ext cx="689610" cy="638810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p>
            <a:pPr marL="0" marR="0" lvl="0" indent="0" algn="ctr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10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73160" y="3200083"/>
            <a:ext cx="1705610" cy="416560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p>
            <a:pPr marL="0" marR="0" lvl="0" indent="0" algn="l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代码质量评测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367" name="组合 20"/>
          <p:cNvGrpSpPr/>
          <p:nvPr/>
        </p:nvGrpSpPr>
        <p:grpSpPr>
          <a:xfrm>
            <a:off x="471489" y="231775"/>
            <a:ext cx="2146369" cy="613410"/>
            <a:chOff x="493007" y="224297"/>
            <a:chExt cx="2146129" cy="614016"/>
          </a:xfrm>
        </p:grpSpPr>
        <p:sp>
          <p:nvSpPr>
            <p:cNvPr id="15370" name="文本框 21"/>
            <p:cNvSpPr txBox="1"/>
            <p:nvPr/>
          </p:nvSpPr>
          <p:spPr>
            <a:xfrm>
              <a:off x="830858" y="224297"/>
              <a:ext cx="1808278" cy="61401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3200" dirty="0">
                  <a:solidFill>
                    <a:srgbClr val="FFFFFF"/>
                  </a:solidFill>
                  <a:latin typeface="Century Gothic" pitchFamily="34" charset="0"/>
                  <a:ea typeface="微软雅黑" pitchFamily="34" charset="-122"/>
                </a:rPr>
                <a:t>架构分析</a:t>
              </a:r>
              <a:endParaRPr lang="zh-CN" altLang="en-US" sz="3200" dirty="0">
                <a:solidFill>
                  <a:srgbClr val="FFFFFF"/>
                </a:solidFill>
                <a:latin typeface="Century Gothic" pitchFamily="34" charset="0"/>
                <a:ea typeface="微软雅黑" pitchFamily="3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478598" y="419859"/>
              <a:ext cx="222470" cy="1936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2" name="图片 1" descr="QQ截图201604211622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2110" y="1265555"/>
            <a:ext cx="9627870" cy="53746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95" y="969010"/>
            <a:ext cx="10408285" cy="566864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文本框 11"/>
          <p:cNvSpPr txBox="1"/>
          <p:nvPr/>
        </p:nvSpPr>
        <p:spPr>
          <a:xfrm>
            <a:off x="508953" y="1089978"/>
            <a:ext cx="5459095" cy="612140"/>
          </a:xfrm>
          <a:prstGeom prst="rect">
            <a:avLst/>
          </a:prstGeom>
          <a:noFill/>
        </p:spPr>
        <p:txBody>
          <a:bodyPr wrap="none" lIns="0" tIns="45719" rIns="0" bIns="45719">
            <a:spAutoFit/>
          </a:bodyPr>
          <a:lstStyle/>
          <a:p>
            <a:pPr marL="0" marR="0" lvl="0" indent="0" algn="l" defTabSz="9137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LESS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Gulp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Vue.js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jQuery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6394" name="组合 19"/>
          <p:cNvGrpSpPr/>
          <p:nvPr/>
        </p:nvGrpSpPr>
        <p:grpSpPr>
          <a:xfrm>
            <a:off x="471489" y="231775"/>
            <a:ext cx="1691709" cy="613410"/>
            <a:chOff x="493007" y="224297"/>
            <a:chExt cx="1691520" cy="614016"/>
          </a:xfrm>
        </p:grpSpPr>
        <p:sp>
          <p:nvSpPr>
            <p:cNvPr id="16397" name="文本框 20"/>
            <p:cNvSpPr txBox="1"/>
            <p:nvPr/>
          </p:nvSpPr>
          <p:spPr>
            <a:xfrm>
              <a:off x="830858" y="224297"/>
              <a:ext cx="1353669" cy="61401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3200" dirty="0">
                  <a:solidFill>
                    <a:schemeClr val="bg1"/>
                  </a:solidFill>
                  <a:latin typeface="Century Gothic" pitchFamily="34" charset="0"/>
                  <a:ea typeface="微软雅黑" pitchFamily="34" charset="-122"/>
                </a:rPr>
                <a:t>前端</a:t>
              </a:r>
              <a:r>
                <a:rPr lang="en-US" altLang="zh-CN" sz="3200" dirty="0">
                  <a:solidFill>
                    <a:schemeClr val="bg1"/>
                  </a:solidFill>
                  <a:latin typeface="Century Gothic" pitchFamily="34" charset="0"/>
                  <a:ea typeface="微软雅黑" pitchFamily="34" charset="-122"/>
                </a:rPr>
                <a:t>UI</a:t>
              </a:r>
              <a:endParaRPr lang="en-US" altLang="zh-CN" sz="3200" dirty="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8598" y="419859"/>
              <a:ext cx="222470" cy="1936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2105" y="297180"/>
            <a:ext cx="5204460" cy="58121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r="5114" b="6093"/>
          <a:stretch>
            <a:fillRect/>
          </a:stretch>
        </p:blipFill>
        <p:spPr>
          <a:xfrm>
            <a:off x="6292850" y="2219325"/>
            <a:ext cx="5785485" cy="17322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0345" y="2749550"/>
            <a:ext cx="6245225" cy="26777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LESS是一种动态样式语言，属于CSS预处理语言的一种，它使用类似CSS的语法，为CSS的赋予了动态语言的特性，如变量、继承、运算、函数等，更方便CSS的编写和维护。</a:t>
            </a:r>
            <a:endParaRPr lang="zh-CN" altLang="en-US" sz="2400">
              <a:solidFill>
                <a:schemeClr val="bg1"/>
              </a:solidFill>
              <a:latin typeface="+mj-ea"/>
              <a:ea typeface="+mj-ea"/>
            </a:endParaRPr>
          </a:p>
          <a:p>
            <a:endParaRPr lang="zh-CN" altLang="en-US" sz="240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LESS可以在多种语言、环境中使用，包括浏览器端、桌面客户端、服务端。</a:t>
            </a:r>
            <a:endParaRPr lang="zh-CN" altLang="en-US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2735" y="3023870"/>
            <a:ext cx="5926455" cy="1946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n-ea"/>
                <a:ea typeface="+mn-ea"/>
              </a:rPr>
              <a:t>Gulp 是一款基于任务的设计模式的自动化工具,通过插件的配合解决全套前端解决方案,如静态页面压缩、图片压缩、JS合并、SASS同步编译并压缩CSS、服务器控制客户端同步</a:t>
            </a:r>
            <a:endParaRPr lang="zh-CN" altLang="en-US" sz="24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58415" y="2269490"/>
            <a:ext cx="8272145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+mn-ea"/>
                <a:ea typeface="+mn-ea"/>
              </a:rPr>
              <a:t>Vue.js 是用于构建交互式的 Web  界面的库。它提供了 MVVM 数据绑定和一个可组合的组件系统，具有简单、灵活的 API。从技术上讲， Vue.js 集中在 MVVM 模式上的视图模型层，并通过双向数据绑定连接视图和模型。实际的 DOM 操作和输出格式被抽象出来成指令和过滤器。</a:t>
            </a:r>
            <a:endParaRPr lang="zh-CN" altLang="en-US" sz="240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8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0" grpId="0"/>
      <p:bldP spid="10" grpId="1"/>
      <p:bldP spid="14" grpId="0"/>
      <p:bldP spid="1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394" name="组合 19"/>
          <p:cNvGrpSpPr/>
          <p:nvPr/>
        </p:nvGrpSpPr>
        <p:grpSpPr>
          <a:xfrm>
            <a:off x="471489" y="231775"/>
            <a:ext cx="1691709" cy="613410"/>
            <a:chOff x="493007" y="224297"/>
            <a:chExt cx="1691520" cy="614016"/>
          </a:xfrm>
        </p:grpSpPr>
        <p:sp>
          <p:nvSpPr>
            <p:cNvPr id="16397" name="文本框 20"/>
            <p:cNvSpPr txBox="1"/>
            <p:nvPr/>
          </p:nvSpPr>
          <p:spPr>
            <a:xfrm>
              <a:off x="830858" y="224297"/>
              <a:ext cx="1353669" cy="61401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3200" dirty="0">
                  <a:solidFill>
                    <a:schemeClr val="bg1"/>
                  </a:solidFill>
                  <a:latin typeface="Century Gothic" pitchFamily="34" charset="0"/>
                  <a:ea typeface="微软雅黑" pitchFamily="34" charset="-122"/>
                </a:rPr>
                <a:t>前端</a:t>
              </a:r>
              <a:r>
                <a:rPr lang="en-US" altLang="zh-CN" sz="3200" dirty="0">
                  <a:solidFill>
                    <a:schemeClr val="bg1"/>
                  </a:solidFill>
                  <a:latin typeface="Century Gothic" pitchFamily="34" charset="0"/>
                  <a:ea typeface="微软雅黑" pitchFamily="34" charset="-122"/>
                </a:rPr>
                <a:t>UI</a:t>
              </a:r>
              <a:endParaRPr lang="en-US" altLang="zh-CN" sz="3200" dirty="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8598" y="419859"/>
              <a:ext cx="222470" cy="1936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310" y="1378585"/>
            <a:ext cx="11684000" cy="40176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2575560"/>
            <a:ext cx="11009630" cy="638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30" y="1328420"/>
            <a:ext cx="11627485" cy="47301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75" y="1148080"/>
            <a:ext cx="11476355" cy="4346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1845" y="1826895"/>
            <a:ext cx="3171825" cy="22745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230" y="1753870"/>
            <a:ext cx="9300845" cy="28657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7105" y="2550160"/>
            <a:ext cx="8209915" cy="923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1435" y="1285240"/>
            <a:ext cx="7265670" cy="40214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8140" y="2103755"/>
            <a:ext cx="2966085" cy="2199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394" name="组合 19"/>
          <p:cNvGrpSpPr/>
          <p:nvPr/>
        </p:nvGrpSpPr>
        <p:grpSpPr>
          <a:xfrm>
            <a:off x="471489" y="231775"/>
            <a:ext cx="4291398" cy="613410"/>
            <a:chOff x="493007" y="224297"/>
            <a:chExt cx="4290919" cy="614016"/>
          </a:xfrm>
        </p:grpSpPr>
        <p:sp>
          <p:nvSpPr>
            <p:cNvPr id="16397" name="文本框 20"/>
            <p:cNvSpPr txBox="1"/>
            <p:nvPr/>
          </p:nvSpPr>
          <p:spPr>
            <a:xfrm>
              <a:off x="830858" y="224297"/>
              <a:ext cx="3953068" cy="61401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marL="0" marR="0" lvl="0" indent="0" algn="l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+mn-ea"/>
                  <a:ea typeface="+mn-ea"/>
                  <a:cs typeface="+mn-cs"/>
                  <a:sym typeface="+mn-ea"/>
                </a:rPr>
                <a:t> </a:t>
              </a:r>
              <a:r>
                <a:rPr lang="zh-CN" altLang="en-US" sz="320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+mn-ea"/>
                  <a:ea typeface="+mn-ea"/>
                  <a:cs typeface="+mn-cs"/>
                  <a:sym typeface="+mn-ea"/>
                </a:rPr>
                <a:t>用户信息安全及激活</a:t>
              </a:r>
              <a:endParaRPr lang="en-US" altLang="zh-CN" sz="3200" dirty="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8598" y="419859"/>
              <a:ext cx="222470" cy="1936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438400" y="1948180"/>
            <a:ext cx="171450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用户注册</a:t>
            </a:r>
            <a:endParaRPr lang="zh-CN" altLang="en-US" sz="240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78685" y="3213735"/>
            <a:ext cx="227012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信息处理入库</a:t>
            </a:r>
            <a:endParaRPr lang="zh-CN" altLang="zh-CN" sz="240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33110" y="1948180"/>
            <a:ext cx="84582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登录</a:t>
            </a:r>
            <a:endParaRPr lang="zh-CN" altLang="en-US" sz="240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09280" y="1931035"/>
            <a:ext cx="141668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忘记密码</a:t>
            </a:r>
            <a:endParaRPr lang="zh-CN" altLang="en-US" sz="240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45665" y="4543425"/>
            <a:ext cx="234886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验证用户邮箱</a:t>
            </a:r>
            <a:endParaRPr lang="zh-CN" altLang="en-US" sz="240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7" name="直接箭头连接符 6"/>
          <p:cNvCxnSpPr>
            <a:stCxn id="2" idx="2"/>
            <a:endCxn id="3" idx="0"/>
          </p:cNvCxnSpPr>
          <p:nvPr/>
        </p:nvCxnSpPr>
        <p:spPr>
          <a:xfrm>
            <a:off x="3295650" y="2431415"/>
            <a:ext cx="18415" cy="78232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211185" y="3035300"/>
            <a:ext cx="141668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找回密码</a:t>
            </a:r>
            <a:endParaRPr lang="zh-CN" altLang="en-US" sz="240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9" name="直接箭头连接符 8"/>
          <p:cNvCxnSpPr>
            <a:stCxn id="3" idx="2"/>
            <a:endCxn id="6" idx="0"/>
          </p:cNvCxnSpPr>
          <p:nvPr/>
        </p:nvCxnSpPr>
        <p:spPr>
          <a:xfrm>
            <a:off x="3314065" y="3696970"/>
            <a:ext cx="6350" cy="846455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542280" y="4554855"/>
            <a:ext cx="141668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登录状态</a:t>
            </a:r>
            <a:endParaRPr lang="zh-CN" altLang="en-US" sz="240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1" name="直接箭头连接符 10"/>
          <p:cNvCxnSpPr>
            <a:stCxn id="6" idx="3"/>
            <a:endCxn id="10" idx="1"/>
          </p:cNvCxnSpPr>
          <p:nvPr/>
        </p:nvCxnSpPr>
        <p:spPr>
          <a:xfrm>
            <a:off x="4494530" y="4801870"/>
            <a:ext cx="1047750" cy="1143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10" idx="0"/>
          </p:cNvCxnSpPr>
          <p:nvPr/>
        </p:nvCxnSpPr>
        <p:spPr>
          <a:xfrm flipH="1">
            <a:off x="6250940" y="2447925"/>
            <a:ext cx="5080" cy="212344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733030" y="4558665"/>
            <a:ext cx="234886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验证用户邮箱</a:t>
            </a:r>
            <a:endParaRPr lang="zh-CN" altLang="en-US" sz="240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8934450" y="2314575"/>
            <a:ext cx="0" cy="687705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2"/>
            <a:endCxn id="13" idx="0"/>
          </p:cNvCxnSpPr>
          <p:nvPr/>
        </p:nvCxnSpPr>
        <p:spPr>
          <a:xfrm flipH="1">
            <a:off x="8907780" y="3535045"/>
            <a:ext cx="12065" cy="104013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1"/>
            <a:endCxn id="10" idx="3"/>
          </p:cNvCxnSpPr>
          <p:nvPr/>
        </p:nvCxnSpPr>
        <p:spPr>
          <a:xfrm flipH="1" flipV="1">
            <a:off x="6958965" y="4813300"/>
            <a:ext cx="774065" cy="381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/>
          <p:nvPr/>
        </p:nvCxnSpPr>
        <p:spPr>
          <a:xfrm rot="10800000" flipH="1" flipV="1">
            <a:off x="2487930" y="2156460"/>
            <a:ext cx="3812540" cy="2847975"/>
          </a:xfrm>
          <a:prstGeom prst="bentConnector4">
            <a:avLst>
              <a:gd name="adj1" fmla="val -11942"/>
              <a:gd name="adj2" fmla="val 115986"/>
            </a:avLst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394" name="组合 19"/>
          <p:cNvGrpSpPr/>
          <p:nvPr/>
        </p:nvGrpSpPr>
        <p:grpSpPr>
          <a:xfrm>
            <a:off x="471489" y="231775"/>
            <a:ext cx="4291398" cy="613410"/>
            <a:chOff x="493007" y="224297"/>
            <a:chExt cx="4290919" cy="614016"/>
          </a:xfrm>
        </p:grpSpPr>
        <p:sp>
          <p:nvSpPr>
            <p:cNvPr id="16397" name="文本框 20"/>
            <p:cNvSpPr txBox="1"/>
            <p:nvPr/>
          </p:nvSpPr>
          <p:spPr>
            <a:xfrm>
              <a:off x="830858" y="224297"/>
              <a:ext cx="3953068" cy="61401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marL="0" marR="0" lvl="0" indent="0" algn="l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+mn-ea"/>
                  <a:ea typeface="+mn-ea"/>
                  <a:cs typeface="+mn-cs"/>
                  <a:sym typeface="+mn-ea"/>
                </a:rPr>
                <a:t> </a:t>
              </a:r>
              <a:r>
                <a:rPr lang="zh-CN" altLang="en-US" sz="320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+mn-ea"/>
                  <a:ea typeface="+mn-ea"/>
                  <a:cs typeface="+mn-cs"/>
                  <a:sym typeface="+mn-ea"/>
                </a:rPr>
                <a:t>用户信息安全及激活</a:t>
              </a:r>
              <a:endParaRPr lang="en-US" altLang="zh-CN" sz="3200" dirty="0">
                <a:solidFill>
                  <a:schemeClr val="bg1"/>
                </a:solidFill>
                <a:latin typeface="Century Gothic" pitchFamily="34" charset="0"/>
                <a:ea typeface="微软雅黑" pitchFamily="34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8598" y="419859"/>
              <a:ext cx="222470" cy="1936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68375" y="3453765"/>
            <a:ext cx="9785350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+mn-ea"/>
                <a:ea typeface="+mn-ea"/>
              </a:rPr>
              <a:t>JSONWEBTOKEN</a:t>
            </a:r>
            <a:endParaRPr lang="en-US" altLang="zh-CN" sz="280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+mn-ea"/>
                <a:ea typeface="+mn-ea"/>
              </a:rPr>
              <a:t>用来验证用户信息</a:t>
            </a:r>
            <a:endParaRPr lang="zh-CN" altLang="en-US" sz="280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Times New Roman" charset="0"/>
                <a:ea typeface="+mn-ea"/>
              </a:rPr>
              <a:t>    {userid : userid, activeString : string, expire : timestamp}</a:t>
            </a:r>
            <a:endParaRPr lang="en-US" altLang="zh-CN" sz="2800">
              <a:solidFill>
                <a:schemeClr val="bg1"/>
              </a:solidFill>
              <a:latin typeface="Times New Roman" charset="0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2190" y="1292225"/>
            <a:ext cx="10453370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+mn-ea"/>
                <a:ea typeface="+mn-ea"/>
              </a:rPr>
              <a:t>密码处理</a:t>
            </a:r>
            <a:endParaRPr lang="zh-CN" altLang="en-US" sz="280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bg1"/>
                </a:solidFill>
                <a:latin typeface="+mn-ea"/>
                <a:ea typeface="+mn-ea"/>
              </a:rPr>
              <a:t>加密用户密码</a:t>
            </a:r>
            <a:endParaRPr lang="zh-CN" altLang="en-US" sz="280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Times New Roman" charset="0"/>
                <a:ea typeface="+mn-ea"/>
              </a:rPr>
              <a:t>    crypto.createHmac(config.pwdHmacMethod, config.userPwdSalt)</a:t>
            </a:r>
            <a:endParaRPr lang="en-US" altLang="zh-CN" sz="2800">
              <a:solidFill>
                <a:schemeClr val="bg1"/>
              </a:solidFill>
              <a:latin typeface="Times New Roman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394" name="组合 19"/>
          <p:cNvGrpSpPr/>
          <p:nvPr/>
        </p:nvGrpSpPr>
        <p:grpSpPr>
          <a:xfrm>
            <a:off x="471489" y="231775"/>
            <a:ext cx="3072199" cy="613410"/>
            <a:chOff x="493007" y="224297"/>
            <a:chExt cx="3071856" cy="614016"/>
          </a:xfrm>
        </p:grpSpPr>
        <p:sp>
          <p:nvSpPr>
            <p:cNvPr id="16397" name="文本框 20"/>
            <p:cNvSpPr txBox="1"/>
            <p:nvPr/>
          </p:nvSpPr>
          <p:spPr>
            <a:xfrm>
              <a:off x="830858" y="224297"/>
              <a:ext cx="2734005" cy="61401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p>
              <a:pPr marL="0" marR="0" lvl="0" indent="0" algn="l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20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+mn-ea"/>
                  <a:ea typeface="+mn-ea"/>
                  <a:cs typeface="+mn-cs"/>
                  <a:sym typeface="+mn-ea"/>
                </a:rPr>
                <a:t> </a:t>
              </a:r>
              <a:r>
                <a:rPr lang="zh-CN" altLang="en-US" sz="320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+mn-ea"/>
                  <a:ea typeface="+mn-ea"/>
                  <a:cs typeface="+mn-cs"/>
                  <a:sym typeface="+mn-ea"/>
                </a:rPr>
                <a:t>代码分享功能</a:t>
              </a:r>
              <a:endParaRPr lang="zh-CN" altLang="en-US" sz="320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latin typeface="+mn-ea"/>
                <a:ea typeface="+mn-ea"/>
                <a:cs typeface="+mn-cs"/>
                <a:sym typeface="+mn-ea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8598" y="419859"/>
              <a:ext cx="222470" cy="1936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3765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500" y="1518285"/>
            <a:ext cx="8750300" cy="42335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1529080"/>
            <a:ext cx="11095355" cy="20967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00" y="4281170"/>
            <a:ext cx="2372995" cy="1206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050" y="4293870"/>
            <a:ext cx="2387600" cy="1291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1090</Words>
  <Application>Kingsoft Office WPP</Application>
  <PresentationFormat>自定义</PresentationFormat>
  <Paragraphs>126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Arial </vt:lpstr>
      <vt:lpstr>宋体 </vt:lpstr>
      <vt:lpstr>Century Gothic</vt:lpstr>
      <vt:lpstr>微软雅黑</vt:lpstr>
      <vt:lpstr>Times New Roman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cp:lastModifiedBy>Administrator</cp:lastModifiedBy>
  <cp:revision>75</cp:revision>
  <dcterms:created xsi:type="dcterms:W3CDTF">2014-12-24T03:19:00Z</dcterms:created>
  <dcterms:modified xsi:type="dcterms:W3CDTF">2016-04-22T06:37:34Z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