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9802-38FF-22FF-8A14-B5F2F2ABD8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FD91FCD9-2A2F-718C-2B25-1EA4ED62C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9B7938B4-554F-9C3F-BAC4-402C386AC3AD}"/>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5" name="Footer Placeholder 4">
            <a:extLst>
              <a:ext uri="{FF2B5EF4-FFF2-40B4-BE49-F238E27FC236}">
                <a16:creationId xmlns:a16="http://schemas.microsoft.com/office/drawing/2014/main" id="{B1E46981-2099-9476-E24B-7F03E31BD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A9E719-E71E-BCF7-4398-55530AEA3D77}"/>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23820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5545-53A1-C3D8-CDF2-8AD9381B7A3D}"/>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99BFF732-8A51-2565-708F-64313C1F0CE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4FD2ECF-3FAA-8F6C-BB1D-FACBA04604E2}"/>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5" name="Footer Placeholder 4">
            <a:extLst>
              <a:ext uri="{FF2B5EF4-FFF2-40B4-BE49-F238E27FC236}">
                <a16:creationId xmlns:a16="http://schemas.microsoft.com/office/drawing/2014/main" id="{3D8A7A37-EDFF-2543-7F6A-B52B63AED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F1E7E-5868-3367-FB1B-E386D1AE6A6E}"/>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2634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67102-D952-61D6-129E-4003625A5C1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0854B846-463D-7A21-B53D-B93B40961C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9BD0C91-F302-75AF-FD83-B9EAC8A4E80B}"/>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5" name="Footer Placeholder 4">
            <a:extLst>
              <a:ext uri="{FF2B5EF4-FFF2-40B4-BE49-F238E27FC236}">
                <a16:creationId xmlns:a16="http://schemas.microsoft.com/office/drawing/2014/main" id="{6E3BBE7B-345F-16F0-B41F-3F14F5A2D3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10279D-E119-7A27-BB71-0E9B06F791BC}"/>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147232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9746-9DBE-4A1A-8624-C9B8A9E0620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F0C8940-FDBC-BDFD-1D31-DE98B18E93B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B960694-793E-7D7E-9C2D-37BFE3E190EC}"/>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5" name="Footer Placeholder 4">
            <a:extLst>
              <a:ext uri="{FF2B5EF4-FFF2-40B4-BE49-F238E27FC236}">
                <a16:creationId xmlns:a16="http://schemas.microsoft.com/office/drawing/2014/main" id="{72891252-5A40-EE7F-6080-5FE590B2AA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91839-90D3-761C-90C5-2ABF6DFA70E2}"/>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356722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D6CE-B70E-7856-13BB-82A7C8B69F9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B06BECB4-88F2-179F-7FD6-1CA46ACAF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60E1B5-8147-4228-3A11-1EDFF0A2DB0C}"/>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5" name="Footer Placeholder 4">
            <a:extLst>
              <a:ext uri="{FF2B5EF4-FFF2-40B4-BE49-F238E27FC236}">
                <a16:creationId xmlns:a16="http://schemas.microsoft.com/office/drawing/2014/main" id="{3D1B997A-31C8-1389-505B-17CBFA065B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50C0E-5B2B-CF14-A81D-CFD6FDF591D0}"/>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367673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ACDC-842C-ECCD-7BBA-C318F9EB8DE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7ADEDF4D-849A-123A-CBF4-F59CE4CDF2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2B38C551-48DC-27A3-1F5A-0D59B1C54B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63FCB601-8A25-C72C-7444-6397E42B4366}"/>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6" name="Footer Placeholder 5">
            <a:extLst>
              <a:ext uri="{FF2B5EF4-FFF2-40B4-BE49-F238E27FC236}">
                <a16:creationId xmlns:a16="http://schemas.microsoft.com/office/drawing/2014/main" id="{F3DB45A8-7DE9-E6AF-955F-6232ABA7D6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0CC23-0EB7-C475-CB61-16E98EB9B092}"/>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1076831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A715-8D86-F65A-2DC4-F73E15D9D0A5}"/>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D00A04F-6789-370E-144A-192826C35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1E5A701-1F47-E0F3-2D16-E336499C8A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3CAC03A7-10D7-C7BD-785C-DE4C4CC4C1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D790241-B977-F706-52DA-17333EEDCB3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70BB6A30-84F0-181E-F824-4FD5DF4C7B57}"/>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8" name="Footer Placeholder 7">
            <a:extLst>
              <a:ext uri="{FF2B5EF4-FFF2-40B4-BE49-F238E27FC236}">
                <a16:creationId xmlns:a16="http://schemas.microsoft.com/office/drawing/2014/main" id="{6CA7B448-5E68-1582-DFA9-58096816E3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89E11C-5CD6-5373-066A-33E3D3DEF51C}"/>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429034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C5D7-C82D-9234-2143-DB6565DB11B5}"/>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136183D9-2565-1933-004B-42404A32EEA6}"/>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4" name="Footer Placeholder 3">
            <a:extLst>
              <a:ext uri="{FF2B5EF4-FFF2-40B4-BE49-F238E27FC236}">
                <a16:creationId xmlns:a16="http://schemas.microsoft.com/office/drawing/2014/main" id="{9C4D9600-F515-4657-2B27-4F1F013D80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E7EE83-F545-25FB-7621-DD5B293ED09F}"/>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56873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FE05D-DE0C-20F0-43ED-23AF523C27C8}"/>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3" name="Footer Placeholder 2">
            <a:extLst>
              <a:ext uri="{FF2B5EF4-FFF2-40B4-BE49-F238E27FC236}">
                <a16:creationId xmlns:a16="http://schemas.microsoft.com/office/drawing/2014/main" id="{D9DFAAB4-4009-A040-C755-34EBF39058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B9D3FE-60AA-17A3-5C34-8591573AA257}"/>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299946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82A5-6858-20A1-E3B6-ADED485DB8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0EB58D3C-32DD-1A1B-4C42-13A5A56FB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B2B03026-36BC-8789-0EA3-95CAE66DF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B5ADE9-7D45-AA69-983E-E07F826DEE35}"/>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6" name="Footer Placeholder 5">
            <a:extLst>
              <a:ext uri="{FF2B5EF4-FFF2-40B4-BE49-F238E27FC236}">
                <a16:creationId xmlns:a16="http://schemas.microsoft.com/office/drawing/2014/main" id="{5862B371-D4F1-370E-A7B3-1194314EC3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F3F04E-6388-5A36-EAFF-D145EFA3D7C8}"/>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336869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3AB2-FC6F-4453-36AA-9DA3F6AA7A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3AE6B0F2-41B0-C1A0-BACB-80981F444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D843AB-9309-A18C-9411-06EA1C060A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4329F2-F4CD-4DE1-7A55-129F32720345}"/>
              </a:ext>
            </a:extLst>
          </p:cNvPr>
          <p:cNvSpPr>
            <a:spLocks noGrp="1"/>
          </p:cNvSpPr>
          <p:nvPr>
            <p:ph type="dt" sz="half" idx="10"/>
          </p:nvPr>
        </p:nvSpPr>
        <p:spPr/>
        <p:txBody>
          <a:bodyPr/>
          <a:lstStyle/>
          <a:p>
            <a:fld id="{C02EFDE1-3E41-423B-9687-EE32F04E5EFE}" type="datetimeFigureOut">
              <a:rPr lang="en-IN" smtClean="0"/>
              <a:t>06-03-2025</a:t>
            </a:fld>
            <a:endParaRPr lang="en-IN"/>
          </a:p>
        </p:txBody>
      </p:sp>
      <p:sp>
        <p:nvSpPr>
          <p:cNvPr id="6" name="Footer Placeholder 5">
            <a:extLst>
              <a:ext uri="{FF2B5EF4-FFF2-40B4-BE49-F238E27FC236}">
                <a16:creationId xmlns:a16="http://schemas.microsoft.com/office/drawing/2014/main" id="{2B470A8B-ABA2-BF82-9829-8F038434D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162258-801D-66D8-2CB8-27612AF54B42}"/>
              </a:ext>
            </a:extLst>
          </p:cNvPr>
          <p:cNvSpPr>
            <a:spLocks noGrp="1"/>
          </p:cNvSpPr>
          <p:nvPr>
            <p:ph type="sldNum" sz="quarter" idx="12"/>
          </p:nvPr>
        </p:nvSpPr>
        <p:spPr/>
        <p:txBody>
          <a:bodyPr/>
          <a:lstStyle/>
          <a:p>
            <a:fld id="{88649DBA-0E17-4E8A-ACE0-7B25C8968052}" type="slidenum">
              <a:rPr lang="en-IN" smtClean="0"/>
              <a:t>‹#›</a:t>
            </a:fld>
            <a:endParaRPr lang="en-IN"/>
          </a:p>
        </p:txBody>
      </p:sp>
    </p:spTree>
    <p:extLst>
      <p:ext uri="{BB962C8B-B14F-4D97-AF65-F5344CB8AC3E}">
        <p14:creationId xmlns:p14="http://schemas.microsoft.com/office/powerpoint/2010/main" val="14901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99D382-62E6-A4C4-E8C4-E3EE914415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42718F10-DD96-9003-E365-6480DB862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98E37C3-AA52-6AD1-4A90-5C3445703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DE1-3E41-423B-9687-EE32F04E5EFE}" type="datetimeFigureOut">
              <a:rPr lang="en-IN" smtClean="0"/>
              <a:t>06-03-2025</a:t>
            </a:fld>
            <a:endParaRPr lang="en-IN"/>
          </a:p>
        </p:txBody>
      </p:sp>
      <p:sp>
        <p:nvSpPr>
          <p:cNvPr id="5" name="Footer Placeholder 4">
            <a:extLst>
              <a:ext uri="{FF2B5EF4-FFF2-40B4-BE49-F238E27FC236}">
                <a16:creationId xmlns:a16="http://schemas.microsoft.com/office/drawing/2014/main" id="{D74274F2-B5DC-2CFB-02D1-B504DBA4EF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94BFBDE-342F-DDF4-A2F7-E8806089B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649DBA-0E17-4E8A-ACE0-7B25C8968052}" type="slidenum">
              <a:rPr lang="en-IN" smtClean="0"/>
              <a:t>‹#›</a:t>
            </a:fld>
            <a:endParaRPr lang="en-IN"/>
          </a:p>
        </p:txBody>
      </p:sp>
    </p:spTree>
    <p:extLst>
      <p:ext uri="{BB962C8B-B14F-4D97-AF65-F5344CB8AC3E}">
        <p14:creationId xmlns:p14="http://schemas.microsoft.com/office/powerpoint/2010/main" val="133266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5DE7FF-9071-29F9-0683-5309E2DADDAB}"/>
              </a:ext>
            </a:extLst>
          </p:cNvPr>
          <p:cNvSpPr txBox="1"/>
          <p:nvPr/>
        </p:nvSpPr>
        <p:spPr>
          <a:xfrm>
            <a:off x="2836926" y="199382"/>
            <a:ext cx="6094476" cy="369332"/>
          </a:xfrm>
          <a:prstGeom prst="rect">
            <a:avLst/>
          </a:prstGeom>
          <a:noFill/>
        </p:spPr>
        <p:txBody>
          <a:bodyPr wrap="square">
            <a:spAutoFit/>
          </a:bodyPr>
          <a:lstStyle/>
          <a:p>
            <a:r>
              <a:rPr lang="en-US" dirty="0"/>
              <a:t>DGFT Regulatory Updates Monitoring System</a:t>
            </a:r>
            <a:endParaRPr lang="en-IN" dirty="0"/>
          </a:p>
        </p:txBody>
      </p:sp>
      <p:sp>
        <p:nvSpPr>
          <p:cNvPr id="7" name="TextBox 6">
            <a:extLst>
              <a:ext uri="{FF2B5EF4-FFF2-40B4-BE49-F238E27FC236}">
                <a16:creationId xmlns:a16="http://schemas.microsoft.com/office/drawing/2014/main" id="{00465FFC-9582-6296-7ECA-87DF1325B7FC}"/>
              </a:ext>
            </a:extLst>
          </p:cNvPr>
          <p:cNvSpPr txBox="1"/>
          <p:nvPr/>
        </p:nvSpPr>
        <p:spPr>
          <a:xfrm>
            <a:off x="348996" y="730609"/>
            <a:ext cx="11494008" cy="1815882"/>
          </a:xfrm>
          <a:prstGeom prst="rect">
            <a:avLst/>
          </a:prstGeom>
          <a:noFill/>
        </p:spPr>
        <p:txBody>
          <a:bodyPr wrap="square">
            <a:spAutoFit/>
          </a:bodyPr>
          <a:lstStyle/>
          <a:p>
            <a:r>
              <a:rPr lang="en-US" sz="1400" b="1" dirty="0"/>
              <a:t>Executive Summary</a:t>
            </a:r>
          </a:p>
          <a:p>
            <a:endParaRPr lang="en-US" sz="1400" b="1" dirty="0"/>
          </a:p>
          <a:p>
            <a:r>
              <a:rPr lang="en-US" sz="1400" dirty="0"/>
              <a:t>The Directorate General of Foreign Trade (DGFT) Regulatory Updates Monitoring System is an automated solution designed to monitor, extract, analyze, and disseminate critical regulatory information from the DGFT website. By leveraging artificial intelligence and automation technologies, this system transforms the labor-intensive process of tracking regulatory changes into a streamlined workflow that delivers timely, actionable insights to stakeholders.</a:t>
            </a:r>
          </a:p>
          <a:p>
            <a:r>
              <a:rPr lang="en-US" sz="1400" dirty="0"/>
              <a:t>This solution addresses the critical business challenge of staying current with rapidly changing trade regulations while minimizing the manual effort required to monitor, process, and interpret complex regulatory documents.</a:t>
            </a:r>
          </a:p>
        </p:txBody>
      </p:sp>
      <p:sp>
        <p:nvSpPr>
          <p:cNvPr id="9" name="TextBox 8">
            <a:extLst>
              <a:ext uri="{FF2B5EF4-FFF2-40B4-BE49-F238E27FC236}">
                <a16:creationId xmlns:a16="http://schemas.microsoft.com/office/drawing/2014/main" id="{CC343BA6-A9C6-10B4-0A62-9A9473D7521B}"/>
              </a:ext>
            </a:extLst>
          </p:cNvPr>
          <p:cNvSpPr txBox="1"/>
          <p:nvPr/>
        </p:nvSpPr>
        <p:spPr>
          <a:xfrm>
            <a:off x="393192" y="2801404"/>
            <a:ext cx="10981944" cy="2031325"/>
          </a:xfrm>
          <a:prstGeom prst="rect">
            <a:avLst/>
          </a:prstGeom>
          <a:noFill/>
        </p:spPr>
        <p:txBody>
          <a:bodyPr wrap="square">
            <a:spAutoFit/>
          </a:bodyPr>
          <a:lstStyle/>
          <a:p>
            <a:r>
              <a:rPr lang="en-US" sz="1400" b="1" dirty="0"/>
              <a:t>Business Value</a:t>
            </a:r>
          </a:p>
          <a:p>
            <a:endParaRPr lang="en-US" sz="1400" b="1" dirty="0"/>
          </a:p>
          <a:p>
            <a:r>
              <a:rPr lang="en-US" sz="1400" dirty="0"/>
              <a:t>The system delivers significant business value through</a:t>
            </a:r>
          </a:p>
          <a:p>
            <a:endParaRPr lang="en-US" sz="1400" dirty="0"/>
          </a:p>
          <a:p>
            <a:pPr marL="285750" indent="-285750">
              <a:buFont typeface="Arial" panose="020B0604020202020204" pitchFamily="34" charset="0"/>
              <a:buChar char="•"/>
            </a:pPr>
            <a:r>
              <a:rPr lang="en-US" sz="1400" b="1" dirty="0"/>
              <a:t>Time Efficiency</a:t>
            </a:r>
            <a:r>
              <a:rPr lang="en-US" sz="1400" dirty="0"/>
              <a:t>: Reduces manual monitoring time by 95%, allowing staff to focus on strategic activities</a:t>
            </a:r>
          </a:p>
          <a:p>
            <a:pPr marL="285750" indent="-285750">
              <a:buFont typeface="Arial" panose="020B0604020202020204" pitchFamily="34" charset="0"/>
              <a:buChar char="•"/>
            </a:pPr>
            <a:r>
              <a:rPr lang="en-US" sz="1400" b="1" dirty="0"/>
              <a:t>Improved Compliance</a:t>
            </a:r>
            <a:r>
              <a:rPr lang="en-US" sz="1400" dirty="0"/>
              <a:t>: Minimizes the risk of missing critical regulatory changes</a:t>
            </a:r>
          </a:p>
          <a:p>
            <a:pPr marL="285750" indent="-285750">
              <a:buFont typeface="Arial" panose="020B0604020202020204" pitchFamily="34" charset="0"/>
              <a:buChar char="•"/>
            </a:pPr>
            <a:r>
              <a:rPr lang="en-US" sz="1400" b="1" dirty="0"/>
              <a:t>Enhanced Decision Making</a:t>
            </a:r>
            <a:r>
              <a:rPr lang="en-US" sz="1400" dirty="0"/>
              <a:t>: Provides structured, AI-analyzed insights from complex regulatory language</a:t>
            </a:r>
          </a:p>
          <a:p>
            <a:pPr marL="285750" indent="-285750">
              <a:buFont typeface="Arial" panose="020B0604020202020204" pitchFamily="34" charset="0"/>
              <a:buChar char="•"/>
            </a:pPr>
            <a:r>
              <a:rPr lang="en-US" sz="1400" b="1" dirty="0"/>
              <a:t>Rapid Information Dissemination</a:t>
            </a:r>
            <a:r>
              <a:rPr lang="en-US" sz="1400" dirty="0"/>
              <a:t>: Automatically distributes critical updates to relevant stakeholders</a:t>
            </a:r>
          </a:p>
          <a:p>
            <a:pPr marL="285750" indent="-285750">
              <a:buFont typeface="Arial" panose="020B0604020202020204" pitchFamily="34" charset="0"/>
              <a:buChar char="•"/>
            </a:pPr>
            <a:r>
              <a:rPr lang="en-US" sz="1400" b="1" dirty="0"/>
              <a:t>Cost Reduction</a:t>
            </a:r>
            <a:r>
              <a:rPr lang="en-US" sz="1400" dirty="0"/>
              <a:t>: Lowers operational costs associated with regulatory monitoring and compliance activities</a:t>
            </a:r>
          </a:p>
        </p:txBody>
      </p:sp>
      <p:sp>
        <p:nvSpPr>
          <p:cNvPr id="10" name="Rectangle 1">
            <a:extLst>
              <a:ext uri="{FF2B5EF4-FFF2-40B4-BE49-F238E27FC236}">
                <a16:creationId xmlns:a16="http://schemas.microsoft.com/office/drawing/2014/main" id="{1CB93B84-84DA-E8E2-9FF0-D174D77E48FA}"/>
              </a:ext>
            </a:extLst>
          </p:cNvPr>
          <p:cNvSpPr>
            <a:spLocks noChangeArrowheads="1"/>
          </p:cNvSpPr>
          <p:nvPr/>
        </p:nvSpPr>
        <p:spPr bwMode="auto">
          <a:xfrm>
            <a:off x="466344" y="5251995"/>
            <a:ext cx="58592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Benefits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Time Savings</a:t>
            </a:r>
            <a:r>
              <a:rPr kumimoji="0" lang="en-US" altLang="en-US" sz="1200" b="0" i="0" u="none" strike="noStrike" cap="none" normalizeH="0" baseline="0" dirty="0">
                <a:ln>
                  <a:noFill/>
                </a:ln>
                <a:solidFill>
                  <a:schemeClr val="tx1"/>
                </a:solidFill>
                <a:effectLst/>
                <a:latin typeface="Arial" panose="020B0604020202020204" pitchFamily="34" charset="0"/>
              </a:rPr>
              <a:t>: 40+ hours per month of manual monitoring eliminated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Speed</a:t>
            </a:r>
            <a:r>
              <a:rPr kumimoji="0" lang="en-US" altLang="en-US" sz="1200" b="0" i="0" u="none" strike="noStrike" cap="none" normalizeH="0" baseline="0" dirty="0">
                <a:ln>
                  <a:noFill/>
                </a:ln>
                <a:solidFill>
                  <a:schemeClr val="tx1"/>
                </a:solidFill>
                <a:effectLst/>
                <a:latin typeface="Arial" panose="020B0604020202020204" pitchFamily="34" charset="0"/>
              </a:rPr>
              <a:t>: Regulatory changes identified and analyzed within minutes vs. days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Coverage</a:t>
            </a:r>
            <a:r>
              <a:rPr kumimoji="0" lang="en-US" altLang="en-US" sz="1200" b="0" i="0" u="none" strike="noStrike" cap="none" normalizeH="0" baseline="0" dirty="0">
                <a:ln>
                  <a:noFill/>
                </a:ln>
                <a:solidFill>
                  <a:schemeClr val="tx1"/>
                </a:solidFill>
                <a:effectLst/>
                <a:latin typeface="Arial" panose="020B0604020202020204" pitchFamily="34" charset="0"/>
              </a:rPr>
              <a:t>: 100% monitoring of all regulatory documents vs. selective monitoring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Error Reduction</a:t>
            </a:r>
            <a:r>
              <a:rPr kumimoji="0" lang="en-US" altLang="en-US" sz="1200" b="0" i="0" u="none" strike="noStrike" cap="none" normalizeH="0" baseline="0" dirty="0">
                <a:ln>
                  <a:noFill/>
                </a:ln>
                <a:solidFill>
                  <a:schemeClr val="tx1"/>
                </a:solidFill>
                <a:effectLst/>
                <a:latin typeface="Arial" panose="020B0604020202020204" pitchFamily="34" charset="0"/>
              </a:rPr>
              <a:t>: Elimination of human oversight in document processing </a:t>
            </a:r>
          </a:p>
        </p:txBody>
      </p:sp>
    </p:spTree>
    <p:extLst>
      <p:ext uri="{BB962C8B-B14F-4D97-AF65-F5344CB8AC3E}">
        <p14:creationId xmlns:p14="http://schemas.microsoft.com/office/powerpoint/2010/main" val="3323566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81C0294E-0073-DE00-EFA8-C466DEE01E6E}"/>
              </a:ext>
            </a:extLst>
          </p:cNvPr>
          <p:cNvSpPr/>
          <p:nvPr/>
        </p:nvSpPr>
        <p:spPr>
          <a:xfrm>
            <a:off x="10287" y="311518"/>
            <a:ext cx="12192000" cy="48348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042AA645-BF89-55C7-189F-E04C525992E1}"/>
              </a:ext>
            </a:extLst>
          </p:cNvPr>
          <p:cNvSpPr/>
          <p:nvPr/>
        </p:nvSpPr>
        <p:spPr>
          <a:xfrm>
            <a:off x="816980" y="2039483"/>
            <a:ext cx="10750179" cy="3072012"/>
          </a:xfrm>
          <a:prstGeom prst="rect">
            <a:avLst/>
          </a:prstGeom>
          <a:solidFill>
            <a:schemeClr val="bg1"/>
          </a:solidFill>
          <a:ln>
            <a:solidFill>
              <a:schemeClr val="tx1"/>
            </a:solidFill>
            <a:prstDash val="sysDo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EB4275EB-0E8D-9B62-38F6-B80F99D462CE}"/>
              </a:ext>
            </a:extLst>
          </p:cNvPr>
          <p:cNvSpPr/>
          <p:nvPr/>
        </p:nvSpPr>
        <p:spPr>
          <a:xfrm>
            <a:off x="9797011" y="2323098"/>
            <a:ext cx="1578008" cy="165149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D17F40E1-B10B-C7BC-F525-88C4A027C67D}"/>
              </a:ext>
            </a:extLst>
          </p:cNvPr>
          <p:cNvSpPr/>
          <p:nvPr/>
        </p:nvSpPr>
        <p:spPr>
          <a:xfrm>
            <a:off x="1001005" y="2323098"/>
            <a:ext cx="1728098" cy="167283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A78DBF1-D538-2D66-337F-64B6E3E86F49}"/>
              </a:ext>
            </a:extLst>
          </p:cNvPr>
          <p:cNvSpPr txBox="1"/>
          <p:nvPr/>
        </p:nvSpPr>
        <p:spPr>
          <a:xfrm>
            <a:off x="372269" y="330844"/>
            <a:ext cx="3033010" cy="461665"/>
          </a:xfrm>
          <a:prstGeom prst="rect">
            <a:avLst/>
          </a:prstGeom>
          <a:noFill/>
        </p:spPr>
        <p:txBody>
          <a:bodyPr wrap="square">
            <a:spAutoFit/>
          </a:bodyPr>
          <a:lstStyle/>
          <a:p>
            <a:r>
              <a:rPr lang="en-IN" sz="2400" b="1" dirty="0"/>
              <a:t>Key Components</a:t>
            </a:r>
          </a:p>
        </p:txBody>
      </p:sp>
      <p:sp>
        <p:nvSpPr>
          <p:cNvPr id="13" name="Rectangle: Rounded Corners 12">
            <a:extLst>
              <a:ext uri="{FF2B5EF4-FFF2-40B4-BE49-F238E27FC236}">
                <a16:creationId xmlns:a16="http://schemas.microsoft.com/office/drawing/2014/main" id="{EEBE34E4-E414-5AFF-43DB-E0D828068AC9}"/>
              </a:ext>
            </a:extLst>
          </p:cNvPr>
          <p:cNvSpPr/>
          <p:nvPr/>
        </p:nvSpPr>
        <p:spPr>
          <a:xfrm>
            <a:off x="5911215" y="2244220"/>
            <a:ext cx="1133856" cy="566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Coordinator Agent</a:t>
            </a:r>
          </a:p>
        </p:txBody>
      </p:sp>
      <p:sp>
        <p:nvSpPr>
          <p:cNvPr id="14" name="Rectangle: Rounded Corners 13">
            <a:extLst>
              <a:ext uri="{FF2B5EF4-FFF2-40B4-BE49-F238E27FC236}">
                <a16:creationId xmlns:a16="http://schemas.microsoft.com/office/drawing/2014/main" id="{1C0276E8-63AD-F4B3-4C84-D84DFA0BEFC2}"/>
              </a:ext>
            </a:extLst>
          </p:cNvPr>
          <p:cNvSpPr/>
          <p:nvPr/>
        </p:nvSpPr>
        <p:spPr>
          <a:xfrm>
            <a:off x="3146679" y="3339714"/>
            <a:ext cx="1133856" cy="566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t>Web Scraper Agent</a:t>
            </a:r>
          </a:p>
        </p:txBody>
      </p:sp>
      <p:sp>
        <p:nvSpPr>
          <p:cNvPr id="15" name="Rectangle: Rounded Corners 14">
            <a:extLst>
              <a:ext uri="{FF2B5EF4-FFF2-40B4-BE49-F238E27FC236}">
                <a16:creationId xmlns:a16="http://schemas.microsoft.com/office/drawing/2014/main" id="{ECDD51AA-A546-3E3F-3029-5FF184623DEB}"/>
              </a:ext>
            </a:extLst>
          </p:cNvPr>
          <p:cNvSpPr/>
          <p:nvPr/>
        </p:nvSpPr>
        <p:spPr>
          <a:xfrm>
            <a:off x="4926711" y="3339714"/>
            <a:ext cx="1133856" cy="566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t>PDF Extractor Agen</a:t>
            </a:r>
          </a:p>
        </p:txBody>
      </p:sp>
      <p:sp>
        <p:nvSpPr>
          <p:cNvPr id="16" name="Rectangle: Rounded Corners 15">
            <a:extLst>
              <a:ext uri="{FF2B5EF4-FFF2-40B4-BE49-F238E27FC236}">
                <a16:creationId xmlns:a16="http://schemas.microsoft.com/office/drawing/2014/main" id="{6FDCC130-7705-E138-8506-BAB7046CDE58}"/>
              </a:ext>
            </a:extLst>
          </p:cNvPr>
          <p:cNvSpPr/>
          <p:nvPr/>
        </p:nvSpPr>
        <p:spPr>
          <a:xfrm>
            <a:off x="4025265" y="4200513"/>
            <a:ext cx="1133856" cy="566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a:t>OCR Agent</a:t>
            </a:r>
          </a:p>
        </p:txBody>
      </p:sp>
      <p:sp>
        <p:nvSpPr>
          <p:cNvPr id="17" name="Rectangle: Rounded Corners 16">
            <a:extLst>
              <a:ext uri="{FF2B5EF4-FFF2-40B4-BE49-F238E27FC236}">
                <a16:creationId xmlns:a16="http://schemas.microsoft.com/office/drawing/2014/main" id="{BE827DE8-AC25-2B8F-BF9D-E025E8352856}"/>
              </a:ext>
            </a:extLst>
          </p:cNvPr>
          <p:cNvSpPr/>
          <p:nvPr/>
        </p:nvSpPr>
        <p:spPr>
          <a:xfrm>
            <a:off x="8288453" y="3339714"/>
            <a:ext cx="1133856" cy="566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a:t>Analysis Agent</a:t>
            </a:r>
          </a:p>
        </p:txBody>
      </p:sp>
      <p:sp>
        <p:nvSpPr>
          <p:cNvPr id="18" name="Rectangle: Rounded Corners 17">
            <a:extLst>
              <a:ext uri="{FF2B5EF4-FFF2-40B4-BE49-F238E27FC236}">
                <a16:creationId xmlns:a16="http://schemas.microsoft.com/office/drawing/2014/main" id="{693F4B5A-DFE0-68D1-5F80-368BF2B73398}"/>
              </a:ext>
            </a:extLst>
          </p:cNvPr>
          <p:cNvSpPr/>
          <p:nvPr/>
        </p:nvSpPr>
        <p:spPr>
          <a:xfrm>
            <a:off x="6779895" y="4156053"/>
            <a:ext cx="1133856" cy="566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Email Notification System</a:t>
            </a:r>
          </a:p>
        </p:txBody>
      </p:sp>
      <p:cxnSp>
        <p:nvCxnSpPr>
          <p:cNvPr id="21" name="Connector: Elbow 20">
            <a:extLst>
              <a:ext uri="{FF2B5EF4-FFF2-40B4-BE49-F238E27FC236}">
                <a16:creationId xmlns:a16="http://schemas.microsoft.com/office/drawing/2014/main" id="{295F77F2-90F0-B1FD-AE65-0903497FD060}"/>
              </a:ext>
            </a:extLst>
          </p:cNvPr>
          <p:cNvCxnSpPr>
            <a:stCxn id="13" idx="1"/>
            <a:endCxn id="14" idx="0"/>
          </p:cNvCxnSpPr>
          <p:nvPr/>
        </p:nvCxnSpPr>
        <p:spPr>
          <a:xfrm rot="10800000" flipV="1">
            <a:off x="3713607" y="2527684"/>
            <a:ext cx="2197608" cy="8120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BB73F645-8061-8B04-72B9-27820DE69284}"/>
              </a:ext>
            </a:extLst>
          </p:cNvPr>
          <p:cNvCxnSpPr>
            <a:stCxn id="13" idx="3"/>
            <a:endCxn id="17" idx="0"/>
          </p:cNvCxnSpPr>
          <p:nvPr/>
        </p:nvCxnSpPr>
        <p:spPr>
          <a:xfrm>
            <a:off x="7045071" y="2527684"/>
            <a:ext cx="1810310" cy="8120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8F7E876A-73FB-D701-6025-A325BED469FF}"/>
              </a:ext>
            </a:extLst>
          </p:cNvPr>
          <p:cNvCxnSpPr>
            <a:stCxn id="13" idx="1"/>
            <a:endCxn id="15" idx="0"/>
          </p:cNvCxnSpPr>
          <p:nvPr/>
        </p:nvCxnSpPr>
        <p:spPr>
          <a:xfrm rot="10800000" flipV="1">
            <a:off x="5493639" y="2527684"/>
            <a:ext cx="417576" cy="8120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66E3502F-88A1-199D-0DD1-08D746C674B3}"/>
              </a:ext>
            </a:extLst>
          </p:cNvPr>
          <p:cNvCxnSpPr>
            <a:stCxn id="13" idx="3"/>
            <a:endCxn id="18" idx="0"/>
          </p:cNvCxnSpPr>
          <p:nvPr/>
        </p:nvCxnSpPr>
        <p:spPr>
          <a:xfrm>
            <a:off x="7045071" y="2527684"/>
            <a:ext cx="301752" cy="16283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41030ED2-B31C-0F4C-A156-9A2B99B7B8E1}"/>
              </a:ext>
            </a:extLst>
          </p:cNvPr>
          <p:cNvCxnSpPr>
            <a:stCxn id="13" idx="1"/>
            <a:endCxn id="16" idx="0"/>
          </p:cNvCxnSpPr>
          <p:nvPr/>
        </p:nvCxnSpPr>
        <p:spPr>
          <a:xfrm rot="10800000" flipV="1">
            <a:off x="4592193" y="2527683"/>
            <a:ext cx="1319022" cy="167282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AB2A1437-D412-8148-8668-74E82B6A8B56}"/>
              </a:ext>
            </a:extLst>
          </p:cNvPr>
          <p:cNvSpPr/>
          <p:nvPr/>
        </p:nvSpPr>
        <p:spPr>
          <a:xfrm>
            <a:off x="816980" y="5923526"/>
            <a:ext cx="10750180" cy="432449"/>
          </a:xfrm>
          <a:prstGeom prst="rect">
            <a:avLst/>
          </a:prstGeom>
          <a:solidFill>
            <a:schemeClr val="bg1"/>
          </a:solidFill>
          <a:ln>
            <a:solidFill>
              <a:schemeClr val="tx1"/>
            </a:solidFill>
            <a:prstDash val="sysDo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Web interface</a:t>
            </a:r>
          </a:p>
        </p:txBody>
      </p:sp>
      <p:sp>
        <p:nvSpPr>
          <p:cNvPr id="36" name="Arrow: Down 35">
            <a:extLst>
              <a:ext uri="{FF2B5EF4-FFF2-40B4-BE49-F238E27FC236}">
                <a16:creationId xmlns:a16="http://schemas.microsoft.com/office/drawing/2014/main" id="{B29B7324-5B37-90EB-CF36-9280EA1D9C0D}"/>
              </a:ext>
            </a:extLst>
          </p:cNvPr>
          <p:cNvSpPr/>
          <p:nvPr/>
        </p:nvSpPr>
        <p:spPr>
          <a:xfrm>
            <a:off x="6030468" y="5135356"/>
            <a:ext cx="313944" cy="7790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EFC6405B-62E8-DDD9-D3F1-0B7A1A4ABF24}"/>
              </a:ext>
            </a:extLst>
          </p:cNvPr>
          <p:cNvPicPr>
            <a:picLocks noChangeAspect="1"/>
          </p:cNvPicPr>
          <p:nvPr/>
        </p:nvPicPr>
        <p:blipFill>
          <a:blip r:embed="rId2"/>
          <a:stretch>
            <a:fillRect/>
          </a:stretch>
        </p:blipFill>
        <p:spPr>
          <a:xfrm>
            <a:off x="1342526" y="2443488"/>
            <a:ext cx="991482" cy="526726"/>
          </a:xfrm>
          <a:prstGeom prst="rect">
            <a:avLst/>
          </a:prstGeom>
        </p:spPr>
      </p:pic>
      <p:pic>
        <p:nvPicPr>
          <p:cNvPr id="38" name="Picture 37">
            <a:extLst>
              <a:ext uri="{FF2B5EF4-FFF2-40B4-BE49-F238E27FC236}">
                <a16:creationId xmlns:a16="http://schemas.microsoft.com/office/drawing/2014/main" id="{AF645B23-5BAA-DFEB-CBCF-038C8F572F6B}"/>
              </a:ext>
            </a:extLst>
          </p:cNvPr>
          <p:cNvPicPr>
            <a:picLocks noChangeAspect="1"/>
          </p:cNvPicPr>
          <p:nvPr/>
        </p:nvPicPr>
        <p:blipFill>
          <a:blip r:embed="rId3"/>
          <a:stretch>
            <a:fillRect/>
          </a:stretch>
        </p:blipFill>
        <p:spPr>
          <a:xfrm>
            <a:off x="1332363" y="3127245"/>
            <a:ext cx="967803" cy="424938"/>
          </a:xfrm>
          <a:prstGeom prst="rect">
            <a:avLst/>
          </a:prstGeom>
        </p:spPr>
      </p:pic>
      <p:pic>
        <p:nvPicPr>
          <p:cNvPr id="39" name="Picture 38">
            <a:extLst>
              <a:ext uri="{FF2B5EF4-FFF2-40B4-BE49-F238E27FC236}">
                <a16:creationId xmlns:a16="http://schemas.microsoft.com/office/drawing/2014/main" id="{C5A8C534-71C2-441F-424B-7F60C87FD9FB}"/>
              </a:ext>
            </a:extLst>
          </p:cNvPr>
          <p:cNvPicPr>
            <a:picLocks noChangeAspect="1"/>
          </p:cNvPicPr>
          <p:nvPr/>
        </p:nvPicPr>
        <p:blipFill>
          <a:blip r:embed="rId4"/>
          <a:stretch>
            <a:fillRect/>
          </a:stretch>
        </p:blipFill>
        <p:spPr>
          <a:xfrm>
            <a:off x="3461286" y="5941814"/>
            <a:ext cx="686482" cy="391134"/>
          </a:xfrm>
          <a:prstGeom prst="rect">
            <a:avLst/>
          </a:prstGeom>
        </p:spPr>
      </p:pic>
      <p:pic>
        <p:nvPicPr>
          <p:cNvPr id="41" name="Picture 40">
            <a:extLst>
              <a:ext uri="{FF2B5EF4-FFF2-40B4-BE49-F238E27FC236}">
                <a16:creationId xmlns:a16="http://schemas.microsoft.com/office/drawing/2014/main" id="{E41E84DE-19E1-9450-7E44-A37FB9EAE14E}"/>
              </a:ext>
            </a:extLst>
          </p:cNvPr>
          <p:cNvPicPr>
            <a:picLocks noChangeAspect="1"/>
          </p:cNvPicPr>
          <p:nvPr/>
        </p:nvPicPr>
        <p:blipFill>
          <a:blip r:embed="rId5"/>
          <a:stretch>
            <a:fillRect/>
          </a:stretch>
        </p:blipFill>
        <p:spPr>
          <a:xfrm>
            <a:off x="9936400" y="2679192"/>
            <a:ext cx="1319863" cy="291022"/>
          </a:xfrm>
          <a:prstGeom prst="rect">
            <a:avLst/>
          </a:prstGeom>
        </p:spPr>
      </p:pic>
      <p:pic>
        <p:nvPicPr>
          <p:cNvPr id="43" name="Picture 42">
            <a:extLst>
              <a:ext uri="{FF2B5EF4-FFF2-40B4-BE49-F238E27FC236}">
                <a16:creationId xmlns:a16="http://schemas.microsoft.com/office/drawing/2014/main" id="{30215C58-224F-D101-DEC8-EA0A294BDCB3}"/>
              </a:ext>
            </a:extLst>
          </p:cNvPr>
          <p:cNvPicPr>
            <a:picLocks noChangeAspect="1"/>
          </p:cNvPicPr>
          <p:nvPr/>
        </p:nvPicPr>
        <p:blipFill>
          <a:blip r:embed="rId6"/>
          <a:stretch>
            <a:fillRect/>
          </a:stretch>
        </p:blipFill>
        <p:spPr>
          <a:xfrm>
            <a:off x="10143099" y="3386144"/>
            <a:ext cx="1047896" cy="362001"/>
          </a:xfrm>
          <a:prstGeom prst="rect">
            <a:avLst/>
          </a:prstGeom>
        </p:spPr>
      </p:pic>
      <p:pic>
        <p:nvPicPr>
          <p:cNvPr id="45" name="Picture 44">
            <a:extLst>
              <a:ext uri="{FF2B5EF4-FFF2-40B4-BE49-F238E27FC236}">
                <a16:creationId xmlns:a16="http://schemas.microsoft.com/office/drawing/2014/main" id="{AF1F7282-C617-8D92-4BFA-B3ED9E771174}"/>
              </a:ext>
            </a:extLst>
          </p:cNvPr>
          <p:cNvPicPr>
            <a:picLocks noChangeAspect="1"/>
          </p:cNvPicPr>
          <p:nvPr/>
        </p:nvPicPr>
        <p:blipFill>
          <a:blip r:embed="rId7"/>
          <a:stretch>
            <a:fillRect/>
          </a:stretch>
        </p:blipFill>
        <p:spPr>
          <a:xfrm>
            <a:off x="2741484" y="4352544"/>
            <a:ext cx="1057959" cy="302274"/>
          </a:xfrm>
          <a:prstGeom prst="rect">
            <a:avLst/>
          </a:prstGeom>
        </p:spPr>
      </p:pic>
      <p:sp>
        <p:nvSpPr>
          <p:cNvPr id="49" name="TextBox 48">
            <a:extLst>
              <a:ext uri="{FF2B5EF4-FFF2-40B4-BE49-F238E27FC236}">
                <a16:creationId xmlns:a16="http://schemas.microsoft.com/office/drawing/2014/main" id="{EAFAC7FC-596D-34A0-41FF-2A9C94236E22}"/>
              </a:ext>
            </a:extLst>
          </p:cNvPr>
          <p:cNvSpPr txBox="1"/>
          <p:nvPr/>
        </p:nvSpPr>
        <p:spPr>
          <a:xfrm rot="16200000">
            <a:off x="-606806" y="3283352"/>
            <a:ext cx="2289841" cy="369332"/>
          </a:xfrm>
          <a:prstGeom prst="rect">
            <a:avLst/>
          </a:prstGeom>
          <a:noFill/>
        </p:spPr>
        <p:txBody>
          <a:bodyPr wrap="square" rtlCol="0">
            <a:spAutoFit/>
          </a:bodyPr>
          <a:lstStyle/>
          <a:p>
            <a:r>
              <a:rPr lang="en-IN" b="1" dirty="0"/>
              <a:t>Agent Orchestration </a:t>
            </a:r>
          </a:p>
        </p:txBody>
      </p:sp>
      <p:sp>
        <p:nvSpPr>
          <p:cNvPr id="50" name="TextBox 49">
            <a:extLst>
              <a:ext uri="{FF2B5EF4-FFF2-40B4-BE49-F238E27FC236}">
                <a16:creationId xmlns:a16="http://schemas.microsoft.com/office/drawing/2014/main" id="{1DDBD46D-465C-AE27-7FDD-9596A0970B64}"/>
              </a:ext>
            </a:extLst>
          </p:cNvPr>
          <p:cNvSpPr txBox="1"/>
          <p:nvPr/>
        </p:nvSpPr>
        <p:spPr>
          <a:xfrm>
            <a:off x="1187528" y="3997483"/>
            <a:ext cx="1402493" cy="338554"/>
          </a:xfrm>
          <a:prstGeom prst="rect">
            <a:avLst/>
          </a:prstGeom>
          <a:noFill/>
        </p:spPr>
        <p:txBody>
          <a:bodyPr wrap="square" rtlCol="0">
            <a:spAutoFit/>
          </a:bodyPr>
          <a:lstStyle/>
          <a:p>
            <a:r>
              <a:rPr lang="en-IN" sz="1600" dirty="0"/>
              <a:t>Framework</a:t>
            </a:r>
          </a:p>
        </p:txBody>
      </p:sp>
      <p:sp>
        <p:nvSpPr>
          <p:cNvPr id="51" name="TextBox 50">
            <a:extLst>
              <a:ext uri="{FF2B5EF4-FFF2-40B4-BE49-F238E27FC236}">
                <a16:creationId xmlns:a16="http://schemas.microsoft.com/office/drawing/2014/main" id="{73DE0DA3-AFFD-7FA0-D46E-ADB84570F0FB}"/>
              </a:ext>
            </a:extLst>
          </p:cNvPr>
          <p:cNvSpPr txBox="1"/>
          <p:nvPr/>
        </p:nvSpPr>
        <p:spPr>
          <a:xfrm>
            <a:off x="10306529" y="4013280"/>
            <a:ext cx="949734" cy="338554"/>
          </a:xfrm>
          <a:prstGeom prst="rect">
            <a:avLst/>
          </a:prstGeom>
          <a:noFill/>
        </p:spPr>
        <p:txBody>
          <a:bodyPr wrap="square" rtlCol="0">
            <a:spAutoFit/>
          </a:bodyPr>
          <a:lstStyle/>
          <a:p>
            <a:r>
              <a:rPr lang="en-IN" sz="1600" dirty="0"/>
              <a:t>Model</a:t>
            </a:r>
          </a:p>
        </p:txBody>
      </p:sp>
      <p:sp>
        <p:nvSpPr>
          <p:cNvPr id="52" name="Rectangle 51">
            <a:extLst>
              <a:ext uri="{FF2B5EF4-FFF2-40B4-BE49-F238E27FC236}">
                <a16:creationId xmlns:a16="http://schemas.microsoft.com/office/drawing/2014/main" id="{F1CB8A25-92A2-600C-D830-940BA4A3BD67}"/>
              </a:ext>
            </a:extLst>
          </p:cNvPr>
          <p:cNvSpPr/>
          <p:nvPr/>
        </p:nvSpPr>
        <p:spPr>
          <a:xfrm>
            <a:off x="812350" y="1238748"/>
            <a:ext cx="10750180" cy="559570"/>
          </a:xfrm>
          <a:prstGeom prst="rect">
            <a:avLst/>
          </a:prstGeom>
          <a:solidFill>
            <a:schemeClr val="bg1"/>
          </a:solidFill>
          <a:ln>
            <a:solidFill>
              <a:schemeClr val="tx1"/>
            </a:solidFill>
            <a:prstDash val="sysDo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Input : Website link</a:t>
            </a:r>
          </a:p>
        </p:txBody>
      </p:sp>
      <p:sp>
        <p:nvSpPr>
          <p:cNvPr id="53" name="Arrow: Down 52">
            <a:extLst>
              <a:ext uri="{FF2B5EF4-FFF2-40B4-BE49-F238E27FC236}">
                <a16:creationId xmlns:a16="http://schemas.microsoft.com/office/drawing/2014/main" id="{C43E6775-E528-0860-A223-2D77711F3D30}"/>
              </a:ext>
            </a:extLst>
          </p:cNvPr>
          <p:cNvSpPr/>
          <p:nvPr/>
        </p:nvSpPr>
        <p:spPr>
          <a:xfrm>
            <a:off x="6187440" y="1798318"/>
            <a:ext cx="156972" cy="2411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TextBox 54">
            <a:extLst>
              <a:ext uri="{FF2B5EF4-FFF2-40B4-BE49-F238E27FC236}">
                <a16:creationId xmlns:a16="http://schemas.microsoft.com/office/drawing/2014/main" id="{CBAA3356-8594-E463-B33E-6234F4240BB1}"/>
              </a:ext>
            </a:extLst>
          </p:cNvPr>
          <p:cNvSpPr txBox="1"/>
          <p:nvPr/>
        </p:nvSpPr>
        <p:spPr>
          <a:xfrm>
            <a:off x="4280536" y="4776585"/>
            <a:ext cx="646176" cy="338554"/>
          </a:xfrm>
          <a:prstGeom prst="rect">
            <a:avLst/>
          </a:prstGeom>
          <a:noFill/>
        </p:spPr>
        <p:txBody>
          <a:bodyPr wrap="square" rtlCol="0">
            <a:spAutoFit/>
          </a:bodyPr>
          <a:lstStyle/>
          <a:p>
            <a:r>
              <a:rPr lang="en-IN" sz="1600" dirty="0"/>
              <a:t>Tool</a:t>
            </a:r>
          </a:p>
        </p:txBody>
      </p:sp>
    </p:spTree>
    <p:extLst>
      <p:ext uri="{BB962C8B-B14F-4D97-AF65-F5344CB8AC3E}">
        <p14:creationId xmlns:p14="http://schemas.microsoft.com/office/powerpoint/2010/main" val="1300655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775</TotalTime>
  <Words>255</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SURAJIT CHATTERJEE</dc:creator>
  <cp:lastModifiedBy>SURAJIT CHATTERJEE</cp:lastModifiedBy>
  <cp:revision>2</cp:revision>
  <dcterms:created xsi:type="dcterms:W3CDTF">2025-03-06T05:02:39Z</dcterms:created>
  <dcterms:modified xsi:type="dcterms:W3CDTF">2025-03-06T17:58:30Z</dcterms:modified>
</cp:coreProperties>
</file>