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6" r:id="rId5"/>
    <p:sldId id="260" r:id="rId6"/>
    <p:sldId id="261" r:id="rId7"/>
    <p:sldId id="263" r:id="rId8"/>
    <p:sldId id="262" r:id="rId9"/>
    <p:sldId id="264" r:id="rId10"/>
    <p:sldId id="265" r:id="rId11"/>
    <p:sldId id="267" r:id="rId12"/>
    <p:sldId id="259"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4650" autoAdjust="0"/>
  </p:normalViewPr>
  <p:slideViewPr>
    <p:cSldViewPr>
      <p:cViewPr varScale="1">
        <p:scale>
          <a:sx n="92" d="100"/>
          <a:sy n="92" d="100"/>
        </p:scale>
        <p:origin x="-1404" y="-102"/>
      </p:cViewPr>
      <p:guideLst>
        <p:guide orient="horz" pos="2160"/>
        <p:guide pos="2880"/>
      </p:guideLst>
    </p:cSldViewPr>
  </p:slideViewPr>
  <p:outlineViewPr>
    <p:cViewPr>
      <p:scale>
        <a:sx n="33" d="100"/>
        <a:sy n="33" d="100"/>
      </p:scale>
      <p:origin x="0" y="58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3FC428-ED84-437D-9182-2B1DF1C94BD1}"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FC428-ED84-437D-9182-2B1DF1C94BD1}"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FC428-ED84-437D-9182-2B1DF1C94BD1}"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FC428-ED84-437D-9182-2B1DF1C94BD1}"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FC428-ED84-437D-9182-2B1DF1C94BD1}"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FC428-ED84-437D-9182-2B1DF1C94BD1}"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FC428-ED84-437D-9182-2B1DF1C94BD1}"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FC428-ED84-437D-9182-2B1DF1C94BD1}"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FC428-ED84-437D-9182-2B1DF1C94BD1}"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0C491B-0A14-4A33-B064-2583246404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FC428-ED84-437D-9182-2B1DF1C94BD1}"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C491B-0A14-4A33-B064-2583246404F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3FC428-ED84-437D-9182-2B1DF1C94BD1}" type="datetimeFigureOut">
              <a:rPr lang="en-US" smtClean="0"/>
              <a:t>9/19/2017</a:t>
            </a:fld>
            <a:endParaRPr lang="en-US"/>
          </a:p>
        </p:txBody>
      </p:sp>
      <p:sp>
        <p:nvSpPr>
          <p:cNvPr id="9" name="Slide Number Placeholder 8"/>
          <p:cNvSpPr>
            <a:spLocks noGrp="1"/>
          </p:cNvSpPr>
          <p:nvPr>
            <p:ph type="sldNum" sz="quarter" idx="11"/>
          </p:nvPr>
        </p:nvSpPr>
        <p:spPr/>
        <p:txBody>
          <a:bodyPr/>
          <a:lstStyle/>
          <a:p>
            <a:fld id="{F60C491B-0A14-4A33-B064-2583246404F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60C491B-0A14-4A33-B064-2583246404F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3FC428-ED84-437D-9182-2B1DF1C94BD1}" type="datetimeFigureOut">
              <a:rPr lang="en-US" smtClean="0"/>
              <a:t>9/19/2017</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609600"/>
            <a:ext cx="7406640" cy="2667000"/>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5400" dirty="0" smtClean="0"/>
              <a:t>COLLABORATIVE FILTERING ALGORITHM</a:t>
            </a:r>
            <a:endParaRPr lang="en-US" sz="11500" dirty="0"/>
          </a:p>
        </p:txBody>
      </p:sp>
      <p:sp>
        <p:nvSpPr>
          <p:cNvPr id="3" name="Title 1"/>
          <p:cNvSpPr txBox="1">
            <a:spLocks/>
          </p:cNvSpPr>
          <p:nvPr/>
        </p:nvSpPr>
        <p:spPr>
          <a:xfrm>
            <a:off x="1066800" y="3733800"/>
            <a:ext cx="7406640" cy="2667000"/>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b">
            <a:normAutofit fontScale="97500"/>
          </a:bodyPr>
          <a:lstStyle>
            <a:lvl1pPr algn="l" defTabSz="914400" rtl="0" eaLnBrk="1" latinLnBrk="0" hangingPunct="1">
              <a:spcBef>
                <a:spcPct val="0"/>
              </a:spcBef>
              <a:buNone/>
              <a:defRPr sz="6000" kern="1200">
                <a:solidFill>
                  <a:schemeClr val="tx1"/>
                </a:solidFill>
                <a:effectLst>
                  <a:outerShdw blurRad="38100" dist="38100" dir="2700000" algn="tl">
                    <a:srgbClr val="000000">
                      <a:alpha val="43137"/>
                    </a:srgb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300" dirty="0" smtClean="0"/>
              <a:t>Present by:</a:t>
            </a:r>
            <a:endParaRPr lang="en-US" sz="7200" dirty="0" smtClean="0"/>
          </a:p>
          <a:p>
            <a:r>
              <a:rPr lang="en-US" sz="4500" dirty="0" smtClean="0"/>
              <a:t>NAMES AND MATRIC NOS</a:t>
            </a:r>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0"/>
            <a:ext cx="4214310" cy="722864"/>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dirty="0"/>
              <a:t>METHODOLODY</a:t>
            </a:r>
          </a:p>
        </p:txBody>
      </p:sp>
      <p:sp>
        <p:nvSpPr>
          <p:cNvPr id="3" name="Content Placeholder 2"/>
          <p:cNvSpPr>
            <a:spLocks noGrp="1"/>
          </p:cNvSpPr>
          <p:nvPr>
            <p:ph idx="1"/>
          </p:nvPr>
        </p:nvSpPr>
        <p:spPr>
          <a:xfrm>
            <a:off x="457200" y="685800"/>
            <a:ext cx="8229600" cy="5791200"/>
          </a:xfrm>
        </p:spPr>
        <p:txBody>
          <a:bodyPr>
            <a:normAutofit/>
          </a:bodyPr>
          <a:lstStyle/>
          <a:p>
            <a:pPr lvl="1" algn="just">
              <a:lnSpc>
                <a:spcPct val="150000"/>
              </a:lnSpc>
            </a:pPr>
            <a:endParaRPr lang="en-US" sz="1800" dirty="0" smtClean="0"/>
          </a:p>
          <a:p>
            <a:pPr lvl="1" algn="just">
              <a:lnSpc>
                <a:spcPct val="150000"/>
              </a:lnSpc>
            </a:pPr>
            <a:r>
              <a:rPr lang="en-US" sz="1800" dirty="0"/>
              <a:t>The server resources concurrently with little effort to wait and at the same time expecting the best of all result, the needs for effective search result cannot be take likely in other to keep traffic</a:t>
            </a:r>
            <a:r>
              <a:rPr lang="en-US" sz="1800" dirty="0" smtClean="0"/>
              <a:t>.</a:t>
            </a:r>
          </a:p>
          <a:p>
            <a:pPr lvl="1" algn="just">
              <a:lnSpc>
                <a:spcPct val="150000"/>
              </a:lnSpc>
            </a:pPr>
            <a:r>
              <a:rPr lang="en-US" sz="1800" dirty="0" smtClean="0"/>
              <a:t>This </a:t>
            </a:r>
            <a:r>
              <a:rPr lang="en-US" sz="1800" dirty="0"/>
              <a:t>research adopts a collaborative filtering approach from several set of specify database data related to the user </a:t>
            </a:r>
            <a:r>
              <a:rPr lang="en-US" sz="1800" dirty="0" smtClean="0"/>
              <a:t>desire.</a:t>
            </a:r>
          </a:p>
          <a:p>
            <a:pPr lvl="1" algn="just">
              <a:lnSpc>
                <a:spcPct val="150000"/>
              </a:lnSpc>
            </a:pPr>
            <a:r>
              <a:rPr lang="en-US" sz="1800" dirty="0"/>
              <a:t>The procedure involves in achieving the Collaborative Filtering Algorithm is a simple analogy of using several means to achieve something better than good result under different circumstances base on the environment requirement. </a:t>
            </a:r>
            <a:endParaRPr lang="en-US" sz="1800" dirty="0" smtClean="0"/>
          </a:p>
          <a:p>
            <a:pPr lvl="1" algn="just">
              <a:lnSpc>
                <a:spcPct val="150000"/>
              </a:lnSpc>
            </a:pPr>
            <a:endParaRPr lang="en-US" sz="1800" dirty="0"/>
          </a:p>
          <a:p>
            <a:pPr lvl="1" algn="just">
              <a:lnSpc>
                <a:spcPct val="150000"/>
              </a:lnSpc>
            </a:pP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5890710" cy="685800"/>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System Data Flow Design</a:t>
            </a:r>
            <a:endParaRPr lang="en-US" dirty="0"/>
          </a:p>
        </p:txBody>
      </p:sp>
      <p:sp>
        <p:nvSpPr>
          <p:cNvPr id="3" name="Content Placeholder 2"/>
          <p:cNvSpPr>
            <a:spLocks noGrp="1"/>
          </p:cNvSpPr>
          <p:nvPr>
            <p:ph idx="1"/>
          </p:nvPr>
        </p:nvSpPr>
        <p:spPr>
          <a:xfrm>
            <a:off x="3200400" y="6480016"/>
            <a:ext cx="3216631" cy="419548"/>
          </a:xfrm>
        </p:spPr>
        <p:txBody>
          <a:bodyPr>
            <a:normAutofit/>
          </a:bodyPr>
          <a:lstStyle/>
          <a:p>
            <a:pPr>
              <a:buNone/>
            </a:pPr>
            <a:r>
              <a:rPr lang="en-US" sz="1600" b="1" dirty="0" smtClean="0"/>
              <a:t>Figure 2: Data flow designs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282" y="759849"/>
            <a:ext cx="5858299" cy="554610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4191000" cy="722864"/>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sz="4400" dirty="0" smtClean="0"/>
              <a:t>Summary</a:t>
            </a:r>
            <a:endParaRPr lang="en-US" dirty="0"/>
          </a:p>
        </p:txBody>
      </p:sp>
      <p:sp>
        <p:nvSpPr>
          <p:cNvPr id="3" name="Content Placeholder 2"/>
          <p:cNvSpPr>
            <a:spLocks noGrp="1"/>
          </p:cNvSpPr>
          <p:nvPr>
            <p:ph idx="1"/>
          </p:nvPr>
        </p:nvSpPr>
        <p:spPr>
          <a:xfrm>
            <a:off x="609600" y="838200"/>
            <a:ext cx="7463117" cy="5486400"/>
          </a:xfrm>
        </p:spPr>
        <p:txBody>
          <a:bodyPr>
            <a:normAutofit fontScale="92500" lnSpcReduction="10000"/>
          </a:bodyPr>
          <a:lstStyle/>
          <a:p>
            <a:pPr algn="just">
              <a:lnSpc>
                <a:spcPct val="150000"/>
              </a:lnSpc>
            </a:pPr>
            <a:r>
              <a:rPr lang="en-US" sz="2000" dirty="0" smtClean="0"/>
              <a:t>Collaborative </a:t>
            </a:r>
            <a:r>
              <a:rPr lang="en-US" sz="2000" dirty="0"/>
              <a:t>Filtering Algorithm is a recommender system for filtering unnecessary contents out of vast useful or un useful data based on past information gathered using an efficient search algorithm in other to predict users need. </a:t>
            </a:r>
            <a:endParaRPr lang="en-US" sz="2000" dirty="0" smtClean="0"/>
          </a:p>
          <a:p>
            <a:pPr algn="just">
              <a:lnSpc>
                <a:spcPct val="150000"/>
              </a:lnSpc>
            </a:pPr>
            <a:r>
              <a:rPr lang="en-US" sz="2000" dirty="0" smtClean="0"/>
              <a:t>Collaborative </a:t>
            </a:r>
            <a:r>
              <a:rPr lang="en-US" sz="2000" dirty="0"/>
              <a:t>filtering is a method of making automatic predictions (filtering) about the interests of a user by collecting preferences or taste information from many users (collaborating). </a:t>
            </a:r>
            <a:endParaRPr lang="en-US" sz="2000" dirty="0" smtClean="0"/>
          </a:p>
          <a:p>
            <a:pPr algn="just">
              <a:lnSpc>
                <a:spcPct val="150000"/>
              </a:lnSpc>
            </a:pPr>
            <a:r>
              <a:rPr lang="en-US" sz="2000" dirty="0" smtClean="0"/>
              <a:t>The </a:t>
            </a:r>
            <a:r>
              <a:rPr lang="en-US" sz="2000" dirty="0"/>
              <a:t>procedure involves in achieving the Collaborative Filtering Algorithm is a simple analogy of using several means to achieve something better than good result under different circumstances base on the environment requirement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76200"/>
            <a:ext cx="3733800" cy="762000"/>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dirty="0" smtClean="0"/>
              <a:t>References</a:t>
            </a:r>
            <a:endParaRPr lang="en-US" dirty="0"/>
          </a:p>
        </p:txBody>
      </p:sp>
      <p:sp>
        <p:nvSpPr>
          <p:cNvPr id="3" name="Content Placeholder 2"/>
          <p:cNvSpPr>
            <a:spLocks noGrp="1"/>
          </p:cNvSpPr>
          <p:nvPr>
            <p:ph idx="1"/>
          </p:nvPr>
        </p:nvSpPr>
        <p:spPr>
          <a:xfrm>
            <a:off x="1066800" y="914400"/>
            <a:ext cx="7498080" cy="5029200"/>
          </a:xfrm>
        </p:spPr>
        <p:txBody>
          <a:bodyPr>
            <a:normAutofit fontScale="70000" lnSpcReduction="20000"/>
          </a:bodyPr>
          <a:lstStyle/>
          <a:p>
            <a:pPr algn="just"/>
            <a:r>
              <a:rPr lang="en-US" dirty="0"/>
              <a:t>Alexander </a:t>
            </a:r>
            <a:r>
              <a:rPr lang="en-US" dirty="0" err="1"/>
              <a:t>Felfernig</a:t>
            </a:r>
            <a:r>
              <a:rPr lang="en-US" dirty="0"/>
              <a:t>, Klaus </a:t>
            </a:r>
            <a:r>
              <a:rPr lang="en-US" dirty="0" err="1"/>
              <a:t>Isak</a:t>
            </a:r>
            <a:r>
              <a:rPr lang="en-US" dirty="0"/>
              <a:t>, </a:t>
            </a:r>
            <a:r>
              <a:rPr lang="en-US" dirty="0" err="1"/>
              <a:t>Kalman</a:t>
            </a:r>
            <a:r>
              <a:rPr lang="en-US" dirty="0"/>
              <a:t> </a:t>
            </a:r>
            <a:r>
              <a:rPr lang="en-US" dirty="0" err="1"/>
              <a:t>Szabo</a:t>
            </a:r>
            <a:r>
              <a:rPr lang="en-US" dirty="0"/>
              <a:t>, Peter </a:t>
            </a:r>
            <a:r>
              <a:rPr lang="en-US" dirty="0" err="1"/>
              <a:t>Zachar</a:t>
            </a:r>
            <a:r>
              <a:rPr lang="en-US" dirty="0"/>
              <a:t>, The VITA Financial Services Sales Support, in AAAI/IAAI 2007, pp. 1692-1699, Vancouver, Canada, </a:t>
            </a:r>
            <a:r>
              <a:rPr lang="en-US" dirty="0" smtClean="0"/>
              <a:t>2012.</a:t>
            </a:r>
            <a:endParaRPr lang="en-US" dirty="0"/>
          </a:p>
          <a:p>
            <a:pPr marL="68580" indent="0" algn="just">
              <a:buNone/>
            </a:pPr>
            <a:endParaRPr lang="en-US" dirty="0"/>
          </a:p>
          <a:p>
            <a:pPr marL="68580" indent="0" algn="just">
              <a:buNone/>
            </a:pPr>
            <a:endParaRPr lang="en-US" dirty="0"/>
          </a:p>
          <a:p>
            <a:pPr algn="just"/>
            <a:r>
              <a:rPr lang="en-US" dirty="0" err="1"/>
              <a:t>Elahi</a:t>
            </a:r>
            <a:r>
              <a:rPr lang="en-US" dirty="0"/>
              <a:t> (https://www.linkedin.com/in/mehdielahi), Mehdi; Ricci, Francesco; Rubens, Neil. </a:t>
            </a:r>
            <a:r>
              <a:rPr lang="en-US" i="1" dirty="0"/>
              <a:t>A survey of active learning in collaborative filtering recommender systems</a:t>
            </a:r>
            <a:r>
              <a:rPr lang="en-US" dirty="0"/>
              <a:t> . Computer Science Review, 2016, Elsevier.</a:t>
            </a:r>
          </a:p>
          <a:p>
            <a:pPr marL="68580" indent="0" algn="just">
              <a:buNone/>
            </a:pPr>
            <a:endParaRPr lang="en-US" dirty="0"/>
          </a:p>
          <a:p>
            <a:pPr algn="just"/>
            <a:r>
              <a:rPr lang="en-US" dirty="0"/>
              <a:t>Francesco Ricci and </a:t>
            </a:r>
            <a:r>
              <a:rPr lang="en-US" dirty="0" err="1"/>
              <a:t>Lior</a:t>
            </a:r>
            <a:r>
              <a:rPr lang="en-US" dirty="0"/>
              <a:t> </a:t>
            </a:r>
            <a:r>
              <a:rPr lang="en-US" dirty="0" err="1"/>
              <a:t>Rokach</a:t>
            </a:r>
            <a:r>
              <a:rPr lang="en-US" dirty="0"/>
              <a:t> and </a:t>
            </a:r>
            <a:r>
              <a:rPr lang="en-US" dirty="0" err="1"/>
              <a:t>Bracha</a:t>
            </a:r>
            <a:r>
              <a:rPr lang="en-US" dirty="0"/>
              <a:t> </a:t>
            </a:r>
            <a:r>
              <a:rPr lang="en-US" dirty="0" err="1"/>
              <a:t>Shapira</a:t>
            </a:r>
            <a:r>
              <a:rPr lang="en-US" dirty="0"/>
              <a:t>, Introduction to Recommender Systems Handbook, Springer, 2011, pp. 1-35</a:t>
            </a:r>
          </a:p>
          <a:p>
            <a:pPr marL="68580" indent="0" algn="just">
              <a:buNone/>
            </a:pPr>
            <a:endParaRPr lang="en-US" dirty="0"/>
          </a:p>
          <a:p>
            <a:pPr algn="just"/>
            <a:r>
              <a:rPr lang="en-US" dirty="0"/>
              <a:t>H. Chen, A. G. </a:t>
            </a:r>
            <a:r>
              <a:rPr lang="en-US" dirty="0" err="1"/>
              <a:t>Ororbia</a:t>
            </a:r>
            <a:r>
              <a:rPr lang="en-US" dirty="0"/>
              <a:t> II, C. L. Giles </a:t>
            </a:r>
            <a:r>
              <a:rPr lang="en-US" dirty="0" err="1"/>
              <a:t>ExpertSeer</a:t>
            </a:r>
            <a:r>
              <a:rPr lang="en-US" dirty="0"/>
              <a:t>: a </a:t>
            </a:r>
            <a:r>
              <a:rPr lang="en-US" dirty="0" err="1"/>
              <a:t>Keyphrase</a:t>
            </a:r>
            <a:r>
              <a:rPr lang="en-US" dirty="0"/>
              <a:t> Based Expert Recommender for Digital Libraries, in </a:t>
            </a:r>
            <a:r>
              <a:rPr lang="en-US" dirty="0" err="1"/>
              <a:t>arXiv</a:t>
            </a:r>
            <a:r>
              <a:rPr lang="en-US" dirty="0"/>
              <a:t> preprint 2015</a:t>
            </a:r>
          </a:p>
          <a:p>
            <a:pPr marL="68580" indent="0" algn="just">
              <a:buNone/>
            </a:pPr>
            <a:r>
              <a:rPr lang="en-US" dirty="0"/>
              <a:t> </a:t>
            </a:r>
          </a:p>
          <a:p>
            <a:pPr algn="just"/>
            <a:r>
              <a:rPr lang="en-US" dirty="0" err="1"/>
              <a:t>Hosein</a:t>
            </a:r>
            <a:r>
              <a:rPr lang="en-US" dirty="0"/>
              <a:t> </a:t>
            </a:r>
            <a:r>
              <a:rPr lang="en-US" dirty="0" err="1"/>
              <a:t>Jafarkarimi</a:t>
            </a:r>
            <a:r>
              <a:rPr lang="en-US" dirty="0"/>
              <a:t>; A.T.H. </a:t>
            </a:r>
            <a:r>
              <a:rPr lang="en-US" dirty="0" err="1"/>
              <a:t>Sim</a:t>
            </a:r>
            <a:r>
              <a:rPr lang="en-US" dirty="0"/>
              <a:t> and R. </a:t>
            </a:r>
            <a:r>
              <a:rPr lang="en-US" dirty="0" err="1"/>
              <a:t>Saadatdoost</a:t>
            </a:r>
            <a:r>
              <a:rPr lang="en-US" dirty="0"/>
              <a:t> A Naïve Recommendation Model for Large Databases, International Journal of Information and Education in ACM/IEEE Joint Conference on Digital Libraries (JCDL) 2011</a:t>
            </a:r>
          </a:p>
          <a:p>
            <a:pPr lvl="1" algn="just"/>
            <a:endParaRPr lang="en-US" dirty="0" smtClean="0"/>
          </a:p>
          <a:p>
            <a:pPr lvl="1" algn="just"/>
            <a:endParaRPr lang="en-US" dirty="0" smtClean="0"/>
          </a:p>
          <a:p>
            <a:pPr lvl="1"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76200"/>
            <a:ext cx="3886200" cy="801136"/>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dirty="0" smtClean="0"/>
              <a:t>Appreciation</a:t>
            </a:r>
            <a:endParaRPr lang="en-US" dirty="0"/>
          </a:p>
        </p:txBody>
      </p:sp>
      <p:sp>
        <p:nvSpPr>
          <p:cNvPr id="3" name="Content Placeholder 2"/>
          <p:cNvSpPr>
            <a:spLocks noGrp="1"/>
          </p:cNvSpPr>
          <p:nvPr>
            <p:ph idx="1"/>
          </p:nvPr>
        </p:nvSpPr>
        <p:spPr>
          <a:xfrm>
            <a:off x="1043492" y="2323653"/>
            <a:ext cx="6777317" cy="1333948"/>
          </a:xfrm>
        </p:spPr>
        <p:txBody>
          <a:bodyPr>
            <a:normAutofit/>
          </a:bodyPr>
          <a:lstStyle/>
          <a:p>
            <a:pPr marL="68580" indent="0" algn="ctr">
              <a:buNone/>
            </a:pPr>
            <a:r>
              <a:rPr lang="en-US" sz="8000" dirty="0" smtClean="0"/>
              <a:t>THANK YOU</a:t>
            </a:r>
            <a:endParaRPr lang="en-US" sz="8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631798"/>
            <a:ext cx="6781800" cy="5355312"/>
          </a:xfrm>
          <a:prstGeom prst="rect">
            <a:avLst/>
          </a:prstGeom>
        </p:spPr>
        <p:txBody>
          <a:bodyPr wrap="square">
            <a:spAutoFit/>
          </a:bodyPr>
          <a:lstStyle/>
          <a:p>
            <a:pPr marL="285750" indent="-285750">
              <a:lnSpc>
                <a:spcPct val="150000"/>
              </a:lnSpc>
              <a:buFont typeface="Wingdings" pitchFamily="2" charset="2"/>
              <a:buChar char="v"/>
            </a:pPr>
            <a:r>
              <a:rPr lang="en-GB" b="1" dirty="0" smtClean="0"/>
              <a:t>CHAPTER ONE</a:t>
            </a:r>
          </a:p>
          <a:p>
            <a:pPr marL="285750" indent="-285750">
              <a:lnSpc>
                <a:spcPct val="150000"/>
              </a:lnSpc>
              <a:buFont typeface="Wingdings" pitchFamily="2" charset="2"/>
              <a:buChar char="v"/>
            </a:pPr>
            <a:r>
              <a:rPr lang="en-GB" b="1" dirty="0" smtClean="0"/>
              <a:t>INTRODUCTION</a:t>
            </a:r>
          </a:p>
          <a:p>
            <a:pPr marL="742950" lvl="1" indent="-285750">
              <a:lnSpc>
                <a:spcPct val="200000"/>
              </a:lnSpc>
              <a:buFont typeface="Wingdings" pitchFamily="2" charset="2"/>
              <a:buChar char="ü"/>
            </a:pPr>
            <a:r>
              <a:rPr lang="en-GB" dirty="0" smtClean="0"/>
              <a:t>Statement </a:t>
            </a:r>
            <a:r>
              <a:rPr lang="en-GB" dirty="0"/>
              <a:t>of </a:t>
            </a:r>
            <a:r>
              <a:rPr lang="en-GB" dirty="0" smtClean="0"/>
              <a:t>Problems</a:t>
            </a:r>
          </a:p>
          <a:p>
            <a:pPr marL="742950" lvl="1" indent="-285750">
              <a:lnSpc>
                <a:spcPct val="200000"/>
              </a:lnSpc>
              <a:buFont typeface="Wingdings" pitchFamily="2" charset="2"/>
              <a:buChar char="ü"/>
            </a:pPr>
            <a:r>
              <a:rPr lang="en-GB" dirty="0" smtClean="0"/>
              <a:t>Aim </a:t>
            </a:r>
            <a:r>
              <a:rPr lang="en-GB" dirty="0"/>
              <a:t>and Objective of the </a:t>
            </a:r>
            <a:r>
              <a:rPr lang="en-GB" dirty="0" smtClean="0"/>
              <a:t>Study</a:t>
            </a:r>
          </a:p>
          <a:p>
            <a:pPr marL="285750" indent="-285750">
              <a:lnSpc>
                <a:spcPct val="150000"/>
              </a:lnSpc>
              <a:buFont typeface="Wingdings" pitchFamily="2" charset="2"/>
              <a:buChar char="v"/>
            </a:pPr>
            <a:r>
              <a:rPr lang="en-GB" b="1" dirty="0"/>
              <a:t>CHAPTER </a:t>
            </a:r>
            <a:r>
              <a:rPr lang="en-GB" b="1" dirty="0" smtClean="0"/>
              <a:t>TWO</a:t>
            </a:r>
            <a:endParaRPr lang="en-GB" b="1" dirty="0"/>
          </a:p>
          <a:p>
            <a:pPr marL="285750" indent="-285750">
              <a:lnSpc>
                <a:spcPct val="150000"/>
              </a:lnSpc>
              <a:buFont typeface="Wingdings" pitchFamily="2" charset="2"/>
              <a:buChar char="v"/>
            </a:pPr>
            <a:r>
              <a:rPr lang="en-GB" b="1" dirty="0" smtClean="0"/>
              <a:t>LITERATURE REVIEW</a:t>
            </a:r>
          </a:p>
          <a:p>
            <a:pPr marL="742950" lvl="1" indent="-285750">
              <a:lnSpc>
                <a:spcPct val="200000"/>
              </a:lnSpc>
              <a:buFont typeface="Wingdings" pitchFamily="2" charset="2"/>
              <a:buChar char="ü"/>
            </a:pPr>
            <a:r>
              <a:rPr lang="en-US" dirty="0" smtClean="0"/>
              <a:t>Filtering Algorithm/ Recommender</a:t>
            </a:r>
          </a:p>
          <a:p>
            <a:pPr marL="742950" lvl="1" indent="-285750">
              <a:lnSpc>
                <a:spcPct val="200000"/>
              </a:lnSpc>
              <a:buFont typeface="Wingdings" pitchFamily="2" charset="2"/>
              <a:buChar char="ü"/>
            </a:pPr>
            <a:r>
              <a:rPr lang="en-US" dirty="0"/>
              <a:t>Collaborative Filtering </a:t>
            </a:r>
            <a:r>
              <a:rPr lang="en-US" dirty="0" smtClean="0"/>
              <a:t>Algorithm</a:t>
            </a:r>
          </a:p>
          <a:p>
            <a:pPr marL="285750" indent="-285750">
              <a:lnSpc>
                <a:spcPct val="150000"/>
              </a:lnSpc>
              <a:buFont typeface="Wingdings" pitchFamily="2" charset="2"/>
              <a:buChar char="v"/>
            </a:pPr>
            <a:r>
              <a:rPr lang="en-GB" b="1" dirty="0"/>
              <a:t>CHAPTER </a:t>
            </a:r>
            <a:r>
              <a:rPr lang="en-GB" b="1" dirty="0" smtClean="0"/>
              <a:t>THREE</a:t>
            </a:r>
            <a:endParaRPr lang="en-GB" b="1" dirty="0"/>
          </a:p>
          <a:p>
            <a:pPr marL="285750" indent="-285750">
              <a:lnSpc>
                <a:spcPct val="150000"/>
              </a:lnSpc>
              <a:buFont typeface="Wingdings" pitchFamily="2" charset="2"/>
              <a:buChar char="v"/>
            </a:pPr>
            <a:r>
              <a:rPr lang="en-GB" b="1" dirty="0" smtClean="0"/>
              <a:t>METHODOLOGY</a:t>
            </a:r>
            <a:r>
              <a:rPr lang="en-IN" dirty="0"/>
              <a:t>	</a:t>
            </a:r>
          </a:p>
          <a:p>
            <a:pPr marL="742950" lvl="1" indent="-285750">
              <a:lnSpc>
                <a:spcPct val="150000"/>
              </a:lnSpc>
              <a:buFont typeface="Wingdings" pitchFamily="2" charset="2"/>
              <a:buChar char="ü"/>
            </a:pPr>
            <a:r>
              <a:rPr lang="en-IN" dirty="0" smtClean="0"/>
              <a:t>Application </a:t>
            </a:r>
            <a:r>
              <a:rPr lang="en-IN" dirty="0"/>
              <a:t>Designed</a:t>
            </a:r>
            <a:r>
              <a:rPr lang="en-IN" sz="2400" dirty="0"/>
              <a:t>	</a:t>
            </a:r>
            <a:endParaRPr lang="en-GB" sz="2400" dirty="0"/>
          </a:p>
        </p:txBody>
      </p:sp>
      <p:sp>
        <p:nvSpPr>
          <p:cNvPr id="4" name="Rectangle 3"/>
          <p:cNvSpPr/>
          <p:nvPr/>
        </p:nvSpPr>
        <p:spPr>
          <a:xfrm>
            <a:off x="4838700" y="-14533"/>
            <a:ext cx="3276600" cy="646331"/>
          </a:xfrm>
          <a:prstGeom prst="rect">
            <a:avLst/>
          </a:prstGeom>
        </p:spPr>
        <p:txBody>
          <a:bodyPr wrap="square">
            <a:spAutoFit/>
          </a:bodyPr>
          <a:lstStyle/>
          <a:p>
            <a:r>
              <a:rPr lang="en-US" sz="3600" dirty="0" smtClean="0">
                <a:solidFill>
                  <a:schemeClr val="bg1"/>
                </a:solidFill>
                <a:latin typeface="+mj-lt"/>
              </a:rPr>
              <a:t>Contents</a:t>
            </a:r>
            <a:endParaRPr lang="en-US" sz="3600" dirty="0">
              <a:solidFill>
                <a:schemeClr val="bg1"/>
              </a:solidFill>
              <a:latin typeface="+mj-lt"/>
            </a:endParaRPr>
          </a:p>
        </p:txBody>
      </p:sp>
      <p:sp>
        <p:nvSpPr>
          <p:cNvPr id="5" name="Title 1"/>
          <p:cNvSpPr>
            <a:spLocks noGrp="1"/>
          </p:cNvSpPr>
          <p:nvPr>
            <p:ph type="title"/>
          </p:nvPr>
        </p:nvSpPr>
        <p:spPr>
          <a:xfrm>
            <a:off x="3048000" y="0"/>
            <a:ext cx="5879592" cy="6858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a:r>
              <a:rPr lang="en-US" sz="4800" dirty="0" smtClean="0"/>
              <a:t>Contents</a:t>
            </a:r>
            <a:endParaRPr lang="en-US"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0"/>
            <a:ext cx="5879592" cy="6858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a:r>
              <a:rPr lang="en-US" sz="4800" dirty="0" smtClean="0"/>
              <a:t>Introduction</a:t>
            </a:r>
            <a:endParaRPr lang="en-US" sz="4800" dirty="0"/>
          </a:p>
        </p:txBody>
      </p:sp>
      <p:sp>
        <p:nvSpPr>
          <p:cNvPr id="3" name="Content Placeholder 2"/>
          <p:cNvSpPr>
            <a:spLocks noGrp="1"/>
          </p:cNvSpPr>
          <p:nvPr>
            <p:ph idx="1"/>
          </p:nvPr>
        </p:nvSpPr>
        <p:spPr>
          <a:xfrm>
            <a:off x="533400" y="685800"/>
            <a:ext cx="8001000" cy="5562600"/>
          </a:xfrm>
        </p:spPr>
        <p:txBody>
          <a:bodyPr>
            <a:normAutofit/>
          </a:bodyPr>
          <a:lstStyle/>
          <a:p>
            <a:pPr algn="just"/>
            <a:r>
              <a:rPr lang="en-US" sz="2600" dirty="0" smtClean="0"/>
              <a:t>collaborative filtering is a technique that </a:t>
            </a:r>
            <a:r>
              <a:rPr lang="en-US" sz="2600" dirty="0"/>
              <a:t>recommends items based on the opinions of other </a:t>
            </a:r>
            <a:r>
              <a:rPr lang="en-US" sz="2600" dirty="0" smtClean="0"/>
              <a:t>users.</a:t>
            </a:r>
          </a:p>
          <a:p>
            <a:pPr algn="just"/>
            <a:r>
              <a:rPr lang="en-US" sz="2600" dirty="0" smtClean="0"/>
              <a:t>They </a:t>
            </a:r>
            <a:r>
              <a:rPr lang="en-US" sz="2600" dirty="0"/>
              <a:t>use information about users, user profiles, to predict the utility or relevance of a particular item, thus providing personalized recommendations</a:t>
            </a:r>
            <a:r>
              <a:rPr lang="en-US" sz="2600" dirty="0" smtClean="0"/>
              <a:t>.</a:t>
            </a:r>
          </a:p>
          <a:p>
            <a:pPr algn="just"/>
            <a:r>
              <a:rPr lang="en-US" sz="2600" dirty="0" smtClean="0"/>
              <a:t>Filter </a:t>
            </a:r>
            <a:r>
              <a:rPr lang="en-US" sz="2600" dirty="0"/>
              <a:t>algorithm base systems have proven to be useful in contexts such as e-commerce, e-health and they surely have a promising future in many other domains, like Web search engines, digital TV program recommenders, etc.</a:t>
            </a:r>
          </a:p>
          <a:p>
            <a:endParaRPr lang="en-US" sz="4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0"/>
            <a:ext cx="6336792" cy="639762"/>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a:t>Statement of the </a:t>
            </a:r>
            <a:r>
              <a:rPr lang="en-US" dirty="0" smtClean="0"/>
              <a:t>Problem</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marL="68580" indent="0" algn="just">
              <a:lnSpc>
                <a:spcPct val="150000"/>
              </a:lnSpc>
              <a:buNone/>
            </a:pPr>
            <a:r>
              <a:rPr lang="en-US" sz="2000" dirty="0" smtClean="0"/>
              <a:t>Text </a:t>
            </a:r>
            <a:r>
              <a:rPr lang="en-US" sz="2000" dirty="0"/>
              <a:t>data is ubiquitous. Management of string data in databases and information systems has taken on particular importance recently. </a:t>
            </a:r>
            <a:r>
              <a:rPr lang="en-IN" sz="2000" dirty="0"/>
              <a:t>Compare to the old days where accessing to information was time consuming and hectic with less or zero result after a lot of effort has been made. Initially searching for information or data among string of information might take hours, days, if not months. Search engine was one break through that announces the internet for what it is today, while filtering the contents and every part and details of search result is as important as the search engine itself. </a:t>
            </a:r>
            <a:r>
              <a:rPr lang="en-US" sz="2000" dirty="0"/>
              <a:t>Although several attempts has been made to cater for this by developing a system that can tackle this issue, but they are unreliable, inconsistent, error prone and most time redundancy make them fall below expectation.</a:t>
            </a:r>
          </a:p>
          <a:p>
            <a:pPr algn="just"/>
            <a:endParaRPr lang="en-US" dirty="0" smtClean="0"/>
          </a:p>
          <a:p>
            <a:pPr lvl="1" algn="just">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6200"/>
            <a:ext cx="6725689"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r>
              <a:rPr lang="en-US" sz="3200" dirty="0" smtClean="0"/>
              <a:t/>
            </a:r>
            <a:br>
              <a:rPr lang="en-US" sz="3200" dirty="0" smtClean="0"/>
            </a:br>
            <a:r>
              <a:rPr lang="en-GB" sz="3200" dirty="0"/>
              <a:t>Aim and Objectives of the </a:t>
            </a:r>
            <a:r>
              <a:rPr lang="en-GB" sz="3200" dirty="0" smtClean="0"/>
              <a:t>Study</a:t>
            </a:r>
            <a:endParaRPr lang="en-US" sz="4000" dirty="0"/>
          </a:p>
        </p:txBody>
      </p:sp>
      <p:sp>
        <p:nvSpPr>
          <p:cNvPr id="3" name="Rectangle 2"/>
          <p:cNvSpPr/>
          <p:nvPr/>
        </p:nvSpPr>
        <p:spPr>
          <a:xfrm>
            <a:off x="609600" y="685800"/>
            <a:ext cx="8001000" cy="5309146"/>
          </a:xfrm>
          <a:prstGeom prst="rect">
            <a:avLst/>
          </a:prstGeom>
        </p:spPr>
        <p:txBody>
          <a:bodyPr wrap="square">
            <a:spAutoFit/>
          </a:bodyPr>
          <a:lstStyle/>
          <a:p>
            <a:pPr algn="just">
              <a:lnSpc>
                <a:spcPct val="150000"/>
              </a:lnSpc>
            </a:pPr>
            <a:r>
              <a:rPr lang="en-US" sz="3200" dirty="0" smtClean="0"/>
              <a:t>Aim</a:t>
            </a:r>
          </a:p>
          <a:p>
            <a:pPr algn="just">
              <a:lnSpc>
                <a:spcPct val="150000"/>
              </a:lnSpc>
            </a:pPr>
            <a:r>
              <a:rPr lang="en-US" dirty="0" smtClean="0"/>
              <a:t>To develop </a:t>
            </a:r>
            <a:r>
              <a:rPr lang="en-US" dirty="0"/>
              <a:t>a system that helps filter unnecessary data from ambiguous set of data, which lead to the design of Collaborative Filtering System.</a:t>
            </a:r>
            <a:endParaRPr lang="en-US" sz="1600" dirty="0"/>
          </a:p>
          <a:p>
            <a:pPr algn="just">
              <a:lnSpc>
                <a:spcPct val="150000"/>
              </a:lnSpc>
            </a:pPr>
            <a:endParaRPr lang="en-US" dirty="0" smtClean="0"/>
          </a:p>
          <a:p>
            <a:pPr algn="just">
              <a:lnSpc>
                <a:spcPct val="150000"/>
              </a:lnSpc>
            </a:pPr>
            <a:r>
              <a:rPr lang="en-US" sz="3200" dirty="0" smtClean="0"/>
              <a:t>Objectives</a:t>
            </a:r>
            <a:endParaRPr lang="en-US" sz="2800" dirty="0"/>
          </a:p>
          <a:p>
            <a:pPr marL="285750" lvl="0" indent="-285750" algn="just">
              <a:lnSpc>
                <a:spcPct val="150000"/>
              </a:lnSpc>
              <a:buFont typeface="Wingdings" pitchFamily="2" charset="2"/>
              <a:buChar char="ü"/>
            </a:pPr>
            <a:r>
              <a:rPr lang="en-US" dirty="0"/>
              <a:t>To integrate Collaborative Filtering into information service. </a:t>
            </a:r>
            <a:endParaRPr lang="en-US" sz="1600" dirty="0"/>
          </a:p>
          <a:p>
            <a:pPr marL="285750" lvl="0" indent="-285750" algn="just">
              <a:lnSpc>
                <a:spcPct val="150000"/>
              </a:lnSpc>
              <a:buFont typeface="Wingdings" pitchFamily="2" charset="2"/>
              <a:buChar char="ü"/>
            </a:pPr>
            <a:r>
              <a:rPr lang="en-US" dirty="0"/>
              <a:t>To develop an application that help users to get accurate information by reducing the rate of unnecessary data.</a:t>
            </a:r>
            <a:endParaRPr lang="en-US" sz="1600" dirty="0"/>
          </a:p>
          <a:p>
            <a:pPr marL="285750" lvl="0" indent="-285750" algn="just">
              <a:lnSpc>
                <a:spcPct val="150000"/>
              </a:lnSpc>
              <a:buFont typeface="Wingdings" pitchFamily="2" charset="2"/>
              <a:buChar char="ü"/>
            </a:pPr>
            <a:r>
              <a:rPr lang="en-US" dirty="0"/>
              <a:t>To develop an application that helps in optimizes among several form of alternatives using collaborative filtering algorithm.</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0"/>
            <a:ext cx="4671510" cy="685800"/>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Literature Review</a:t>
            </a:r>
            <a:endParaRPr lang="en-US" dirty="0"/>
          </a:p>
        </p:txBody>
      </p:sp>
      <p:sp>
        <p:nvSpPr>
          <p:cNvPr id="3" name="Content Placeholder 2"/>
          <p:cNvSpPr>
            <a:spLocks noGrp="1"/>
          </p:cNvSpPr>
          <p:nvPr>
            <p:ph idx="1"/>
          </p:nvPr>
        </p:nvSpPr>
        <p:spPr>
          <a:xfrm>
            <a:off x="533400" y="762000"/>
            <a:ext cx="8001000" cy="5070629"/>
          </a:xfrm>
        </p:spPr>
        <p:txBody>
          <a:bodyPr>
            <a:normAutofit fontScale="85000" lnSpcReduction="10000"/>
          </a:bodyPr>
          <a:lstStyle/>
          <a:p>
            <a:pPr algn="just">
              <a:lnSpc>
                <a:spcPct val="150000"/>
              </a:lnSpc>
            </a:pPr>
            <a:r>
              <a:rPr lang="en-US" sz="2000" dirty="0"/>
              <a:t>Personalization of product information has become one of the most important factors that impact a customer's product selection and satisfaction in today's competitive and challenging </a:t>
            </a:r>
            <a:r>
              <a:rPr lang="en-US" sz="2000" dirty="0" smtClean="0"/>
              <a:t>market.</a:t>
            </a:r>
          </a:p>
          <a:p>
            <a:pPr algn="just">
              <a:lnSpc>
                <a:spcPct val="150000"/>
              </a:lnSpc>
            </a:pPr>
            <a:r>
              <a:rPr lang="en-US" sz="2000" dirty="0" smtClean="0"/>
              <a:t>Personalized </a:t>
            </a:r>
            <a:r>
              <a:rPr lang="en-US" sz="2000" dirty="0"/>
              <a:t>service requires firms to understand customers and offer goods or services that meet their needs. </a:t>
            </a:r>
            <a:endParaRPr lang="en-US" sz="2000" dirty="0" smtClean="0"/>
          </a:p>
          <a:p>
            <a:pPr algn="just">
              <a:lnSpc>
                <a:spcPct val="150000"/>
              </a:lnSpc>
            </a:pPr>
            <a:r>
              <a:rPr lang="en-US" sz="2000" dirty="0" smtClean="0"/>
              <a:t>Successful </a:t>
            </a:r>
            <a:r>
              <a:rPr lang="en-US" sz="2000" dirty="0"/>
              <a:t>firms are those provide the right products to the right customers at the right time and for the right price </a:t>
            </a:r>
            <a:endParaRPr lang="en-US" sz="2000" dirty="0" smtClean="0"/>
          </a:p>
          <a:p>
            <a:pPr algn="just">
              <a:lnSpc>
                <a:spcPct val="150000"/>
              </a:lnSpc>
            </a:pPr>
            <a:r>
              <a:rPr lang="en-US" sz="2000" dirty="0"/>
              <a:t>Recommendation systems are decision aids that analyze customer's prior online behavior and present information on products to match customer's preferences. Through analyzing the customer's purchase history or communicating with them, recommendation systems employ quantitative and qualitative methods to discover the products that best suit the customer</a:t>
            </a:r>
            <a:endParaRPr lang="en-US" sz="2000" dirty="0" smtClean="0"/>
          </a:p>
          <a:p>
            <a:pPr algn="just">
              <a:lnSpc>
                <a:spcPct val="150000"/>
              </a:lnSpc>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0"/>
            <a:ext cx="4648200" cy="685800"/>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smtClean="0"/>
              <a:t>Filtering Algorithm</a:t>
            </a:r>
            <a:endParaRPr lang="en-US" dirty="0"/>
          </a:p>
        </p:txBody>
      </p:sp>
      <p:sp>
        <p:nvSpPr>
          <p:cNvPr id="3" name="Content Placeholder 2"/>
          <p:cNvSpPr>
            <a:spLocks noGrp="1"/>
          </p:cNvSpPr>
          <p:nvPr>
            <p:ph idx="1"/>
          </p:nvPr>
        </p:nvSpPr>
        <p:spPr>
          <a:xfrm>
            <a:off x="533400" y="762000"/>
            <a:ext cx="8077200" cy="5715000"/>
          </a:xfrm>
        </p:spPr>
        <p:txBody>
          <a:bodyPr>
            <a:normAutofit/>
          </a:bodyPr>
          <a:lstStyle/>
          <a:p>
            <a:pPr algn="just">
              <a:lnSpc>
                <a:spcPct val="150000"/>
              </a:lnSpc>
            </a:pPr>
            <a:r>
              <a:rPr lang="en-US" sz="1800" dirty="0"/>
              <a:t>Filtering Algorithm systems are defined as recommendation inputs given by the people, which the system then aggregates and directs to appropriate recipients.  </a:t>
            </a:r>
            <a:endParaRPr lang="en-US" sz="1800" dirty="0" smtClean="0"/>
          </a:p>
          <a:p>
            <a:pPr algn="just">
              <a:lnSpc>
                <a:spcPct val="150000"/>
              </a:lnSpc>
            </a:pPr>
            <a:r>
              <a:rPr lang="en-US" sz="1800" dirty="0" smtClean="0"/>
              <a:t>It is system </a:t>
            </a:r>
            <a:r>
              <a:rPr lang="en-US" sz="1800" dirty="0"/>
              <a:t>that produces individualized recommendations as output or has the effect of guiding the user in a personalized way to interesting objects in a larger space of possible </a:t>
            </a:r>
            <a:r>
              <a:rPr lang="en-US" sz="1800" dirty="0" smtClean="0"/>
              <a:t>options</a:t>
            </a:r>
          </a:p>
          <a:p>
            <a:pPr algn="just">
              <a:lnSpc>
                <a:spcPct val="150000"/>
              </a:lnSpc>
            </a:pPr>
            <a:r>
              <a:rPr lang="en-US" sz="1800" b="1" dirty="0"/>
              <a:t>Types </a:t>
            </a:r>
            <a:endParaRPr lang="en-US" sz="1800" b="1" dirty="0" smtClean="0"/>
          </a:p>
          <a:p>
            <a:pPr lvl="1" algn="just">
              <a:lnSpc>
                <a:spcPct val="150000"/>
              </a:lnSpc>
            </a:pPr>
            <a:r>
              <a:rPr lang="en-US" sz="1800" dirty="0"/>
              <a:t>Collaborative Recommender </a:t>
            </a:r>
            <a:r>
              <a:rPr lang="en-US" sz="1800" dirty="0" smtClean="0"/>
              <a:t>system</a:t>
            </a:r>
          </a:p>
          <a:p>
            <a:pPr lvl="1" algn="just">
              <a:lnSpc>
                <a:spcPct val="150000"/>
              </a:lnSpc>
            </a:pPr>
            <a:r>
              <a:rPr lang="en-US" sz="1800" dirty="0" smtClean="0"/>
              <a:t>Content-based </a:t>
            </a:r>
            <a:r>
              <a:rPr lang="en-US" sz="1800" dirty="0"/>
              <a:t>recommender </a:t>
            </a:r>
            <a:r>
              <a:rPr lang="en-US" sz="1800" dirty="0" smtClean="0"/>
              <a:t>system</a:t>
            </a:r>
          </a:p>
          <a:p>
            <a:pPr lvl="1" algn="just">
              <a:lnSpc>
                <a:spcPct val="150000"/>
              </a:lnSpc>
            </a:pPr>
            <a:r>
              <a:rPr lang="en-US" sz="1800" dirty="0" smtClean="0"/>
              <a:t>Demographic </a:t>
            </a:r>
            <a:r>
              <a:rPr lang="en-US" sz="1800" dirty="0"/>
              <a:t>based recommender </a:t>
            </a:r>
            <a:r>
              <a:rPr lang="en-US" sz="1800" dirty="0" smtClean="0"/>
              <a:t>system</a:t>
            </a:r>
          </a:p>
          <a:p>
            <a:pPr lvl="1" algn="just">
              <a:lnSpc>
                <a:spcPct val="150000"/>
              </a:lnSpc>
            </a:pPr>
            <a:r>
              <a:rPr lang="en-US" sz="1800" dirty="0" smtClean="0"/>
              <a:t>Utility </a:t>
            </a:r>
            <a:r>
              <a:rPr lang="en-US" sz="1800" dirty="0"/>
              <a:t>based recommender </a:t>
            </a:r>
            <a:r>
              <a:rPr lang="en-US" sz="1800" dirty="0" smtClean="0"/>
              <a:t>system</a:t>
            </a:r>
          </a:p>
          <a:p>
            <a:pPr lvl="1" algn="just">
              <a:lnSpc>
                <a:spcPct val="150000"/>
              </a:lnSpc>
            </a:pPr>
            <a:r>
              <a:rPr lang="en-US" sz="1800" dirty="0" smtClean="0"/>
              <a:t>Knowledge </a:t>
            </a:r>
            <a:r>
              <a:rPr lang="en-US" sz="1800" dirty="0"/>
              <a:t>based recommender </a:t>
            </a:r>
            <a:r>
              <a:rPr lang="en-US" sz="1800" dirty="0" smtClean="0"/>
              <a:t>system</a:t>
            </a:r>
          </a:p>
          <a:p>
            <a:pPr lvl="1" algn="just">
              <a:lnSpc>
                <a:spcPct val="150000"/>
              </a:lnSpc>
            </a:pPr>
            <a:r>
              <a:rPr lang="en-US" sz="1800" dirty="0" smtClean="0"/>
              <a:t>Hybrid </a:t>
            </a:r>
            <a:r>
              <a:rPr lang="en-US" sz="1800" dirty="0"/>
              <a:t>recommender system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262310" cy="685800"/>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dirty="0" smtClean="0"/>
              <a:t>Filtering Algorithm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193901"/>
            <a:ext cx="3361865" cy="4562532"/>
          </a:xfrm>
        </p:spPr>
      </p:pic>
      <p:sp>
        <p:nvSpPr>
          <p:cNvPr id="8" name="Rectangle 7"/>
          <p:cNvSpPr/>
          <p:nvPr/>
        </p:nvSpPr>
        <p:spPr>
          <a:xfrm>
            <a:off x="2133600" y="5791200"/>
            <a:ext cx="4800600" cy="369332"/>
          </a:xfrm>
          <a:prstGeom prst="rect">
            <a:avLst/>
          </a:prstGeom>
        </p:spPr>
        <p:txBody>
          <a:bodyPr wrap="square">
            <a:spAutoFit/>
          </a:bodyPr>
          <a:lstStyle/>
          <a:p>
            <a:r>
              <a:rPr lang="en-US" dirty="0"/>
              <a:t>Figure 1</a:t>
            </a:r>
            <a:r>
              <a:rPr lang="en-US" dirty="0" smtClean="0"/>
              <a:t>: </a:t>
            </a:r>
            <a:r>
              <a:rPr lang="en-US" dirty="0"/>
              <a:t>Components of Recommender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r>
              <a:rPr lang="en-US" dirty="0"/>
              <a:t>Collaborative Filtering Algorithm</a:t>
            </a:r>
          </a:p>
        </p:txBody>
      </p:sp>
      <p:sp>
        <p:nvSpPr>
          <p:cNvPr id="3" name="Content Placeholder 2"/>
          <p:cNvSpPr>
            <a:spLocks noGrp="1"/>
          </p:cNvSpPr>
          <p:nvPr>
            <p:ph idx="1"/>
          </p:nvPr>
        </p:nvSpPr>
        <p:spPr>
          <a:xfrm>
            <a:off x="457200" y="685800"/>
            <a:ext cx="8229600" cy="5791200"/>
          </a:xfrm>
        </p:spPr>
        <p:txBody>
          <a:bodyPr>
            <a:normAutofit lnSpcReduction="10000"/>
          </a:bodyPr>
          <a:lstStyle/>
          <a:p>
            <a:pPr algn="just">
              <a:lnSpc>
                <a:spcPct val="150000"/>
              </a:lnSpc>
            </a:pPr>
            <a:r>
              <a:rPr lang="en-US" sz="2200" dirty="0"/>
              <a:t>Collaborative </a:t>
            </a:r>
            <a:r>
              <a:rPr lang="en-US" sz="2200" dirty="0" smtClean="0"/>
              <a:t>Filtering Algorithm aggregate </a:t>
            </a:r>
            <a:r>
              <a:rPr lang="en-US" sz="2200" dirty="0"/>
              <a:t>ratings or recommendations of objects, recognize commonalities between the users on the basis of their ratings, and generate new recommendations based on inter-user comparisons. </a:t>
            </a:r>
            <a:endParaRPr lang="en-US" sz="2200" dirty="0" smtClean="0"/>
          </a:p>
          <a:p>
            <a:pPr algn="just">
              <a:lnSpc>
                <a:spcPct val="150000"/>
              </a:lnSpc>
            </a:pPr>
            <a:r>
              <a:rPr lang="en-US" sz="2200" dirty="0" smtClean="0"/>
              <a:t>collaborative </a:t>
            </a:r>
            <a:r>
              <a:rPr lang="en-US" sz="2200" dirty="0"/>
              <a:t>filtering is especially successful in generating personalized </a:t>
            </a:r>
            <a:r>
              <a:rPr lang="en-US" sz="2200" dirty="0" smtClean="0"/>
              <a:t>recommendations</a:t>
            </a:r>
          </a:p>
          <a:p>
            <a:pPr marL="68580" indent="0">
              <a:buNone/>
            </a:pPr>
            <a:endParaRPr lang="en-US" sz="2800" dirty="0" smtClean="0"/>
          </a:p>
          <a:p>
            <a:r>
              <a:rPr lang="en-GB" sz="2800" b="1" dirty="0" smtClean="0"/>
              <a:t>Types </a:t>
            </a:r>
            <a:r>
              <a:rPr lang="en-GB" sz="2800" b="1" dirty="0"/>
              <a:t>of Collaborative Filtering </a:t>
            </a:r>
            <a:r>
              <a:rPr lang="en-GB" sz="2800" b="1" dirty="0" smtClean="0"/>
              <a:t>Algorithm</a:t>
            </a:r>
          </a:p>
          <a:p>
            <a:pPr lvl="1"/>
            <a:r>
              <a:rPr lang="en-GB" sz="2600" dirty="0" smtClean="0"/>
              <a:t>Memory base</a:t>
            </a:r>
          </a:p>
          <a:p>
            <a:pPr lvl="1"/>
            <a:r>
              <a:rPr lang="en-GB" sz="2600" dirty="0" smtClean="0"/>
              <a:t>Model base </a:t>
            </a:r>
          </a:p>
          <a:p>
            <a:pPr lvl="1"/>
            <a:r>
              <a:rPr lang="en-GB" sz="2600" dirty="0" smtClean="0"/>
              <a:t>hybrid</a:t>
            </a:r>
            <a:endParaRPr lang="en-US" sz="2600" dirty="0" smtClean="0"/>
          </a:p>
          <a:p>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389</TotalTime>
  <Words>922</Words>
  <Application>Microsoft Office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COLLABORATIVE FILTERING ALGORITHM</vt:lpstr>
      <vt:lpstr>Contents</vt:lpstr>
      <vt:lpstr>Introduction</vt:lpstr>
      <vt:lpstr>Statement of the Problem</vt:lpstr>
      <vt:lpstr> Aim and Objectives of the Study</vt:lpstr>
      <vt:lpstr>Literature Review</vt:lpstr>
      <vt:lpstr>Filtering Algorithm</vt:lpstr>
      <vt:lpstr>Filtering Algorithm Component</vt:lpstr>
      <vt:lpstr>Collaborative Filtering Algorithm</vt:lpstr>
      <vt:lpstr>METHODOLODY</vt:lpstr>
      <vt:lpstr>System Data Flow Design</vt:lpstr>
      <vt:lpstr>Summary</vt:lpstr>
      <vt:lpstr>References</vt:lpstr>
      <vt:lpstr>Appreciation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Oginni</dc:creator>
  <cp:lastModifiedBy>Oginni</cp:lastModifiedBy>
  <cp:revision>68</cp:revision>
  <dcterms:created xsi:type="dcterms:W3CDTF">2016-07-12T10:14:52Z</dcterms:created>
  <dcterms:modified xsi:type="dcterms:W3CDTF">2017-09-19T13:45:49Z</dcterms:modified>
</cp:coreProperties>
</file>