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0"/>
  </p:notesMasterIdLst>
  <p:sldIdLst>
    <p:sldId id="256" r:id="rId3"/>
    <p:sldId id="257" r:id="rId4"/>
    <p:sldId id="258" r:id="rId5"/>
    <p:sldId id="261" r:id="rId6"/>
    <p:sldId id="266" r:id="rId7"/>
    <p:sldId id="262" r:id="rId8"/>
    <p:sldId id="267" r:id="rId9"/>
    <p:sldId id="268" r:id="rId10"/>
    <p:sldId id="269" r:id="rId11"/>
    <p:sldId id="270" r:id="rId12"/>
    <p:sldId id="271" r:id="rId13"/>
    <p:sldId id="272" r:id="rId14"/>
    <p:sldId id="273" r:id="rId15"/>
    <p:sldId id="274" r:id="rId16"/>
    <p:sldId id="275" r:id="rId17"/>
    <p:sldId id="276" r:id="rId18"/>
    <p:sldId id="277" r:id="rId19"/>
    <p:sldId id="291" r:id="rId20"/>
    <p:sldId id="292" r:id="rId21"/>
    <p:sldId id="293" r:id="rId22"/>
    <p:sldId id="278" r:id="rId23"/>
    <p:sldId id="263"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64"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talartist" initials="T" lastIdx="1" clrIdx="0">
    <p:extLst>
      <p:ext uri="{19B8F6BF-5375-455C-9EA6-DF929625EA0E}">
        <p15:presenceInfo xmlns:p15="http://schemas.microsoft.com/office/powerpoint/2012/main" userId="Totalartis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19"/>
  </p:normalViewPr>
  <p:slideViewPr>
    <p:cSldViewPr snapToGrid="0" snapToObjects="1">
      <p:cViewPr varScale="1">
        <p:scale>
          <a:sx n="122" d="100"/>
          <a:sy n="122" d="100"/>
        </p:scale>
        <p:origin x="120" y="9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2T15:06:38.642" idx="1">
    <p:pos x="10" y="10"/>
    <p:text>top left true positive
top right: false negative
bottom right: true negative
bottom left: false positive</p:text>
    <p:extLst>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595D9-17D1-AE4E-9005-BF571A8655BD}" type="datetimeFigureOut">
              <a:rPr lang="en-US" smtClean="0"/>
              <a:t>5/2/2023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766BF-9D8B-354E-B71F-7EBD9F63ABA2}" type="slidenum">
              <a:rPr lang="en-US" smtClean="0"/>
              <a:t>‹#›</a:t>
            </a:fld>
            <a:endParaRPr lang="en-US"/>
          </a:p>
        </p:txBody>
      </p:sp>
    </p:spTree>
    <p:extLst>
      <p:ext uri="{BB962C8B-B14F-4D97-AF65-F5344CB8AC3E}">
        <p14:creationId xmlns:p14="http://schemas.microsoft.com/office/powerpoint/2010/main" val="119050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8766BF-9D8B-354E-B71F-7EBD9F63ABA2}" type="slidenum">
              <a:rPr lang="en-US" smtClean="0"/>
              <a:t>2</a:t>
            </a:fld>
            <a:endParaRPr lang="en-US"/>
          </a:p>
        </p:txBody>
      </p:sp>
    </p:spTree>
    <p:extLst>
      <p:ext uri="{BB962C8B-B14F-4D97-AF65-F5344CB8AC3E}">
        <p14:creationId xmlns:p14="http://schemas.microsoft.com/office/powerpoint/2010/main" val="66629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0081" y="6244982"/>
            <a:ext cx="2057400" cy="365125"/>
          </a:xfrm>
        </p:spPr>
        <p:txBody>
          <a:bodyPr/>
          <a:lstStyle/>
          <a:p>
            <a:fld id="{CCCCE547-CD5F-FE4E-9410-E8C301433F3D}" type="datetime1">
              <a:rPr lang="en-US" smtClean="0"/>
              <a:t>5/2/2023</a:t>
            </a:fld>
            <a:endParaRPr lang="en-US"/>
          </a:p>
        </p:txBody>
      </p:sp>
      <p:sp>
        <p:nvSpPr>
          <p:cNvPr id="6" name="Slide Number Placeholder 5"/>
          <p:cNvSpPr>
            <a:spLocks noGrp="1"/>
          </p:cNvSpPr>
          <p:nvPr>
            <p:ph type="sldNum" sz="quarter" idx="12"/>
          </p:nvPr>
        </p:nvSpPr>
        <p:spPr>
          <a:xfrm>
            <a:off x="6972300" y="6244982"/>
            <a:ext cx="2057400" cy="365125"/>
          </a:xfrm>
        </p:spPr>
        <p:txBody>
          <a:bodyPr/>
          <a:lstStyle/>
          <a:p>
            <a:fld id="{01977278-7687-3448-A6B0-227CFE0C97B6}" type="slidenum">
              <a:rPr lang="en-US" smtClean="0"/>
              <a:t>‹#›</a:t>
            </a:fld>
            <a:endParaRPr lang="en-US"/>
          </a:p>
        </p:txBody>
      </p:sp>
      <p:pic>
        <p:nvPicPr>
          <p:cNvPr id="11" name="Picture 10">
            <a:extLst>
              <a:ext uri="{FF2B5EF4-FFF2-40B4-BE49-F238E27FC236}">
                <a16:creationId xmlns:a16="http://schemas.microsoft.com/office/drawing/2014/main" id="{CD39C166-2D6D-4472-BD2A-84AC66866AC2}"/>
              </a:ext>
            </a:extLst>
          </p:cNvPr>
          <p:cNvPicPr>
            <a:picLocks noChangeAspect="1"/>
          </p:cNvPicPr>
          <p:nvPr userDrawn="1"/>
        </p:nvPicPr>
        <p:blipFill>
          <a:blip r:embed="rId2"/>
          <a:stretch>
            <a:fillRect/>
          </a:stretch>
        </p:blipFill>
        <p:spPr>
          <a:xfrm>
            <a:off x="6962775" y="76200"/>
            <a:ext cx="2181225" cy="1524000"/>
          </a:xfrm>
          <a:prstGeom prst="rect">
            <a:avLst/>
          </a:prstGeom>
        </p:spPr>
      </p:pic>
      <p:sp>
        <p:nvSpPr>
          <p:cNvPr id="2" name="Title 1"/>
          <p:cNvSpPr>
            <a:spLocks noGrp="1"/>
          </p:cNvSpPr>
          <p:nvPr>
            <p:ph type="ctrTitle"/>
          </p:nvPr>
        </p:nvSpPr>
        <p:spPr>
          <a:xfrm>
            <a:off x="714375" y="952500"/>
            <a:ext cx="7848600" cy="2557463"/>
          </a:xfrm>
        </p:spPr>
        <p:txBody>
          <a:bodyPr anchor="b"/>
          <a:lstStyle>
            <a:lvl1pPr algn="ctr">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088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65031"/>
            <a:ext cx="2949178" cy="803030"/>
          </a:xfrm>
        </p:spPr>
        <p:txBody>
          <a:bodyPr anchor="b">
            <a:noAutofit/>
          </a:bodyPr>
          <a:lstStyle>
            <a:lvl1pPr>
              <a:defRPr sz="28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565031"/>
            <a:ext cx="4629150" cy="4296020"/>
          </a:xfrm>
          <a:no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491154"/>
            <a:ext cx="2949178" cy="33778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B75F8B-2A68-7348-8556-D6503424ED23}"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15173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CCA4C-802C-2349-901A-DDF38BEE0FE1}"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406762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5706" y="1652952"/>
            <a:ext cx="1971675" cy="4524010"/>
          </a:xfrm>
        </p:spPr>
        <p:txBody>
          <a:bodyPr vert="eaVert"/>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652953"/>
            <a:ext cx="6164873" cy="45240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A70E0-EA7A-584E-9A8C-36F848DD2E04}"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9429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D41-ADF8-3724-E477-0CFA23D6D25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7A7026E-97F7-484A-9B18-59E977F4CF7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5E613DC-F9B0-6F0C-A12D-ABB6C43F160C}"/>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2C1BA965-7351-CF43-DEE1-D69F8D2739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2AF9B7-A784-0CB4-1658-CCDBAEEBC42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4162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8AA4-87A4-2076-C8FC-263E7BE5CE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CADF19-867C-4DD5-D5C8-AED8757CF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C83676-5052-5B5A-12FF-D66F41207F47}"/>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EC3D4385-41EE-775A-D109-E86DF997C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B121-6D97-C091-DDE1-99F604D6BED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9910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93-F81D-8FF1-E7C0-8BAAD2BC413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D21E2B3-6FD8-A601-7C81-F8699EDE657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F01A9-3A3B-C49B-8D15-9F3C792FDBC7}"/>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91D98631-3C3E-81BF-53EC-EDE844BB24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641E6D-1411-0128-F3AC-58628A36B6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6996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1738-26CE-ABFF-10B6-6647CB7FC7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6C8021-F055-3719-6A8B-55963C3834B3}"/>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7803E00-6EC2-8AB3-2416-E3A957F06212}"/>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0229395-CC3D-E2A2-1EFA-114F84FB40C2}"/>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6" name="Footer Placeholder 5">
            <a:extLst>
              <a:ext uri="{FF2B5EF4-FFF2-40B4-BE49-F238E27FC236}">
                <a16:creationId xmlns:a16="http://schemas.microsoft.com/office/drawing/2014/main" id="{0BA0361C-FA91-0D6C-22A0-DB3CD8862E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92246F4-B4C0-0D5C-3905-6E713F03987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444755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7A06-A96F-F80A-BB5E-D8BAB03E764D}"/>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B866EE-9271-8CA8-5D1C-287D703035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FA008-6F73-030B-12B1-F7BFB543B92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B7EFFEA-0B09-7B48-17BF-C6AF6522299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92AE4-0590-0740-E361-1BBE43A806C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AC384E9-5A71-65D7-A066-58AE7241D378}"/>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8" name="Footer Placeholder 7">
            <a:extLst>
              <a:ext uri="{FF2B5EF4-FFF2-40B4-BE49-F238E27FC236}">
                <a16:creationId xmlns:a16="http://schemas.microsoft.com/office/drawing/2014/main" id="{87945B52-676E-926E-31B5-ECC9F87BB94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C9DE06A-2499-BB6C-915E-E502A251BD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81079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556A-4E37-6C04-3A06-B22428FBEAD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1B0D942-1058-85ED-D42B-04482512335F}"/>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4" name="Footer Placeholder 3">
            <a:extLst>
              <a:ext uri="{FF2B5EF4-FFF2-40B4-BE49-F238E27FC236}">
                <a16:creationId xmlns:a16="http://schemas.microsoft.com/office/drawing/2014/main" id="{161266E4-2F6B-29F5-B1A7-A0A11C52BDE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C62B46-E744-3B12-4559-46A4D8F1087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8897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43B50-FF4D-8922-5962-C73A4FA9292C}"/>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3" name="Footer Placeholder 2">
            <a:extLst>
              <a:ext uri="{FF2B5EF4-FFF2-40B4-BE49-F238E27FC236}">
                <a16:creationId xmlns:a16="http://schemas.microsoft.com/office/drawing/2014/main" id="{2DB84F2C-610D-AB34-1BC5-3507545C120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B9634F8-A277-C8EC-B3B8-2148BBBF615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439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D126-ADCC-4628-A588-FA24DA708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24915-01B2-4BBC-9813-DF3AC26E132C}"/>
              </a:ext>
            </a:extLst>
          </p:cNvPr>
          <p:cNvSpPr>
            <a:spLocks noGrp="1"/>
          </p:cNvSpPr>
          <p:nvPr>
            <p:ph type="dt" sz="half" idx="10"/>
          </p:nvPr>
        </p:nvSpPr>
        <p:spPr/>
        <p:txBody>
          <a:bodyPr/>
          <a:lstStyle/>
          <a:p>
            <a:fld id="{0F070275-9735-8D48-A4F7-4B722041E22B}" type="datetime1">
              <a:rPr lang="en-US" smtClean="0"/>
              <a:t>5/2/2023</a:t>
            </a:fld>
            <a:endParaRPr lang="en-US"/>
          </a:p>
        </p:txBody>
      </p:sp>
      <p:sp>
        <p:nvSpPr>
          <p:cNvPr id="4" name="Footer Placeholder 3">
            <a:extLst>
              <a:ext uri="{FF2B5EF4-FFF2-40B4-BE49-F238E27FC236}">
                <a16:creationId xmlns:a16="http://schemas.microsoft.com/office/drawing/2014/main" id="{84828612-6FFF-4267-889A-C3D668D9F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B30C1-CE6B-417E-925A-806FF502E60D}"/>
              </a:ext>
            </a:extLst>
          </p:cNvPr>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21497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F72-686A-C6BC-002C-7298B52CEE3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6F0148-3C30-188F-A0AF-D80AC7A51CF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B33A8AD-8FF2-7E92-2C27-07F29A2A074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7E021-F9E1-7E27-D5B4-1A78D6D83CEB}"/>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6" name="Footer Placeholder 5">
            <a:extLst>
              <a:ext uri="{FF2B5EF4-FFF2-40B4-BE49-F238E27FC236}">
                <a16:creationId xmlns:a16="http://schemas.microsoft.com/office/drawing/2014/main" id="{91D244F1-A353-FDA7-4CCC-9464E61912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FCE28C-4BEA-407E-A22C-29A40A58F16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046971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5AB7-72D5-CF30-1B03-D4C2004448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A81DC2C-E274-9551-F8E4-97C12CBDD6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FAB5AD-59D0-4748-5C82-3827D9BA7E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BC177-394F-D4D2-609B-4E9D43BA9658}"/>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6" name="Footer Placeholder 5">
            <a:extLst>
              <a:ext uri="{FF2B5EF4-FFF2-40B4-BE49-F238E27FC236}">
                <a16:creationId xmlns:a16="http://schemas.microsoft.com/office/drawing/2014/main" id="{FE705EC5-DBC1-940E-119D-C602739651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E9C0F8-C5BD-2166-ABED-55D041FEA71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47133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F8F1-15F5-F817-2F9F-23CE5C2FBB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FCC61AF-F9F6-7ED2-4B34-7429C2724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8CD23D-6DA9-5853-CA87-D0BDFF7E3E87}"/>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354C0A12-8CAE-588F-4563-9F4BE97209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6ABC06-05F1-0032-5165-DFFF4D2800E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788278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4EE8D-C813-2F0A-A25D-67ED673CB5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3750438-8D13-EC4B-2DB6-B198196A5AE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9524FB-0925-FB91-91EB-8D2AE2BC99EB}"/>
              </a:ext>
            </a:extLst>
          </p:cNvPr>
          <p:cNvSpPr>
            <a:spLocks noGrp="1"/>
          </p:cNvSpPr>
          <p:nvPr>
            <p:ph type="dt" sz="half" idx="10"/>
          </p:nvPr>
        </p:nvSpPr>
        <p:spPr/>
        <p:txBody>
          <a:body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0AE03E5F-9630-85B3-4C07-E4389DB932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C4BCD1-998B-9462-88AB-AD663D1D5B4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4179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68A2F-68F5-CB43-A185-DE86886D23B9}"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141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D857B5-BC93-AE46-9517-7143CFC6EB83}"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84214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DC449-89B1-E242-97AB-AE36EF8508B9}"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98039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52046"/>
            <a:ext cx="7977279" cy="11158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67DF5-5C7D-0741-9DE4-1610A6ECD20B}" type="datetime1">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01279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BD08E-61A3-D343-9E65-14E7255CD38A}" type="datetime1">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27710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92CE7-1FF8-7D4A-820B-CFF902F3610F}" type="datetime1">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2974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1565030"/>
            <a:ext cx="2949178" cy="973015"/>
          </a:xfrm>
        </p:spPr>
        <p:txBody>
          <a:bodyPr anchor="b">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1565030"/>
            <a:ext cx="4629150" cy="42960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637692"/>
            <a:ext cx="2949178" cy="32312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64B0C5-E22B-F940-B369-6BB9609A4EDF}"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53991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48604"/>
            <a:ext cx="6168520" cy="1243418"/>
          </a:xfrm>
          <a:prstGeom prst="rect">
            <a:avLst/>
          </a:prstGeom>
        </p:spPr>
        <p:txBody>
          <a:bodyPr vert="horz" lIns="91440" tIns="45720" rIns="91440" bIns="45720" rtlCol="0" anchor="b">
            <a:normAutofit/>
          </a:body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112BD-5968-1F4D-B1E4-B6CB3D5BDAF2}" type="datetime1">
              <a:rPr lang="en-US" smtClean="0"/>
              <a:t>5/2/2023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77278-7687-3448-A6B0-227CFE0C97B6}" type="slidenum">
              <a:rPr lang="en-US" smtClean="0"/>
              <a:t>‹#›</a:t>
            </a:fld>
            <a:endParaRPr lang="en-US"/>
          </a:p>
        </p:txBody>
      </p:sp>
      <p:pic>
        <p:nvPicPr>
          <p:cNvPr id="12" name="Picture 11">
            <a:extLst>
              <a:ext uri="{FF2B5EF4-FFF2-40B4-BE49-F238E27FC236}">
                <a16:creationId xmlns:a16="http://schemas.microsoft.com/office/drawing/2014/main" id="{36A77845-9B08-4D10-A9B0-E4FF1606A638}"/>
              </a:ext>
            </a:extLst>
          </p:cNvPr>
          <p:cNvPicPr>
            <a:picLocks noChangeAspect="1"/>
          </p:cNvPicPr>
          <p:nvPr userDrawn="1"/>
        </p:nvPicPr>
        <p:blipFill>
          <a:blip r:embed="rId15"/>
          <a:stretch>
            <a:fillRect/>
          </a:stretch>
        </p:blipFill>
        <p:spPr>
          <a:xfrm>
            <a:off x="7149493" y="676272"/>
            <a:ext cx="1822862" cy="615749"/>
          </a:xfrm>
          <a:prstGeom prst="rect">
            <a:avLst/>
          </a:prstGeom>
        </p:spPr>
      </p:pic>
    </p:spTree>
    <p:extLst>
      <p:ext uri="{BB962C8B-B14F-4D97-AF65-F5344CB8AC3E}">
        <p14:creationId xmlns:p14="http://schemas.microsoft.com/office/powerpoint/2010/main" val="389695520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9B6F6-26AB-D73E-80F2-4F9F2AF8ACB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293E63-A340-7DA5-D378-0F26ED8CEF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8D1246-CEE5-3C33-D9E7-A8C6B9193EC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676A7-79E5-4E0F-A270-EF421B83E6DC}" type="datetimeFigureOut">
              <a:rPr lang="en-AU" smtClean="0"/>
              <a:t>2/05/2023</a:t>
            </a:fld>
            <a:endParaRPr lang="en-AU"/>
          </a:p>
        </p:txBody>
      </p:sp>
      <p:sp>
        <p:nvSpPr>
          <p:cNvPr id="5" name="Footer Placeholder 4">
            <a:extLst>
              <a:ext uri="{FF2B5EF4-FFF2-40B4-BE49-F238E27FC236}">
                <a16:creationId xmlns:a16="http://schemas.microsoft.com/office/drawing/2014/main" id="{8BEDC475-87C0-C276-0B52-B337AB2EE47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FA3D4FB-D5CD-9807-9234-3FF58A9F08F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30A8F-6F04-48BB-A7C3-E1AF6D2A07C6}" type="slidenum">
              <a:rPr lang="en-AU" smtClean="0"/>
              <a:t>‹#›</a:t>
            </a:fld>
            <a:endParaRPr lang="en-AU"/>
          </a:p>
        </p:txBody>
      </p:sp>
    </p:spTree>
    <p:extLst>
      <p:ext uri="{BB962C8B-B14F-4D97-AF65-F5344CB8AC3E}">
        <p14:creationId xmlns:p14="http://schemas.microsoft.com/office/powerpoint/2010/main" val="16654855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builtin.com/data-science/roc-curves-auc%20%5b2"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C4E5DC-F785-3C44-8D74-72C83B9903DC}"/>
              </a:ext>
            </a:extLst>
          </p:cNvPr>
          <p:cNvSpPr>
            <a:spLocks noGrp="1"/>
          </p:cNvSpPr>
          <p:nvPr>
            <p:ph type="title"/>
          </p:nvPr>
        </p:nvSpPr>
        <p:spPr>
          <a:xfrm>
            <a:off x="113251" y="101424"/>
            <a:ext cx="8917497" cy="1333849"/>
          </a:xfrm>
        </p:spPr>
        <p:txBody>
          <a:bodyPr anchor="b">
            <a:normAutofit/>
          </a:bodyPr>
          <a:lstStyle/>
          <a:p>
            <a:pPr algn="ctr"/>
            <a:r>
              <a:rPr lang="en-US" sz="3600" dirty="0"/>
              <a:t>4483/8995 CAPSTONE PROJECT</a:t>
            </a:r>
            <a:br>
              <a:rPr lang="en-US" sz="3600" dirty="0"/>
            </a:br>
            <a:r>
              <a:rPr lang="en-US" sz="3600" dirty="0"/>
              <a:t>PRESENTATION</a:t>
            </a:r>
            <a:endParaRPr lang="en-US" sz="5600" dirty="0"/>
          </a:p>
        </p:txBody>
      </p:sp>
      <p:sp>
        <p:nvSpPr>
          <p:cNvPr id="5" name="Subtitle 2">
            <a:extLst>
              <a:ext uri="{FF2B5EF4-FFF2-40B4-BE49-F238E27FC236}">
                <a16:creationId xmlns:a16="http://schemas.microsoft.com/office/drawing/2014/main" id="{1103FB4D-68CC-6D49-9F8F-3A82CADE9490}"/>
              </a:ext>
            </a:extLst>
          </p:cNvPr>
          <p:cNvSpPr>
            <a:spLocks noGrp="1"/>
          </p:cNvSpPr>
          <p:nvPr>
            <p:ph type="body" idx="1"/>
          </p:nvPr>
        </p:nvSpPr>
        <p:spPr>
          <a:xfrm>
            <a:off x="699389" y="4055418"/>
            <a:ext cx="7886700" cy="1500187"/>
          </a:xfrm>
        </p:spPr>
        <p:txBody>
          <a:bodyPr>
            <a:normAutofit/>
          </a:bodyPr>
          <a:lstStyle/>
          <a:p>
            <a:endParaRPr lang="en-US" dirty="0"/>
          </a:p>
          <a:p>
            <a:r>
              <a:rPr lang="en-US" dirty="0"/>
              <a:t>Kevin </a:t>
            </a:r>
            <a:r>
              <a:rPr lang="en-US" dirty="0" err="1"/>
              <a:t>Uturgaury</a:t>
            </a:r>
            <a:r>
              <a:rPr lang="en-US" dirty="0"/>
              <a:t> U3246031</a:t>
            </a:r>
          </a:p>
          <a:p>
            <a:r>
              <a:rPr lang="en-US" dirty="0"/>
              <a:t>Wed 14:30 – 16:30 (Pranav)</a:t>
            </a:r>
          </a:p>
        </p:txBody>
      </p:sp>
      <p:sp>
        <p:nvSpPr>
          <p:cNvPr id="2" name="Title 1">
            <a:extLst>
              <a:ext uri="{FF2B5EF4-FFF2-40B4-BE49-F238E27FC236}">
                <a16:creationId xmlns:a16="http://schemas.microsoft.com/office/drawing/2014/main" id="{CC6261A9-6DF5-F024-FD50-B0BF105AC34E}"/>
              </a:ext>
            </a:extLst>
          </p:cNvPr>
          <p:cNvSpPr txBox="1">
            <a:spLocks/>
          </p:cNvSpPr>
          <p:nvPr/>
        </p:nvSpPr>
        <p:spPr>
          <a:xfrm>
            <a:off x="499451" y="2256014"/>
            <a:ext cx="7886700" cy="172875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6000" kern="1200">
                <a:solidFill>
                  <a:schemeClr val="bg1"/>
                </a:solidFill>
                <a:latin typeface="Proxima Nova" panose="02000506030000020004" pitchFamily="2" charset="0"/>
                <a:ea typeface="+mj-ea"/>
                <a:cs typeface="+mj-cs"/>
              </a:defRPr>
            </a:lvl1pPr>
          </a:lstStyle>
          <a:p>
            <a:pPr algn="ctr"/>
            <a:r>
              <a:rPr lang="en-US" sz="5600" dirty="0"/>
              <a:t>Titanic Survivability Prediction</a:t>
            </a:r>
            <a:br>
              <a:rPr lang="en-US" sz="5600" dirty="0"/>
            </a:br>
            <a:endParaRPr lang="en-US" sz="5600" dirty="0"/>
          </a:p>
        </p:txBody>
      </p:sp>
    </p:spTree>
    <p:extLst>
      <p:ext uri="{BB962C8B-B14F-4D97-AF65-F5344CB8AC3E}">
        <p14:creationId xmlns:p14="http://schemas.microsoft.com/office/powerpoint/2010/main" val="165096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256F-1B6B-4E29-BA71-06A4DAD67866}"/>
              </a:ext>
            </a:extLst>
          </p:cNvPr>
          <p:cNvSpPr>
            <a:spLocks noGrp="1"/>
          </p:cNvSpPr>
          <p:nvPr>
            <p:ph type="title"/>
          </p:nvPr>
        </p:nvSpPr>
        <p:spPr/>
        <p:txBody>
          <a:bodyPr/>
          <a:lstStyle/>
          <a:p>
            <a:r>
              <a:rPr lang="en-US" dirty="0"/>
              <a:t>EDA: describe Method cont.</a:t>
            </a:r>
          </a:p>
        </p:txBody>
      </p:sp>
      <p:sp>
        <p:nvSpPr>
          <p:cNvPr id="3" name="Content Placeholder 2">
            <a:extLst>
              <a:ext uri="{FF2B5EF4-FFF2-40B4-BE49-F238E27FC236}">
                <a16:creationId xmlns:a16="http://schemas.microsoft.com/office/drawing/2014/main" id="{A869F403-5D0D-4159-8BB2-5E242A727DD6}"/>
              </a:ext>
            </a:extLst>
          </p:cNvPr>
          <p:cNvSpPr>
            <a:spLocks noGrp="1"/>
          </p:cNvSpPr>
          <p:nvPr>
            <p:ph idx="1"/>
          </p:nvPr>
        </p:nvSpPr>
        <p:spPr/>
        <p:txBody>
          <a:bodyPr/>
          <a:lstStyle/>
          <a:p>
            <a:r>
              <a:rPr lang="en-US" dirty="0"/>
              <a:t>“75%”: refers to the 75</a:t>
            </a:r>
            <a:r>
              <a:rPr lang="en-US" baseline="30000" dirty="0"/>
              <a:t>th</a:t>
            </a:r>
            <a:r>
              <a:rPr lang="en-US" dirty="0"/>
              <a:t> percentile in each column.</a:t>
            </a:r>
          </a:p>
          <a:p>
            <a:r>
              <a:rPr lang="en-US" dirty="0"/>
              <a:t>“max”: refers to the maximum value in each column.</a:t>
            </a:r>
          </a:p>
          <a:p>
            <a:r>
              <a:rPr lang="en-US" dirty="0"/>
              <a:t>“</a:t>
            </a:r>
            <a:r>
              <a:rPr lang="en-US" dirty="0" err="1"/>
              <a:t>df.describe</a:t>
            </a:r>
            <a:r>
              <a:rPr lang="en-US" dirty="0"/>
              <a:t>()”</a:t>
            </a:r>
          </a:p>
          <a:p>
            <a:endParaRPr lang="en-US" dirty="0"/>
          </a:p>
        </p:txBody>
      </p:sp>
      <p:pic>
        <p:nvPicPr>
          <p:cNvPr id="5" name="Picture 4">
            <a:extLst>
              <a:ext uri="{FF2B5EF4-FFF2-40B4-BE49-F238E27FC236}">
                <a16:creationId xmlns:a16="http://schemas.microsoft.com/office/drawing/2014/main" id="{F6950E3F-74B5-4212-A160-57FB4E13D863}"/>
              </a:ext>
            </a:extLst>
          </p:cNvPr>
          <p:cNvPicPr>
            <a:picLocks noChangeAspect="1"/>
          </p:cNvPicPr>
          <p:nvPr/>
        </p:nvPicPr>
        <p:blipFill>
          <a:blip r:embed="rId2"/>
          <a:stretch>
            <a:fillRect/>
          </a:stretch>
        </p:blipFill>
        <p:spPr>
          <a:xfrm>
            <a:off x="781050" y="4110990"/>
            <a:ext cx="7734300" cy="2476500"/>
          </a:xfrm>
          <a:prstGeom prst="rect">
            <a:avLst/>
          </a:prstGeom>
        </p:spPr>
      </p:pic>
    </p:spTree>
    <p:extLst>
      <p:ext uri="{BB962C8B-B14F-4D97-AF65-F5344CB8AC3E}">
        <p14:creationId xmlns:p14="http://schemas.microsoft.com/office/powerpoint/2010/main" val="316824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5041-FF44-49DD-AEC0-8726C6946633}"/>
              </a:ext>
            </a:extLst>
          </p:cNvPr>
          <p:cNvSpPr>
            <a:spLocks noGrp="1"/>
          </p:cNvSpPr>
          <p:nvPr>
            <p:ph type="title"/>
          </p:nvPr>
        </p:nvSpPr>
        <p:spPr/>
        <p:txBody>
          <a:bodyPr/>
          <a:lstStyle/>
          <a:p>
            <a:r>
              <a:rPr lang="en-US" dirty="0"/>
              <a:t>EDA: Pearson Correlation</a:t>
            </a:r>
          </a:p>
        </p:txBody>
      </p:sp>
      <p:sp>
        <p:nvSpPr>
          <p:cNvPr id="3" name="Content Placeholder 2">
            <a:extLst>
              <a:ext uri="{FF2B5EF4-FFF2-40B4-BE49-F238E27FC236}">
                <a16:creationId xmlns:a16="http://schemas.microsoft.com/office/drawing/2014/main" id="{25F388C9-ECB4-40A2-B46E-34E6E8651D5C}"/>
              </a:ext>
            </a:extLst>
          </p:cNvPr>
          <p:cNvSpPr>
            <a:spLocks noGrp="1"/>
          </p:cNvSpPr>
          <p:nvPr>
            <p:ph idx="1"/>
          </p:nvPr>
        </p:nvSpPr>
        <p:spPr/>
        <p:txBody>
          <a:bodyPr/>
          <a:lstStyle/>
          <a:p>
            <a:r>
              <a:rPr lang="en-US" dirty="0"/>
              <a:t>The code “</a:t>
            </a:r>
            <a:r>
              <a:rPr lang="en-US" dirty="0" err="1"/>
              <a:t>df.corr</a:t>
            </a:r>
            <a:r>
              <a:rPr lang="en-US" dirty="0"/>
              <a:t>(method= “</a:t>
            </a:r>
            <a:r>
              <a:rPr lang="en-US" dirty="0" err="1"/>
              <a:t>pearson</a:t>
            </a:r>
            <a:r>
              <a:rPr lang="en-US" dirty="0"/>
              <a:t>”)” calculates the Pearson correlation coefficient between all pairs of columns in the data frame. The Pearson correlation coefficient is a measure of the correlation between 2 variables, it ranges from -1 to 1, with “-1” indicating a negative correlation, “0” indicating no correlation and “1” indicating a positive correlation.</a:t>
            </a:r>
          </a:p>
        </p:txBody>
      </p:sp>
    </p:spTree>
    <p:extLst>
      <p:ext uri="{BB962C8B-B14F-4D97-AF65-F5344CB8AC3E}">
        <p14:creationId xmlns:p14="http://schemas.microsoft.com/office/powerpoint/2010/main" val="216777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3FD1-A16E-494D-AF4F-C31F76D86B07}"/>
              </a:ext>
            </a:extLst>
          </p:cNvPr>
          <p:cNvSpPr>
            <a:spLocks noGrp="1"/>
          </p:cNvSpPr>
          <p:nvPr>
            <p:ph type="title"/>
          </p:nvPr>
        </p:nvSpPr>
        <p:spPr/>
        <p:txBody>
          <a:bodyPr/>
          <a:lstStyle/>
          <a:p>
            <a:r>
              <a:rPr lang="en-US" dirty="0"/>
              <a:t>EDA: Pearson Correlation</a:t>
            </a:r>
          </a:p>
        </p:txBody>
      </p:sp>
      <p:sp>
        <p:nvSpPr>
          <p:cNvPr id="9" name="Content Placeholder 8">
            <a:extLst>
              <a:ext uri="{FF2B5EF4-FFF2-40B4-BE49-F238E27FC236}">
                <a16:creationId xmlns:a16="http://schemas.microsoft.com/office/drawing/2014/main" id="{DEFFA9AC-9BDB-448D-AA0F-70F0A48C4338}"/>
              </a:ext>
            </a:extLst>
          </p:cNvPr>
          <p:cNvSpPr>
            <a:spLocks noGrp="1"/>
          </p:cNvSpPr>
          <p:nvPr>
            <p:ph idx="1"/>
          </p:nvPr>
        </p:nvSpPr>
        <p:spPr/>
        <p:txBody>
          <a:bodyPr/>
          <a:lstStyle/>
          <a:p>
            <a:r>
              <a:rPr lang="en-US" dirty="0" err="1"/>
              <a:t>df.corr</a:t>
            </a:r>
            <a:r>
              <a:rPr lang="en-US" dirty="0"/>
              <a:t>(method = "</a:t>
            </a:r>
            <a:r>
              <a:rPr lang="en-US" dirty="0" err="1"/>
              <a:t>pearson</a:t>
            </a:r>
            <a:r>
              <a:rPr lang="en-US" dirty="0"/>
              <a:t>")</a:t>
            </a:r>
          </a:p>
          <a:p>
            <a:endParaRPr lang="en-US" dirty="0"/>
          </a:p>
        </p:txBody>
      </p:sp>
      <p:pic>
        <p:nvPicPr>
          <p:cNvPr id="11" name="Picture 10">
            <a:extLst>
              <a:ext uri="{FF2B5EF4-FFF2-40B4-BE49-F238E27FC236}">
                <a16:creationId xmlns:a16="http://schemas.microsoft.com/office/drawing/2014/main" id="{E8306CC7-6505-48BF-9A36-072463ED0E3C}"/>
              </a:ext>
            </a:extLst>
          </p:cNvPr>
          <p:cNvPicPr>
            <a:picLocks noChangeAspect="1"/>
          </p:cNvPicPr>
          <p:nvPr/>
        </p:nvPicPr>
        <p:blipFill>
          <a:blip r:embed="rId2"/>
          <a:stretch>
            <a:fillRect/>
          </a:stretch>
        </p:blipFill>
        <p:spPr>
          <a:xfrm>
            <a:off x="1212532" y="2809194"/>
            <a:ext cx="6353175" cy="2219325"/>
          </a:xfrm>
          <a:prstGeom prst="rect">
            <a:avLst/>
          </a:prstGeom>
        </p:spPr>
      </p:pic>
    </p:spTree>
    <p:extLst>
      <p:ext uri="{BB962C8B-B14F-4D97-AF65-F5344CB8AC3E}">
        <p14:creationId xmlns:p14="http://schemas.microsoft.com/office/powerpoint/2010/main" val="283658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C4AB-0AA0-4DDA-BC47-DFDF0AFD6F35}"/>
              </a:ext>
            </a:extLst>
          </p:cNvPr>
          <p:cNvSpPr>
            <a:spLocks noGrp="1"/>
          </p:cNvSpPr>
          <p:nvPr>
            <p:ph type="title"/>
          </p:nvPr>
        </p:nvSpPr>
        <p:spPr/>
        <p:txBody>
          <a:bodyPr/>
          <a:lstStyle/>
          <a:p>
            <a:r>
              <a:rPr lang="en-US" dirty="0"/>
              <a:t>EDA: </a:t>
            </a:r>
            <a:r>
              <a:rPr lang="en-US" dirty="0" err="1"/>
              <a:t>df.columns</a:t>
            </a:r>
            <a:r>
              <a:rPr lang="en-US" dirty="0"/>
              <a:t> attribute</a:t>
            </a:r>
          </a:p>
        </p:txBody>
      </p:sp>
      <p:sp>
        <p:nvSpPr>
          <p:cNvPr id="3" name="Content Placeholder 2">
            <a:extLst>
              <a:ext uri="{FF2B5EF4-FFF2-40B4-BE49-F238E27FC236}">
                <a16:creationId xmlns:a16="http://schemas.microsoft.com/office/drawing/2014/main" id="{1134A41A-0754-4717-8F2F-EBDEF1D85D78}"/>
              </a:ext>
            </a:extLst>
          </p:cNvPr>
          <p:cNvSpPr>
            <a:spLocks noGrp="1"/>
          </p:cNvSpPr>
          <p:nvPr>
            <p:ph idx="1"/>
          </p:nvPr>
        </p:nvSpPr>
        <p:spPr/>
        <p:txBody>
          <a:bodyPr/>
          <a:lstStyle/>
          <a:p>
            <a:r>
              <a:rPr lang="en-US" dirty="0"/>
              <a:t>The columns attribute is used to </a:t>
            </a:r>
            <a:r>
              <a:rPr lang="en-US" dirty="0" err="1"/>
              <a:t>retereive</a:t>
            </a:r>
            <a:r>
              <a:rPr lang="en-US" dirty="0"/>
              <a:t> the name of the attributes/columns.</a:t>
            </a:r>
          </a:p>
          <a:p>
            <a:r>
              <a:rPr lang="en-US" dirty="0" err="1"/>
              <a:t>df.columns</a:t>
            </a:r>
            <a:endParaRPr lang="en-US" dirty="0"/>
          </a:p>
          <a:p>
            <a:r>
              <a:rPr lang="en-US" dirty="0"/>
              <a:t>Index(['</a:t>
            </a:r>
            <a:r>
              <a:rPr lang="en-US" dirty="0" err="1"/>
              <a:t>PassengerId</a:t>
            </a:r>
            <a:r>
              <a:rPr lang="en-US" dirty="0"/>
              <a:t>', 'Survived', '</a:t>
            </a:r>
            <a:r>
              <a:rPr lang="en-US" dirty="0" err="1"/>
              <a:t>Pclass</a:t>
            </a:r>
            <a:r>
              <a:rPr lang="en-US" dirty="0"/>
              <a:t>', 'Name', 'Sex', 'Age', '</a:t>
            </a:r>
            <a:r>
              <a:rPr lang="en-US" dirty="0" err="1"/>
              <a:t>SibSp</a:t>
            </a:r>
            <a:r>
              <a:rPr lang="en-US" dirty="0"/>
              <a:t>',</a:t>
            </a:r>
          </a:p>
          <a:p>
            <a:r>
              <a:rPr lang="en-US" dirty="0"/>
              <a:t>       'Parch', 'Ticket', 'Fare', 'Cabin', 'Embarked'],</a:t>
            </a:r>
          </a:p>
          <a:p>
            <a:r>
              <a:rPr lang="en-US" dirty="0"/>
              <a:t>      </a:t>
            </a:r>
            <a:r>
              <a:rPr lang="en-US" dirty="0" err="1"/>
              <a:t>dtype</a:t>
            </a:r>
            <a:r>
              <a:rPr lang="en-US" dirty="0"/>
              <a:t>='object')</a:t>
            </a:r>
          </a:p>
          <a:p>
            <a:pPr marL="0" indent="0">
              <a:buNone/>
            </a:pPr>
            <a:r>
              <a:rPr lang="en-US" dirty="0"/>
              <a:t> </a:t>
            </a:r>
          </a:p>
        </p:txBody>
      </p:sp>
    </p:spTree>
    <p:extLst>
      <p:ext uri="{BB962C8B-B14F-4D97-AF65-F5344CB8AC3E}">
        <p14:creationId xmlns:p14="http://schemas.microsoft.com/office/powerpoint/2010/main" val="113088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23E1-52E2-4C1D-B0C8-93B76BAFC9C9}"/>
              </a:ext>
            </a:extLst>
          </p:cNvPr>
          <p:cNvSpPr>
            <a:spLocks noGrp="1"/>
          </p:cNvSpPr>
          <p:nvPr>
            <p:ph type="title"/>
          </p:nvPr>
        </p:nvSpPr>
        <p:spPr/>
        <p:txBody>
          <a:bodyPr/>
          <a:lstStyle/>
          <a:p>
            <a:r>
              <a:rPr lang="en-US" dirty="0"/>
              <a:t>EDA: </a:t>
            </a:r>
            <a:r>
              <a:rPr lang="en-US" dirty="0" err="1"/>
              <a:t>df.nuniuqe</a:t>
            </a:r>
            <a:r>
              <a:rPr lang="en-US" dirty="0"/>
              <a:t> method</a:t>
            </a:r>
          </a:p>
        </p:txBody>
      </p:sp>
      <p:sp>
        <p:nvSpPr>
          <p:cNvPr id="3" name="Content Placeholder 2">
            <a:extLst>
              <a:ext uri="{FF2B5EF4-FFF2-40B4-BE49-F238E27FC236}">
                <a16:creationId xmlns:a16="http://schemas.microsoft.com/office/drawing/2014/main" id="{751FE083-BDA6-4D21-8A36-751B5E69FC45}"/>
              </a:ext>
            </a:extLst>
          </p:cNvPr>
          <p:cNvSpPr>
            <a:spLocks noGrp="1"/>
          </p:cNvSpPr>
          <p:nvPr>
            <p:ph idx="1"/>
          </p:nvPr>
        </p:nvSpPr>
        <p:spPr/>
        <p:txBody>
          <a:bodyPr>
            <a:normAutofit fontScale="92500" lnSpcReduction="10000"/>
          </a:bodyPr>
          <a:lstStyle/>
          <a:p>
            <a:r>
              <a:rPr lang="en-US" dirty="0"/>
              <a:t>The </a:t>
            </a:r>
            <a:r>
              <a:rPr lang="en-US" dirty="0" err="1"/>
              <a:t>nunique</a:t>
            </a:r>
            <a:r>
              <a:rPr lang="en-US" dirty="0"/>
              <a:t>() method is used to retrieve the names of the attributes/columns.</a:t>
            </a:r>
          </a:p>
          <a:p>
            <a:r>
              <a:rPr lang="en-US" sz="1300" dirty="0" err="1"/>
              <a:t>PassengerId</a:t>
            </a:r>
            <a:r>
              <a:rPr lang="en-US" sz="1300" dirty="0"/>
              <a:t>    891</a:t>
            </a:r>
          </a:p>
          <a:p>
            <a:r>
              <a:rPr lang="en-US" sz="1300" dirty="0"/>
              <a:t>Survived         2</a:t>
            </a:r>
          </a:p>
          <a:p>
            <a:r>
              <a:rPr lang="en-US" sz="1300" dirty="0" err="1"/>
              <a:t>Pclass</a:t>
            </a:r>
            <a:r>
              <a:rPr lang="en-US" sz="1300" dirty="0"/>
              <a:t>           3</a:t>
            </a:r>
          </a:p>
          <a:p>
            <a:r>
              <a:rPr lang="en-US" sz="1300" dirty="0"/>
              <a:t>Name           891</a:t>
            </a:r>
          </a:p>
          <a:p>
            <a:r>
              <a:rPr lang="en-US" sz="1300" dirty="0"/>
              <a:t>Sex              2</a:t>
            </a:r>
          </a:p>
          <a:p>
            <a:r>
              <a:rPr lang="en-US" sz="1300" dirty="0"/>
              <a:t>Age             88</a:t>
            </a:r>
          </a:p>
          <a:p>
            <a:r>
              <a:rPr lang="en-US" sz="1300" dirty="0" err="1"/>
              <a:t>SibSp</a:t>
            </a:r>
            <a:r>
              <a:rPr lang="en-US" sz="1300" dirty="0"/>
              <a:t>            7</a:t>
            </a:r>
          </a:p>
          <a:p>
            <a:r>
              <a:rPr lang="en-US" sz="1300" dirty="0"/>
              <a:t>Parch            7</a:t>
            </a:r>
          </a:p>
          <a:p>
            <a:r>
              <a:rPr lang="en-US" sz="1300" dirty="0"/>
              <a:t>Ticket         681</a:t>
            </a:r>
          </a:p>
          <a:p>
            <a:r>
              <a:rPr lang="en-US" sz="1300" dirty="0"/>
              <a:t>Fare           248</a:t>
            </a:r>
          </a:p>
          <a:p>
            <a:r>
              <a:rPr lang="en-US" sz="1300" dirty="0"/>
              <a:t>Cabin          147</a:t>
            </a:r>
          </a:p>
          <a:p>
            <a:r>
              <a:rPr lang="en-US" sz="1300" dirty="0"/>
              <a:t>Embarked         3</a:t>
            </a:r>
          </a:p>
          <a:p>
            <a:r>
              <a:rPr lang="en-US" sz="1300" dirty="0" err="1"/>
              <a:t>dtype</a:t>
            </a:r>
            <a:r>
              <a:rPr lang="en-US" sz="1300" dirty="0"/>
              <a:t>: int64</a:t>
            </a:r>
          </a:p>
        </p:txBody>
      </p:sp>
    </p:spTree>
    <p:extLst>
      <p:ext uri="{BB962C8B-B14F-4D97-AF65-F5344CB8AC3E}">
        <p14:creationId xmlns:p14="http://schemas.microsoft.com/office/powerpoint/2010/main" val="396712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4DDA-24FB-47F3-92DB-F97BD10572EC}"/>
              </a:ext>
            </a:extLst>
          </p:cNvPr>
          <p:cNvSpPr>
            <a:spLocks noGrp="1"/>
          </p:cNvSpPr>
          <p:nvPr>
            <p:ph type="title"/>
          </p:nvPr>
        </p:nvSpPr>
        <p:spPr/>
        <p:txBody>
          <a:bodyPr/>
          <a:lstStyle/>
          <a:p>
            <a:r>
              <a:rPr lang="en-US" dirty="0"/>
              <a:t>EDA: df.info() method</a:t>
            </a:r>
          </a:p>
        </p:txBody>
      </p:sp>
      <p:sp>
        <p:nvSpPr>
          <p:cNvPr id="3" name="Content Placeholder 2">
            <a:extLst>
              <a:ext uri="{FF2B5EF4-FFF2-40B4-BE49-F238E27FC236}">
                <a16:creationId xmlns:a16="http://schemas.microsoft.com/office/drawing/2014/main" id="{E4FE4B48-3A86-42D4-844E-7B705D0A8CBD}"/>
              </a:ext>
            </a:extLst>
          </p:cNvPr>
          <p:cNvSpPr>
            <a:spLocks noGrp="1"/>
          </p:cNvSpPr>
          <p:nvPr>
            <p:ph idx="1"/>
          </p:nvPr>
        </p:nvSpPr>
        <p:spPr/>
        <p:txBody>
          <a:bodyPr/>
          <a:lstStyle/>
          <a:p>
            <a:r>
              <a:rPr lang="en-US" dirty="0"/>
              <a:t>The info() method prints out complete information about the </a:t>
            </a:r>
            <a:r>
              <a:rPr lang="en-US" dirty="0" err="1"/>
              <a:t>dataframe</a:t>
            </a:r>
            <a:r>
              <a:rPr lang="en-US" dirty="0"/>
              <a:t>.</a:t>
            </a:r>
          </a:p>
          <a:p>
            <a:r>
              <a:rPr lang="en-US" dirty="0"/>
              <a:t>df.info()</a:t>
            </a:r>
          </a:p>
          <a:p>
            <a:endParaRPr lang="en-US" dirty="0"/>
          </a:p>
        </p:txBody>
      </p:sp>
      <p:pic>
        <p:nvPicPr>
          <p:cNvPr id="5" name="Picture 4">
            <a:extLst>
              <a:ext uri="{FF2B5EF4-FFF2-40B4-BE49-F238E27FC236}">
                <a16:creationId xmlns:a16="http://schemas.microsoft.com/office/drawing/2014/main" id="{FD5FCC04-DAF2-4C37-AE25-760FFE394A7E}"/>
              </a:ext>
            </a:extLst>
          </p:cNvPr>
          <p:cNvPicPr>
            <a:picLocks noChangeAspect="1"/>
          </p:cNvPicPr>
          <p:nvPr/>
        </p:nvPicPr>
        <p:blipFill>
          <a:blip r:embed="rId2"/>
          <a:stretch>
            <a:fillRect/>
          </a:stretch>
        </p:blipFill>
        <p:spPr>
          <a:xfrm>
            <a:off x="1164500" y="3262313"/>
            <a:ext cx="3562350" cy="2914650"/>
          </a:xfrm>
          <a:prstGeom prst="rect">
            <a:avLst/>
          </a:prstGeom>
        </p:spPr>
      </p:pic>
    </p:spTree>
    <p:extLst>
      <p:ext uri="{BB962C8B-B14F-4D97-AF65-F5344CB8AC3E}">
        <p14:creationId xmlns:p14="http://schemas.microsoft.com/office/powerpoint/2010/main" val="157849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E95-1443-4AC5-B00B-33DB3028C24A}"/>
              </a:ext>
            </a:extLst>
          </p:cNvPr>
          <p:cNvSpPr>
            <a:spLocks noGrp="1"/>
          </p:cNvSpPr>
          <p:nvPr>
            <p:ph type="title"/>
          </p:nvPr>
        </p:nvSpPr>
        <p:spPr/>
        <p:txBody>
          <a:bodyPr/>
          <a:lstStyle/>
          <a:p>
            <a:r>
              <a:rPr lang="en-US" dirty="0"/>
              <a:t>EDA: Attributes and their own Bar Graphs</a:t>
            </a:r>
          </a:p>
        </p:txBody>
      </p:sp>
      <p:pic>
        <p:nvPicPr>
          <p:cNvPr id="5" name="Content Placeholder 4">
            <a:extLst>
              <a:ext uri="{FF2B5EF4-FFF2-40B4-BE49-F238E27FC236}">
                <a16:creationId xmlns:a16="http://schemas.microsoft.com/office/drawing/2014/main" id="{08B1A355-6350-43BF-8946-2FBE35961829}"/>
              </a:ext>
            </a:extLst>
          </p:cNvPr>
          <p:cNvPicPr>
            <a:picLocks noGrp="1" noChangeAspect="1"/>
          </p:cNvPicPr>
          <p:nvPr>
            <p:ph idx="1"/>
          </p:nvPr>
        </p:nvPicPr>
        <p:blipFill>
          <a:blip r:embed="rId2"/>
          <a:stretch>
            <a:fillRect/>
          </a:stretch>
        </p:blipFill>
        <p:spPr>
          <a:xfrm>
            <a:off x="2286765" y="1825625"/>
            <a:ext cx="4570470" cy="4351338"/>
          </a:xfrm>
        </p:spPr>
      </p:pic>
    </p:spTree>
    <p:extLst>
      <p:ext uri="{BB962C8B-B14F-4D97-AF65-F5344CB8AC3E}">
        <p14:creationId xmlns:p14="http://schemas.microsoft.com/office/powerpoint/2010/main" val="2663234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28AF-7454-4DA6-A204-1AE924AEA878}"/>
              </a:ext>
            </a:extLst>
          </p:cNvPr>
          <p:cNvSpPr>
            <a:spLocks noGrp="1"/>
          </p:cNvSpPr>
          <p:nvPr>
            <p:ph type="title"/>
          </p:nvPr>
        </p:nvSpPr>
        <p:spPr/>
        <p:txBody>
          <a:bodyPr>
            <a:noAutofit/>
          </a:bodyPr>
          <a:lstStyle/>
          <a:p>
            <a:r>
              <a:rPr lang="en-US" sz="2000" dirty="0"/>
              <a:t>EDA: Question 1: What are the 2 classes for the dataset?</a:t>
            </a:r>
            <a:br>
              <a:rPr lang="en-US" sz="2000" dirty="0"/>
            </a:br>
            <a:r>
              <a:rPr lang="en-US" sz="2000" dirty="0"/>
              <a:t>Question 2: What percentage of people survived and died?</a:t>
            </a:r>
          </a:p>
        </p:txBody>
      </p:sp>
      <p:pic>
        <p:nvPicPr>
          <p:cNvPr id="5" name="Content Placeholder 4">
            <a:extLst>
              <a:ext uri="{FF2B5EF4-FFF2-40B4-BE49-F238E27FC236}">
                <a16:creationId xmlns:a16="http://schemas.microsoft.com/office/drawing/2014/main" id="{D1D27D8F-19CA-4302-9FE8-16DDA56ABE57}"/>
              </a:ext>
            </a:extLst>
          </p:cNvPr>
          <p:cNvPicPr>
            <a:picLocks noGrp="1" noChangeAspect="1"/>
          </p:cNvPicPr>
          <p:nvPr>
            <p:ph idx="1"/>
          </p:nvPr>
        </p:nvPicPr>
        <p:blipFill>
          <a:blip r:embed="rId2"/>
          <a:stretch>
            <a:fillRect/>
          </a:stretch>
        </p:blipFill>
        <p:spPr>
          <a:xfrm>
            <a:off x="2181493" y="2218210"/>
            <a:ext cx="4480569" cy="3566167"/>
          </a:xfrm>
        </p:spPr>
      </p:pic>
    </p:spTree>
    <p:extLst>
      <p:ext uri="{BB962C8B-B14F-4D97-AF65-F5344CB8AC3E}">
        <p14:creationId xmlns:p14="http://schemas.microsoft.com/office/powerpoint/2010/main" val="173807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1B05-735E-4232-962C-40A3F3F3B043}"/>
              </a:ext>
            </a:extLst>
          </p:cNvPr>
          <p:cNvSpPr>
            <a:spLocks noGrp="1"/>
          </p:cNvSpPr>
          <p:nvPr>
            <p:ph type="title"/>
          </p:nvPr>
        </p:nvSpPr>
        <p:spPr/>
        <p:txBody>
          <a:bodyPr>
            <a:noAutofit/>
          </a:bodyPr>
          <a:lstStyle/>
          <a:p>
            <a:r>
              <a:rPr lang="en-US" sz="2800" dirty="0"/>
              <a:t>EDA: Question 3: Which sex comprised the majority of the passengers?</a:t>
            </a:r>
          </a:p>
        </p:txBody>
      </p:sp>
      <p:sp>
        <p:nvSpPr>
          <p:cNvPr id="3" name="Content Placeholder 2">
            <a:extLst>
              <a:ext uri="{FF2B5EF4-FFF2-40B4-BE49-F238E27FC236}">
                <a16:creationId xmlns:a16="http://schemas.microsoft.com/office/drawing/2014/main" id="{B10F8B14-EFAB-4C08-BA68-331FE26380BE}"/>
              </a:ext>
            </a:extLst>
          </p:cNvPr>
          <p:cNvSpPr>
            <a:spLocks noGrp="1"/>
          </p:cNvSpPr>
          <p:nvPr>
            <p:ph idx="1"/>
          </p:nvPr>
        </p:nvSpPr>
        <p:spPr/>
        <p:txBody>
          <a:bodyPr/>
          <a:lstStyle/>
          <a:p>
            <a:r>
              <a:rPr lang="en-US" dirty="0"/>
              <a:t>Males comprised the majority of the passengers aboard the Titanic.</a:t>
            </a:r>
          </a:p>
          <a:p>
            <a:endParaRPr lang="en-US" dirty="0"/>
          </a:p>
          <a:p>
            <a:endParaRPr lang="en-US" dirty="0"/>
          </a:p>
        </p:txBody>
      </p:sp>
      <p:pic>
        <p:nvPicPr>
          <p:cNvPr id="5" name="Picture 4">
            <a:extLst>
              <a:ext uri="{FF2B5EF4-FFF2-40B4-BE49-F238E27FC236}">
                <a16:creationId xmlns:a16="http://schemas.microsoft.com/office/drawing/2014/main" id="{1EBFF891-7D94-485C-BADF-F34B63FA9D3E}"/>
              </a:ext>
            </a:extLst>
          </p:cNvPr>
          <p:cNvPicPr>
            <a:picLocks noChangeAspect="1"/>
          </p:cNvPicPr>
          <p:nvPr/>
        </p:nvPicPr>
        <p:blipFill>
          <a:blip r:embed="rId2"/>
          <a:stretch>
            <a:fillRect/>
          </a:stretch>
        </p:blipFill>
        <p:spPr>
          <a:xfrm>
            <a:off x="871415" y="3065402"/>
            <a:ext cx="7401169" cy="1564533"/>
          </a:xfrm>
          <a:prstGeom prst="rect">
            <a:avLst/>
          </a:prstGeom>
        </p:spPr>
      </p:pic>
    </p:spTree>
    <p:extLst>
      <p:ext uri="{BB962C8B-B14F-4D97-AF65-F5344CB8AC3E}">
        <p14:creationId xmlns:p14="http://schemas.microsoft.com/office/powerpoint/2010/main" val="3529835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33ED-855D-4C6B-BA7D-5DCCB9173755}"/>
              </a:ext>
            </a:extLst>
          </p:cNvPr>
          <p:cNvSpPr>
            <a:spLocks noGrp="1"/>
          </p:cNvSpPr>
          <p:nvPr>
            <p:ph type="title"/>
          </p:nvPr>
        </p:nvSpPr>
        <p:spPr/>
        <p:txBody>
          <a:bodyPr>
            <a:noAutofit/>
          </a:bodyPr>
          <a:lstStyle/>
          <a:p>
            <a:r>
              <a:rPr lang="en-US" sz="2800" dirty="0"/>
              <a:t>EDA: Question 4: From which port did the majority of the passengers depart?</a:t>
            </a:r>
          </a:p>
        </p:txBody>
      </p:sp>
      <p:sp>
        <p:nvSpPr>
          <p:cNvPr id="3" name="Content Placeholder 2">
            <a:extLst>
              <a:ext uri="{FF2B5EF4-FFF2-40B4-BE49-F238E27FC236}">
                <a16:creationId xmlns:a16="http://schemas.microsoft.com/office/drawing/2014/main" id="{F0EAF658-4DC6-4337-9F37-8CEFCC601194}"/>
              </a:ext>
            </a:extLst>
          </p:cNvPr>
          <p:cNvSpPr>
            <a:spLocks noGrp="1"/>
          </p:cNvSpPr>
          <p:nvPr>
            <p:ph idx="1"/>
          </p:nvPr>
        </p:nvSpPr>
        <p:spPr/>
        <p:txBody>
          <a:bodyPr/>
          <a:lstStyle/>
          <a:p>
            <a:r>
              <a:rPr lang="en-US" dirty="0"/>
              <a:t>Southampton was the port from which the majority of the passengers departed from.</a:t>
            </a:r>
          </a:p>
          <a:p>
            <a:endParaRPr lang="en-US" dirty="0"/>
          </a:p>
        </p:txBody>
      </p:sp>
      <p:pic>
        <p:nvPicPr>
          <p:cNvPr id="5" name="Picture 4">
            <a:extLst>
              <a:ext uri="{FF2B5EF4-FFF2-40B4-BE49-F238E27FC236}">
                <a16:creationId xmlns:a16="http://schemas.microsoft.com/office/drawing/2014/main" id="{0C0FE5C1-F73A-472D-9156-3B2A9F03EA64}"/>
              </a:ext>
            </a:extLst>
          </p:cNvPr>
          <p:cNvPicPr>
            <a:picLocks noChangeAspect="1"/>
          </p:cNvPicPr>
          <p:nvPr/>
        </p:nvPicPr>
        <p:blipFill>
          <a:blip r:embed="rId2"/>
          <a:stretch>
            <a:fillRect/>
          </a:stretch>
        </p:blipFill>
        <p:spPr>
          <a:xfrm>
            <a:off x="535354" y="2863137"/>
            <a:ext cx="8073292" cy="1777389"/>
          </a:xfrm>
          <a:prstGeom prst="rect">
            <a:avLst/>
          </a:prstGeom>
        </p:spPr>
      </p:pic>
    </p:spTree>
    <p:extLst>
      <p:ext uri="{BB962C8B-B14F-4D97-AF65-F5344CB8AC3E}">
        <p14:creationId xmlns:p14="http://schemas.microsoft.com/office/powerpoint/2010/main" val="355317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p:txBody>
          <a:bodyPr/>
          <a:lstStyle/>
          <a:p>
            <a:r>
              <a:rPr lang="en-US" dirty="0"/>
              <a:t>Table of Contents </a:t>
            </a:r>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normAutofit/>
          </a:bodyPr>
          <a:lstStyle/>
          <a:p>
            <a:pPr marL="514350" indent="-514350" algn="just">
              <a:buFont typeface="+mj-lt"/>
              <a:buAutoNum type="arabicPeriod"/>
            </a:pPr>
            <a:r>
              <a:rPr lang="en-US" dirty="0"/>
              <a:t>Introduction / Problem Statement</a:t>
            </a:r>
          </a:p>
          <a:p>
            <a:pPr marL="514350" indent="-514350" algn="just">
              <a:buFont typeface="+mj-lt"/>
              <a:buAutoNum type="arabicPeriod"/>
            </a:pPr>
            <a:r>
              <a:rPr lang="en-US" dirty="0"/>
              <a:t>Dataset Details</a:t>
            </a:r>
          </a:p>
          <a:p>
            <a:pPr marL="514350" indent="-514350" algn="just">
              <a:buFont typeface="+mj-lt"/>
              <a:buAutoNum type="arabicPeriod"/>
            </a:pPr>
            <a:r>
              <a:rPr lang="en-US" dirty="0"/>
              <a:t>EDA (Exploratory Data Analysis) Outcomes</a:t>
            </a:r>
          </a:p>
          <a:p>
            <a:pPr marL="514350" indent="-514350" algn="just">
              <a:buFont typeface="+mj-lt"/>
              <a:buAutoNum type="arabicPeriod"/>
            </a:pPr>
            <a:r>
              <a:rPr lang="en-US" dirty="0"/>
              <a:t>PDA (Predictive Data Analytics) Outcomes</a:t>
            </a:r>
          </a:p>
          <a:p>
            <a:pPr marL="514350" indent="-514350" algn="just">
              <a:buFont typeface="+mj-lt"/>
              <a:buAutoNum type="arabicPeriod"/>
            </a:pPr>
            <a:r>
              <a:rPr lang="en-US" dirty="0"/>
              <a:t>Implementation and Deployment (TkInter/Flask/Streamlit) Plan and Status Update</a:t>
            </a:r>
          </a:p>
          <a:p>
            <a:pPr marL="514350" indent="-514350" algn="just">
              <a:buFont typeface="+mj-lt"/>
              <a:buAutoNum type="arabicPeriod"/>
            </a:pPr>
            <a:r>
              <a:rPr lang="en-US" dirty="0"/>
              <a:t>References/Bibliography</a:t>
            </a:r>
          </a:p>
        </p:txBody>
      </p:sp>
    </p:spTree>
    <p:extLst>
      <p:ext uri="{BB962C8B-B14F-4D97-AF65-F5344CB8AC3E}">
        <p14:creationId xmlns:p14="http://schemas.microsoft.com/office/powerpoint/2010/main" val="4153711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1142-02F0-4670-9C35-BB018AA94A88}"/>
              </a:ext>
            </a:extLst>
          </p:cNvPr>
          <p:cNvSpPr>
            <a:spLocks noGrp="1"/>
          </p:cNvSpPr>
          <p:nvPr>
            <p:ph type="title"/>
          </p:nvPr>
        </p:nvSpPr>
        <p:spPr/>
        <p:txBody>
          <a:bodyPr>
            <a:noAutofit/>
          </a:bodyPr>
          <a:lstStyle/>
          <a:p>
            <a:r>
              <a:rPr lang="en-US" sz="2800" dirty="0"/>
              <a:t>EDA: Question 5: To which Passenger Class did the majority of passengers belong to?</a:t>
            </a:r>
          </a:p>
        </p:txBody>
      </p:sp>
      <p:sp>
        <p:nvSpPr>
          <p:cNvPr id="3" name="Content Placeholder 2">
            <a:extLst>
              <a:ext uri="{FF2B5EF4-FFF2-40B4-BE49-F238E27FC236}">
                <a16:creationId xmlns:a16="http://schemas.microsoft.com/office/drawing/2014/main" id="{42361B37-5F64-422A-B41E-6EDE9EB31DFB}"/>
              </a:ext>
            </a:extLst>
          </p:cNvPr>
          <p:cNvSpPr>
            <a:spLocks noGrp="1"/>
          </p:cNvSpPr>
          <p:nvPr>
            <p:ph idx="1"/>
          </p:nvPr>
        </p:nvSpPr>
        <p:spPr/>
        <p:txBody>
          <a:bodyPr/>
          <a:lstStyle/>
          <a:p>
            <a:r>
              <a:rPr lang="en-US" dirty="0"/>
              <a:t>The majority of passengers belonged to </a:t>
            </a:r>
            <a:r>
              <a:rPr lang="en-US" dirty="0" err="1"/>
              <a:t>PClass</a:t>
            </a:r>
            <a:r>
              <a:rPr lang="en-US" dirty="0"/>
              <a:t> 3.</a:t>
            </a:r>
          </a:p>
          <a:p>
            <a:endParaRPr lang="en-US" dirty="0"/>
          </a:p>
        </p:txBody>
      </p:sp>
      <p:pic>
        <p:nvPicPr>
          <p:cNvPr id="5" name="Picture 4">
            <a:extLst>
              <a:ext uri="{FF2B5EF4-FFF2-40B4-BE49-F238E27FC236}">
                <a16:creationId xmlns:a16="http://schemas.microsoft.com/office/drawing/2014/main" id="{4A02AACB-E6CE-4C93-B6E4-D46CF5B443CE}"/>
              </a:ext>
            </a:extLst>
          </p:cNvPr>
          <p:cNvPicPr>
            <a:picLocks noChangeAspect="1"/>
          </p:cNvPicPr>
          <p:nvPr/>
        </p:nvPicPr>
        <p:blipFill>
          <a:blip r:embed="rId2"/>
          <a:stretch>
            <a:fillRect/>
          </a:stretch>
        </p:blipFill>
        <p:spPr>
          <a:xfrm>
            <a:off x="628651" y="2949371"/>
            <a:ext cx="8002953" cy="1647437"/>
          </a:xfrm>
          <a:prstGeom prst="rect">
            <a:avLst/>
          </a:prstGeom>
        </p:spPr>
      </p:pic>
    </p:spTree>
    <p:extLst>
      <p:ext uri="{BB962C8B-B14F-4D97-AF65-F5344CB8AC3E}">
        <p14:creationId xmlns:p14="http://schemas.microsoft.com/office/powerpoint/2010/main" val="2558586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D169-967D-4AE9-962E-5C0DDE5B3D90}"/>
              </a:ext>
            </a:extLst>
          </p:cNvPr>
          <p:cNvSpPr>
            <a:spLocks noGrp="1"/>
          </p:cNvSpPr>
          <p:nvPr>
            <p:ph type="title"/>
          </p:nvPr>
        </p:nvSpPr>
        <p:spPr/>
        <p:txBody>
          <a:bodyPr/>
          <a:lstStyle/>
          <a:p>
            <a:r>
              <a:rPr lang="en-US" dirty="0"/>
              <a:t>EDA: Correlation using Seaborn Heatmap</a:t>
            </a:r>
          </a:p>
        </p:txBody>
      </p:sp>
      <p:pic>
        <p:nvPicPr>
          <p:cNvPr id="5" name="Content Placeholder 4">
            <a:extLst>
              <a:ext uri="{FF2B5EF4-FFF2-40B4-BE49-F238E27FC236}">
                <a16:creationId xmlns:a16="http://schemas.microsoft.com/office/drawing/2014/main" id="{9D69C0A3-04C7-41B7-BF53-D955634849D6}"/>
              </a:ext>
            </a:extLst>
          </p:cNvPr>
          <p:cNvPicPr>
            <a:picLocks noGrp="1" noChangeAspect="1"/>
          </p:cNvPicPr>
          <p:nvPr>
            <p:ph idx="1"/>
          </p:nvPr>
        </p:nvPicPr>
        <p:blipFill>
          <a:blip r:embed="rId2"/>
          <a:stretch>
            <a:fillRect/>
          </a:stretch>
        </p:blipFill>
        <p:spPr>
          <a:xfrm>
            <a:off x="1725141" y="1825625"/>
            <a:ext cx="5693717" cy="4351338"/>
          </a:xfrm>
        </p:spPr>
      </p:pic>
    </p:spTree>
    <p:extLst>
      <p:ext uri="{BB962C8B-B14F-4D97-AF65-F5344CB8AC3E}">
        <p14:creationId xmlns:p14="http://schemas.microsoft.com/office/powerpoint/2010/main" val="675385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4. PDA (Predictive Data Analysis) Outcomes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t>We encode the object columns into integers (convert them).</a:t>
            </a:r>
          </a:p>
        </p:txBody>
      </p:sp>
      <p:pic>
        <p:nvPicPr>
          <p:cNvPr id="4" name="Picture 3">
            <a:extLst>
              <a:ext uri="{FF2B5EF4-FFF2-40B4-BE49-F238E27FC236}">
                <a16:creationId xmlns:a16="http://schemas.microsoft.com/office/drawing/2014/main" id="{FB485ED1-A171-47BA-BEBB-CE2824EA4E10}"/>
              </a:ext>
            </a:extLst>
          </p:cNvPr>
          <p:cNvPicPr>
            <a:picLocks noChangeAspect="1"/>
          </p:cNvPicPr>
          <p:nvPr/>
        </p:nvPicPr>
        <p:blipFill>
          <a:blip r:embed="rId2"/>
          <a:stretch>
            <a:fillRect/>
          </a:stretch>
        </p:blipFill>
        <p:spPr>
          <a:xfrm>
            <a:off x="968828" y="2888253"/>
            <a:ext cx="7467600" cy="3524250"/>
          </a:xfrm>
          <a:prstGeom prst="rect">
            <a:avLst/>
          </a:prstGeom>
        </p:spPr>
      </p:pic>
    </p:spTree>
    <p:extLst>
      <p:ext uri="{BB962C8B-B14F-4D97-AF65-F5344CB8AC3E}">
        <p14:creationId xmlns:p14="http://schemas.microsoft.com/office/powerpoint/2010/main" val="163528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C19-4BD3-4014-B6CF-63C59D3AF403}"/>
              </a:ext>
            </a:extLst>
          </p:cNvPr>
          <p:cNvSpPr>
            <a:spLocks noGrp="1"/>
          </p:cNvSpPr>
          <p:nvPr>
            <p:ph type="title"/>
          </p:nvPr>
        </p:nvSpPr>
        <p:spPr/>
        <p:txBody>
          <a:bodyPr/>
          <a:lstStyle/>
          <a:p>
            <a:r>
              <a:rPr lang="en-US" dirty="0"/>
              <a:t>PDA: Data Normalization</a:t>
            </a:r>
          </a:p>
        </p:txBody>
      </p:sp>
      <p:sp>
        <p:nvSpPr>
          <p:cNvPr id="3" name="Content Placeholder 2">
            <a:extLst>
              <a:ext uri="{FF2B5EF4-FFF2-40B4-BE49-F238E27FC236}">
                <a16:creationId xmlns:a16="http://schemas.microsoft.com/office/drawing/2014/main" id="{E35B0DA3-45B6-4EFC-B866-3553D153A976}"/>
              </a:ext>
            </a:extLst>
          </p:cNvPr>
          <p:cNvSpPr>
            <a:spLocks noGrp="1"/>
          </p:cNvSpPr>
          <p:nvPr>
            <p:ph idx="1"/>
          </p:nvPr>
        </p:nvSpPr>
        <p:spPr/>
        <p:txBody>
          <a:bodyPr/>
          <a:lstStyle/>
          <a:p>
            <a:r>
              <a:rPr lang="en-US" dirty="0"/>
              <a:t>The purpose of data “normalization” is to clean the data up, transforming it from its original format to a standardized format.</a:t>
            </a:r>
          </a:p>
          <a:p>
            <a:endParaRPr lang="en-US" dirty="0"/>
          </a:p>
        </p:txBody>
      </p:sp>
      <p:pic>
        <p:nvPicPr>
          <p:cNvPr id="5" name="Picture 4">
            <a:extLst>
              <a:ext uri="{FF2B5EF4-FFF2-40B4-BE49-F238E27FC236}">
                <a16:creationId xmlns:a16="http://schemas.microsoft.com/office/drawing/2014/main" id="{804C64F0-0A11-4F24-A469-DFAC4F1FB502}"/>
              </a:ext>
            </a:extLst>
          </p:cNvPr>
          <p:cNvPicPr>
            <a:picLocks noChangeAspect="1"/>
          </p:cNvPicPr>
          <p:nvPr/>
        </p:nvPicPr>
        <p:blipFill>
          <a:blip r:embed="rId2"/>
          <a:stretch>
            <a:fillRect/>
          </a:stretch>
        </p:blipFill>
        <p:spPr>
          <a:xfrm>
            <a:off x="628650" y="3018200"/>
            <a:ext cx="8058150" cy="3590925"/>
          </a:xfrm>
          <a:prstGeom prst="rect">
            <a:avLst/>
          </a:prstGeom>
        </p:spPr>
      </p:pic>
    </p:spTree>
    <p:extLst>
      <p:ext uri="{BB962C8B-B14F-4D97-AF65-F5344CB8AC3E}">
        <p14:creationId xmlns:p14="http://schemas.microsoft.com/office/powerpoint/2010/main" val="2827014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761-B303-4B71-BDAD-3B77A6DB685A}"/>
              </a:ext>
            </a:extLst>
          </p:cNvPr>
          <p:cNvSpPr>
            <a:spLocks noGrp="1"/>
          </p:cNvSpPr>
          <p:nvPr>
            <p:ph type="title"/>
          </p:nvPr>
        </p:nvSpPr>
        <p:spPr/>
        <p:txBody>
          <a:bodyPr>
            <a:normAutofit fontScale="90000"/>
          </a:bodyPr>
          <a:lstStyle/>
          <a:p>
            <a:r>
              <a:rPr lang="en-US" dirty="0"/>
              <a:t>PDA: See the size of the train and test data subsets.</a:t>
            </a:r>
          </a:p>
        </p:txBody>
      </p:sp>
      <p:sp>
        <p:nvSpPr>
          <p:cNvPr id="3" name="Content Placeholder 2">
            <a:extLst>
              <a:ext uri="{FF2B5EF4-FFF2-40B4-BE49-F238E27FC236}">
                <a16:creationId xmlns:a16="http://schemas.microsoft.com/office/drawing/2014/main" id="{EDA9CFE7-C019-4DA8-B816-DB589629A86E}"/>
              </a:ext>
            </a:extLst>
          </p:cNvPr>
          <p:cNvSpPr>
            <a:spLocks noGrp="1"/>
          </p:cNvSpPr>
          <p:nvPr>
            <p:ph idx="1"/>
          </p:nvPr>
        </p:nvSpPr>
        <p:spPr/>
        <p:txBody>
          <a:bodyPr/>
          <a:lstStyle/>
          <a:p>
            <a:r>
              <a:rPr lang="en-US" dirty="0" err="1"/>
              <a:t>np.shape</a:t>
            </a:r>
            <a:r>
              <a:rPr lang="en-US" dirty="0"/>
              <a:t>(</a:t>
            </a:r>
            <a:r>
              <a:rPr lang="en-US" dirty="0" err="1"/>
              <a:t>x_train</a:t>
            </a:r>
            <a:r>
              <a:rPr lang="en-US" dirty="0"/>
              <a:t>), </a:t>
            </a:r>
            <a:r>
              <a:rPr lang="en-US" dirty="0" err="1"/>
              <a:t>np.shape</a:t>
            </a:r>
            <a:r>
              <a:rPr lang="en-US" dirty="0"/>
              <a:t>(</a:t>
            </a:r>
            <a:r>
              <a:rPr lang="en-US" dirty="0" err="1"/>
              <a:t>x_test</a:t>
            </a:r>
            <a:r>
              <a:rPr lang="en-US" dirty="0"/>
              <a:t>)</a:t>
            </a:r>
          </a:p>
          <a:p>
            <a:endParaRPr lang="en-US" dirty="0"/>
          </a:p>
          <a:p>
            <a:endParaRPr lang="en-US" dirty="0"/>
          </a:p>
        </p:txBody>
      </p:sp>
      <p:pic>
        <p:nvPicPr>
          <p:cNvPr id="5" name="Picture 4">
            <a:extLst>
              <a:ext uri="{FF2B5EF4-FFF2-40B4-BE49-F238E27FC236}">
                <a16:creationId xmlns:a16="http://schemas.microsoft.com/office/drawing/2014/main" id="{65C08DEC-3FE3-4AC0-93D7-747776C07CD1}"/>
              </a:ext>
            </a:extLst>
          </p:cNvPr>
          <p:cNvPicPr>
            <a:picLocks noChangeAspect="1"/>
          </p:cNvPicPr>
          <p:nvPr/>
        </p:nvPicPr>
        <p:blipFill>
          <a:blip r:embed="rId2"/>
          <a:stretch>
            <a:fillRect/>
          </a:stretch>
        </p:blipFill>
        <p:spPr>
          <a:xfrm>
            <a:off x="1227228" y="3108144"/>
            <a:ext cx="2809875" cy="209550"/>
          </a:xfrm>
          <a:prstGeom prst="rect">
            <a:avLst/>
          </a:prstGeom>
        </p:spPr>
      </p:pic>
    </p:spTree>
    <p:extLst>
      <p:ext uri="{BB962C8B-B14F-4D97-AF65-F5344CB8AC3E}">
        <p14:creationId xmlns:p14="http://schemas.microsoft.com/office/powerpoint/2010/main" val="163793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EEE1-607D-4F8C-AA8F-A9C1667DE046}"/>
              </a:ext>
            </a:extLst>
          </p:cNvPr>
          <p:cNvSpPr>
            <a:spLocks noGrp="1"/>
          </p:cNvSpPr>
          <p:nvPr>
            <p:ph type="title"/>
          </p:nvPr>
        </p:nvSpPr>
        <p:spPr/>
        <p:txBody>
          <a:bodyPr/>
          <a:lstStyle/>
          <a:p>
            <a:r>
              <a:rPr lang="en-US" dirty="0"/>
              <a:t>PDA: Comparing Different Analytical Models</a:t>
            </a:r>
          </a:p>
        </p:txBody>
      </p:sp>
      <p:sp>
        <p:nvSpPr>
          <p:cNvPr id="3" name="Content Placeholder 2">
            <a:extLst>
              <a:ext uri="{FF2B5EF4-FFF2-40B4-BE49-F238E27FC236}">
                <a16:creationId xmlns:a16="http://schemas.microsoft.com/office/drawing/2014/main" id="{EA8B99F5-82F9-4A39-BF8E-22CF6F68240A}"/>
              </a:ext>
            </a:extLst>
          </p:cNvPr>
          <p:cNvSpPr>
            <a:spLocks noGrp="1"/>
          </p:cNvSpPr>
          <p:nvPr>
            <p:ph idx="1"/>
          </p:nvPr>
        </p:nvSpPr>
        <p:spPr/>
        <p:txBody>
          <a:bodyPr/>
          <a:lstStyle/>
          <a:p>
            <a:r>
              <a:rPr lang="en-US" dirty="0"/>
              <a:t>Various models we will be using to train and test our datasets include:</a:t>
            </a:r>
          </a:p>
          <a:p>
            <a:r>
              <a:rPr lang="en-US" dirty="0" err="1"/>
              <a:t>DecisionTreeClassifier</a:t>
            </a:r>
            <a:r>
              <a:rPr lang="en-US" dirty="0"/>
              <a:t>: “DT”</a:t>
            </a:r>
          </a:p>
          <a:p>
            <a:r>
              <a:rPr lang="en-US" dirty="0" err="1"/>
              <a:t>GaussianNB</a:t>
            </a:r>
            <a:r>
              <a:rPr lang="en-US" dirty="0"/>
              <a:t>: “NB”</a:t>
            </a:r>
          </a:p>
          <a:p>
            <a:r>
              <a:rPr lang="en-US" dirty="0"/>
              <a:t>SVM: “SVC”</a:t>
            </a:r>
          </a:p>
          <a:p>
            <a:r>
              <a:rPr lang="en-US" dirty="0" err="1"/>
              <a:t>GradientBoostingClassifier</a:t>
            </a:r>
            <a:r>
              <a:rPr lang="en-US" dirty="0"/>
              <a:t>: “GBM”</a:t>
            </a:r>
          </a:p>
          <a:p>
            <a:r>
              <a:rPr lang="en-US" dirty="0" err="1"/>
              <a:t>RandomForestClassifier</a:t>
            </a:r>
            <a:r>
              <a:rPr lang="en-US" dirty="0"/>
              <a:t> “RF”</a:t>
            </a:r>
          </a:p>
          <a:p>
            <a:endParaRPr lang="en-US" dirty="0"/>
          </a:p>
        </p:txBody>
      </p:sp>
      <p:pic>
        <p:nvPicPr>
          <p:cNvPr id="5" name="Picture 4">
            <a:extLst>
              <a:ext uri="{FF2B5EF4-FFF2-40B4-BE49-F238E27FC236}">
                <a16:creationId xmlns:a16="http://schemas.microsoft.com/office/drawing/2014/main" id="{47CD86B8-E955-421F-8FEC-9B25A971F01D}"/>
              </a:ext>
            </a:extLst>
          </p:cNvPr>
          <p:cNvPicPr>
            <a:picLocks noChangeAspect="1"/>
          </p:cNvPicPr>
          <p:nvPr/>
        </p:nvPicPr>
        <p:blipFill>
          <a:blip r:embed="rId2"/>
          <a:stretch>
            <a:fillRect/>
          </a:stretch>
        </p:blipFill>
        <p:spPr>
          <a:xfrm>
            <a:off x="5762625" y="4828631"/>
            <a:ext cx="2752725" cy="1733550"/>
          </a:xfrm>
          <a:prstGeom prst="rect">
            <a:avLst/>
          </a:prstGeom>
        </p:spPr>
      </p:pic>
    </p:spTree>
    <p:extLst>
      <p:ext uri="{BB962C8B-B14F-4D97-AF65-F5344CB8AC3E}">
        <p14:creationId xmlns:p14="http://schemas.microsoft.com/office/powerpoint/2010/main" val="304162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3203-70F5-4E3A-AC42-9AB7F29448CB}"/>
              </a:ext>
            </a:extLst>
          </p:cNvPr>
          <p:cNvSpPr>
            <a:spLocks noGrp="1"/>
          </p:cNvSpPr>
          <p:nvPr>
            <p:ph type="title"/>
          </p:nvPr>
        </p:nvSpPr>
        <p:spPr/>
        <p:txBody>
          <a:bodyPr>
            <a:normAutofit fontScale="90000"/>
          </a:bodyPr>
          <a:lstStyle/>
          <a:p>
            <a:r>
              <a:rPr lang="en-US" dirty="0"/>
              <a:t>PDA: Visual Representation of the model’s performance.</a:t>
            </a:r>
          </a:p>
        </p:txBody>
      </p:sp>
      <p:pic>
        <p:nvPicPr>
          <p:cNvPr id="5" name="Content Placeholder 4">
            <a:extLst>
              <a:ext uri="{FF2B5EF4-FFF2-40B4-BE49-F238E27FC236}">
                <a16:creationId xmlns:a16="http://schemas.microsoft.com/office/drawing/2014/main" id="{9109FBC1-0E75-40E1-96F9-13E29A401D48}"/>
              </a:ext>
            </a:extLst>
          </p:cNvPr>
          <p:cNvPicPr>
            <a:picLocks noGrp="1" noChangeAspect="1"/>
          </p:cNvPicPr>
          <p:nvPr>
            <p:ph idx="1"/>
          </p:nvPr>
        </p:nvPicPr>
        <p:blipFill>
          <a:blip r:embed="rId2"/>
          <a:stretch>
            <a:fillRect/>
          </a:stretch>
        </p:blipFill>
        <p:spPr>
          <a:xfrm>
            <a:off x="1659258" y="1825625"/>
            <a:ext cx="5825483" cy="4351338"/>
          </a:xfrm>
        </p:spPr>
      </p:pic>
    </p:spTree>
    <p:extLst>
      <p:ext uri="{BB962C8B-B14F-4D97-AF65-F5344CB8AC3E}">
        <p14:creationId xmlns:p14="http://schemas.microsoft.com/office/powerpoint/2010/main" val="2699625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E7B4-763E-4FCC-9615-7E3B36EF2FBF}"/>
              </a:ext>
            </a:extLst>
          </p:cNvPr>
          <p:cNvSpPr>
            <a:spLocks noGrp="1"/>
          </p:cNvSpPr>
          <p:nvPr>
            <p:ph type="title"/>
          </p:nvPr>
        </p:nvSpPr>
        <p:spPr/>
        <p:txBody>
          <a:bodyPr/>
          <a:lstStyle/>
          <a:p>
            <a:r>
              <a:rPr lang="en-US" dirty="0"/>
              <a:t>PDA: Best Model Accuracy Score</a:t>
            </a:r>
          </a:p>
        </p:txBody>
      </p:sp>
      <p:sp>
        <p:nvSpPr>
          <p:cNvPr id="3" name="Content Placeholder 2">
            <a:extLst>
              <a:ext uri="{FF2B5EF4-FFF2-40B4-BE49-F238E27FC236}">
                <a16:creationId xmlns:a16="http://schemas.microsoft.com/office/drawing/2014/main" id="{C9B76CF8-DB89-4C04-A1EE-9B96FDD6383F}"/>
              </a:ext>
            </a:extLst>
          </p:cNvPr>
          <p:cNvSpPr>
            <a:spLocks noGrp="1"/>
          </p:cNvSpPr>
          <p:nvPr>
            <p:ph idx="1"/>
          </p:nvPr>
        </p:nvSpPr>
        <p:spPr/>
        <p:txBody>
          <a:bodyPr/>
          <a:lstStyle/>
          <a:p>
            <a:r>
              <a:rPr lang="en-US" dirty="0"/>
              <a:t>The best model accuracy score based on the Test Set is given to GBM.</a:t>
            </a:r>
          </a:p>
          <a:p>
            <a:endParaRPr lang="en-US" dirty="0"/>
          </a:p>
        </p:txBody>
      </p:sp>
      <p:pic>
        <p:nvPicPr>
          <p:cNvPr id="5" name="Picture 4">
            <a:extLst>
              <a:ext uri="{FF2B5EF4-FFF2-40B4-BE49-F238E27FC236}">
                <a16:creationId xmlns:a16="http://schemas.microsoft.com/office/drawing/2014/main" id="{76685E04-D684-4A69-9EFB-910D9983EE55}"/>
              </a:ext>
            </a:extLst>
          </p:cNvPr>
          <p:cNvPicPr>
            <a:picLocks noChangeAspect="1"/>
          </p:cNvPicPr>
          <p:nvPr/>
        </p:nvPicPr>
        <p:blipFill>
          <a:blip r:embed="rId2"/>
          <a:stretch>
            <a:fillRect/>
          </a:stretch>
        </p:blipFill>
        <p:spPr>
          <a:xfrm>
            <a:off x="1695450" y="3286125"/>
            <a:ext cx="5753100" cy="285750"/>
          </a:xfrm>
          <a:prstGeom prst="rect">
            <a:avLst/>
          </a:prstGeom>
        </p:spPr>
      </p:pic>
    </p:spTree>
    <p:extLst>
      <p:ext uri="{BB962C8B-B14F-4D97-AF65-F5344CB8AC3E}">
        <p14:creationId xmlns:p14="http://schemas.microsoft.com/office/powerpoint/2010/main" val="1151932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E952-65C1-40B8-8E57-02502E86A69B}"/>
              </a:ext>
            </a:extLst>
          </p:cNvPr>
          <p:cNvSpPr>
            <a:spLocks noGrp="1"/>
          </p:cNvSpPr>
          <p:nvPr>
            <p:ph type="title"/>
          </p:nvPr>
        </p:nvSpPr>
        <p:spPr/>
        <p:txBody>
          <a:bodyPr>
            <a:noAutofit/>
          </a:bodyPr>
          <a:lstStyle/>
          <a:p>
            <a:r>
              <a:rPr lang="en-US" sz="2800" dirty="0"/>
              <a:t>PDA: Model Performance Evaluation Metric 1 – Classification Report</a:t>
            </a:r>
          </a:p>
        </p:txBody>
      </p:sp>
      <p:sp>
        <p:nvSpPr>
          <p:cNvPr id="3" name="Content Placeholder 2">
            <a:extLst>
              <a:ext uri="{FF2B5EF4-FFF2-40B4-BE49-F238E27FC236}">
                <a16:creationId xmlns:a16="http://schemas.microsoft.com/office/drawing/2014/main" id="{2481F3C4-0832-43CF-A067-C0ED27FA920F}"/>
              </a:ext>
            </a:extLst>
          </p:cNvPr>
          <p:cNvSpPr>
            <a:spLocks noGrp="1"/>
          </p:cNvSpPr>
          <p:nvPr>
            <p:ph idx="1"/>
          </p:nvPr>
        </p:nvSpPr>
        <p:spPr/>
        <p:txBody>
          <a:bodyPr>
            <a:normAutofit fontScale="62500" lnSpcReduction="20000"/>
          </a:bodyPr>
          <a:lstStyle/>
          <a:p>
            <a:r>
              <a:rPr lang="en-US" dirty="0"/>
              <a:t>The Classification Report is provided by the scikit-learn library and is used to evaluate the performance of a classification model by computing/calculating metrics like precision, recall, F1-score and support for each class </a:t>
            </a:r>
            <a:r>
              <a:rPr lang="en-US" sz="2800" dirty="0">
                <a:effectLst/>
                <a:latin typeface="Times New Roman" panose="02020603050405020304" pitchFamily="18" charset="0"/>
              </a:rPr>
              <a:t>[3]</a:t>
            </a:r>
            <a:endParaRPr lang="en-US" dirty="0"/>
          </a:p>
          <a:p>
            <a:r>
              <a:rPr lang="en-US" sz="2500" dirty="0"/>
              <a:t>The classification report function computes the following metrics for each class:</a:t>
            </a:r>
          </a:p>
          <a:p>
            <a:endParaRPr lang="en-US" sz="2500" dirty="0"/>
          </a:p>
          <a:p>
            <a:r>
              <a:rPr lang="en-US" sz="2500" dirty="0"/>
              <a:t>“Precision”: is the ratio of true positives to the sum of true positives and false positives. (It measures the accuracy of positive predictions.) </a:t>
            </a:r>
            <a:r>
              <a:rPr lang="en-US" sz="2800" dirty="0">
                <a:effectLst/>
                <a:latin typeface="Times New Roman" panose="02020603050405020304" pitchFamily="18" charset="0"/>
              </a:rPr>
              <a:t>[3]</a:t>
            </a:r>
            <a:endParaRPr lang="en-US" sz="2500" dirty="0"/>
          </a:p>
          <a:p>
            <a:endParaRPr lang="en-US" sz="2500" dirty="0"/>
          </a:p>
          <a:p>
            <a:r>
              <a:rPr lang="en-US" sz="2500" dirty="0"/>
              <a:t>“Recall”: is the ratio of true positives to the sum of true positives and false negatives. (It measures the ability of the classifier to find all the positive samples.) [3]</a:t>
            </a:r>
          </a:p>
          <a:p>
            <a:endParaRPr lang="en-US" sz="2500" dirty="0"/>
          </a:p>
          <a:p>
            <a:r>
              <a:rPr lang="en-US" sz="2500" dirty="0"/>
              <a:t>“F1-score”: is the mean/average of precision and recall, and provides a balanced measure of the model's performance. Closer to 1 the better the model.[3]</a:t>
            </a:r>
          </a:p>
          <a:p>
            <a:endParaRPr lang="en-US" sz="2500" dirty="0"/>
          </a:p>
          <a:p>
            <a:r>
              <a:rPr lang="en-US" sz="2500" dirty="0"/>
              <a:t>“Support”: is the number of samples in each class. [3]</a:t>
            </a:r>
          </a:p>
        </p:txBody>
      </p:sp>
    </p:spTree>
    <p:extLst>
      <p:ext uri="{BB962C8B-B14F-4D97-AF65-F5344CB8AC3E}">
        <p14:creationId xmlns:p14="http://schemas.microsoft.com/office/powerpoint/2010/main" val="202492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0B84-E412-4E7D-B61F-91C7A0245085}"/>
              </a:ext>
            </a:extLst>
          </p:cNvPr>
          <p:cNvSpPr>
            <a:spLocks noGrp="1"/>
          </p:cNvSpPr>
          <p:nvPr>
            <p:ph type="title"/>
          </p:nvPr>
        </p:nvSpPr>
        <p:spPr/>
        <p:txBody>
          <a:bodyPr/>
          <a:lstStyle/>
          <a:p>
            <a:r>
              <a:rPr lang="en-US" dirty="0"/>
              <a:t>PDA: Classification Report</a:t>
            </a:r>
          </a:p>
        </p:txBody>
      </p:sp>
      <p:sp>
        <p:nvSpPr>
          <p:cNvPr id="3" name="Content Placeholder 2">
            <a:extLst>
              <a:ext uri="{FF2B5EF4-FFF2-40B4-BE49-F238E27FC236}">
                <a16:creationId xmlns:a16="http://schemas.microsoft.com/office/drawing/2014/main" id="{F56FAD88-8387-4377-8C8D-FD43C6AAC931}"/>
              </a:ext>
            </a:extLst>
          </p:cNvPr>
          <p:cNvSpPr>
            <a:spLocks noGrp="1"/>
          </p:cNvSpPr>
          <p:nvPr>
            <p:ph idx="1"/>
          </p:nvPr>
        </p:nvSpPr>
        <p:spPr/>
        <p:txBody>
          <a:bodyPr/>
          <a:lstStyle/>
          <a:p>
            <a:r>
              <a:rPr lang="en-US" dirty="0"/>
              <a:t>print(</a:t>
            </a:r>
            <a:r>
              <a:rPr lang="en-US" dirty="0" err="1"/>
              <a:t>classification_report</a:t>
            </a:r>
            <a:r>
              <a:rPr lang="en-US" dirty="0"/>
              <a:t>(</a:t>
            </a:r>
            <a:r>
              <a:rPr lang="en-US" dirty="0" err="1"/>
              <a:t>y_test</a:t>
            </a:r>
            <a:r>
              <a:rPr lang="en-US" dirty="0"/>
              <a:t>, </a:t>
            </a:r>
            <a:r>
              <a:rPr lang="en-US" dirty="0" err="1"/>
              <a:t>y_pred</a:t>
            </a:r>
            <a:r>
              <a:rPr lang="en-US" dirty="0"/>
              <a:t>))</a:t>
            </a:r>
          </a:p>
          <a:p>
            <a:endParaRPr lang="en-US" dirty="0"/>
          </a:p>
          <a:p>
            <a:endParaRPr lang="en-US" dirty="0"/>
          </a:p>
        </p:txBody>
      </p:sp>
      <p:pic>
        <p:nvPicPr>
          <p:cNvPr id="5" name="Picture 4">
            <a:extLst>
              <a:ext uri="{FF2B5EF4-FFF2-40B4-BE49-F238E27FC236}">
                <a16:creationId xmlns:a16="http://schemas.microsoft.com/office/drawing/2014/main" id="{BDBBE0F6-1738-4710-951D-D524A3ACF76E}"/>
              </a:ext>
            </a:extLst>
          </p:cNvPr>
          <p:cNvPicPr>
            <a:picLocks noChangeAspect="1"/>
          </p:cNvPicPr>
          <p:nvPr/>
        </p:nvPicPr>
        <p:blipFill>
          <a:blip r:embed="rId2"/>
          <a:stretch>
            <a:fillRect/>
          </a:stretch>
        </p:blipFill>
        <p:spPr>
          <a:xfrm>
            <a:off x="433387" y="2686050"/>
            <a:ext cx="8277225" cy="1485900"/>
          </a:xfrm>
          <a:prstGeom prst="rect">
            <a:avLst/>
          </a:prstGeom>
        </p:spPr>
      </p:pic>
    </p:spTree>
    <p:extLst>
      <p:ext uri="{BB962C8B-B14F-4D97-AF65-F5344CB8AC3E}">
        <p14:creationId xmlns:p14="http://schemas.microsoft.com/office/powerpoint/2010/main" val="311324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pPr marL="514350" indent="-514350" algn="just">
              <a:buFont typeface="+mj-lt"/>
              <a:buAutoNum type="arabicPeriod"/>
            </a:pPr>
            <a:r>
              <a:rPr lang="en-US" dirty="0"/>
              <a:t>Introduction / Problem Statement</a:t>
            </a:r>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t>The Titanic Survivability Predication toolset was used to predict which passengers were most likely to survive on the Titanic.</a:t>
            </a:r>
          </a:p>
          <a:p>
            <a:endParaRPr lang="en-US" dirty="0"/>
          </a:p>
        </p:txBody>
      </p:sp>
      <p:pic>
        <p:nvPicPr>
          <p:cNvPr id="5" name="Picture 4">
            <a:extLst>
              <a:ext uri="{FF2B5EF4-FFF2-40B4-BE49-F238E27FC236}">
                <a16:creationId xmlns:a16="http://schemas.microsoft.com/office/drawing/2014/main" id="{9097E00C-8E4E-401E-802C-440FB04EE525}"/>
              </a:ext>
            </a:extLst>
          </p:cNvPr>
          <p:cNvPicPr>
            <a:picLocks noChangeAspect="1"/>
          </p:cNvPicPr>
          <p:nvPr/>
        </p:nvPicPr>
        <p:blipFill>
          <a:blip r:embed="rId2"/>
          <a:stretch>
            <a:fillRect/>
          </a:stretch>
        </p:blipFill>
        <p:spPr>
          <a:xfrm>
            <a:off x="2331715" y="3050173"/>
            <a:ext cx="4480569" cy="3566167"/>
          </a:xfrm>
          <a:prstGeom prst="rect">
            <a:avLst/>
          </a:prstGeom>
        </p:spPr>
      </p:pic>
    </p:spTree>
    <p:extLst>
      <p:ext uri="{BB962C8B-B14F-4D97-AF65-F5344CB8AC3E}">
        <p14:creationId xmlns:p14="http://schemas.microsoft.com/office/powerpoint/2010/main" val="1502864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2AB2-C4F7-42FD-9892-63829DFB4DF2}"/>
              </a:ext>
            </a:extLst>
          </p:cNvPr>
          <p:cNvSpPr>
            <a:spLocks noGrp="1"/>
          </p:cNvSpPr>
          <p:nvPr>
            <p:ph type="title"/>
          </p:nvPr>
        </p:nvSpPr>
        <p:spPr/>
        <p:txBody>
          <a:bodyPr>
            <a:noAutofit/>
          </a:bodyPr>
          <a:lstStyle/>
          <a:p>
            <a:r>
              <a:rPr lang="en-US" sz="2800" dirty="0"/>
              <a:t>PDA: Model Performance Evaluation Metric 2 – Confusion Matrix </a:t>
            </a:r>
          </a:p>
        </p:txBody>
      </p:sp>
      <p:sp>
        <p:nvSpPr>
          <p:cNvPr id="3" name="Content Placeholder 2">
            <a:extLst>
              <a:ext uri="{FF2B5EF4-FFF2-40B4-BE49-F238E27FC236}">
                <a16:creationId xmlns:a16="http://schemas.microsoft.com/office/drawing/2014/main" id="{3B3326B6-5278-4F2C-99EB-070DFEAB8F25}"/>
              </a:ext>
            </a:extLst>
          </p:cNvPr>
          <p:cNvSpPr>
            <a:spLocks noGrp="1"/>
          </p:cNvSpPr>
          <p:nvPr>
            <p:ph idx="1"/>
          </p:nvPr>
        </p:nvSpPr>
        <p:spPr/>
        <p:txBody>
          <a:bodyPr/>
          <a:lstStyle/>
          <a:p>
            <a:r>
              <a:rPr lang="en-US" dirty="0"/>
              <a:t>What is a confusion matrix? A confusion matrix is a table that summarizes the performance of a classification algorithm by comparing the predicted labels with the actual labels of a set of “test” data </a:t>
            </a:r>
            <a:r>
              <a:rPr lang="en-US" sz="2800" dirty="0">
                <a:effectLst/>
                <a:latin typeface="Times New Roman" panose="02020603050405020304" pitchFamily="18" charset="0"/>
              </a:rPr>
              <a:t>[1]</a:t>
            </a:r>
            <a:endParaRPr lang="en-US" dirty="0"/>
          </a:p>
          <a:p>
            <a:r>
              <a:rPr lang="en-US" dirty="0"/>
              <a:t>The data is divided into “true positives”, “true negatives”, and “false positives”, “false negatives”</a:t>
            </a:r>
          </a:p>
        </p:txBody>
      </p:sp>
    </p:spTree>
    <p:extLst>
      <p:ext uri="{BB962C8B-B14F-4D97-AF65-F5344CB8AC3E}">
        <p14:creationId xmlns:p14="http://schemas.microsoft.com/office/powerpoint/2010/main" val="206838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172C-4AC7-40CD-9A14-3D785E341D60}"/>
              </a:ext>
            </a:extLst>
          </p:cNvPr>
          <p:cNvSpPr>
            <a:spLocks noGrp="1"/>
          </p:cNvSpPr>
          <p:nvPr>
            <p:ph type="title"/>
          </p:nvPr>
        </p:nvSpPr>
        <p:spPr/>
        <p:txBody>
          <a:bodyPr/>
          <a:lstStyle/>
          <a:p>
            <a:r>
              <a:rPr lang="en-US" dirty="0"/>
              <a:t>PDA: Confusion Matrix</a:t>
            </a:r>
          </a:p>
        </p:txBody>
      </p:sp>
      <p:pic>
        <p:nvPicPr>
          <p:cNvPr id="5" name="Content Placeholder 4">
            <a:extLst>
              <a:ext uri="{FF2B5EF4-FFF2-40B4-BE49-F238E27FC236}">
                <a16:creationId xmlns:a16="http://schemas.microsoft.com/office/drawing/2014/main" id="{767654DC-7CE4-4EC8-B9EF-9795E6976FE5}"/>
              </a:ext>
            </a:extLst>
          </p:cNvPr>
          <p:cNvPicPr>
            <a:picLocks noGrp="1" noChangeAspect="1"/>
          </p:cNvPicPr>
          <p:nvPr>
            <p:ph idx="1"/>
          </p:nvPr>
        </p:nvPicPr>
        <p:blipFill>
          <a:blip r:embed="rId2"/>
          <a:stretch>
            <a:fillRect/>
          </a:stretch>
        </p:blipFill>
        <p:spPr>
          <a:xfrm>
            <a:off x="1944914" y="2229457"/>
            <a:ext cx="4992915" cy="4351338"/>
          </a:xfrm>
        </p:spPr>
      </p:pic>
    </p:spTree>
    <p:extLst>
      <p:ext uri="{BB962C8B-B14F-4D97-AF65-F5344CB8AC3E}">
        <p14:creationId xmlns:p14="http://schemas.microsoft.com/office/powerpoint/2010/main" val="255335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9B00B-87CE-4296-BF5C-0E5AE77EE599}"/>
              </a:ext>
            </a:extLst>
          </p:cNvPr>
          <p:cNvSpPr>
            <a:spLocks noGrp="1"/>
          </p:cNvSpPr>
          <p:nvPr>
            <p:ph type="title"/>
          </p:nvPr>
        </p:nvSpPr>
        <p:spPr/>
        <p:txBody>
          <a:bodyPr>
            <a:normAutofit/>
          </a:bodyPr>
          <a:lstStyle/>
          <a:p>
            <a:r>
              <a:rPr lang="en-US" sz="3600" dirty="0"/>
              <a:t>PDA: Model Evaluation Metric 3 – ROC-AUC Curve</a:t>
            </a:r>
          </a:p>
        </p:txBody>
      </p:sp>
      <p:sp>
        <p:nvSpPr>
          <p:cNvPr id="3" name="Content Placeholder 2">
            <a:extLst>
              <a:ext uri="{FF2B5EF4-FFF2-40B4-BE49-F238E27FC236}">
                <a16:creationId xmlns:a16="http://schemas.microsoft.com/office/drawing/2014/main" id="{58423421-6154-4B46-B355-9620A0EF1CED}"/>
              </a:ext>
            </a:extLst>
          </p:cNvPr>
          <p:cNvSpPr>
            <a:spLocks noGrp="1"/>
          </p:cNvSpPr>
          <p:nvPr>
            <p:ph idx="1"/>
          </p:nvPr>
        </p:nvSpPr>
        <p:spPr/>
        <p:txBody>
          <a:bodyPr>
            <a:normAutofit fontScale="92500" lnSpcReduction="10000"/>
          </a:bodyPr>
          <a:lstStyle/>
          <a:p>
            <a:r>
              <a:rPr lang="en-US" dirty="0"/>
              <a:t>ROC: Receiver Operating Characteristic</a:t>
            </a:r>
          </a:p>
          <a:p>
            <a:r>
              <a:rPr lang="en-US" dirty="0"/>
              <a:t>AUC: Area Under Curve</a:t>
            </a:r>
            <a:br>
              <a:rPr lang="en-US" dirty="0"/>
            </a:br>
            <a:r>
              <a:rPr lang="en-US" sz="2600" dirty="0"/>
              <a:t>AN ROC-AUC measures the performance of a classification model by plotting the rate of true positives against false positives. The x-axis represents the false positive rate (FPR), and the y-axis represents the true positive rate (TPR). The dotted line represents the ROC curve of a random classifier </a:t>
            </a:r>
            <a:r>
              <a:rPr lang="en-US" sz="2800" dirty="0">
                <a:effectLst/>
                <a:latin typeface="Times New Roman" panose="02020603050405020304" pitchFamily="18" charset="0"/>
              </a:rPr>
              <a:t>[2]</a:t>
            </a:r>
            <a:endParaRPr lang="en-US" sz="2600" dirty="0"/>
          </a:p>
          <a:p>
            <a:pPr marL="0" indent="0">
              <a:buNone/>
            </a:pPr>
            <a:r>
              <a:rPr lang="en-US" dirty="0"/>
              <a:t>The ROC-AUC curve visually shows us how well our model is performing at different classification thresholds. The closer the curve is to the top left corner of the plot, the better the model's performance.</a:t>
            </a:r>
          </a:p>
        </p:txBody>
      </p:sp>
    </p:spTree>
    <p:extLst>
      <p:ext uri="{BB962C8B-B14F-4D97-AF65-F5344CB8AC3E}">
        <p14:creationId xmlns:p14="http://schemas.microsoft.com/office/powerpoint/2010/main" val="212602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CDE2-1E00-4734-970F-DEC7FB28E34C}"/>
              </a:ext>
            </a:extLst>
          </p:cNvPr>
          <p:cNvSpPr>
            <a:spLocks noGrp="1"/>
          </p:cNvSpPr>
          <p:nvPr>
            <p:ph type="title"/>
          </p:nvPr>
        </p:nvSpPr>
        <p:spPr/>
        <p:txBody>
          <a:bodyPr/>
          <a:lstStyle/>
          <a:p>
            <a:r>
              <a:rPr lang="en-US" dirty="0"/>
              <a:t>PDA: ROC-AUC Curve</a:t>
            </a:r>
          </a:p>
        </p:txBody>
      </p:sp>
      <p:pic>
        <p:nvPicPr>
          <p:cNvPr id="5" name="Content Placeholder 4">
            <a:extLst>
              <a:ext uri="{FF2B5EF4-FFF2-40B4-BE49-F238E27FC236}">
                <a16:creationId xmlns:a16="http://schemas.microsoft.com/office/drawing/2014/main" id="{DCAABD76-801D-404B-8FAF-588354B4E998}"/>
              </a:ext>
            </a:extLst>
          </p:cNvPr>
          <p:cNvPicPr>
            <a:picLocks noGrp="1" noChangeAspect="1"/>
          </p:cNvPicPr>
          <p:nvPr>
            <p:ph idx="1"/>
          </p:nvPr>
        </p:nvPicPr>
        <p:blipFill>
          <a:blip r:embed="rId2"/>
          <a:stretch>
            <a:fillRect/>
          </a:stretch>
        </p:blipFill>
        <p:spPr>
          <a:xfrm>
            <a:off x="1411740" y="1825625"/>
            <a:ext cx="6320519" cy="4351338"/>
          </a:xfrm>
        </p:spPr>
      </p:pic>
    </p:spTree>
    <p:extLst>
      <p:ext uri="{BB962C8B-B14F-4D97-AF65-F5344CB8AC3E}">
        <p14:creationId xmlns:p14="http://schemas.microsoft.com/office/powerpoint/2010/main" val="3030752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B2F2-2EAB-4818-B88F-E4FDC83D5920}"/>
              </a:ext>
            </a:extLst>
          </p:cNvPr>
          <p:cNvSpPr>
            <a:spLocks noGrp="1"/>
          </p:cNvSpPr>
          <p:nvPr>
            <p:ph type="title"/>
          </p:nvPr>
        </p:nvSpPr>
        <p:spPr/>
        <p:txBody>
          <a:bodyPr>
            <a:normAutofit fontScale="90000"/>
          </a:bodyPr>
          <a:lstStyle/>
          <a:p>
            <a:r>
              <a:rPr lang="en-US" dirty="0"/>
              <a:t>PDA: Model Evaluation Metric 4 – Prediction Report</a:t>
            </a:r>
          </a:p>
        </p:txBody>
      </p:sp>
      <p:sp>
        <p:nvSpPr>
          <p:cNvPr id="3" name="Content Placeholder 2">
            <a:extLst>
              <a:ext uri="{FF2B5EF4-FFF2-40B4-BE49-F238E27FC236}">
                <a16:creationId xmlns:a16="http://schemas.microsoft.com/office/drawing/2014/main" id="{94FDA2EE-91A1-4FC6-BA7B-C2C2990BF14D}"/>
              </a:ext>
            </a:extLst>
          </p:cNvPr>
          <p:cNvSpPr>
            <a:spLocks noGrp="1"/>
          </p:cNvSpPr>
          <p:nvPr>
            <p:ph idx="1"/>
          </p:nvPr>
        </p:nvSpPr>
        <p:spPr/>
        <p:txBody>
          <a:bodyPr/>
          <a:lstStyle/>
          <a:p>
            <a:r>
              <a:rPr lang="en-US" dirty="0"/>
              <a:t>The prediction report allows a person to visually compare the predicted and actual </a:t>
            </a:r>
            <a:r>
              <a:rPr lang="en-US" dirty="0" err="1"/>
              <a:t>lables</a:t>
            </a:r>
            <a:r>
              <a:rPr lang="en-US" dirty="0"/>
              <a:t> for each data point in the test subset of data. This helps to evaluate the performance of your models and understand where it may be making errors.</a:t>
            </a:r>
          </a:p>
        </p:txBody>
      </p:sp>
    </p:spTree>
    <p:extLst>
      <p:ext uri="{BB962C8B-B14F-4D97-AF65-F5344CB8AC3E}">
        <p14:creationId xmlns:p14="http://schemas.microsoft.com/office/powerpoint/2010/main" val="1056437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0BEC-B007-41D1-AF17-28FCDFD55287}"/>
              </a:ext>
            </a:extLst>
          </p:cNvPr>
          <p:cNvSpPr>
            <a:spLocks noGrp="1"/>
          </p:cNvSpPr>
          <p:nvPr>
            <p:ph type="title"/>
          </p:nvPr>
        </p:nvSpPr>
        <p:spPr/>
        <p:txBody>
          <a:bodyPr>
            <a:normAutofit fontScale="90000"/>
          </a:bodyPr>
          <a:lstStyle/>
          <a:p>
            <a:r>
              <a:rPr lang="en-US" dirty="0"/>
              <a:t>PDA: Model Evaluation Metric 4 – Prediction Report</a:t>
            </a:r>
          </a:p>
        </p:txBody>
      </p:sp>
      <p:sp>
        <p:nvSpPr>
          <p:cNvPr id="3" name="Content Placeholder 2">
            <a:extLst>
              <a:ext uri="{FF2B5EF4-FFF2-40B4-BE49-F238E27FC236}">
                <a16:creationId xmlns:a16="http://schemas.microsoft.com/office/drawing/2014/main" id="{C8BFB647-9B83-466B-B5D7-AA89B3CFAD10}"/>
              </a:ext>
            </a:extLst>
          </p:cNvPr>
          <p:cNvSpPr>
            <a:spLocks noGrp="1"/>
          </p:cNvSpPr>
          <p:nvPr>
            <p:ph idx="1"/>
          </p:nvPr>
        </p:nvSpPr>
        <p:spPr/>
        <p:txBody>
          <a:bodyPr>
            <a:noAutofit/>
          </a:bodyPr>
          <a:lstStyle/>
          <a:p>
            <a:r>
              <a:rPr lang="en-US" sz="900" dirty="0"/>
              <a:t>Predicted:  0 Actual:  0 Data:  (725, 2, 617, 1, 25, 0, 0, 266, 54, 147, 2)</a:t>
            </a:r>
          </a:p>
          <a:p>
            <a:r>
              <a:rPr lang="en-US" sz="900" dirty="0"/>
              <a:t>Predicted:  0 Actual:  0 Data:  (861, 1, 283, 1, 27, 1, 0, 221, 76, 147, 2)</a:t>
            </a:r>
          </a:p>
          <a:p>
            <a:r>
              <a:rPr lang="en-US" sz="900" dirty="0"/>
              <a:t>Predicted:  0 Actual:  0 Data:  (528, 2, 725, 1, 52, 0, 0, 250, 41, 147, 2)</a:t>
            </a:r>
          </a:p>
          <a:p>
            <a:r>
              <a:rPr lang="en-US" sz="900" dirty="0"/>
              <a:t>Predicted:  0 Actual:  0 Data:  (46, 2, 473, 1, 88, 1, 0, 462, 102, 147, 1)</a:t>
            </a:r>
          </a:p>
          <a:p>
            <a:r>
              <a:rPr lang="en-US" sz="900" dirty="0"/>
              <a:t>Predicted:  1 Actual:  1 Data:  (627, 0, 490, 0, 27, 0, 0, 71, 213, 114, 2)</a:t>
            </a:r>
          </a:p>
          <a:p>
            <a:r>
              <a:rPr lang="en-US" sz="900" dirty="0"/>
              <a:t>Predicted:  1 Actual:  0 Data:  (357, 1, 270, 0, 51, 0, 0, 131, 85, 147, 2)</a:t>
            </a:r>
          </a:p>
          <a:p>
            <a:r>
              <a:rPr lang="en-US" sz="900" dirty="0"/>
              <a:t>Predicted:  0 Actual:  0 Data:  (890, 2, 220, 1, 42, 0, 0, 466, 30, 147, 1)</a:t>
            </a:r>
          </a:p>
          <a:p>
            <a:r>
              <a:rPr lang="en-US" sz="900" dirty="0"/>
              <a:t>Predicted:  0 Actual:  0 Data:  (179, 2, 474, 1, 48, 0, 0, 574, 0, 147, 2)</a:t>
            </a:r>
          </a:p>
          <a:p>
            <a:r>
              <a:rPr lang="en-US" sz="900" dirty="0"/>
              <a:t>Predicted:  0 Actual:  0 Data:  (562, 1, 593, 1, 36, 0, 0, 103, 87, 147, 2)</a:t>
            </a:r>
          </a:p>
          <a:p>
            <a:r>
              <a:rPr lang="en-US" sz="900" dirty="0"/>
              <a:t>Predicted:  1 Actual:  1 Data:  (879, 0, 668, 0, 72, 0, 1, 59, 221, 70, 0)</a:t>
            </a:r>
          </a:p>
          <a:p>
            <a:r>
              <a:rPr lang="en-US" sz="900" dirty="0"/>
              <a:t>Predicted:  1 Actual:  1 Data:  (53, 1, 246, 0, 38, 1, 0, 239, 138, 147, 2)</a:t>
            </a:r>
          </a:p>
          <a:p>
            <a:r>
              <a:rPr lang="en-US" sz="900" dirty="0"/>
              <a:t>Predicted:  0 Actual:  0 Data:  (159, 2, 716, 1, 88, 6, 2, 568, 205, 147, 2)</a:t>
            </a:r>
          </a:p>
          <a:p>
            <a:r>
              <a:rPr lang="en-US" sz="900" dirty="0"/>
              <a:t>Predicted:  1 Actual:  1 Data:  (98, 1, 219, 0, 45, 0, 1, 117, 129, 147, 2)</a:t>
            </a:r>
          </a:p>
          <a:p>
            <a:r>
              <a:rPr lang="en-US" sz="900" dirty="0"/>
              <a:t>Predicted:  1 Actual:  1 Data:  (237, 1, 172, 0, 12, 0, 2, 556, 139, 147, 2)</a:t>
            </a:r>
          </a:p>
        </p:txBody>
      </p:sp>
    </p:spTree>
    <p:extLst>
      <p:ext uri="{BB962C8B-B14F-4D97-AF65-F5344CB8AC3E}">
        <p14:creationId xmlns:p14="http://schemas.microsoft.com/office/powerpoint/2010/main" val="262646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503338"/>
            <a:ext cx="6315488" cy="788683"/>
          </a:xfrm>
        </p:spPr>
        <p:txBody>
          <a:bodyPr>
            <a:normAutofit fontScale="90000"/>
          </a:bodyPr>
          <a:lstStyle/>
          <a:p>
            <a:pPr algn="ctr"/>
            <a:br>
              <a:rPr lang="en-US" sz="2700" dirty="0"/>
            </a:br>
            <a:br>
              <a:rPr lang="en-US" sz="2700" dirty="0"/>
            </a:br>
            <a:br>
              <a:rPr lang="en-US" sz="2700" dirty="0"/>
            </a:br>
            <a:r>
              <a:rPr lang="en-US" sz="2700" dirty="0"/>
              <a:t>5. </a:t>
            </a:r>
            <a:r>
              <a:rPr lang="en-AU" sz="2700" dirty="0"/>
              <a:t>Implementation and Deployment (</a:t>
            </a:r>
            <a:r>
              <a:rPr lang="en-AU" sz="2700" dirty="0" err="1"/>
              <a:t>TkInter</a:t>
            </a:r>
            <a:r>
              <a:rPr lang="en-AU" sz="2700" dirty="0"/>
              <a:t>) Plan and Status Update</a:t>
            </a:r>
            <a:endParaRPr lang="en-US" dirty="0"/>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t>I deployed the Best Model as a Tkinter GUI app to be used to predict whether or not the person would survive aboard the Titanic.</a:t>
            </a:r>
          </a:p>
          <a:p>
            <a:endParaRPr lang="en-US" dirty="0"/>
          </a:p>
        </p:txBody>
      </p:sp>
      <p:pic>
        <p:nvPicPr>
          <p:cNvPr id="4" name="Picture 3">
            <a:extLst>
              <a:ext uri="{FF2B5EF4-FFF2-40B4-BE49-F238E27FC236}">
                <a16:creationId xmlns:a16="http://schemas.microsoft.com/office/drawing/2014/main" id="{946E1B95-4BA3-48E4-90DB-4415B15CC8C0}"/>
              </a:ext>
            </a:extLst>
          </p:cNvPr>
          <p:cNvPicPr>
            <a:picLocks noChangeAspect="1"/>
          </p:cNvPicPr>
          <p:nvPr/>
        </p:nvPicPr>
        <p:blipFill>
          <a:blip r:embed="rId2"/>
          <a:stretch>
            <a:fillRect/>
          </a:stretch>
        </p:blipFill>
        <p:spPr>
          <a:xfrm>
            <a:off x="961292" y="3322855"/>
            <a:ext cx="6580554" cy="2754651"/>
          </a:xfrm>
          <a:prstGeom prst="rect">
            <a:avLst/>
          </a:prstGeom>
        </p:spPr>
      </p:pic>
    </p:spTree>
    <p:extLst>
      <p:ext uri="{BB962C8B-B14F-4D97-AF65-F5344CB8AC3E}">
        <p14:creationId xmlns:p14="http://schemas.microsoft.com/office/powerpoint/2010/main" val="352366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References /</a:t>
            </a:r>
            <a:r>
              <a:rPr lang="en-US" dirty="0" err="1"/>
              <a:t>Bibilography</a:t>
            </a:r>
            <a:endParaRPr lang="en-US" dirty="0"/>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pPr marL="0" indent="0">
              <a:buNone/>
            </a:pPr>
            <a:r>
              <a:rPr lang="en-US" sz="1800" dirty="0">
                <a:effectLst/>
                <a:latin typeface="Times New Roman" panose="02020603050405020304" pitchFamily="18" charset="0"/>
              </a:rPr>
              <a:t>https://www.facebook.com/jason.brownlee.39, “What is a Confusion Matrix in Machine Learning,” </a:t>
            </a:r>
            <a:r>
              <a:rPr lang="en-US" sz="1800" i="1" dirty="0">
                <a:effectLst/>
                <a:latin typeface="Times New Roman" panose="02020603050405020304" pitchFamily="18" charset="0"/>
              </a:rPr>
              <a:t>Machine Learning Mastery</a:t>
            </a:r>
            <a:r>
              <a:rPr lang="en-US" sz="1800" dirty="0">
                <a:effectLst/>
                <a:latin typeface="Times New Roman" panose="02020603050405020304" pitchFamily="18" charset="0"/>
              </a:rPr>
              <a:t>, May 30, 2018. [Online]. Available: https://machinelearningmastery.com/confusion-matrix-machine-learning/. [1]</a:t>
            </a:r>
          </a:p>
          <a:p>
            <a:pPr marL="0" indent="0">
              <a:buNone/>
            </a:pPr>
            <a:r>
              <a:rPr lang="en-US" sz="1800" dirty="0">
                <a:effectLst/>
                <a:latin typeface="Times New Roman" panose="02020603050405020304" pitchFamily="18" charset="0"/>
              </a:rPr>
              <a:t>Total, “ROC Curves &amp; AUC: What Are ROC Curves | Built In,” </a:t>
            </a:r>
            <a:r>
              <a:rPr lang="en-US" sz="1800" i="1" dirty="0">
                <a:effectLst/>
                <a:latin typeface="Times New Roman" panose="02020603050405020304" pitchFamily="18" charset="0"/>
              </a:rPr>
              <a:t>builtin.com</a:t>
            </a:r>
            <a:r>
              <a:rPr lang="en-US" sz="1800" dirty="0">
                <a:effectLst/>
                <a:latin typeface="Times New Roman" panose="02020603050405020304" pitchFamily="18" charset="0"/>
              </a:rPr>
              <a:t>, May 02, 2023. [Online]. Available: </a:t>
            </a:r>
            <a:r>
              <a:rPr lang="en-US" sz="1800" dirty="0">
                <a:effectLst/>
                <a:latin typeface="Times New Roman" panose="02020603050405020304" pitchFamily="18" charset="0"/>
                <a:hlinkClick r:id="rId2"/>
              </a:rPr>
              <a:t>https://builtin.com/data-science/roc-curves-auc [2</a:t>
            </a:r>
            <a:r>
              <a:rPr lang="en-US" sz="1800" dirty="0">
                <a:effectLst/>
                <a:latin typeface="Times New Roman" panose="02020603050405020304" pitchFamily="18" charset="0"/>
              </a:rPr>
              <a:t>]</a:t>
            </a:r>
          </a:p>
          <a:p>
            <a:pPr marL="0" indent="0">
              <a:buNone/>
            </a:pPr>
            <a:r>
              <a:rPr lang="en-US" sz="1800" dirty="0">
                <a:effectLst/>
                <a:latin typeface="Times New Roman" panose="02020603050405020304" pitchFamily="18" charset="0"/>
              </a:rPr>
              <a:t>Zach, “How to Interpret the Classification Report in </a:t>
            </a:r>
            <a:r>
              <a:rPr lang="en-US" sz="1800" dirty="0" err="1">
                <a:effectLst/>
                <a:latin typeface="Times New Roman" panose="02020603050405020304" pitchFamily="18" charset="0"/>
              </a:rPr>
              <a:t>sklearn</a:t>
            </a:r>
            <a:r>
              <a:rPr lang="en-US" sz="1800" dirty="0">
                <a:effectLst/>
                <a:latin typeface="Times New Roman" panose="02020603050405020304" pitchFamily="18" charset="0"/>
              </a:rPr>
              <a:t> (With Example),” </a:t>
            </a:r>
            <a:r>
              <a:rPr lang="en-US" sz="1800" i="1" dirty="0" err="1">
                <a:effectLst/>
                <a:latin typeface="Times New Roman" panose="02020603050405020304" pitchFamily="18" charset="0"/>
              </a:rPr>
              <a:t>Statology</a:t>
            </a:r>
            <a:r>
              <a:rPr lang="en-US" sz="1800" dirty="0">
                <a:effectLst/>
                <a:latin typeface="Times New Roman" panose="02020603050405020304" pitchFamily="18" charset="0"/>
              </a:rPr>
              <a:t>, May 09, 2022. [Online]. Available: https://www.statology.org/sklearn-classification-report/. [3]</a:t>
            </a:r>
          </a:p>
          <a:p>
            <a:pPr marL="0" indent="0">
              <a:buNone/>
            </a:pP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pPr marL="0" indent="0">
              <a:buNone/>
            </a:pPr>
            <a:endParaRPr lang="en-US" sz="1800" dirty="0">
              <a:effectLst/>
              <a:latin typeface="Times New Roman" panose="02020603050405020304" pitchFamily="18" charset="0"/>
            </a:endParaRPr>
          </a:p>
          <a:p>
            <a:pPr marL="0" indent="0">
              <a:buNone/>
            </a:pPr>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22186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pPr algn="just"/>
            <a:r>
              <a:rPr lang="en-US" dirty="0"/>
              <a:t>2. Dataset Details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t>The </a:t>
            </a:r>
            <a:r>
              <a:rPr lang="en-US" dirty="0" err="1"/>
              <a:t>dataframe</a:t>
            </a:r>
            <a:r>
              <a:rPr lang="en-US" dirty="0"/>
              <a:t>/dataset used has 12 attributes with 891 observations. The dataset includes general and detailed information such as age, gender, passenger class, fare, and cabin location for each Passenger on the Titanic as well as whether or not they survived. The goal of this project was to create a model that can “predict” whether a passenger survived  based on the attributes mentioned above.</a:t>
            </a:r>
          </a:p>
        </p:txBody>
      </p:sp>
    </p:spTree>
    <p:extLst>
      <p:ext uri="{BB962C8B-B14F-4D97-AF65-F5344CB8AC3E}">
        <p14:creationId xmlns:p14="http://schemas.microsoft.com/office/powerpoint/2010/main" val="99361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DE24-9556-4895-A338-8BAB7CEA15A0}"/>
              </a:ext>
            </a:extLst>
          </p:cNvPr>
          <p:cNvSpPr>
            <a:spLocks noGrp="1"/>
          </p:cNvSpPr>
          <p:nvPr>
            <p:ph type="title"/>
          </p:nvPr>
        </p:nvSpPr>
        <p:spPr/>
        <p:txBody>
          <a:bodyPr/>
          <a:lstStyle/>
          <a:p>
            <a:r>
              <a:rPr lang="en-US" dirty="0"/>
              <a:t>Overview</a:t>
            </a:r>
          </a:p>
        </p:txBody>
      </p:sp>
      <p:pic>
        <p:nvPicPr>
          <p:cNvPr id="5" name="Content Placeholder 4">
            <a:extLst>
              <a:ext uri="{FF2B5EF4-FFF2-40B4-BE49-F238E27FC236}">
                <a16:creationId xmlns:a16="http://schemas.microsoft.com/office/drawing/2014/main" id="{6AB0CBD1-4217-4B31-9DE1-082179AE371A}"/>
              </a:ext>
            </a:extLst>
          </p:cNvPr>
          <p:cNvPicPr>
            <a:picLocks noGrp="1" noChangeAspect="1"/>
          </p:cNvPicPr>
          <p:nvPr>
            <p:ph idx="1"/>
          </p:nvPr>
        </p:nvPicPr>
        <p:blipFill>
          <a:blip r:embed="rId2"/>
          <a:stretch>
            <a:fillRect/>
          </a:stretch>
        </p:blipFill>
        <p:spPr>
          <a:xfrm>
            <a:off x="628650" y="2417354"/>
            <a:ext cx="7886700" cy="3167879"/>
          </a:xfrm>
        </p:spPr>
      </p:pic>
    </p:spTree>
    <p:extLst>
      <p:ext uri="{BB962C8B-B14F-4D97-AF65-F5344CB8AC3E}">
        <p14:creationId xmlns:p14="http://schemas.microsoft.com/office/powerpoint/2010/main" val="149147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3. EDA (Exploratory Data Analysis) Outcomes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t>Here we are instructing the dataset to show us the first 5 rows of the data set.</a:t>
            </a:r>
          </a:p>
          <a:p>
            <a:r>
              <a:rPr lang="en-US" dirty="0"/>
              <a:t>Here we can see the rows and columns, columns are the attributes and the rows provide the individual data for the attributes.</a:t>
            </a:r>
          </a:p>
          <a:p>
            <a:r>
              <a:rPr lang="en-US" dirty="0" err="1"/>
              <a:t>df.head</a:t>
            </a:r>
            <a:r>
              <a:rPr lang="en-US" dirty="0"/>
              <a:t>()</a:t>
            </a:r>
          </a:p>
          <a:p>
            <a:endParaRPr lang="en-US" dirty="0"/>
          </a:p>
        </p:txBody>
      </p:sp>
      <p:pic>
        <p:nvPicPr>
          <p:cNvPr id="4" name="Picture 3">
            <a:extLst>
              <a:ext uri="{FF2B5EF4-FFF2-40B4-BE49-F238E27FC236}">
                <a16:creationId xmlns:a16="http://schemas.microsoft.com/office/drawing/2014/main" id="{A0AFE67B-737D-4665-95EC-6C940DB8A628}"/>
              </a:ext>
            </a:extLst>
          </p:cNvPr>
          <p:cNvPicPr>
            <a:picLocks noChangeAspect="1"/>
          </p:cNvPicPr>
          <p:nvPr/>
        </p:nvPicPr>
        <p:blipFill>
          <a:blip r:embed="rId2"/>
          <a:stretch>
            <a:fillRect/>
          </a:stretch>
        </p:blipFill>
        <p:spPr>
          <a:xfrm>
            <a:off x="241663" y="4527831"/>
            <a:ext cx="8464731" cy="1342155"/>
          </a:xfrm>
          <a:prstGeom prst="rect">
            <a:avLst/>
          </a:prstGeom>
        </p:spPr>
      </p:pic>
    </p:spTree>
    <p:extLst>
      <p:ext uri="{BB962C8B-B14F-4D97-AF65-F5344CB8AC3E}">
        <p14:creationId xmlns:p14="http://schemas.microsoft.com/office/powerpoint/2010/main" val="31486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244F-EFA2-4CBF-842F-C5A16E6176A9}"/>
              </a:ext>
            </a:extLst>
          </p:cNvPr>
          <p:cNvSpPr>
            <a:spLocks noGrp="1"/>
          </p:cNvSpPr>
          <p:nvPr>
            <p:ph type="title"/>
          </p:nvPr>
        </p:nvSpPr>
        <p:spPr/>
        <p:txBody>
          <a:bodyPr/>
          <a:lstStyle/>
          <a:p>
            <a:r>
              <a:rPr lang="en-US" dirty="0"/>
              <a:t>EDA cont.</a:t>
            </a:r>
          </a:p>
        </p:txBody>
      </p:sp>
      <p:sp>
        <p:nvSpPr>
          <p:cNvPr id="3" name="Content Placeholder 2">
            <a:extLst>
              <a:ext uri="{FF2B5EF4-FFF2-40B4-BE49-F238E27FC236}">
                <a16:creationId xmlns:a16="http://schemas.microsoft.com/office/drawing/2014/main" id="{46BA9453-645A-4A07-B3E0-91C225B99B81}"/>
              </a:ext>
            </a:extLst>
          </p:cNvPr>
          <p:cNvSpPr>
            <a:spLocks noGrp="1"/>
          </p:cNvSpPr>
          <p:nvPr>
            <p:ph idx="1"/>
          </p:nvPr>
        </p:nvSpPr>
        <p:spPr/>
        <p:txBody>
          <a:bodyPr/>
          <a:lstStyle/>
          <a:p>
            <a:pPr marL="0" indent="0">
              <a:buNone/>
            </a:pPr>
            <a:r>
              <a:rPr lang="en-US" dirty="0"/>
              <a:t>Here we are instructing the dataset to show us the last 5 rows.</a:t>
            </a:r>
          </a:p>
          <a:p>
            <a:pPr marL="0" indent="0">
              <a:buNone/>
            </a:pPr>
            <a:r>
              <a:rPr lang="en-US" dirty="0" err="1"/>
              <a:t>df.tail</a:t>
            </a:r>
            <a:r>
              <a:rPr lang="en-US" dirty="0"/>
              <a:t>() </a:t>
            </a:r>
          </a:p>
          <a:p>
            <a:pPr marL="0" indent="0">
              <a:buNone/>
            </a:pPr>
            <a:endParaRPr lang="en-US" dirty="0"/>
          </a:p>
        </p:txBody>
      </p:sp>
      <p:pic>
        <p:nvPicPr>
          <p:cNvPr id="7" name="Picture 6">
            <a:extLst>
              <a:ext uri="{FF2B5EF4-FFF2-40B4-BE49-F238E27FC236}">
                <a16:creationId xmlns:a16="http://schemas.microsoft.com/office/drawing/2014/main" id="{F32FD9B0-B6D6-4775-B7EB-F86DFBE9B142}"/>
              </a:ext>
            </a:extLst>
          </p:cNvPr>
          <p:cNvPicPr>
            <a:picLocks noChangeAspect="1"/>
          </p:cNvPicPr>
          <p:nvPr/>
        </p:nvPicPr>
        <p:blipFill>
          <a:blip r:embed="rId2"/>
          <a:stretch>
            <a:fillRect/>
          </a:stretch>
        </p:blipFill>
        <p:spPr>
          <a:xfrm>
            <a:off x="326572" y="3643603"/>
            <a:ext cx="8595360" cy="1611067"/>
          </a:xfrm>
          <a:prstGeom prst="rect">
            <a:avLst/>
          </a:prstGeom>
        </p:spPr>
      </p:pic>
    </p:spTree>
    <p:extLst>
      <p:ext uri="{BB962C8B-B14F-4D97-AF65-F5344CB8AC3E}">
        <p14:creationId xmlns:p14="http://schemas.microsoft.com/office/powerpoint/2010/main" val="104268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8E94-FFE0-4C5F-A9D5-5176AE4C2EEC}"/>
              </a:ext>
            </a:extLst>
          </p:cNvPr>
          <p:cNvSpPr>
            <a:spLocks noGrp="1"/>
          </p:cNvSpPr>
          <p:nvPr>
            <p:ph type="title"/>
          </p:nvPr>
        </p:nvSpPr>
        <p:spPr/>
        <p:txBody>
          <a:bodyPr/>
          <a:lstStyle/>
          <a:p>
            <a:r>
              <a:rPr lang="en-US" dirty="0"/>
              <a:t>EDA: cont. “shape” method</a:t>
            </a:r>
          </a:p>
        </p:txBody>
      </p:sp>
      <p:sp>
        <p:nvSpPr>
          <p:cNvPr id="3" name="Content Placeholder 2">
            <a:extLst>
              <a:ext uri="{FF2B5EF4-FFF2-40B4-BE49-F238E27FC236}">
                <a16:creationId xmlns:a16="http://schemas.microsoft.com/office/drawing/2014/main" id="{AF585FF2-D687-484D-85F7-C7295264FD5B}"/>
              </a:ext>
            </a:extLst>
          </p:cNvPr>
          <p:cNvSpPr>
            <a:spLocks noGrp="1"/>
          </p:cNvSpPr>
          <p:nvPr>
            <p:ph idx="1"/>
          </p:nvPr>
        </p:nvSpPr>
        <p:spPr/>
        <p:txBody>
          <a:bodyPr/>
          <a:lstStyle/>
          <a:p>
            <a:r>
              <a:rPr lang="en-US" dirty="0"/>
              <a:t>The “shape” method is applied to the </a:t>
            </a:r>
            <a:r>
              <a:rPr lang="en-US" dirty="0" err="1"/>
              <a:t>dataframe</a:t>
            </a:r>
            <a:r>
              <a:rPr lang="en-US" dirty="0"/>
              <a:t> to show the number of rows and columns.</a:t>
            </a:r>
          </a:p>
          <a:p>
            <a:r>
              <a:rPr lang="en-US" dirty="0"/>
              <a:t>Rows are the observations and columns are the attributes.</a:t>
            </a:r>
          </a:p>
          <a:p>
            <a:r>
              <a:rPr lang="en-US" dirty="0" err="1"/>
              <a:t>df.shape</a:t>
            </a:r>
            <a:r>
              <a:rPr lang="en-US" dirty="0"/>
              <a:t> </a:t>
            </a:r>
          </a:p>
          <a:p>
            <a:pPr marL="0" indent="0">
              <a:buNone/>
            </a:pPr>
            <a:r>
              <a:rPr lang="en-US" dirty="0"/>
              <a:t> </a:t>
            </a:r>
          </a:p>
          <a:p>
            <a:pPr marL="0" indent="0">
              <a:buNone/>
            </a:pPr>
            <a:r>
              <a:rPr lang="en-US" dirty="0"/>
              <a:t>We can see there are 891 rows (observations/data) and 12 columns (attributes).</a:t>
            </a:r>
          </a:p>
        </p:txBody>
      </p:sp>
      <p:pic>
        <p:nvPicPr>
          <p:cNvPr id="5" name="Picture 4">
            <a:extLst>
              <a:ext uri="{FF2B5EF4-FFF2-40B4-BE49-F238E27FC236}">
                <a16:creationId xmlns:a16="http://schemas.microsoft.com/office/drawing/2014/main" id="{B6E195F7-75B7-4314-B2C0-1E7A5BA1239E}"/>
              </a:ext>
            </a:extLst>
          </p:cNvPr>
          <p:cNvPicPr>
            <a:picLocks noChangeAspect="1"/>
          </p:cNvPicPr>
          <p:nvPr/>
        </p:nvPicPr>
        <p:blipFill>
          <a:blip r:embed="rId2"/>
          <a:stretch>
            <a:fillRect/>
          </a:stretch>
        </p:blipFill>
        <p:spPr>
          <a:xfrm>
            <a:off x="813435" y="4679633"/>
            <a:ext cx="4133850" cy="333375"/>
          </a:xfrm>
          <a:prstGeom prst="rect">
            <a:avLst/>
          </a:prstGeom>
        </p:spPr>
      </p:pic>
    </p:spTree>
    <p:extLst>
      <p:ext uri="{BB962C8B-B14F-4D97-AF65-F5344CB8AC3E}">
        <p14:creationId xmlns:p14="http://schemas.microsoft.com/office/powerpoint/2010/main" val="49675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E20-B775-435C-B165-24717420F7BD}"/>
              </a:ext>
            </a:extLst>
          </p:cNvPr>
          <p:cNvSpPr>
            <a:spLocks noGrp="1"/>
          </p:cNvSpPr>
          <p:nvPr>
            <p:ph type="title"/>
          </p:nvPr>
        </p:nvSpPr>
        <p:spPr/>
        <p:txBody>
          <a:bodyPr/>
          <a:lstStyle/>
          <a:p>
            <a:r>
              <a:rPr lang="en-US" dirty="0"/>
              <a:t>EDA: </a:t>
            </a:r>
            <a:r>
              <a:rPr lang="en-US" dirty="0" err="1"/>
              <a:t>desribe</a:t>
            </a:r>
            <a:r>
              <a:rPr lang="en-US" dirty="0"/>
              <a:t> Method</a:t>
            </a:r>
          </a:p>
        </p:txBody>
      </p:sp>
      <p:sp>
        <p:nvSpPr>
          <p:cNvPr id="3" name="Content Placeholder 2">
            <a:extLst>
              <a:ext uri="{FF2B5EF4-FFF2-40B4-BE49-F238E27FC236}">
                <a16:creationId xmlns:a16="http://schemas.microsoft.com/office/drawing/2014/main" id="{CE92C6A0-CC40-4D7A-925B-1B28489301AB}"/>
              </a:ext>
            </a:extLst>
          </p:cNvPr>
          <p:cNvSpPr>
            <a:spLocks noGrp="1"/>
          </p:cNvSpPr>
          <p:nvPr>
            <p:ph idx="1"/>
          </p:nvPr>
        </p:nvSpPr>
        <p:spPr/>
        <p:txBody>
          <a:bodyPr>
            <a:normAutofit fontScale="85000" lnSpcReduction="10000"/>
          </a:bodyPr>
          <a:lstStyle/>
          <a:p>
            <a:r>
              <a:rPr lang="en-US" dirty="0"/>
              <a:t>The describe() method is used to generate descriptive stats for each column in a </a:t>
            </a:r>
            <a:r>
              <a:rPr lang="en-US" dirty="0" err="1"/>
              <a:t>dataframe</a:t>
            </a:r>
            <a:r>
              <a:rPr lang="en-US" dirty="0"/>
              <a:t>.</a:t>
            </a:r>
          </a:p>
          <a:p>
            <a:r>
              <a:rPr lang="en-US" dirty="0"/>
              <a:t>“count”: refers to the number of non-missing values.</a:t>
            </a:r>
          </a:p>
          <a:p>
            <a:r>
              <a:rPr lang="en-US" dirty="0"/>
              <a:t>“mean”: refers to the average value of each column.</a:t>
            </a:r>
          </a:p>
          <a:p>
            <a:r>
              <a:rPr lang="en-US" dirty="0"/>
              <a:t>“std”: refers to the standard deviation of each column.</a:t>
            </a:r>
          </a:p>
          <a:p>
            <a:r>
              <a:rPr lang="en-US" dirty="0"/>
              <a:t>“min”: refers to the minimum value of each column.</a:t>
            </a:r>
          </a:p>
          <a:p>
            <a:r>
              <a:rPr lang="en-US" dirty="0"/>
              <a:t>“25%”: refers to the 25</a:t>
            </a:r>
            <a:r>
              <a:rPr lang="en-US" baseline="30000" dirty="0"/>
              <a:t>th</a:t>
            </a:r>
            <a:r>
              <a:rPr lang="en-US" dirty="0"/>
              <a:t> percentile for each column.</a:t>
            </a:r>
          </a:p>
          <a:p>
            <a:r>
              <a:rPr lang="en-US" dirty="0"/>
              <a:t>“50%: refers to the 50</a:t>
            </a:r>
            <a:r>
              <a:rPr lang="en-US" baseline="30000" dirty="0"/>
              <a:t>th</a:t>
            </a:r>
            <a:r>
              <a:rPr lang="en-US" dirty="0"/>
              <a:t> percentile in each column</a:t>
            </a:r>
          </a:p>
        </p:txBody>
      </p:sp>
    </p:spTree>
    <p:extLst>
      <p:ext uri="{BB962C8B-B14F-4D97-AF65-F5344CB8AC3E}">
        <p14:creationId xmlns:p14="http://schemas.microsoft.com/office/powerpoint/2010/main" val="890688871"/>
      </p:ext>
    </p:extLst>
  </p:cSld>
  <p:clrMapOvr>
    <a:masterClrMapping/>
  </p:clrMapOvr>
</p:sld>
</file>

<file path=ppt/theme/theme1.xml><?xml version="1.0" encoding="utf-8"?>
<a:theme xmlns:a="http://schemas.openxmlformats.org/drawingml/2006/main" name="Office Theme">
  <a:themeElements>
    <a:clrScheme name="Towson">
      <a:dk1>
        <a:srgbClr val="000000"/>
      </a:dk1>
      <a:lt1>
        <a:srgbClr val="FFFFFF"/>
      </a:lt1>
      <a:dk2>
        <a:srgbClr val="44546A"/>
      </a:dk2>
      <a:lt2>
        <a:srgbClr val="DDDDDD"/>
      </a:lt2>
      <a:accent1>
        <a:srgbClr val="FFBB00"/>
      </a:accent1>
      <a:accent2>
        <a:srgbClr val="DDDDDD"/>
      </a:accent2>
      <a:accent3>
        <a:srgbClr val="3C3C3C"/>
      </a:accent3>
      <a:accent4>
        <a:srgbClr val="FFC000"/>
      </a:accent4>
      <a:accent5>
        <a:srgbClr val="CC9900"/>
      </a:accent5>
      <a:accent6>
        <a:srgbClr val="70AD47"/>
      </a:accent6>
      <a:hlink>
        <a:srgbClr val="CC9900"/>
      </a:hlink>
      <a:folHlink>
        <a:srgbClr val="DDDDDD"/>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 Charcoal.potx" id="{A10D2970-A675-42FF-86BD-60022CDB6C3D}" vid="{F0B54EFA-268C-40FD-8803-C3E6751DCDC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TUPPT-Graphite-43</Template>
  <TotalTime>264</TotalTime>
  <Words>1973</Words>
  <Application>Microsoft Office PowerPoint</Application>
  <PresentationFormat>On-screen Show (4:3)</PresentationFormat>
  <Paragraphs>144</Paragraphs>
  <Slides>37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Calibri Light</vt:lpstr>
      <vt:lpstr>Proxima Nova</vt:lpstr>
      <vt:lpstr>Times New Roman</vt:lpstr>
      <vt:lpstr>Office Theme</vt:lpstr>
      <vt:lpstr>Custom Design</vt:lpstr>
      <vt:lpstr>4483/8995 CAPSTONE PROJECT PRESENTATION</vt:lpstr>
      <vt:lpstr>Table of Contents </vt:lpstr>
      <vt:lpstr>Introduction / Problem Statement</vt:lpstr>
      <vt:lpstr>2. Dataset Details</vt:lpstr>
      <vt:lpstr>Overview</vt:lpstr>
      <vt:lpstr>3. EDA (Exploratory Data Analysis) Outcomes</vt:lpstr>
      <vt:lpstr>EDA cont.</vt:lpstr>
      <vt:lpstr>EDA: cont. “shape” method</vt:lpstr>
      <vt:lpstr>EDA: desribe Method</vt:lpstr>
      <vt:lpstr>EDA: describe Method cont.</vt:lpstr>
      <vt:lpstr>EDA: Pearson Correlation</vt:lpstr>
      <vt:lpstr>EDA: Pearson Correlation</vt:lpstr>
      <vt:lpstr>EDA: df.columns attribute</vt:lpstr>
      <vt:lpstr>EDA: df.nuniuqe method</vt:lpstr>
      <vt:lpstr>EDA: df.info() method</vt:lpstr>
      <vt:lpstr>EDA: Attributes and their own Bar Graphs</vt:lpstr>
      <vt:lpstr>EDA: Question 1: What are the 2 classes for the dataset? Question 2: What percentage of people survived and died?</vt:lpstr>
      <vt:lpstr>EDA: Question 3: Which sex comprised the majority of the passengers?</vt:lpstr>
      <vt:lpstr>EDA: Question 4: From which port did the majority of the passengers depart?</vt:lpstr>
      <vt:lpstr>EDA: Question 5: To which Passenger Class did the majority of passengers belong to?</vt:lpstr>
      <vt:lpstr>EDA: Correlation using Seaborn Heatmap</vt:lpstr>
      <vt:lpstr>4. PDA (Predictive Data Analysis) Outcomes</vt:lpstr>
      <vt:lpstr>PDA: Data Normalization</vt:lpstr>
      <vt:lpstr>PDA: See the size of the train and test data subsets.</vt:lpstr>
      <vt:lpstr>PDA: Comparing Different Analytical Models</vt:lpstr>
      <vt:lpstr>PDA: Visual Representation of the model’s performance.</vt:lpstr>
      <vt:lpstr>PDA: Best Model Accuracy Score</vt:lpstr>
      <vt:lpstr>PDA: Model Performance Evaluation Metric 1 – Classification Report</vt:lpstr>
      <vt:lpstr>PDA: Classification Report</vt:lpstr>
      <vt:lpstr>PDA: Model Performance Evaluation Metric 2 – Confusion Matrix </vt:lpstr>
      <vt:lpstr>PDA: Confusion Matrix</vt:lpstr>
      <vt:lpstr>PDA: Model Evaluation Metric 3 – ROC-AUC Curve</vt:lpstr>
      <vt:lpstr>PDA: ROC-AUC Curve</vt:lpstr>
      <vt:lpstr>PDA: Model Evaluation Metric 4 – Prediction Report</vt:lpstr>
      <vt:lpstr>PDA: Model Evaluation Metric 4 – Prediction Report</vt:lpstr>
      <vt:lpstr>   5. Implementation and Deployment (TkInter) Plan and Status Update</vt:lpstr>
      <vt:lpstr>References /Bibilography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rakshitha rao</dc:creator>
  <cp:lastModifiedBy>Totalartist</cp:lastModifiedBy>
  <cp:revision>29</cp:revision>
  <dcterms:created xsi:type="dcterms:W3CDTF">2019-03-14T01:12:25Z</dcterms:created>
  <dcterms:modified xsi:type="dcterms:W3CDTF">2023-05-02T05:43:59Z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6fef03-d487-4433-8e43-6b81c0a1b7be_Enabled">
    <vt:lpwstr>true</vt:lpwstr>
  </property>
  <property fmtid="{D5CDD505-2E9C-101B-9397-08002B2CF9AE}" pid="3" name="MSIP_Label_bf6fef03-d487-4433-8e43-6b81c0a1b7be_SetDate">
    <vt:lpwstr>2023-04-26T00:57:11Z</vt:lpwstr>
  </property>
  <property fmtid="{D5CDD505-2E9C-101B-9397-08002B2CF9AE}" pid="4" name="MSIP_Label_bf6fef03-d487-4433-8e43-6b81c0a1b7be_Method">
    <vt:lpwstr>Standard</vt:lpwstr>
  </property>
  <property fmtid="{D5CDD505-2E9C-101B-9397-08002B2CF9AE}" pid="5" name="MSIP_Label_bf6fef03-d487-4433-8e43-6b81c0a1b7be_Name">
    <vt:lpwstr>Unclassified</vt:lpwstr>
  </property>
  <property fmtid="{D5CDD505-2E9C-101B-9397-08002B2CF9AE}" pid="6" name="MSIP_Label_bf6fef03-d487-4433-8e43-6b81c0a1b7be_SiteId">
    <vt:lpwstr>1daf5147-a543-4707-a2fb-2acf0b2a3936</vt:lpwstr>
  </property>
  <property fmtid="{D5CDD505-2E9C-101B-9397-08002B2CF9AE}" pid="7" name="MSIP_Label_bf6fef03-d487-4433-8e43-6b81c0a1b7be_ActionId">
    <vt:lpwstr>24dac2fe-ea53-43a1-86b4-5af1bf9b3648</vt:lpwstr>
  </property>
  <property fmtid="{D5CDD505-2E9C-101B-9397-08002B2CF9AE}" pid="8" name="MSIP_Label_bf6fef03-d487-4433-8e43-6b81c0a1b7be_ContentBits">
    <vt:lpwstr>0</vt:lpwstr>
  </property>
</Properties>
</file>