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6" r:id="rId4"/>
    <p:sldId id="265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0"/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17 November, 2021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17 November,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bg>
      <p:bgPr>
        <a:solidFill>
          <a:srgbClr val="FFFD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FFD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Uncertainty analysis of a global energy system transition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5273580"/>
            <a:ext cx="6400800" cy="789763"/>
          </a:xfrm>
        </p:spPr>
        <p:txBody>
          <a:bodyPr/>
          <a:lstStyle/>
          <a:p>
            <a:r>
              <a:rPr lang="en-US" dirty="0"/>
              <a:t>Dr Alexander J. M. Kell</a:t>
            </a:r>
          </a:p>
          <a:p>
            <a:r>
              <a:rPr lang="en-US" dirty="0"/>
              <a:t>Sustainable Gas Institute</a:t>
            </a:r>
          </a:p>
          <a:p>
            <a:r>
              <a:rPr lang="en-US" dirty="0"/>
              <a:t>Imperial College London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November 2021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66F6E85-9144-EF45-B4A0-3E8949C82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Energy modelling, sensitivity analysis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Desire to understand different pathways to reach net-zero by 2050</a:t>
            </a:r>
          </a:p>
          <a:p>
            <a:r>
              <a:rPr lang="en-US" dirty="0"/>
              <a:t>Different scenarios possible</a:t>
            </a:r>
          </a:p>
          <a:p>
            <a:r>
              <a:rPr lang="en-US" dirty="0"/>
              <a:t>Policy makers are increasingly relying on quantitative models</a:t>
            </a:r>
          </a:p>
          <a:p>
            <a:r>
              <a:rPr lang="en-US" dirty="0"/>
              <a:t>Quantitative models allow us to understand:</a:t>
            </a:r>
          </a:p>
          <a:p>
            <a:pPr lvl="1"/>
            <a:r>
              <a:rPr lang="en-US" dirty="0"/>
              <a:t>Which actions should be taken</a:t>
            </a:r>
          </a:p>
          <a:p>
            <a:pPr lvl="1"/>
            <a:r>
              <a:rPr lang="en-US" dirty="0"/>
              <a:t>Which technologies should be invested in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87908"/>
            <a:ext cx="3145745" cy="507556"/>
          </a:xfrm>
        </p:spPr>
        <p:txBody>
          <a:bodyPr/>
          <a:lstStyle/>
          <a:p>
            <a:r>
              <a:rPr lang="en-US" dirty="0"/>
              <a:t>Energy modelling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21629" y="469900"/>
            <a:ext cx="4365171" cy="312291"/>
          </a:xfrm>
        </p:spPr>
        <p:txBody>
          <a:bodyPr/>
          <a:lstStyle/>
          <a:p>
            <a:r>
              <a:rPr lang="en-US" dirty="0"/>
              <a:t>Uncertainty analysis of a global energy system transition</a:t>
            </a:r>
          </a:p>
        </p:txBody>
      </p:sp>
      <p:pic>
        <p:nvPicPr>
          <p:cNvPr id="10" name="Picture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E566E9-1F35-5A41-98D9-98FE798979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8304" b="24852"/>
          <a:stretch/>
        </p:blipFill>
        <p:spPr>
          <a:xfrm>
            <a:off x="4860975" y="1065859"/>
            <a:ext cx="3286478" cy="468309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35926" y="5817559"/>
            <a:ext cx="3951287" cy="570541"/>
          </a:xfrm>
        </p:spPr>
        <p:txBody>
          <a:bodyPr/>
          <a:lstStyle/>
          <a:p>
            <a:r>
              <a:rPr lang="en-US" b="1" dirty="0"/>
              <a:t>Possible energy scenarios. </a:t>
            </a:r>
          </a:p>
          <a:p>
            <a:r>
              <a:rPr lang="en-US" dirty="0" err="1"/>
              <a:t>Bazilian</a:t>
            </a:r>
            <a:r>
              <a:rPr lang="en-US" dirty="0"/>
              <a:t>, Morgan, et al. "Model and manage the changing geopolitics of energy." (2019): 29-31.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November 2021</a:t>
            </a:r>
          </a:p>
        </p:txBody>
      </p:sp>
    </p:spTree>
    <p:extLst>
      <p:ext uri="{BB962C8B-B14F-4D97-AF65-F5344CB8AC3E}">
        <p14:creationId xmlns:p14="http://schemas.microsoft.com/office/powerpoint/2010/main" val="154853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Map&#10;&#10;Description automatically generated">
            <a:extLst>
              <a:ext uri="{FF2B5EF4-FFF2-40B4-BE49-F238E27FC236}">
                <a16:creationId xmlns:a16="http://schemas.microsoft.com/office/drawing/2014/main" id="{CA8058E6-3C32-E049-AF13-9C6021831127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4571999" y="4010685"/>
            <a:ext cx="4525459" cy="17020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1487908"/>
            <a:ext cx="7455530" cy="507556"/>
          </a:xfrm>
        </p:spPr>
        <p:txBody>
          <a:bodyPr/>
          <a:lstStyle/>
          <a:p>
            <a:r>
              <a:rPr lang="en-US" dirty="0"/>
              <a:t>Spatially and temporally resolved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21629" y="469900"/>
            <a:ext cx="4365171" cy="312291"/>
          </a:xfrm>
        </p:spPr>
        <p:txBody>
          <a:bodyPr/>
          <a:lstStyle/>
          <a:p>
            <a:r>
              <a:rPr lang="en-US" dirty="0"/>
              <a:t>Uncertainty analysis of a global energy system transition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35513" y="5763838"/>
            <a:ext cx="4200257" cy="570541"/>
          </a:xfrm>
        </p:spPr>
        <p:txBody>
          <a:bodyPr/>
          <a:lstStyle/>
          <a:p>
            <a:pPr marL="228600" indent="-228600">
              <a:buAutoNum type="alphaLcParenR"/>
            </a:pPr>
            <a:r>
              <a:rPr lang="en-US" b="1" dirty="0"/>
              <a:t>Global heating demand b) Global cooling demand. </a:t>
            </a:r>
          </a:p>
          <a:p>
            <a:r>
              <a:rPr lang="en-US" dirty="0"/>
              <a:t>Sachs, Julia, et al. "Clustered spatially and temporally resolved global heat and cooling energy demand in the residential sector." Applied Energy 250 (2019): 48-62.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November 2021</a:t>
            </a:r>
          </a:p>
        </p:txBody>
      </p:sp>
      <p:pic>
        <p:nvPicPr>
          <p:cNvPr id="13" name="Picture Placeholder 12" descr="Map&#10;&#10;Description automatically generated">
            <a:extLst>
              <a:ext uri="{FF2B5EF4-FFF2-40B4-BE49-F238E27FC236}">
                <a16:creationId xmlns:a16="http://schemas.microsoft.com/office/drawing/2014/main" id="{65865017-C811-5E41-9ABD-6D0115E1D1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401" r="14656"/>
          <a:stretch/>
        </p:blipFill>
        <p:spPr>
          <a:xfrm>
            <a:off x="4535785" y="2257532"/>
            <a:ext cx="4070076" cy="1753153"/>
          </a:xfr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8DF8DD8D-F9C5-2F48-9529-FB959445A7D2}"/>
              </a:ext>
            </a:extLst>
          </p:cNvPr>
          <p:cNvSpPr txBox="1">
            <a:spLocks/>
          </p:cNvSpPr>
          <p:nvPr/>
        </p:nvSpPr>
        <p:spPr>
          <a:xfrm>
            <a:off x="457199" y="2346581"/>
            <a:ext cx="4070076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Increasing amount of data required for a comprehensive model</a:t>
            </a:r>
          </a:p>
          <a:p>
            <a:r>
              <a:rPr lang="en-US" dirty="0"/>
              <a:t>Spatially resolved:</a:t>
            </a:r>
          </a:p>
          <a:p>
            <a:pPr lvl="1"/>
            <a:r>
              <a:rPr lang="en-US" dirty="0"/>
              <a:t>GDP data</a:t>
            </a:r>
          </a:p>
          <a:p>
            <a:pPr lvl="1"/>
            <a:r>
              <a:rPr lang="en-US" dirty="0"/>
              <a:t>Supply data</a:t>
            </a:r>
          </a:p>
          <a:p>
            <a:pPr lvl="1"/>
            <a:r>
              <a:rPr lang="en-US" dirty="0"/>
              <a:t>Energy demand</a:t>
            </a:r>
          </a:p>
          <a:p>
            <a:r>
              <a:rPr lang="en-US" dirty="0"/>
              <a:t>Temporally resolved:</a:t>
            </a:r>
          </a:p>
          <a:p>
            <a:pPr lvl="1"/>
            <a:r>
              <a:rPr lang="en-US" dirty="0"/>
              <a:t>Electricity demand</a:t>
            </a:r>
          </a:p>
          <a:p>
            <a:pPr lvl="1"/>
            <a:r>
              <a:rPr lang="en-US" dirty="0"/>
              <a:t>Weather data</a:t>
            </a:r>
          </a:p>
          <a:p>
            <a:pPr lvl="1"/>
            <a:r>
              <a:rPr lang="en-US" dirty="0"/>
              <a:t>Changing climate</a:t>
            </a:r>
          </a:p>
          <a:p>
            <a:r>
              <a:rPr lang="en-US" dirty="0"/>
              <a:t>Requires high throughput computing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3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2346580"/>
            <a:ext cx="3604161" cy="4043333"/>
          </a:xfrm>
        </p:spPr>
        <p:txBody>
          <a:bodyPr/>
          <a:lstStyle/>
          <a:p>
            <a:r>
              <a:rPr lang="en-US" dirty="0"/>
              <a:t>Requirement of multiple runs to explore uncertainties</a:t>
            </a:r>
          </a:p>
          <a:p>
            <a:r>
              <a:rPr lang="en-US" dirty="0"/>
              <a:t>Monte-</a:t>
            </a:r>
            <a:r>
              <a:rPr lang="en-US" dirty="0" err="1"/>
              <a:t>carlo</a:t>
            </a:r>
            <a:r>
              <a:rPr lang="en-US" dirty="0"/>
              <a:t> runs to inform policy</a:t>
            </a:r>
          </a:p>
          <a:p>
            <a:r>
              <a:rPr lang="en-US" dirty="0"/>
              <a:t>Different input parameter distributions can have large impact on outputs</a:t>
            </a:r>
          </a:p>
          <a:p>
            <a:r>
              <a:rPr lang="en-US" dirty="0"/>
              <a:t>Exponentially increasing number of runs:</a:t>
            </a:r>
          </a:p>
          <a:p>
            <a:pPr lvl="1"/>
            <a:r>
              <a:rPr lang="en-US" dirty="0"/>
              <a:t>Number of scenarios</a:t>
            </a:r>
          </a:p>
          <a:p>
            <a:pPr lvl="1"/>
            <a:r>
              <a:rPr lang="en-US" dirty="0"/>
              <a:t>Different parameters</a:t>
            </a:r>
          </a:p>
          <a:p>
            <a:pPr lvl="1"/>
            <a:r>
              <a:rPr lang="en-US" dirty="0"/>
              <a:t>Sensitivity analyses</a:t>
            </a:r>
          </a:p>
          <a:p>
            <a:r>
              <a:rPr lang="en-US" dirty="0"/>
              <a:t>Requires multi-core analysis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87908"/>
            <a:ext cx="5273644" cy="507556"/>
          </a:xfrm>
        </p:spPr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21629" y="469900"/>
            <a:ext cx="4365171" cy="312291"/>
          </a:xfrm>
        </p:spPr>
        <p:txBody>
          <a:bodyPr/>
          <a:lstStyle/>
          <a:p>
            <a:r>
              <a:rPr lang="en-US" dirty="0"/>
              <a:t>Uncertainty analysis of a global energy system transition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50237" y="4736051"/>
            <a:ext cx="3951287" cy="570541"/>
          </a:xfrm>
        </p:spPr>
        <p:txBody>
          <a:bodyPr/>
          <a:lstStyle/>
          <a:p>
            <a:r>
              <a:rPr lang="en-US" b="1" dirty="0"/>
              <a:t>Modelling EU emission allowances (EUA) prices in different scenarios. </a:t>
            </a:r>
          </a:p>
          <a:p>
            <a:r>
              <a:rPr lang="en-US" dirty="0" err="1"/>
              <a:t>Richstein</a:t>
            </a:r>
            <a:r>
              <a:rPr lang="en-US" dirty="0"/>
              <a:t>, </a:t>
            </a:r>
            <a:r>
              <a:rPr lang="en-US" dirty="0" err="1"/>
              <a:t>Jörn</a:t>
            </a:r>
            <a:r>
              <a:rPr lang="en-US" dirty="0"/>
              <a:t> C., Émile JL </a:t>
            </a:r>
            <a:r>
              <a:rPr lang="en-US" dirty="0" err="1"/>
              <a:t>Chappin</a:t>
            </a:r>
            <a:r>
              <a:rPr lang="en-US" dirty="0"/>
              <a:t>, and Laurens J. de Vries. "The market (in-) stability reserve for EU carbon emission trading: Why it might fail and how to improve it." Utilities Policy 35 (2015): 1-18.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November 2021</a:t>
            </a:r>
          </a:p>
        </p:txBody>
      </p:sp>
      <p:pic>
        <p:nvPicPr>
          <p:cNvPr id="12" name="Picture Placeholder 11" descr="Chart&#10;&#10;Description automatically generated">
            <a:extLst>
              <a:ext uri="{FF2B5EF4-FFF2-40B4-BE49-F238E27FC236}">
                <a16:creationId xmlns:a16="http://schemas.microsoft.com/office/drawing/2014/main" id="{CD850DD2-DA31-C142-929A-8D0238F97C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01" r="-37" b="38880"/>
          <a:stretch/>
        </p:blipFill>
        <p:spPr>
          <a:xfrm>
            <a:off x="4061361" y="2891557"/>
            <a:ext cx="5082639" cy="1704211"/>
          </a:xfrm>
        </p:spPr>
      </p:pic>
    </p:spTree>
    <p:extLst>
      <p:ext uri="{BB962C8B-B14F-4D97-AF65-F5344CB8AC3E}">
        <p14:creationId xmlns:p14="http://schemas.microsoft.com/office/powerpoint/2010/main" val="268465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199" y="2041780"/>
            <a:ext cx="3950877" cy="4346320"/>
          </a:xfrm>
        </p:spPr>
        <p:txBody>
          <a:bodyPr/>
          <a:lstStyle/>
          <a:p>
            <a:r>
              <a:rPr lang="en-US" dirty="0"/>
              <a:t>Impossible to manually explore entire search space</a:t>
            </a:r>
          </a:p>
          <a:p>
            <a:r>
              <a:rPr lang="en-US" dirty="0"/>
              <a:t>Requirement to find optimal parameters: global and local optimisations using genetic algorithms</a:t>
            </a:r>
          </a:p>
          <a:p>
            <a:r>
              <a:rPr lang="en-US" dirty="0"/>
              <a:t>Modelling bidding strategies using reinforcement learning</a:t>
            </a:r>
          </a:p>
          <a:p>
            <a:r>
              <a:rPr lang="en-US" dirty="0"/>
              <a:t>Forecasting input data: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GDP</a:t>
            </a:r>
          </a:p>
          <a:p>
            <a:pPr lvl="1"/>
            <a:r>
              <a:rPr lang="en-US" dirty="0"/>
              <a:t>Electricity demand</a:t>
            </a:r>
          </a:p>
          <a:p>
            <a:r>
              <a:rPr lang="en-US" dirty="0"/>
              <a:t>High throughput and multiple cores required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1487908"/>
            <a:ext cx="7455530" cy="507556"/>
          </a:xfrm>
        </p:spPr>
        <p:txBody>
          <a:bodyPr/>
          <a:lstStyle/>
          <a:p>
            <a:r>
              <a:rPr lang="en-US" dirty="0"/>
              <a:t>Machine learning and optimisation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21629" y="469900"/>
            <a:ext cx="4365171" cy="312291"/>
          </a:xfrm>
        </p:spPr>
        <p:txBody>
          <a:bodyPr/>
          <a:lstStyle/>
          <a:p>
            <a:r>
              <a:rPr lang="en-US" dirty="0"/>
              <a:t>Uncertainty analysis of a global energy system transition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27426" y="5212083"/>
            <a:ext cx="3951287" cy="570541"/>
          </a:xfrm>
        </p:spPr>
        <p:txBody>
          <a:bodyPr/>
          <a:lstStyle/>
          <a:p>
            <a:r>
              <a:rPr lang="en-US" b="1" dirty="0"/>
              <a:t>Finding the optimal carbon tax to reduce average electricity price</a:t>
            </a:r>
          </a:p>
          <a:p>
            <a:r>
              <a:rPr lang="en-US" dirty="0"/>
              <a:t>Kell, Alexander JM, A. Stephen McGough, and Matthew Forshaw. "Optimizing carbon tax for decentralized electricity markets using an agent-based model." Proceedings of the Eleventh ACM International Conference on Future Energy Systems. 2020.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November 2021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3B71AAA-2506-4849-81CE-66AADE43E2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669" r="-1178"/>
          <a:stretch/>
        </p:blipFill>
        <p:spPr>
          <a:xfrm>
            <a:off x="4262141" y="2482105"/>
            <a:ext cx="4881859" cy="2521917"/>
          </a:xfrm>
        </p:spPr>
      </p:pic>
    </p:spTree>
    <p:extLst>
      <p:ext uri="{BB962C8B-B14F-4D97-AF65-F5344CB8AC3E}">
        <p14:creationId xmlns:p14="http://schemas.microsoft.com/office/powerpoint/2010/main" val="327166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21629" y="469900"/>
            <a:ext cx="4365171" cy="312291"/>
          </a:xfrm>
        </p:spPr>
        <p:txBody>
          <a:bodyPr/>
          <a:lstStyle/>
          <a:p>
            <a:r>
              <a:rPr lang="en-US" dirty="0"/>
              <a:t>Uncertainty analysis of a global energy system transition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November 2021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F867685-999F-4444-97A1-481848BFA51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346581"/>
            <a:ext cx="3864429" cy="3644104"/>
          </a:xfrm>
        </p:spPr>
        <p:txBody>
          <a:bodyPr/>
          <a:lstStyle/>
          <a:p>
            <a:r>
              <a:rPr lang="en-US" dirty="0"/>
              <a:t>Requirement to understand possible pathways to a net-zero energy system</a:t>
            </a:r>
          </a:p>
          <a:p>
            <a:r>
              <a:rPr lang="en-US" dirty="0"/>
              <a:t>High amounts of data inform these models</a:t>
            </a:r>
          </a:p>
          <a:p>
            <a:r>
              <a:rPr lang="en-US" dirty="0"/>
              <a:t>Multiple scenario and uncertainty analyses required</a:t>
            </a:r>
          </a:p>
          <a:p>
            <a:r>
              <a:rPr lang="en-US" dirty="0"/>
              <a:t>Machine learning to find optimal parameters and </a:t>
            </a:r>
            <a:r>
              <a:rPr lang="en-US" dirty="0" err="1"/>
              <a:t>behaviours</a:t>
            </a:r>
            <a:endParaRPr lang="en-US" dirty="0"/>
          </a:p>
          <a:p>
            <a:r>
              <a:rPr lang="en-US" dirty="0"/>
              <a:t>Use of supercomputers to expedite this process</a:t>
            </a:r>
          </a:p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CA13B61-F508-DC45-9956-728CA3D5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6" name="Picture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4BC672-2845-204E-B011-3E6652653D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8304" b="24852"/>
          <a:stretch/>
        </p:blipFill>
        <p:spPr>
          <a:xfrm>
            <a:off x="4860975" y="1065859"/>
            <a:ext cx="3286478" cy="4683091"/>
          </a:xfr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8D855B5-8C51-804E-A1AD-55487C509C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5926" y="5817559"/>
            <a:ext cx="3951287" cy="570541"/>
          </a:xfrm>
        </p:spPr>
        <p:txBody>
          <a:bodyPr/>
          <a:lstStyle/>
          <a:p>
            <a:r>
              <a:rPr lang="en-US" b="1" dirty="0"/>
              <a:t>Possible energy scenarios. </a:t>
            </a:r>
          </a:p>
          <a:p>
            <a:r>
              <a:rPr lang="en-US" dirty="0" err="1"/>
              <a:t>Bazilian</a:t>
            </a:r>
            <a:r>
              <a:rPr lang="en-US" dirty="0"/>
              <a:t>, Morgan, et al. "Model and manage the changing geopolitics of energy." (2019): 29-31.</a:t>
            </a:r>
          </a:p>
        </p:txBody>
      </p:sp>
    </p:spTree>
    <p:extLst>
      <p:ext uri="{BB962C8B-B14F-4D97-AF65-F5344CB8AC3E}">
        <p14:creationId xmlns:p14="http://schemas.microsoft.com/office/powerpoint/2010/main" val="1697877221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491</Words>
  <Application>Microsoft Macintosh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Imperial College London Theme</vt:lpstr>
      <vt:lpstr>Uncertainty analysis of a global energy system transition</vt:lpstr>
      <vt:lpstr>Energy modelling</vt:lpstr>
      <vt:lpstr>Spatially and temporally resolved models</vt:lpstr>
      <vt:lpstr>Sensitivity analysis</vt:lpstr>
      <vt:lpstr>Machine learning and optimisation</vt:lpstr>
      <vt:lpstr>Conclusion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Kell, Alexander J M</cp:lastModifiedBy>
  <cp:revision>38</cp:revision>
  <dcterms:created xsi:type="dcterms:W3CDTF">2017-02-16T14:49:58Z</dcterms:created>
  <dcterms:modified xsi:type="dcterms:W3CDTF">2021-11-17T14:43:21Z</dcterms:modified>
</cp:coreProperties>
</file>