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embeddings/oleObject1.xlsx" ContentType="application/vnd.openxmlformats-officedocument.spreadsheetml.sheet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0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36.png" ContentType="image/png"/>
  <Override PartName="/ppt/media/image21.png" ContentType="image/png"/>
  <Override PartName="/ppt/media/image2.png" ContentType="image/png"/>
  <Override PartName="/ppt/media/image37.png" ContentType="image/png"/>
  <Override PartName="/ppt/media/image22.png" ContentType="image/png"/>
  <Override PartName="/ppt/media/image15.png" ContentType="image/png"/>
  <Override PartName="/ppt/media/image11.png" ContentType="image/png"/>
  <Override PartName="/ppt/media/image3.jpeg" ContentType="image/jpeg"/>
  <Override PartName="/ppt/media/image28.png" ContentType="image/png"/>
  <Override PartName="/ppt/media/image16.png" ContentType="image/png"/>
  <Override PartName="/ppt/media/image17.png" ContentType="image/png"/>
  <Override PartName="/ppt/media/image4.emf" ContentType="image/x-emf"/>
  <Override PartName="/ppt/media/image7.emf" ContentType="image/x-emf"/>
  <Override PartName="/ppt/media/image9.png" ContentType="image/png"/>
  <Override PartName="/ppt/media/image2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0.png" ContentType="image/png"/>
  <Override PartName="/ppt/media/image23.png" ContentType="image/png"/>
  <Override PartName="/ppt/media/image8.png" ContentType="image/png"/>
  <Override PartName="/ppt/media/image30.png" ContentType="image/png"/>
  <Override PartName="/ppt/media/image25.png" ContentType="image/png"/>
  <Override PartName="/ppt/media/image18.png" ContentType="image/png"/>
  <Override PartName="/ppt/media/image5.emf" ContentType="image/x-emf"/>
  <Override PartName="/ppt/media/image31.png" ContentType="image/png"/>
  <Override PartName="/ppt/media/image26.png" ContentType="image/png"/>
  <Override PartName="/ppt/media/image19.png" ContentType="image/png"/>
  <Override PartName="/ppt/media/image6.emf" ContentType="image/x-emf"/>
  <Override PartName="/ppt/media/image32.png" ContentType="image/png"/>
  <Override PartName="/ppt/media/image34.png" ContentType="image/png"/>
  <Override PartName="/ppt/media/image10.png" ContentType="image/png"/>
  <Override PartName="/ppt/media/image29.png" ContentType="image/png"/>
  <Override PartName="/ppt/media/image35.png" ContentType="image/png"/>
  <Override PartName="/ppt/media/image27.png" ContentType="image/png"/>
  <Override PartName="/ppt/media/image33.png" ContentType="image/png"/>
  <Override PartName="/ppt/media/image38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14FF203-2859-4BFA-B25D-6718ED98E2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B4BFF47-E1D9-4787-B193-7B0EE3A8505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32000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55805698-A99E-4ED0-8F60-870AAAC6C099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03/09/2020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5192B0A5-EE5B-43EF-8C9F-FA60A4DFBCFE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97865A01-F145-4AE9-98F3-DB0174920E37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03/09/2020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7267496D-39F6-416A-9E64-B4A0981819FD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lnSpc>
                <a:spcPts val="32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Master text styles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Fifth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2D622FFF-2CE3-4E47-B7CC-BC568FFA45F6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03/09/2020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0D966A01-D185-4CB2-B6A6-86DA68FE14DB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5.emf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7.emf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68080" y="4460040"/>
            <a:ext cx="3127680" cy="38484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87640" y="3980520"/>
            <a:ext cx="46990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9155880" cy="7707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0" y="0"/>
            <a:ext cx="9155880" cy="102168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0" y="27000"/>
            <a:ext cx="9155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</a:rPr>
              <a:t>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408960"/>
            <a:ext cx="915588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News Gothic MT"/>
              </a:rPr>
              <a:t>UCSD Extension – Specialization Certificate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200" spc="-1" strike="noStrike">
                <a:solidFill>
                  <a:srgbClr val="ffffff"/>
                </a:solidFill>
                <a:latin typeface="News Gothic MT"/>
              </a:rPr>
              <a:t>Data Science for Healthcare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287640" y="1869480"/>
            <a:ext cx="8180280" cy="157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</a:rPr>
              <a:t>L5: </a:t>
            </a:r>
            <a:br/>
            <a:r>
              <a:rPr b="1" lang="en-US" sz="4800" spc="-1" strike="noStrike">
                <a:solidFill>
                  <a:srgbClr val="242852"/>
                </a:solidFill>
                <a:latin typeface="Roboto Light"/>
              </a:rPr>
              <a:t>Deep Learning &amp;</a:t>
            </a:r>
            <a:br/>
            <a:r>
              <a:rPr b="1" lang="en-US" sz="4800" spc="-1" strike="noStrike">
                <a:solidFill>
                  <a:srgbClr val="242852"/>
                </a:solidFill>
                <a:latin typeface="Roboto Light"/>
              </a:rPr>
              <a:t>Artificial Intelligence  </a:t>
            </a:r>
            <a:endParaRPr b="0" lang="en-US" sz="48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138" name="Picture 14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5706000" y="4255920"/>
            <a:ext cx="1517760" cy="498960"/>
          </a:xfrm>
          <a:prstGeom prst="rect">
            <a:avLst/>
          </a:prstGeom>
          <a:ln>
            <a:noFill/>
          </a:ln>
        </p:spPr>
      </p:pic>
      <p:pic>
        <p:nvPicPr>
          <p:cNvPr id="139" name="Picture 17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7498080" y="4114800"/>
            <a:ext cx="1526040" cy="707400"/>
          </a:xfrm>
          <a:prstGeom prst="rect">
            <a:avLst/>
          </a:prstGeom>
          <a:ln>
            <a:noFill/>
          </a:ln>
        </p:spPr>
      </p:pic>
      <p:sp>
        <p:nvSpPr>
          <p:cNvPr id="140" name="TextShape 7"/>
          <p:cNvSpPr txBox="1"/>
          <p:nvPr/>
        </p:nvSpPr>
        <p:spPr>
          <a:xfrm>
            <a:off x="2782080" y="1463040"/>
            <a:ext cx="31615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Neuron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5377200">
            <a:off x="2438640" y="1828080"/>
            <a:ext cx="3968640" cy="223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5377200">
            <a:off x="2552400" y="2081520"/>
            <a:ext cx="3553560" cy="2002680"/>
          </a:xfrm>
          <a:prstGeom prst="rect">
            <a:avLst/>
          </a:prstGeom>
          <a:ln>
            <a:noFill/>
          </a:ln>
        </p:spPr>
      </p:pic>
      <p:sp>
        <p:nvSpPr>
          <p:cNvPr id="25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Perceptron = Neuron Simulation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 rot="1606200">
            <a:off x="1267560" y="2072520"/>
            <a:ext cx="102816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  <a:ea typeface="Arial Unicode MS"/>
              </a:rPr>
              <a:t>-.2*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TextShape 4"/>
          <p:cNvSpPr txBox="1"/>
          <p:nvPr/>
        </p:nvSpPr>
        <p:spPr>
          <a:xfrm rot="1940400">
            <a:off x="2072880" y="1797840"/>
            <a:ext cx="100584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  <a:ea typeface="Arial Unicode MS"/>
              </a:rPr>
              <a:t>-20</a:t>
            </a:r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3225600" y="1008360"/>
            <a:ext cx="2926080" cy="15375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Line 6"/>
          <p:cNvSpPr/>
          <p:nvPr/>
        </p:nvSpPr>
        <p:spPr>
          <a:xfrm>
            <a:off x="1798560" y="1726920"/>
            <a:ext cx="2067120" cy="1016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7"/>
          <p:cNvSpPr/>
          <p:nvPr/>
        </p:nvSpPr>
        <p:spPr>
          <a:xfrm>
            <a:off x="913680" y="1690200"/>
            <a:ext cx="2952000" cy="11444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8"/>
          <p:cNvSpPr/>
          <p:nvPr/>
        </p:nvSpPr>
        <p:spPr>
          <a:xfrm>
            <a:off x="2784960" y="1737360"/>
            <a:ext cx="117684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9"/>
          <p:cNvSpPr/>
          <p:nvPr/>
        </p:nvSpPr>
        <p:spPr>
          <a:xfrm>
            <a:off x="3865680" y="1737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10"/>
          <p:cNvSpPr txBox="1"/>
          <p:nvPr/>
        </p:nvSpPr>
        <p:spPr>
          <a:xfrm rot="2083200">
            <a:off x="2768040" y="1612440"/>
            <a:ext cx="845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+6*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Shape 11"/>
          <p:cNvSpPr txBox="1"/>
          <p:nvPr/>
        </p:nvSpPr>
        <p:spPr>
          <a:xfrm>
            <a:off x="6337440" y="1005840"/>
            <a:ext cx="25322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8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Line 12"/>
          <p:cNvSpPr/>
          <p:nvPr/>
        </p:nvSpPr>
        <p:spPr>
          <a:xfrm flipH="1">
            <a:off x="450576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13"/>
          <p:cNvSpPr/>
          <p:nvPr/>
        </p:nvSpPr>
        <p:spPr>
          <a:xfrm flipH="1">
            <a:off x="4780080" y="1737360"/>
            <a:ext cx="17373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4"/>
          <p:cNvSpPr/>
          <p:nvPr/>
        </p:nvSpPr>
        <p:spPr>
          <a:xfrm flipH="1">
            <a:off x="4636080" y="1737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>
            <a:off x="4068000" y="2527200"/>
            <a:ext cx="640080" cy="640080"/>
          </a:xfrm>
          <a:prstGeom prst="ellipse">
            <a:avLst/>
          </a:prstGeom>
          <a:solidFill>
            <a:srgbClr val="ffffff">
              <a:alpha val="70000"/>
            </a:srgbClr>
          </a:solidFill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271" name="Line 16"/>
          <p:cNvSpPr/>
          <p:nvPr/>
        </p:nvSpPr>
        <p:spPr>
          <a:xfrm flipH="1">
            <a:off x="4871520" y="1645920"/>
            <a:ext cx="246888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7"/>
          <p:cNvSpPr/>
          <p:nvPr/>
        </p:nvSpPr>
        <p:spPr>
          <a:xfrm flipH="1">
            <a:off x="5054400" y="1645920"/>
            <a:ext cx="3108960" cy="118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18"/>
          <p:cNvSpPr txBox="1"/>
          <p:nvPr/>
        </p:nvSpPr>
        <p:spPr>
          <a:xfrm>
            <a:off x="3317040" y="3200400"/>
            <a:ext cx="3106800" cy="1828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(severity)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4" name="Line 19"/>
          <p:cNvSpPr/>
          <p:nvPr/>
        </p:nvSpPr>
        <p:spPr>
          <a:xfrm>
            <a:off x="4414320" y="3291840"/>
            <a:ext cx="0" cy="10648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2788800">
            <a:off x="1142640" y="2152800"/>
            <a:ext cx="4149720" cy="1834200"/>
          </a:xfrm>
          <a:prstGeom prst="rect">
            <a:avLst/>
          </a:prstGeom>
          <a:ln>
            <a:noFill/>
          </a:ln>
        </p:spPr>
      </p:pic>
      <p:sp>
        <p:nvSpPr>
          <p:cNvPr id="27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More neurons = smarter?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 rot="7290000">
            <a:off x="4676760" y="1902960"/>
            <a:ext cx="3555360" cy="2003400"/>
          </a:xfrm>
          <a:prstGeom prst="rect">
            <a:avLst/>
          </a:prstGeom>
          <a:ln>
            <a:noFill/>
          </a:ln>
        </p:spPr>
      </p:pic>
      <p:pic>
        <p:nvPicPr>
          <p:cNvPr id="278" name="" descr=""/>
          <p:cNvPicPr/>
          <p:nvPr/>
        </p:nvPicPr>
        <p:blipFill>
          <a:blip r:embed="rId3">
            <a:alphaModFix amt="20000"/>
          </a:blip>
          <a:srcRect l="0" t="30301" r="0" b="23478"/>
          <a:stretch/>
        </p:blipFill>
        <p:spPr>
          <a:xfrm rot="5399400">
            <a:off x="2782080" y="2536200"/>
            <a:ext cx="4012920" cy="1044360"/>
          </a:xfrm>
          <a:prstGeom prst="rect">
            <a:avLst/>
          </a:prstGeom>
          <a:ln>
            <a:noFill/>
          </a:ln>
        </p:spPr>
      </p:pic>
      <p:sp>
        <p:nvSpPr>
          <p:cNvPr id="279" name="TextShape 2"/>
          <p:cNvSpPr txBox="1"/>
          <p:nvPr/>
        </p:nvSpPr>
        <p:spPr>
          <a:xfrm>
            <a:off x="3698280" y="1044720"/>
            <a:ext cx="2422080" cy="784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   HDL   BP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     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  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996480" y="1051920"/>
            <a:ext cx="2590200" cy="7822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1" name="TextShape 4"/>
          <p:cNvSpPr txBox="1"/>
          <p:nvPr/>
        </p:nvSpPr>
        <p:spPr>
          <a:xfrm>
            <a:off x="6131520" y="1042200"/>
            <a:ext cx="2532240" cy="813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8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Try it!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1602360" y="41040"/>
            <a:ext cx="6943320" cy="4996080"/>
          </a:xfrm>
          <a:prstGeom prst="rect">
            <a:avLst/>
          </a:prstGeom>
          <a:ln>
            <a:noFill/>
          </a:ln>
        </p:spPr>
      </p:pic>
      <p:sp>
        <p:nvSpPr>
          <p:cNvPr id="284" name="TextShape 2"/>
          <p:cNvSpPr txBox="1"/>
          <p:nvPr/>
        </p:nvSpPr>
        <p:spPr>
          <a:xfrm>
            <a:off x="2588400" y="3699720"/>
            <a:ext cx="4258800" cy="49212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  <a:effectLst>
            <a:outerShdw dist="103350" dir="2700000">
              <a:srgbClr val="808080"/>
            </a:outerShdw>
          </a:effectLst>
        </p:spPr>
        <p:txBody>
          <a:bodyPr lIns="99000" rIns="99000" tIns="54000" bIns="54000">
            <a:noAutofit/>
          </a:bodyPr>
          <a:p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bit.ly/ucsd-try-3-neurons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More layers = smarter?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7290000">
            <a:off x="3868560" y="1787760"/>
            <a:ext cx="2163600" cy="121824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 rot="3379800">
            <a:off x="1996560" y="1816560"/>
            <a:ext cx="2476440" cy="139536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3">
            <a:alphaModFix amt="20000"/>
          </a:blip>
          <a:srcRect l="0" t="30301" r="0" b="23478"/>
          <a:stretch/>
        </p:blipFill>
        <p:spPr>
          <a:xfrm rot="5398200">
            <a:off x="2956680" y="2040840"/>
            <a:ext cx="2272680" cy="59112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 rot="5367000">
            <a:off x="3429360" y="3489120"/>
            <a:ext cx="1722600" cy="970920"/>
          </a:xfrm>
          <a:prstGeom prst="rect">
            <a:avLst/>
          </a:prstGeom>
          <a:ln>
            <a:noFill/>
          </a:ln>
        </p:spPr>
      </p:pic>
      <p:sp>
        <p:nvSpPr>
          <p:cNvPr id="290" name="TextShape 2"/>
          <p:cNvSpPr txBox="1"/>
          <p:nvPr/>
        </p:nvSpPr>
        <p:spPr>
          <a:xfrm>
            <a:off x="6117480" y="1617840"/>
            <a:ext cx="21222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184da3"/>
                </a:solidFill>
                <a:latin typeface="Arial"/>
              </a:rPr>
              <a:t>Layer 1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solidFill>
                  <a:srgbClr val="184da3"/>
                </a:solidFill>
                <a:latin typeface="Arial"/>
              </a:rPr>
              <a:t>3 neurons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5344200" y="3175560"/>
            <a:ext cx="196848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184da3"/>
                </a:solidFill>
                <a:latin typeface="Arial"/>
              </a:rPr>
              <a:t>Layer 2</a:t>
            </a:r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solidFill>
                  <a:srgbClr val="184da3"/>
                </a:solidFill>
                <a:latin typeface="Arial"/>
              </a:rPr>
              <a:t>1 neuron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411280" y="100440"/>
            <a:ext cx="6228720" cy="4899960"/>
          </a:xfrm>
          <a:prstGeom prst="rect">
            <a:avLst/>
          </a:prstGeom>
          <a:ln>
            <a:noFill/>
          </a:ln>
        </p:spPr>
      </p:pic>
      <p:sp>
        <p:nvSpPr>
          <p:cNvPr id="293" name="TextShape 1"/>
          <p:cNvSpPr txBox="1"/>
          <p:nvPr/>
        </p:nvSpPr>
        <p:spPr>
          <a:xfrm>
            <a:off x="457200" y="0"/>
            <a:ext cx="8229240" cy="2574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More</a:t>
            </a:r>
            <a:br/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Power?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200400" y="3519720"/>
            <a:ext cx="4986720" cy="519120"/>
          </a:xfrm>
          <a:prstGeom prst="rect">
            <a:avLst/>
          </a:prstGeom>
          <a:solidFill>
            <a:srgbClr val="ffffff"/>
          </a:solidFill>
          <a:ln w="18360">
            <a:solidFill>
              <a:srgbClr val="3465a4"/>
            </a:solidFill>
            <a:round/>
          </a:ln>
          <a:effectLst>
            <a:outerShdw dist="103350" dir="2700000">
              <a:srgbClr val="808080"/>
            </a:outerShdw>
          </a:effectLst>
        </p:spPr>
        <p:txBody>
          <a:bodyPr lIns="99000" rIns="99000" tIns="54000" bIns="54000">
            <a:noAutofit/>
          </a:bodyPr>
          <a:p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bit.ly/ucsd-try-5-5-5-neurons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802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Activation Function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953440" y="1188720"/>
            <a:ext cx="4699800" cy="3507840"/>
          </a:xfrm>
          <a:prstGeom prst="rect">
            <a:avLst/>
          </a:prstGeom>
          <a:ln>
            <a:noFill/>
          </a:ln>
        </p:spPr>
      </p:pic>
      <p:sp>
        <p:nvSpPr>
          <p:cNvPr id="297" name="Line 2"/>
          <p:cNvSpPr/>
          <p:nvPr/>
        </p:nvSpPr>
        <p:spPr>
          <a:xfrm>
            <a:off x="5386320" y="1773360"/>
            <a:ext cx="2011680" cy="0"/>
          </a:xfrm>
          <a:prstGeom prst="line">
            <a:avLst/>
          </a:prstGeom>
          <a:ln w="9144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3"/>
          <p:cNvSpPr/>
          <p:nvPr/>
        </p:nvSpPr>
        <p:spPr>
          <a:xfrm>
            <a:off x="3410640" y="3861360"/>
            <a:ext cx="1975680" cy="0"/>
          </a:xfrm>
          <a:prstGeom prst="line">
            <a:avLst/>
          </a:prstGeom>
          <a:ln w="9144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"/>
          <p:cNvSpPr/>
          <p:nvPr/>
        </p:nvSpPr>
        <p:spPr>
          <a:xfrm>
            <a:off x="5386320" y="1773360"/>
            <a:ext cx="2011680" cy="0"/>
          </a:xfrm>
          <a:prstGeom prst="line">
            <a:avLst/>
          </a:prstGeom>
          <a:ln w="9144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5"/>
          <p:cNvSpPr/>
          <p:nvPr/>
        </p:nvSpPr>
        <p:spPr>
          <a:xfrm>
            <a:off x="5386320" y="2011680"/>
            <a:ext cx="0" cy="1629360"/>
          </a:xfrm>
          <a:prstGeom prst="line">
            <a:avLst/>
          </a:prstGeom>
          <a:ln w="91440">
            <a:solidFill>
              <a:srgbClr val="999999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6"/>
          <p:cNvSpPr txBox="1"/>
          <p:nvPr/>
        </p:nvSpPr>
        <p:spPr>
          <a:xfrm>
            <a:off x="4239360" y="731520"/>
            <a:ext cx="2377440" cy="100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3200" spc="-1" strike="noStrike">
                <a:solidFill>
                  <a:srgbClr val="158466"/>
                </a:solidFill>
                <a:latin typeface="Arial"/>
              </a:rPr>
              <a:t>Threshold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1" lang="en-US" sz="3200" spc="-1" strike="noStrike">
                <a:solidFill>
                  <a:srgbClr val="158466"/>
                </a:solidFill>
                <a:latin typeface="Arial"/>
              </a:rPr>
              <a:t>(Heaviside)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2" name="TextShape 7"/>
          <p:cNvSpPr txBox="1"/>
          <p:nvPr/>
        </p:nvSpPr>
        <p:spPr>
          <a:xfrm>
            <a:off x="2313360" y="2560320"/>
            <a:ext cx="3589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z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TextShape 8"/>
          <p:cNvSpPr txBox="1"/>
          <p:nvPr/>
        </p:nvSpPr>
        <p:spPr>
          <a:xfrm>
            <a:off x="3854880" y="4389120"/>
            <a:ext cx="3787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TextShape 9"/>
          <p:cNvSpPr txBox="1"/>
          <p:nvPr/>
        </p:nvSpPr>
        <p:spPr>
          <a:xfrm>
            <a:off x="5056560" y="4359600"/>
            <a:ext cx="196236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 (or 0.5)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TextShape 10"/>
          <p:cNvSpPr txBox="1"/>
          <p:nvPr/>
        </p:nvSpPr>
        <p:spPr>
          <a:xfrm>
            <a:off x="2679120" y="36280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6" name="TextShape 11"/>
          <p:cNvSpPr txBox="1"/>
          <p:nvPr/>
        </p:nvSpPr>
        <p:spPr>
          <a:xfrm>
            <a:off x="2679120" y="15544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1.0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196440" y="1463040"/>
            <a:ext cx="4301640" cy="2869200"/>
          </a:xfrm>
          <a:prstGeom prst="rect">
            <a:avLst/>
          </a:prstGeom>
          <a:ln>
            <a:noFill/>
          </a:ln>
        </p:spPr>
      </p:pic>
      <p:sp>
        <p:nvSpPr>
          <p:cNvPr id="308" name="TextShape 1"/>
          <p:cNvSpPr txBox="1"/>
          <p:nvPr/>
        </p:nvSpPr>
        <p:spPr>
          <a:xfrm>
            <a:off x="457200" y="802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Activation Function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2313360" y="2560320"/>
            <a:ext cx="3589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z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3854880" y="4389120"/>
            <a:ext cx="3787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5056560" y="435960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2" name="TextShape 5"/>
          <p:cNvSpPr txBox="1"/>
          <p:nvPr/>
        </p:nvSpPr>
        <p:spPr>
          <a:xfrm>
            <a:off x="2679120" y="15544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1.0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TextShape 6"/>
          <p:cNvSpPr txBox="1"/>
          <p:nvPr/>
        </p:nvSpPr>
        <p:spPr>
          <a:xfrm>
            <a:off x="4480560" y="790920"/>
            <a:ext cx="210312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158466"/>
                </a:solidFill>
                <a:latin typeface="Arial"/>
              </a:rPr>
              <a:t>Sigmoid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4" name="Freeform 7"/>
          <p:cNvSpPr/>
          <p:nvPr/>
        </p:nvSpPr>
        <p:spPr>
          <a:xfrm>
            <a:off x="5342040" y="1641960"/>
            <a:ext cx="1855440" cy="1141560"/>
          </a:xfrm>
          <a:custGeom>
            <a:avLst/>
            <a:gdLst/>
            <a:ahLst/>
            <a:rect l="0" t="0" r="r" b="b"/>
            <a:pathLst>
              <a:path w="5154" h="3171">
                <a:moveTo>
                  <a:pt x="5153" y="0"/>
                </a:moveTo>
                <a:cubicBezTo>
                  <a:pt x="4028" y="0"/>
                  <a:pt x="2843" y="208"/>
                  <a:pt x="2843" y="208"/>
                </a:cubicBezTo>
                <a:lnTo>
                  <a:pt x="1866" y="622"/>
                </a:lnTo>
                <a:lnTo>
                  <a:pt x="1273" y="1185"/>
                </a:lnTo>
                <a:lnTo>
                  <a:pt x="533" y="2222"/>
                </a:lnTo>
                <a:lnTo>
                  <a:pt x="0" y="3170"/>
                </a:lnTo>
              </a:path>
            </a:pathLst>
          </a:custGeom>
          <a:ln cap="rnd" w="91440">
            <a:solidFill>
              <a:srgbClr val="158466"/>
            </a:solidFill>
            <a:round/>
          </a:ln>
        </p:spPr>
      </p:sp>
      <p:sp>
        <p:nvSpPr>
          <p:cNvPr id="315" name="Freeform 8"/>
          <p:cNvSpPr/>
          <p:nvPr/>
        </p:nvSpPr>
        <p:spPr>
          <a:xfrm>
            <a:off x="3486960" y="2783520"/>
            <a:ext cx="1855440" cy="1141560"/>
          </a:xfrm>
          <a:custGeom>
            <a:avLst/>
            <a:gdLst/>
            <a:ahLst/>
            <a:rect l="0" t="0" r="r" b="b"/>
            <a:pathLst>
              <a:path w="5154" h="3171">
                <a:moveTo>
                  <a:pt x="0" y="3170"/>
                </a:moveTo>
                <a:cubicBezTo>
                  <a:pt x="1125" y="3170"/>
                  <a:pt x="2310" y="2962"/>
                  <a:pt x="2310" y="2962"/>
                </a:cubicBezTo>
                <a:lnTo>
                  <a:pt x="3287" y="2548"/>
                </a:lnTo>
                <a:lnTo>
                  <a:pt x="3880" y="1985"/>
                </a:lnTo>
                <a:lnTo>
                  <a:pt x="4620" y="948"/>
                </a:lnTo>
                <a:lnTo>
                  <a:pt x="5153" y="0"/>
                </a:lnTo>
              </a:path>
            </a:pathLst>
          </a:custGeom>
          <a:ln cap="rnd" w="91440">
            <a:solidFill>
              <a:srgbClr val="158466"/>
            </a:solidFill>
            <a:round/>
          </a:ln>
        </p:spPr>
      </p:sp>
      <p:sp>
        <p:nvSpPr>
          <p:cNvPr id="316" name="TextShape 9"/>
          <p:cNvSpPr txBox="1"/>
          <p:nvPr/>
        </p:nvSpPr>
        <p:spPr>
          <a:xfrm>
            <a:off x="2679120" y="36280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802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Activation Function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2953440" y="1188720"/>
            <a:ext cx="4699800" cy="350784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5386320" y="1773360"/>
            <a:ext cx="2011680" cy="2088000"/>
          </a:xfrm>
          <a:prstGeom prst="line">
            <a:avLst/>
          </a:prstGeom>
          <a:ln w="9144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5148000" y="1701360"/>
            <a:ext cx="2194560" cy="91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Shape 4"/>
          <p:cNvSpPr txBox="1"/>
          <p:nvPr/>
        </p:nvSpPr>
        <p:spPr>
          <a:xfrm>
            <a:off x="4713120" y="790920"/>
            <a:ext cx="146304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158466"/>
                </a:solidFill>
                <a:latin typeface="Arial"/>
              </a:rPr>
              <a:t>ReLU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2" name="TextShape 5"/>
          <p:cNvSpPr txBox="1"/>
          <p:nvPr/>
        </p:nvSpPr>
        <p:spPr>
          <a:xfrm>
            <a:off x="2313360" y="2560320"/>
            <a:ext cx="3589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z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3" name="TextShape 6"/>
          <p:cNvSpPr txBox="1"/>
          <p:nvPr/>
        </p:nvSpPr>
        <p:spPr>
          <a:xfrm>
            <a:off x="3854880" y="4389120"/>
            <a:ext cx="3787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4" name="Line 7"/>
          <p:cNvSpPr/>
          <p:nvPr/>
        </p:nvSpPr>
        <p:spPr>
          <a:xfrm>
            <a:off x="3410640" y="3861360"/>
            <a:ext cx="1975680" cy="0"/>
          </a:xfrm>
          <a:prstGeom prst="line">
            <a:avLst/>
          </a:prstGeom>
          <a:ln w="9144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8"/>
          <p:cNvSpPr/>
          <p:nvPr/>
        </p:nvSpPr>
        <p:spPr>
          <a:xfrm>
            <a:off x="5148000" y="1463040"/>
            <a:ext cx="365760" cy="2194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TextShape 9"/>
          <p:cNvSpPr txBox="1"/>
          <p:nvPr/>
        </p:nvSpPr>
        <p:spPr>
          <a:xfrm>
            <a:off x="5056560" y="435960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7" name="TextShape 10"/>
          <p:cNvSpPr txBox="1"/>
          <p:nvPr/>
        </p:nvSpPr>
        <p:spPr>
          <a:xfrm>
            <a:off x="2679120" y="36280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0.0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8" name="TextShape 11"/>
          <p:cNvSpPr txBox="1"/>
          <p:nvPr/>
        </p:nvSpPr>
        <p:spPr>
          <a:xfrm>
            <a:off x="2679120" y="1554480"/>
            <a:ext cx="67608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355269"/>
                </a:solidFill>
                <a:latin typeface="Arial"/>
              </a:rPr>
              <a:t>1.0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4636080" y="2397240"/>
            <a:ext cx="11138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200" spc="-1" strike="noStrike">
                <a:solidFill>
                  <a:srgbClr val="8d1d75"/>
                </a:solidFill>
                <a:latin typeface="Arial"/>
              </a:rPr>
              <a:t>heart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Grouping Features Together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Line 4"/>
          <p:cNvSpPr/>
          <p:nvPr/>
        </p:nvSpPr>
        <p:spPr>
          <a:xfrm>
            <a:off x="1798560" y="1726920"/>
            <a:ext cx="1061280" cy="924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5"/>
          <p:cNvSpPr/>
          <p:nvPr/>
        </p:nvSpPr>
        <p:spPr>
          <a:xfrm>
            <a:off x="1122480" y="1737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6"/>
          <p:cNvSpPr/>
          <p:nvPr/>
        </p:nvSpPr>
        <p:spPr>
          <a:xfrm>
            <a:off x="2784960" y="1737360"/>
            <a:ext cx="29088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7"/>
          <p:cNvSpPr/>
          <p:nvPr/>
        </p:nvSpPr>
        <p:spPr>
          <a:xfrm>
            <a:off x="3865680" y="1737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TextShape 8"/>
          <p:cNvSpPr txBox="1"/>
          <p:nvPr/>
        </p:nvSpPr>
        <p:spPr>
          <a:xfrm rot="81000">
            <a:off x="2842200" y="175104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TextShape 9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TextShape 10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8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Line 11"/>
          <p:cNvSpPr/>
          <p:nvPr/>
        </p:nvSpPr>
        <p:spPr>
          <a:xfrm flipH="1">
            <a:off x="450576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2"/>
          <p:cNvSpPr/>
          <p:nvPr/>
        </p:nvSpPr>
        <p:spPr>
          <a:xfrm flipH="1">
            <a:off x="624312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3"/>
          <p:cNvSpPr/>
          <p:nvPr/>
        </p:nvSpPr>
        <p:spPr>
          <a:xfrm flipH="1">
            <a:off x="4636080" y="1737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4"/>
          <p:cNvSpPr/>
          <p:nvPr/>
        </p:nvSpPr>
        <p:spPr>
          <a:xfrm>
            <a:off x="4068000" y="2527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43" name="Line 15"/>
          <p:cNvSpPr/>
          <p:nvPr/>
        </p:nvSpPr>
        <p:spPr>
          <a:xfrm flipH="1">
            <a:off x="6334560" y="1645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16"/>
          <p:cNvSpPr/>
          <p:nvPr/>
        </p:nvSpPr>
        <p:spPr>
          <a:xfrm flipH="1">
            <a:off x="6517440" y="1737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17"/>
          <p:cNvSpPr/>
          <p:nvPr/>
        </p:nvSpPr>
        <p:spPr>
          <a:xfrm>
            <a:off x="4414320" y="3291840"/>
            <a:ext cx="0" cy="457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18"/>
          <p:cNvSpPr txBox="1"/>
          <p:nvPr/>
        </p:nvSpPr>
        <p:spPr>
          <a:xfrm>
            <a:off x="3281040" y="4428720"/>
            <a:ext cx="310680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(severity)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7" name="CustomShape 19"/>
          <p:cNvSpPr/>
          <p:nvPr/>
        </p:nvSpPr>
        <p:spPr>
          <a:xfrm>
            <a:off x="5711040" y="261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>
            <a:off x="2859840" y="265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49" name="Line 21"/>
          <p:cNvSpPr/>
          <p:nvPr/>
        </p:nvSpPr>
        <p:spPr>
          <a:xfrm flipH="1">
            <a:off x="4688640" y="3108960"/>
            <a:ext cx="914400" cy="698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22"/>
          <p:cNvSpPr/>
          <p:nvPr/>
        </p:nvSpPr>
        <p:spPr>
          <a:xfrm>
            <a:off x="3317040" y="3383280"/>
            <a:ext cx="822960" cy="457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3"/>
          <p:cNvSpPr/>
          <p:nvPr/>
        </p:nvSpPr>
        <p:spPr>
          <a:xfrm>
            <a:off x="4156560" y="38073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52" name="TextShape 24"/>
          <p:cNvSpPr txBox="1"/>
          <p:nvPr/>
        </p:nvSpPr>
        <p:spPr>
          <a:xfrm rot="81000">
            <a:off x="2100240" y="169452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Shape 25"/>
          <p:cNvSpPr txBox="1"/>
          <p:nvPr/>
        </p:nvSpPr>
        <p:spPr>
          <a:xfrm rot="81000">
            <a:off x="1310400" y="202536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TextShape 26"/>
          <p:cNvSpPr txBox="1"/>
          <p:nvPr/>
        </p:nvSpPr>
        <p:spPr>
          <a:xfrm rot="81000">
            <a:off x="3687840" y="192456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TextShape 27"/>
          <p:cNvSpPr txBox="1"/>
          <p:nvPr/>
        </p:nvSpPr>
        <p:spPr>
          <a:xfrm rot="81000">
            <a:off x="4419360" y="174168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TextShape 28"/>
          <p:cNvSpPr txBox="1"/>
          <p:nvPr/>
        </p:nvSpPr>
        <p:spPr>
          <a:xfrm rot="81000">
            <a:off x="5026320" y="165960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TextShape 29"/>
          <p:cNvSpPr txBox="1"/>
          <p:nvPr/>
        </p:nvSpPr>
        <p:spPr>
          <a:xfrm rot="81000">
            <a:off x="6123600" y="184248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Shape 30"/>
          <p:cNvSpPr txBox="1"/>
          <p:nvPr/>
        </p:nvSpPr>
        <p:spPr>
          <a:xfrm rot="81000">
            <a:off x="6763680" y="165024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TextShape 31"/>
          <p:cNvSpPr txBox="1"/>
          <p:nvPr/>
        </p:nvSpPr>
        <p:spPr>
          <a:xfrm rot="81000">
            <a:off x="7254000" y="175104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TextShape 32"/>
          <p:cNvSpPr txBox="1"/>
          <p:nvPr/>
        </p:nvSpPr>
        <p:spPr>
          <a:xfrm>
            <a:off x="1903680" y="2926080"/>
            <a:ext cx="1371600" cy="11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body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TextShape 33"/>
          <p:cNvSpPr txBox="1"/>
          <p:nvPr/>
        </p:nvSpPr>
        <p:spPr>
          <a:xfrm>
            <a:off x="6318000" y="2887200"/>
            <a:ext cx="2011680" cy="7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pancreas?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Line 34"/>
          <p:cNvSpPr/>
          <p:nvPr/>
        </p:nvSpPr>
        <p:spPr>
          <a:xfrm flipH="1">
            <a:off x="6426000" y="1645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35"/>
          <p:cNvSpPr txBox="1"/>
          <p:nvPr/>
        </p:nvSpPr>
        <p:spPr>
          <a:xfrm rot="81000">
            <a:off x="7711200" y="2016000"/>
            <a:ext cx="388440" cy="4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Machine Learning Review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Deep Learning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Layered linear regression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Forward and backward propagation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Making it nonlinear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What it’s good for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Playground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Artificial Intelligence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Intelligence Augmentation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636080" y="2397240"/>
            <a:ext cx="11138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200" spc="-1" strike="noStrike">
                <a:solidFill>
                  <a:srgbClr val="8d1d75"/>
                </a:solidFill>
                <a:latin typeface="Arial"/>
              </a:rPr>
              <a:t>heart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Dense (Fully Connect) Network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7" name="Line 4"/>
          <p:cNvSpPr/>
          <p:nvPr/>
        </p:nvSpPr>
        <p:spPr>
          <a:xfrm>
            <a:off x="2036880" y="1737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5"/>
          <p:cNvSpPr/>
          <p:nvPr/>
        </p:nvSpPr>
        <p:spPr>
          <a:xfrm>
            <a:off x="1122480" y="1737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6"/>
          <p:cNvSpPr/>
          <p:nvPr/>
        </p:nvSpPr>
        <p:spPr>
          <a:xfrm>
            <a:off x="2951280" y="1726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7"/>
          <p:cNvSpPr/>
          <p:nvPr/>
        </p:nvSpPr>
        <p:spPr>
          <a:xfrm>
            <a:off x="3865680" y="1737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8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Shape 9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8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Line 10"/>
          <p:cNvSpPr/>
          <p:nvPr/>
        </p:nvSpPr>
        <p:spPr>
          <a:xfrm flipH="1">
            <a:off x="450576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11"/>
          <p:cNvSpPr/>
          <p:nvPr/>
        </p:nvSpPr>
        <p:spPr>
          <a:xfrm flipH="1">
            <a:off x="624312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2"/>
          <p:cNvSpPr/>
          <p:nvPr/>
        </p:nvSpPr>
        <p:spPr>
          <a:xfrm flipH="1">
            <a:off x="4636080" y="1737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3"/>
          <p:cNvSpPr/>
          <p:nvPr/>
        </p:nvSpPr>
        <p:spPr>
          <a:xfrm>
            <a:off x="4068000" y="2527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77" name="Line 14"/>
          <p:cNvSpPr/>
          <p:nvPr/>
        </p:nvSpPr>
        <p:spPr>
          <a:xfrm flipH="1">
            <a:off x="6334560" y="1645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5"/>
          <p:cNvSpPr/>
          <p:nvPr/>
        </p:nvSpPr>
        <p:spPr>
          <a:xfrm flipH="1">
            <a:off x="6517440" y="1737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6"/>
          <p:cNvSpPr/>
          <p:nvPr/>
        </p:nvSpPr>
        <p:spPr>
          <a:xfrm>
            <a:off x="4414320" y="3291840"/>
            <a:ext cx="0" cy="457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17"/>
          <p:cNvSpPr txBox="1"/>
          <p:nvPr/>
        </p:nvSpPr>
        <p:spPr>
          <a:xfrm>
            <a:off x="3281040" y="4428720"/>
            <a:ext cx="310680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(severity)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1" name="CustomShape 18"/>
          <p:cNvSpPr/>
          <p:nvPr/>
        </p:nvSpPr>
        <p:spPr>
          <a:xfrm>
            <a:off x="5711040" y="261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82" name="CustomShape 19"/>
          <p:cNvSpPr/>
          <p:nvPr/>
        </p:nvSpPr>
        <p:spPr>
          <a:xfrm>
            <a:off x="2859840" y="265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83" name="Line 20"/>
          <p:cNvSpPr/>
          <p:nvPr/>
        </p:nvSpPr>
        <p:spPr>
          <a:xfrm flipH="1">
            <a:off x="4688640" y="3108960"/>
            <a:ext cx="914400" cy="698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21"/>
          <p:cNvSpPr/>
          <p:nvPr/>
        </p:nvSpPr>
        <p:spPr>
          <a:xfrm>
            <a:off x="3317040" y="3383280"/>
            <a:ext cx="822960" cy="457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2"/>
          <p:cNvSpPr/>
          <p:nvPr/>
        </p:nvSpPr>
        <p:spPr>
          <a:xfrm>
            <a:off x="4156560" y="38073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386" name="TextShape 23"/>
          <p:cNvSpPr txBox="1"/>
          <p:nvPr/>
        </p:nvSpPr>
        <p:spPr>
          <a:xfrm>
            <a:off x="1903680" y="2926080"/>
            <a:ext cx="1371600" cy="112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body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7" name="TextShape 24"/>
          <p:cNvSpPr txBox="1"/>
          <p:nvPr/>
        </p:nvSpPr>
        <p:spPr>
          <a:xfrm>
            <a:off x="6318000" y="2887200"/>
            <a:ext cx="2011680" cy="7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pancreas?</a:t>
            </a:r>
            <a:endParaRPr b="0" lang="en-US" sz="24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8d1d75"/>
                </a:solidFill>
                <a:latin typeface="Arial"/>
              </a:rPr>
              <a:t>health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Line 25"/>
          <p:cNvSpPr/>
          <p:nvPr/>
        </p:nvSpPr>
        <p:spPr>
          <a:xfrm flipH="1">
            <a:off x="6426000" y="1645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26"/>
          <p:cNvSpPr/>
          <p:nvPr/>
        </p:nvSpPr>
        <p:spPr>
          <a:xfrm flipH="1">
            <a:off x="3317040" y="1728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7"/>
          <p:cNvSpPr/>
          <p:nvPr/>
        </p:nvSpPr>
        <p:spPr>
          <a:xfrm flipH="1">
            <a:off x="3499920" y="1737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8"/>
          <p:cNvSpPr/>
          <p:nvPr/>
        </p:nvSpPr>
        <p:spPr>
          <a:xfrm flipH="1">
            <a:off x="3591360" y="1645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9"/>
          <p:cNvSpPr/>
          <p:nvPr/>
        </p:nvSpPr>
        <p:spPr>
          <a:xfrm flipH="1">
            <a:off x="3682800" y="1737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0"/>
          <p:cNvSpPr/>
          <p:nvPr/>
        </p:nvSpPr>
        <p:spPr>
          <a:xfrm>
            <a:off x="2951280" y="1746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1"/>
          <p:cNvSpPr/>
          <p:nvPr/>
        </p:nvSpPr>
        <p:spPr>
          <a:xfrm>
            <a:off x="2036880" y="1726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2"/>
          <p:cNvSpPr/>
          <p:nvPr/>
        </p:nvSpPr>
        <p:spPr>
          <a:xfrm>
            <a:off x="1122480" y="1737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3"/>
          <p:cNvSpPr/>
          <p:nvPr/>
        </p:nvSpPr>
        <p:spPr>
          <a:xfrm>
            <a:off x="3856680" y="1728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34"/>
          <p:cNvSpPr/>
          <p:nvPr/>
        </p:nvSpPr>
        <p:spPr>
          <a:xfrm>
            <a:off x="2951280" y="1726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35"/>
          <p:cNvSpPr/>
          <p:nvPr/>
        </p:nvSpPr>
        <p:spPr>
          <a:xfrm flipH="1">
            <a:off x="5054400" y="1728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36"/>
          <p:cNvSpPr/>
          <p:nvPr/>
        </p:nvSpPr>
        <p:spPr>
          <a:xfrm flipH="1">
            <a:off x="5063760" y="1645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37"/>
          <p:cNvSpPr/>
          <p:nvPr/>
        </p:nvSpPr>
        <p:spPr>
          <a:xfrm flipH="1">
            <a:off x="5073120" y="1645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802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Your Network is Dense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7290000">
            <a:off x="4750560" y="1438920"/>
            <a:ext cx="1550520" cy="872640"/>
          </a:xfrm>
          <a:prstGeom prst="rect">
            <a:avLst/>
          </a:prstGeom>
          <a:ln>
            <a:noFill/>
          </a:ln>
        </p:spPr>
      </p:pic>
      <p:pic>
        <p:nvPicPr>
          <p:cNvPr id="403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 rot="3379200">
            <a:off x="2995560" y="1473840"/>
            <a:ext cx="1677600" cy="945360"/>
          </a:xfrm>
          <a:prstGeom prst="rect">
            <a:avLst/>
          </a:prstGeom>
          <a:ln>
            <a:noFill/>
          </a:ln>
        </p:spPr>
      </p:pic>
      <p:pic>
        <p:nvPicPr>
          <p:cNvPr id="404" name="" descr=""/>
          <p:cNvPicPr/>
          <p:nvPr/>
        </p:nvPicPr>
        <p:blipFill>
          <a:blip r:embed="rId3">
            <a:alphaModFix amt="20000"/>
          </a:blip>
          <a:stretch/>
        </p:blipFill>
        <p:spPr>
          <a:xfrm rot="4140600">
            <a:off x="3638160" y="2800800"/>
            <a:ext cx="1178640" cy="664560"/>
          </a:xfrm>
          <a:prstGeom prst="rect">
            <a:avLst/>
          </a:prstGeom>
          <a:ln>
            <a:noFill/>
          </a:ln>
        </p:spPr>
      </p:pic>
      <p:pic>
        <p:nvPicPr>
          <p:cNvPr id="405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 rot="5366400">
            <a:off x="4150080" y="2801160"/>
            <a:ext cx="1178640" cy="664200"/>
          </a:xfrm>
          <a:prstGeom prst="rect">
            <a:avLst/>
          </a:prstGeom>
          <a:ln>
            <a:noFill/>
          </a:ln>
        </p:spPr>
      </p:pic>
      <p:pic>
        <p:nvPicPr>
          <p:cNvPr id="406" name="" descr=""/>
          <p:cNvPicPr/>
          <p:nvPr/>
        </p:nvPicPr>
        <p:blipFill>
          <a:blip r:embed="rId5">
            <a:alphaModFix amt="20000"/>
          </a:blip>
          <a:stretch/>
        </p:blipFill>
        <p:spPr>
          <a:xfrm rot="5447400">
            <a:off x="4133880" y="3809160"/>
            <a:ext cx="1179360" cy="663480"/>
          </a:xfrm>
          <a:prstGeom prst="rect">
            <a:avLst/>
          </a:prstGeom>
          <a:ln>
            <a:noFill/>
          </a:ln>
        </p:spPr>
      </p:pic>
      <p:pic>
        <p:nvPicPr>
          <p:cNvPr id="407" name="" descr=""/>
          <p:cNvPicPr/>
          <p:nvPr/>
        </p:nvPicPr>
        <p:blipFill>
          <a:blip r:embed="rId6">
            <a:alphaModFix amt="20000"/>
          </a:blip>
          <a:stretch/>
        </p:blipFill>
        <p:spPr>
          <a:xfrm rot="6205200">
            <a:off x="4684320" y="2806920"/>
            <a:ext cx="997200" cy="561960"/>
          </a:xfrm>
          <a:prstGeom prst="rect">
            <a:avLst/>
          </a:prstGeom>
          <a:ln>
            <a:noFill/>
          </a:ln>
        </p:spPr>
      </p:pic>
      <p:pic>
        <p:nvPicPr>
          <p:cNvPr id="408" name="" descr=""/>
          <p:cNvPicPr/>
          <p:nvPr/>
        </p:nvPicPr>
        <p:blipFill>
          <a:blip r:embed="rId7">
            <a:alphaModFix amt="20000"/>
          </a:blip>
          <a:stretch/>
        </p:blipFill>
        <p:spPr>
          <a:xfrm rot="5353800">
            <a:off x="3963240" y="1330920"/>
            <a:ext cx="1550520" cy="87264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>
            <a:off x="3743280" y="2083680"/>
            <a:ext cx="1920240" cy="13716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TextShape 3"/>
          <p:cNvSpPr txBox="1"/>
          <p:nvPr/>
        </p:nvSpPr>
        <p:spPr>
          <a:xfrm>
            <a:off x="5754960" y="2487240"/>
            <a:ext cx="1960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Fully Connected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(Dense)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8028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Synapse Activation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412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 rot="7290000">
            <a:off x="4390560" y="1366920"/>
            <a:ext cx="1550520" cy="872640"/>
          </a:xfrm>
          <a:prstGeom prst="rect">
            <a:avLst/>
          </a:prstGeom>
          <a:ln>
            <a:noFill/>
          </a:ln>
        </p:spPr>
      </p:pic>
      <p:pic>
        <p:nvPicPr>
          <p:cNvPr id="413" name="" descr=""/>
          <p:cNvPicPr/>
          <p:nvPr/>
        </p:nvPicPr>
        <p:blipFill>
          <a:blip r:embed="rId2">
            <a:alphaModFix amt="20000"/>
          </a:blip>
          <a:stretch/>
        </p:blipFill>
        <p:spPr>
          <a:xfrm rot="3379200">
            <a:off x="2635560" y="1401840"/>
            <a:ext cx="1677600" cy="945360"/>
          </a:xfrm>
          <a:prstGeom prst="rect">
            <a:avLst/>
          </a:prstGeom>
          <a:ln>
            <a:noFill/>
          </a:ln>
        </p:spPr>
      </p:pic>
      <p:pic>
        <p:nvPicPr>
          <p:cNvPr id="414" name="" descr=""/>
          <p:cNvPicPr/>
          <p:nvPr/>
        </p:nvPicPr>
        <p:blipFill>
          <a:blip r:embed="rId3">
            <a:alphaModFix amt="20000"/>
          </a:blip>
          <a:stretch/>
        </p:blipFill>
        <p:spPr>
          <a:xfrm rot="4140600">
            <a:off x="3278160" y="2728800"/>
            <a:ext cx="1178640" cy="664560"/>
          </a:xfrm>
          <a:prstGeom prst="rect">
            <a:avLst/>
          </a:prstGeom>
          <a:ln>
            <a:noFill/>
          </a:ln>
        </p:spPr>
      </p:pic>
      <p:pic>
        <p:nvPicPr>
          <p:cNvPr id="415" name="" descr=""/>
          <p:cNvPicPr/>
          <p:nvPr/>
        </p:nvPicPr>
        <p:blipFill>
          <a:blip r:embed="rId4">
            <a:alphaModFix amt="20000"/>
          </a:blip>
          <a:stretch/>
        </p:blipFill>
        <p:spPr>
          <a:xfrm rot="5366400">
            <a:off x="3790080" y="2729160"/>
            <a:ext cx="1178640" cy="664200"/>
          </a:xfrm>
          <a:prstGeom prst="rect">
            <a:avLst/>
          </a:prstGeom>
          <a:ln>
            <a:noFill/>
          </a:ln>
        </p:spPr>
      </p:pic>
      <p:pic>
        <p:nvPicPr>
          <p:cNvPr id="416" name="" descr=""/>
          <p:cNvPicPr/>
          <p:nvPr/>
        </p:nvPicPr>
        <p:blipFill>
          <a:blip r:embed="rId5">
            <a:alphaModFix amt="20000"/>
          </a:blip>
          <a:stretch/>
        </p:blipFill>
        <p:spPr>
          <a:xfrm rot="5447400">
            <a:off x="3773880" y="3737160"/>
            <a:ext cx="1179360" cy="663480"/>
          </a:xfrm>
          <a:prstGeom prst="rect">
            <a:avLst/>
          </a:prstGeom>
          <a:ln>
            <a:noFill/>
          </a:ln>
        </p:spPr>
      </p:pic>
      <p:pic>
        <p:nvPicPr>
          <p:cNvPr id="417" name="" descr=""/>
          <p:cNvPicPr/>
          <p:nvPr/>
        </p:nvPicPr>
        <p:blipFill>
          <a:blip r:embed="rId6">
            <a:alphaModFix amt="20000"/>
          </a:blip>
          <a:stretch/>
        </p:blipFill>
        <p:spPr>
          <a:xfrm rot="6205200">
            <a:off x="4324320" y="2734920"/>
            <a:ext cx="997200" cy="561960"/>
          </a:xfrm>
          <a:prstGeom prst="rect">
            <a:avLst/>
          </a:prstGeom>
          <a:ln>
            <a:noFill/>
          </a:ln>
        </p:spPr>
      </p:pic>
      <p:pic>
        <p:nvPicPr>
          <p:cNvPr id="418" name="" descr=""/>
          <p:cNvPicPr/>
          <p:nvPr/>
        </p:nvPicPr>
        <p:blipFill>
          <a:blip r:embed="rId7">
            <a:alphaModFix amt="20000"/>
          </a:blip>
          <a:stretch/>
        </p:blipFill>
        <p:spPr>
          <a:xfrm rot="5353800">
            <a:off x="3603240" y="1258920"/>
            <a:ext cx="1550520" cy="87264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3383280" y="2304720"/>
            <a:ext cx="1828800" cy="38772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TextShape 3"/>
          <p:cNvSpPr txBox="1"/>
          <p:nvPr/>
        </p:nvSpPr>
        <p:spPr>
          <a:xfrm>
            <a:off x="1030320" y="2090160"/>
            <a:ext cx="23173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Synapse Activation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Function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8">
            <a:alphaModFix amt="20000"/>
          </a:blip>
          <a:stretch/>
        </p:blipFill>
        <p:spPr>
          <a:xfrm>
            <a:off x="1335240" y="2651760"/>
            <a:ext cx="1225080" cy="914400"/>
          </a:xfrm>
          <a:prstGeom prst="rect">
            <a:avLst/>
          </a:prstGeom>
          <a:ln>
            <a:noFill/>
          </a:ln>
        </p:spPr>
      </p:pic>
      <p:sp>
        <p:nvSpPr>
          <p:cNvPr id="422" name="TextShape 4"/>
          <p:cNvSpPr txBox="1"/>
          <p:nvPr/>
        </p:nvSpPr>
        <p:spPr>
          <a:xfrm>
            <a:off x="914400" y="28540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TextShape 5"/>
          <p:cNvSpPr txBox="1"/>
          <p:nvPr/>
        </p:nvSpPr>
        <p:spPr>
          <a:xfrm>
            <a:off x="1828800" y="3585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158466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Line 6"/>
          <p:cNvSpPr/>
          <p:nvPr/>
        </p:nvSpPr>
        <p:spPr>
          <a:xfrm>
            <a:off x="3657600" y="3200400"/>
            <a:ext cx="4572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Dot Products in Python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4068000" y="2815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30" name="Line 6"/>
          <p:cNvSpPr/>
          <p:nvPr/>
        </p:nvSpPr>
        <p:spPr>
          <a:xfrm flipH="1">
            <a:off x="4389120" y="3471840"/>
            <a:ext cx="25200" cy="73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2" name="CustomShape 8"/>
          <p:cNvSpPr/>
          <p:nvPr/>
        </p:nvSpPr>
        <p:spPr>
          <a:xfrm>
            <a:off x="5711040" y="279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33" name="CustomShape 9"/>
          <p:cNvSpPr/>
          <p:nvPr/>
        </p:nvSpPr>
        <p:spPr>
          <a:xfrm>
            <a:off x="2859840" y="283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34" name="Line 10"/>
          <p:cNvSpPr/>
          <p:nvPr/>
        </p:nvSpPr>
        <p:spPr>
          <a:xfrm flipH="1">
            <a:off x="4754880" y="3288960"/>
            <a:ext cx="848160" cy="100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11"/>
          <p:cNvSpPr/>
          <p:nvPr/>
        </p:nvSpPr>
        <p:spPr>
          <a:xfrm>
            <a:off x="3317040" y="3563280"/>
            <a:ext cx="889200" cy="64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37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0" name="TextShape 36"/>
          <p:cNvSpPr txBox="1"/>
          <p:nvPr/>
        </p:nvSpPr>
        <p:spPr>
          <a:xfrm>
            <a:off x="722880" y="356976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Input 1 (age)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5"/>
          <p:cNvSpPr/>
          <p:nvPr/>
        </p:nvSpPr>
        <p:spPr>
          <a:xfrm>
            <a:off x="4068000" y="2815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66" name="Line 6"/>
          <p:cNvSpPr/>
          <p:nvPr/>
        </p:nvSpPr>
        <p:spPr>
          <a:xfrm flipH="1">
            <a:off x="4389120" y="3471840"/>
            <a:ext cx="25200" cy="73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8" name="CustomShape 8"/>
          <p:cNvSpPr/>
          <p:nvPr/>
        </p:nvSpPr>
        <p:spPr>
          <a:xfrm>
            <a:off x="5711040" y="279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69" name="CustomShape 9"/>
          <p:cNvSpPr/>
          <p:nvPr/>
        </p:nvSpPr>
        <p:spPr>
          <a:xfrm>
            <a:off x="2859840" y="283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70" name="Line 10"/>
          <p:cNvSpPr/>
          <p:nvPr/>
        </p:nvSpPr>
        <p:spPr>
          <a:xfrm flipH="1">
            <a:off x="4754880" y="3288960"/>
            <a:ext cx="848160" cy="100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1"/>
          <p:cNvSpPr/>
          <p:nvPr/>
        </p:nvSpPr>
        <p:spPr>
          <a:xfrm>
            <a:off x="3317040" y="3563280"/>
            <a:ext cx="889200" cy="64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473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6" name="TextShape 36"/>
          <p:cNvSpPr txBox="1"/>
          <p:nvPr/>
        </p:nvSpPr>
        <p:spPr>
          <a:xfrm>
            <a:off x="722880" y="356976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7" name="CustomShape 37"/>
          <p:cNvSpPr/>
          <p:nvPr/>
        </p:nvSpPr>
        <p:spPr>
          <a:xfrm>
            <a:off x="611280" y="1269000"/>
            <a:ext cx="658440" cy="73152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8"/>
          <p:cNvSpPr/>
          <p:nvPr/>
        </p:nvSpPr>
        <p:spPr>
          <a:xfrm>
            <a:off x="3591360" y="1620720"/>
            <a:ext cx="2283840" cy="5756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Input 2 (sex)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4068000" y="2815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04" name="Line 6"/>
          <p:cNvSpPr/>
          <p:nvPr/>
        </p:nvSpPr>
        <p:spPr>
          <a:xfrm flipH="1">
            <a:off x="4389120" y="3471840"/>
            <a:ext cx="25200" cy="73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6" name="CustomShape 8"/>
          <p:cNvSpPr/>
          <p:nvPr/>
        </p:nvSpPr>
        <p:spPr>
          <a:xfrm>
            <a:off x="5711040" y="279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07" name="CustomShape 9"/>
          <p:cNvSpPr/>
          <p:nvPr/>
        </p:nvSpPr>
        <p:spPr>
          <a:xfrm>
            <a:off x="2859840" y="283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08" name="Line 10"/>
          <p:cNvSpPr/>
          <p:nvPr/>
        </p:nvSpPr>
        <p:spPr>
          <a:xfrm flipH="1">
            <a:off x="4754880" y="3288960"/>
            <a:ext cx="848160" cy="100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11"/>
          <p:cNvSpPr/>
          <p:nvPr/>
        </p:nvSpPr>
        <p:spPr>
          <a:xfrm>
            <a:off x="3317040" y="3563280"/>
            <a:ext cx="889200" cy="64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11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4" name="TextShape 36"/>
          <p:cNvSpPr txBox="1"/>
          <p:nvPr/>
        </p:nvSpPr>
        <p:spPr>
          <a:xfrm>
            <a:off x="722880" y="356976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5" name="CustomShape 37"/>
          <p:cNvSpPr/>
          <p:nvPr/>
        </p:nvSpPr>
        <p:spPr>
          <a:xfrm>
            <a:off x="1581840" y="1311480"/>
            <a:ext cx="658440" cy="73152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8"/>
          <p:cNvSpPr/>
          <p:nvPr/>
        </p:nvSpPr>
        <p:spPr>
          <a:xfrm>
            <a:off x="6062400" y="1636920"/>
            <a:ext cx="2283840" cy="5756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Inputs 3-10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9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4068000" y="2815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42" name="Line 6"/>
          <p:cNvSpPr/>
          <p:nvPr/>
        </p:nvSpPr>
        <p:spPr>
          <a:xfrm flipH="1">
            <a:off x="4389120" y="3569760"/>
            <a:ext cx="25200" cy="73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5711040" y="279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2859840" y="283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46" name="Line 10"/>
          <p:cNvSpPr/>
          <p:nvPr/>
        </p:nvSpPr>
        <p:spPr>
          <a:xfrm flipH="1">
            <a:off x="4754880" y="3288960"/>
            <a:ext cx="848160" cy="100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11"/>
          <p:cNvSpPr/>
          <p:nvPr/>
        </p:nvSpPr>
        <p:spPr>
          <a:xfrm>
            <a:off x="3317040" y="3661200"/>
            <a:ext cx="889200" cy="64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49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2" name="TextShape 36"/>
          <p:cNvSpPr txBox="1"/>
          <p:nvPr/>
        </p:nvSpPr>
        <p:spPr>
          <a:xfrm>
            <a:off x="722880" y="3667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CustomShape 37"/>
          <p:cNvSpPr/>
          <p:nvPr/>
        </p:nvSpPr>
        <p:spPr>
          <a:xfrm>
            <a:off x="2424240" y="1199880"/>
            <a:ext cx="6201720" cy="73152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8"/>
          <p:cNvSpPr/>
          <p:nvPr/>
        </p:nvSpPr>
        <p:spPr>
          <a:xfrm>
            <a:off x="8497800" y="1636920"/>
            <a:ext cx="646200" cy="5756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Layer 1, Intercept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7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8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CustomShape 5"/>
          <p:cNvSpPr/>
          <p:nvPr/>
        </p:nvSpPr>
        <p:spPr>
          <a:xfrm>
            <a:off x="406800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80" name="Line 6"/>
          <p:cNvSpPr/>
          <p:nvPr/>
        </p:nvSpPr>
        <p:spPr>
          <a:xfrm flipH="1">
            <a:off x="4389120" y="3243960"/>
            <a:ext cx="25200" cy="1060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2" name="CustomShape 8"/>
          <p:cNvSpPr/>
          <p:nvPr/>
        </p:nvSpPr>
        <p:spPr>
          <a:xfrm>
            <a:off x="577692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83" name="CustomShape 9"/>
          <p:cNvSpPr/>
          <p:nvPr/>
        </p:nvSpPr>
        <p:spPr>
          <a:xfrm>
            <a:off x="2859840" y="2642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84" name="Line 10"/>
          <p:cNvSpPr/>
          <p:nvPr/>
        </p:nvSpPr>
        <p:spPr>
          <a:xfrm flipH="1">
            <a:off x="4754880" y="3166560"/>
            <a:ext cx="1152000" cy="11311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11"/>
          <p:cNvSpPr/>
          <p:nvPr/>
        </p:nvSpPr>
        <p:spPr>
          <a:xfrm>
            <a:off x="3284280" y="3282840"/>
            <a:ext cx="921960" cy="1021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587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0" name="TextShape 36"/>
          <p:cNvSpPr txBox="1"/>
          <p:nvPr/>
        </p:nvSpPr>
        <p:spPr>
          <a:xfrm>
            <a:off x="722880" y="3739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1" name="CustomShape 37"/>
          <p:cNvSpPr/>
          <p:nvPr/>
        </p:nvSpPr>
        <p:spPr>
          <a:xfrm>
            <a:off x="1326600" y="1717920"/>
            <a:ext cx="2074680" cy="42516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38"/>
          <p:cNvSpPr/>
          <p:nvPr/>
        </p:nvSpPr>
        <p:spPr>
          <a:xfrm>
            <a:off x="2527200" y="3179880"/>
            <a:ext cx="881640" cy="559800"/>
          </a:xfrm>
          <a:prstGeom prst="ellipse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17360" rIns="117360" tIns="72360" bIns="72360" anchor="ctr">
            <a:noAutofit/>
          </a:bodyPr>
          <a:p>
            <a:pPr algn="ctr"/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CustomShape 39"/>
          <p:cNvSpPr/>
          <p:nvPr/>
        </p:nvSpPr>
        <p:spPr>
          <a:xfrm>
            <a:off x="4974840" y="3596400"/>
            <a:ext cx="8600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40"/>
          <p:cNvSpPr/>
          <p:nvPr/>
        </p:nvSpPr>
        <p:spPr>
          <a:xfrm>
            <a:off x="2494800" y="3179880"/>
            <a:ext cx="8600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Layer 1, Neuron 1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16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7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9" name="CustomShape 5"/>
          <p:cNvSpPr/>
          <p:nvPr/>
        </p:nvSpPr>
        <p:spPr>
          <a:xfrm>
            <a:off x="406800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20" name="Line 6"/>
          <p:cNvSpPr/>
          <p:nvPr/>
        </p:nvSpPr>
        <p:spPr>
          <a:xfrm flipH="1">
            <a:off x="4389120" y="3243960"/>
            <a:ext cx="25200" cy="1060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2" name="CustomShape 8"/>
          <p:cNvSpPr/>
          <p:nvPr/>
        </p:nvSpPr>
        <p:spPr>
          <a:xfrm>
            <a:off x="577692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23" name="CustomShape 9"/>
          <p:cNvSpPr/>
          <p:nvPr/>
        </p:nvSpPr>
        <p:spPr>
          <a:xfrm>
            <a:off x="2859840" y="2642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24" name="Line 10"/>
          <p:cNvSpPr/>
          <p:nvPr/>
        </p:nvSpPr>
        <p:spPr>
          <a:xfrm flipH="1">
            <a:off x="4754880" y="3166560"/>
            <a:ext cx="1152000" cy="11311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11"/>
          <p:cNvSpPr/>
          <p:nvPr/>
        </p:nvSpPr>
        <p:spPr>
          <a:xfrm>
            <a:off x="3284280" y="3282840"/>
            <a:ext cx="921960" cy="1021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27" name="Line 13"/>
          <p:cNvSpPr/>
          <p:nvPr/>
        </p:nvSpPr>
        <p:spPr>
          <a:xfrm>
            <a:off x="2036880" y="1728360"/>
            <a:ext cx="969840" cy="1001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15"/>
          <p:cNvSpPr/>
          <p:nvPr/>
        </p:nvSpPr>
        <p:spPr>
          <a:xfrm>
            <a:off x="2951280" y="1717920"/>
            <a:ext cx="162360" cy="9799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24"/>
          <p:cNvSpPr/>
          <p:nvPr/>
        </p:nvSpPr>
        <p:spPr>
          <a:xfrm flipH="1">
            <a:off x="3294720" y="1728360"/>
            <a:ext cx="1341360" cy="1001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25"/>
          <p:cNvSpPr/>
          <p:nvPr/>
        </p:nvSpPr>
        <p:spPr>
          <a:xfrm flipH="1">
            <a:off x="3422880" y="1636920"/>
            <a:ext cx="2088720" cy="10926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26"/>
          <p:cNvSpPr/>
          <p:nvPr/>
        </p:nvSpPr>
        <p:spPr>
          <a:xfrm flipH="1">
            <a:off x="3358800" y="1728360"/>
            <a:ext cx="3067200" cy="1001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0" name="TextShape 36"/>
          <p:cNvSpPr txBox="1"/>
          <p:nvPr/>
        </p:nvSpPr>
        <p:spPr>
          <a:xfrm>
            <a:off x="722880" y="3739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1" name="CustomShape 37"/>
          <p:cNvSpPr/>
          <p:nvPr/>
        </p:nvSpPr>
        <p:spPr>
          <a:xfrm>
            <a:off x="365760" y="1666800"/>
            <a:ext cx="87120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38"/>
          <p:cNvSpPr/>
          <p:nvPr/>
        </p:nvSpPr>
        <p:spPr>
          <a:xfrm>
            <a:off x="2527200" y="3179880"/>
            <a:ext cx="881640" cy="559800"/>
          </a:xfrm>
          <a:prstGeom prst="ellipse">
            <a:avLst/>
          </a:prstGeom>
          <a:noFill/>
          <a:ln w="5472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17360" rIns="117360" tIns="72360" bIns="72360" anchor="ctr">
            <a:noAutofit/>
          </a:bodyPr>
          <a:p>
            <a:pPr algn="ctr"/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3" name="CustomShape 39"/>
          <p:cNvSpPr/>
          <p:nvPr/>
        </p:nvSpPr>
        <p:spPr>
          <a:xfrm>
            <a:off x="4974840" y="3596400"/>
            <a:ext cx="8600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40"/>
          <p:cNvSpPr/>
          <p:nvPr/>
        </p:nvSpPr>
        <p:spPr>
          <a:xfrm>
            <a:off x="2353320" y="2522880"/>
            <a:ext cx="1318680" cy="118836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CustomShape 41"/>
          <p:cNvSpPr/>
          <p:nvPr/>
        </p:nvSpPr>
        <p:spPr>
          <a:xfrm>
            <a:off x="3374280" y="1783440"/>
            <a:ext cx="380520" cy="37116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2"/>
          <p:cNvSpPr/>
          <p:nvPr/>
        </p:nvSpPr>
        <p:spPr>
          <a:xfrm>
            <a:off x="5785920" y="1786320"/>
            <a:ext cx="380520" cy="37116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43"/>
          <p:cNvSpPr/>
          <p:nvPr/>
        </p:nvSpPr>
        <p:spPr>
          <a:xfrm>
            <a:off x="8238240" y="1786320"/>
            <a:ext cx="380520" cy="37116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Layer 1, Neuron 2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59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60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CustomShape 5"/>
          <p:cNvSpPr/>
          <p:nvPr/>
        </p:nvSpPr>
        <p:spPr>
          <a:xfrm>
            <a:off x="406800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63" name="Line 6"/>
          <p:cNvSpPr/>
          <p:nvPr/>
        </p:nvSpPr>
        <p:spPr>
          <a:xfrm flipH="1">
            <a:off x="4389120" y="3243960"/>
            <a:ext cx="25200" cy="1060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5" name="CustomShape 8"/>
          <p:cNvSpPr/>
          <p:nvPr/>
        </p:nvSpPr>
        <p:spPr>
          <a:xfrm>
            <a:off x="577692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66" name="CustomShape 9"/>
          <p:cNvSpPr/>
          <p:nvPr/>
        </p:nvSpPr>
        <p:spPr>
          <a:xfrm>
            <a:off x="2859840" y="2642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67" name="Line 10"/>
          <p:cNvSpPr/>
          <p:nvPr/>
        </p:nvSpPr>
        <p:spPr>
          <a:xfrm flipH="1">
            <a:off x="4754880" y="3166560"/>
            <a:ext cx="1152000" cy="11311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11"/>
          <p:cNvSpPr/>
          <p:nvPr/>
        </p:nvSpPr>
        <p:spPr>
          <a:xfrm>
            <a:off x="3284280" y="3282840"/>
            <a:ext cx="921960" cy="1021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670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Shape 36"/>
          <p:cNvSpPr txBox="1"/>
          <p:nvPr/>
        </p:nvSpPr>
        <p:spPr>
          <a:xfrm>
            <a:off x="722880" y="3739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4" name="CustomShape 37"/>
          <p:cNvSpPr/>
          <p:nvPr/>
        </p:nvSpPr>
        <p:spPr>
          <a:xfrm>
            <a:off x="323280" y="1971000"/>
            <a:ext cx="964440" cy="3920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38"/>
          <p:cNvSpPr/>
          <p:nvPr/>
        </p:nvSpPr>
        <p:spPr>
          <a:xfrm>
            <a:off x="7683480" y="3617640"/>
            <a:ext cx="8672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9"/>
          <p:cNvSpPr/>
          <p:nvPr/>
        </p:nvSpPr>
        <p:spPr>
          <a:xfrm>
            <a:off x="4389120" y="3166560"/>
            <a:ext cx="8816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7360" rIns="117360" tIns="72360" bIns="72360" anchor="ctr">
            <a:noAutofit/>
          </a:bodyPr>
          <a:p>
            <a:pPr algn="ctr"/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Linear Regression Review: Diabetes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5" name="Formula 3"/>
              <p:cNvSpPr txBox="1"/>
              <p:nvPr/>
            </p:nvSpPr>
            <p:spPr>
              <a:xfrm>
                <a:off x="981000" y="1032840"/>
                <a:ext cx="4231080" cy="548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⋅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c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⋅</m:t>
                    </m:r>
                    <m:sSub>
                      <m:e>
                        <m:r>
                          <m:t xml:space="preserve">x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r>
                      <m:t xml:space="preserve">...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46" name="CustomShape 4"/>
          <p:cNvSpPr/>
          <p:nvPr/>
        </p:nvSpPr>
        <p:spPr>
          <a:xfrm>
            <a:off x="457200" y="2468880"/>
            <a:ext cx="8229600" cy="256032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7" name="Object 5"/>
          <p:cNvGraphicFramePr/>
          <p:nvPr/>
        </p:nvGraphicFramePr>
        <p:xfrm>
          <a:off x="642960" y="1787040"/>
          <a:ext cx="7680960" cy="331272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48" name="" descr=""/>
                  <p:cNvPicPr/>
                  <p:nvPr/>
                </p:nvPicPr>
                <p:blipFill>
                  <a:blip r:embed="rId2">
                    <a:alphaModFix amt="20000"/>
                  </a:blip>
                  <a:stretch/>
                </p:blipFill>
                <p:spPr>
                  <a:xfrm>
                    <a:off x="642960" y="1787040"/>
                    <a:ext cx="7680960" cy="331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Layer 1, Neuron 3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98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0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99" name="TextShape 3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TextShape 4"/>
          <p:cNvSpPr txBox="1"/>
          <p:nvPr/>
        </p:nvSpPr>
        <p:spPr>
          <a:xfrm>
            <a:off x="6337440" y="1005840"/>
            <a:ext cx="25214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1" name="CustomShape 5"/>
          <p:cNvSpPr/>
          <p:nvPr/>
        </p:nvSpPr>
        <p:spPr>
          <a:xfrm>
            <a:off x="406800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02" name="Line 6"/>
          <p:cNvSpPr/>
          <p:nvPr/>
        </p:nvSpPr>
        <p:spPr>
          <a:xfrm flipH="1">
            <a:off x="4389120" y="3243960"/>
            <a:ext cx="25200" cy="10602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TextShape 7"/>
          <p:cNvSpPr txBox="1"/>
          <p:nvPr/>
        </p:nvSpPr>
        <p:spPr>
          <a:xfrm>
            <a:off x="49507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4" name="CustomShape 8"/>
          <p:cNvSpPr/>
          <p:nvPr/>
        </p:nvSpPr>
        <p:spPr>
          <a:xfrm>
            <a:off x="577692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05" name="CustomShape 9"/>
          <p:cNvSpPr/>
          <p:nvPr/>
        </p:nvSpPr>
        <p:spPr>
          <a:xfrm>
            <a:off x="2859840" y="2642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06" name="Line 10"/>
          <p:cNvSpPr/>
          <p:nvPr/>
        </p:nvSpPr>
        <p:spPr>
          <a:xfrm flipH="1">
            <a:off x="4754880" y="3166560"/>
            <a:ext cx="1152000" cy="11311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11"/>
          <p:cNvSpPr/>
          <p:nvPr/>
        </p:nvSpPr>
        <p:spPr>
          <a:xfrm>
            <a:off x="3284280" y="3282840"/>
            <a:ext cx="921960" cy="1021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12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09" name="Line 13"/>
          <p:cNvSpPr/>
          <p:nvPr/>
        </p:nvSpPr>
        <p:spPr>
          <a:xfrm>
            <a:off x="2036880" y="1728360"/>
            <a:ext cx="8229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14"/>
          <p:cNvSpPr/>
          <p:nvPr/>
        </p:nvSpPr>
        <p:spPr>
          <a:xfrm>
            <a:off x="1122480" y="1728360"/>
            <a:ext cx="173736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15"/>
          <p:cNvSpPr/>
          <p:nvPr/>
        </p:nvSpPr>
        <p:spPr>
          <a:xfrm>
            <a:off x="2951280" y="1717920"/>
            <a:ext cx="124560" cy="833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16"/>
          <p:cNvSpPr/>
          <p:nvPr/>
        </p:nvSpPr>
        <p:spPr>
          <a:xfrm>
            <a:off x="3865680" y="1728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17"/>
          <p:cNvSpPr/>
          <p:nvPr/>
        </p:nvSpPr>
        <p:spPr>
          <a:xfrm flipH="1">
            <a:off x="450576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18"/>
          <p:cNvSpPr/>
          <p:nvPr/>
        </p:nvSpPr>
        <p:spPr>
          <a:xfrm flipH="1">
            <a:off x="6243120" y="1728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19"/>
          <p:cNvSpPr/>
          <p:nvPr/>
        </p:nvSpPr>
        <p:spPr>
          <a:xfrm flipH="1">
            <a:off x="4636080" y="1728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20"/>
          <p:cNvSpPr/>
          <p:nvPr/>
        </p:nvSpPr>
        <p:spPr>
          <a:xfrm flipH="1">
            <a:off x="6334560" y="1636920"/>
            <a:ext cx="10058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21"/>
          <p:cNvSpPr/>
          <p:nvPr/>
        </p:nvSpPr>
        <p:spPr>
          <a:xfrm flipH="1">
            <a:off x="6517440" y="1728360"/>
            <a:ext cx="182880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22"/>
          <p:cNvSpPr/>
          <p:nvPr/>
        </p:nvSpPr>
        <p:spPr>
          <a:xfrm flipH="1">
            <a:off x="6426000" y="1636920"/>
            <a:ext cx="1645920" cy="1005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23"/>
          <p:cNvSpPr/>
          <p:nvPr/>
        </p:nvSpPr>
        <p:spPr>
          <a:xfrm flipH="1">
            <a:off x="3317040" y="1719360"/>
            <a:ext cx="539640" cy="740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24"/>
          <p:cNvSpPr/>
          <p:nvPr/>
        </p:nvSpPr>
        <p:spPr>
          <a:xfrm flipH="1">
            <a:off x="3499920" y="1728360"/>
            <a:ext cx="113616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25"/>
          <p:cNvSpPr/>
          <p:nvPr/>
        </p:nvSpPr>
        <p:spPr>
          <a:xfrm flipH="1">
            <a:off x="3591360" y="1636920"/>
            <a:ext cx="192024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26"/>
          <p:cNvSpPr/>
          <p:nvPr/>
        </p:nvSpPr>
        <p:spPr>
          <a:xfrm flipH="1">
            <a:off x="3682800" y="1728360"/>
            <a:ext cx="274320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27"/>
          <p:cNvSpPr/>
          <p:nvPr/>
        </p:nvSpPr>
        <p:spPr>
          <a:xfrm>
            <a:off x="2951280" y="1737720"/>
            <a:ext cx="1271160" cy="7131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Line 28"/>
          <p:cNvSpPr/>
          <p:nvPr/>
        </p:nvSpPr>
        <p:spPr>
          <a:xfrm>
            <a:off x="2036880" y="1717920"/>
            <a:ext cx="2185560" cy="73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Line 29"/>
          <p:cNvSpPr/>
          <p:nvPr/>
        </p:nvSpPr>
        <p:spPr>
          <a:xfrm>
            <a:off x="1122480" y="1728360"/>
            <a:ext cx="309996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Line 30"/>
          <p:cNvSpPr/>
          <p:nvPr/>
        </p:nvSpPr>
        <p:spPr>
          <a:xfrm>
            <a:off x="3856680" y="1719360"/>
            <a:ext cx="1929240" cy="884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Line 31"/>
          <p:cNvSpPr/>
          <p:nvPr/>
        </p:nvSpPr>
        <p:spPr>
          <a:xfrm>
            <a:off x="2951280" y="1717920"/>
            <a:ext cx="2825640" cy="876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Line 32"/>
          <p:cNvSpPr/>
          <p:nvPr/>
        </p:nvSpPr>
        <p:spPr>
          <a:xfrm flipH="1">
            <a:off x="5054400" y="1719360"/>
            <a:ext cx="1472400" cy="6490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Line 33"/>
          <p:cNvSpPr/>
          <p:nvPr/>
        </p:nvSpPr>
        <p:spPr>
          <a:xfrm flipH="1">
            <a:off x="5063760" y="1636920"/>
            <a:ext cx="2276640" cy="722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Line 34"/>
          <p:cNvSpPr/>
          <p:nvPr/>
        </p:nvSpPr>
        <p:spPr>
          <a:xfrm flipH="1">
            <a:off x="5073120" y="1636920"/>
            <a:ext cx="2907360" cy="715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TextShape 35"/>
          <p:cNvSpPr txBox="1"/>
          <p:nvPr/>
        </p:nvSpPr>
        <p:spPr>
          <a:xfrm>
            <a:off x="365760" y="178632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2" name="TextShape 36"/>
          <p:cNvSpPr txBox="1"/>
          <p:nvPr/>
        </p:nvSpPr>
        <p:spPr>
          <a:xfrm>
            <a:off x="722880" y="3739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3" name="CustomShape 37"/>
          <p:cNvSpPr/>
          <p:nvPr/>
        </p:nvSpPr>
        <p:spPr>
          <a:xfrm>
            <a:off x="323280" y="2226600"/>
            <a:ext cx="964440" cy="3920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8"/>
          <p:cNvSpPr/>
          <p:nvPr/>
        </p:nvSpPr>
        <p:spPr>
          <a:xfrm>
            <a:off x="4950720" y="3827160"/>
            <a:ext cx="8672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39"/>
          <p:cNvSpPr/>
          <p:nvPr/>
        </p:nvSpPr>
        <p:spPr>
          <a:xfrm>
            <a:off x="5535360" y="3243960"/>
            <a:ext cx="88164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17360" rIns="117360" tIns="72360" bIns="72360" anchor="ctr">
            <a:noAutofit/>
          </a:bodyPr>
          <a:p>
            <a:pPr algn="ctr"/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Backpropagation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37" name="TextShape 2"/>
          <p:cNvSpPr txBox="1"/>
          <p:nvPr/>
        </p:nvSpPr>
        <p:spPr>
          <a:xfrm>
            <a:off x="730800" y="1033200"/>
            <a:ext cx="2801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38" name="Line 3"/>
          <p:cNvSpPr/>
          <p:nvPr/>
        </p:nvSpPr>
        <p:spPr>
          <a:xfrm>
            <a:off x="2036880" y="1737360"/>
            <a:ext cx="822960" cy="914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Line 4"/>
          <p:cNvSpPr/>
          <p:nvPr/>
        </p:nvSpPr>
        <p:spPr>
          <a:xfrm>
            <a:off x="1122480" y="1737360"/>
            <a:ext cx="1625760" cy="10112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Line 5"/>
          <p:cNvSpPr/>
          <p:nvPr/>
        </p:nvSpPr>
        <p:spPr>
          <a:xfrm>
            <a:off x="2951280" y="1726920"/>
            <a:ext cx="124560" cy="833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Line 6"/>
          <p:cNvSpPr/>
          <p:nvPr/>
        </p:nvSpPr>
        <p:spPr>
          <a:xfrm>
            <a:off x="3865680" y="1737360"/>
            <a:ext cx="36576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TextShape 7"/>
          <p:cNvSpPr txBox="1"/>
          <p:nvPr/>
        </p:nvSpPr>
        <p:spPr>
          <a:xfrm>
            <a:off x="3682800" y="1008360"/>
            <a:ext cx="2468880" cy="4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3" name="TextShape 8"/>
          <p:cNvSpPr txBox="1"/>
          <p:nvPr/>
        </p:nvSpPr>
        <p:spPr>
          <a:xfrm>
            <a:off x="6337440" y="1005840"/>
            <a:ext cx="25214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44" name="Line 9"/>
          <p:cNvSpPr/>
          <p:nvPr/>
        </p:nvSpPr>
        <p:spPr>
          <a:xfrm flipH="1">
            <a:off x="4505760" y="1737360"/>
            <a:ext cx="27432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Line 10"/>
          <p:cNvSpPr/>
          <p:nvPr/>
        </p:nvSpPr>
        <p:spPr>
          <a:xfrm flipH="1">
            <a:off x="6243120" y="1737360"/>
            <a:ext cx="27432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Line 11"/>
          <p:cNvSpPr/>
          <p:nvPr/>
        </p:nvSpPr>
        <p:spPr>
          <a:xfrm flipH="1">
            <a:off x="4636080" y="1737360"/>
            <a:ext cx="966960" cy="789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CustomShape 12"/>
          <p:cNvSpPr/>
          <p:nvPr/>
        </p:nvSpPr>
        <p:spPr>
          <a:xfrm>
            <a:off x="4068000" y="2527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-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48" name="Line 13"/>
          <p:cNvSpPr/>
          <p:nvPr/>
        </p:nvSpPr>
        <p:spPr>
          <a:xfrm flipH="1">
            <a:off x="6334560" y="1645920"/>
            <a:ext cx="1005840" cy="914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14"/>
          <p:cNvSpPr/>
          <p:nvPr/>
        </p:nvSpPr>
        <p:spPr>
          <a:xfrm flipH="1">
            <a:off x="6517440" y="1737360"/>
            <a:ext cx="1828800" cy="1005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15"/>
          <p:cNvSpPr/>
          <p:nvPr/>
        </p:nvSpPr>
        <p:spPr>
          <a:xfrm>
            <a:off x="4414320" y="3291840"/>
            <a:ext cx="0" cy="4572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TextShape 16"/>
          <p:cNvSpPr txBox="1"/>
          <p:nvPr/>
        </p:nvSpPr>
        <p:spPr>
          <a:xfrm>
            <a:off x="2321640" y="4428720"/>
            <a:ext cx="406620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(prediction error)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2" name="CustomShape 17"/>
          <p:cNvSpPr/>
          <p:nvPr/>
        </p:nvSpPr>
        <p:spPr>
          <a:xfrm>
            <a:off x="5711040" y="2612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-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53" name="CustomShape 18"/>
          <p:cNvSpPr/>
          <p:nvPr/>
        </p:nvSpPr>
        <p:spPr>
          <a:xfrm>
            <a:off x="2859840" y="2651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-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54" name="Line 19"/>
          <p:cNvSpPr/>
          <p:nvPr/>
        </p:nvSpPr>
        <p:spPr>
          <a:xfrm flipH="1">
            <a:off x="4688640" y="3108960"/>
            <a:ext cx="914400" cy="698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Line 20"/>
          <p:cNvSpPr/>
          <p:nvPr/>
        </p:nvSpPr>
        <p:spPr>
          <a:xfrm>
            <a:off x="3317040" y="3383280"/>
            <a:ext cx="822960" cy="4572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1"/>
          <p:cNvSpPr/>
          <p:nvPr/>
        </p:nvSpPr>
        <p:spPr>
          <a:xfrm>
            <a:off x="4156560" y="38073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-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57" name="Line 22"/>
          <p:cNvSpPr/>
          <p:nvPr/>
        </p:nvSpPr>
        <p:spPr>
          <a:xfrm flipH="1">
            <a:off x="6426000" y="1645920"/>
            <a:ext cx="1645920" cy="1005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Line 23"/>
          <p:cNvSpPr/>
          <p:nvPr/>
        </p:nvSpPr>
        <p:spPr>
          <a:xfrm flipH="1">
            <a:off x="3317040" y="1728360"/>
            <a:ext cx="539640" cy="740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24"/>
          <p:cNvSpPr/>
          <p:nvPr/>
        </p:nvSpPr>
        <p:spPr>
          <a:xfrm flipH="1">
            <a:off x="3499920" y="1737360"/>
            <a:ext cx="113616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25"/>
          <p:cNvSpPr/>
          <p:nvPr/>
        </p:nvSpPr>
        <p:spPr>
          <a:xfrm flipH="1">
            <a:off x="3591360" y="1737360"/>
            <a:ext cx="173664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Line 26"/>
          <p:cNvSpPr/>
          <p:nvPr/>
        </p:nvSpPr>
        <p:spPr>
          <a:xfrm flipH="1">
            <a:off x="3682800" y="1737360"/>
            <a:ext cx="274320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27"/>
          <p:cNvSpPr/>
          <p:nvPr/>
        </p:nvSpPr>
        <p:spPr>
          <a:xfrm>
            <a:off x="2951280" y="1746720"/>
            <a:ext cx="1271160" cy="7131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Line 28"/>
          <p:cNvSpPr/>
          <p:nvPr/>
        </p:nvSpPr>
        <p:spPr>
          <a:xfrm>
            <a:off x="2036880" y="1726920"/>
            <a:ext cx="2185560" cy="73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Line 29"/>
          <p:cNvSpPr/>
          <p:nvPr/>
        </p:nvSpPr>
        <p:spPr>
          <a:xfrm>
            <a:off x="1122480" y="1737360"/>
            <a:ext cx="3099960" cy="722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Line 30"/>
          <p:cNvSpPr/>
          <p:nvPr/>
        </p:nvSpPr>
        <p:spPr>
          <a:xfrm>
            <a:off x="3856680" y="1728360"/>
            <a:ext cx="1929240" cy="884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Line 31"/>
          <p:cNvSpPr/>
          <p:nvPr/>
        </p:nvSpPr>
        <p:spPr>
          <a:xfrm>
            <a:off x="2951280" y="1726920"/>
            <a:ext cx="2825640" cy="876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Line 32"/>
          <p:cNvSpPr/>
          <p:nvPr/>
        </p:nvSpPr>
        <p:spPr>
          <a:xfrm flipH="1">
            <a:off x="5054400" y="1728360"/>
            <a:ext cx="1472400" cy="6490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Line 33"/>
          <p:cNvSpPr/>
          <p:nvPr/>
        </p:nvSpPr>
        <p:spPr>
          <a:xfrm flipH="1">
            <a:off x="5063760" y="1737360"/>
            <a:ext cx="2030400" cy="6310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Line 34"/>
          <p:cNvSpPr/>
          <p:nvPr/>
        </p:nvSpPr>
        <p:spPr>
          <a:xfrm flipH="1">
            <a:off x="5073120" y="1737360"/>
            <a:ext cx="2774880" cy="6238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TextShape 35"/>
          <p:cNvSpPr txBox="1"/>
          <p:nvPr/>
        </p:nvSpPr>
        <p:spPr>
          <a:xfrm>
            <a:off x="2584800" y="140580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1" name="TextShape 36"/>
          <p:cNvSpPr txBox="1"/>
          <p:nvPr/>
        </p:nvSpPr>
        <p:spPr>
          <a:xfrm>
            <a:off x="220680" y="1425960"/>
            <a:ext cx="1315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coef_[0,0]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2" name="TextShape 37"/>
          <p:cNvSpPr txBox="1"/>
          <p:nvPr/>
        </p:nvSpPr>
        <p:spPr>
          <a:xfrm>
            <a:off x="1622520" y="143568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3" name="TextShape 38"/>
          <p:cNvSpPr txBox="1"/>
          <p:nvPr/>
        </p:nvSpPr>
        <p:spPr>
          <a:xfrm>
            <a:off x="2584800" y="140616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4" name="TextShape 39"/>
          <p:cNvSpPr txBox="1"/>
          <p:nvPr/>
        </p:nvSpPr>
        <p:spPr>
          <a:xfrm>
            <a:off x="3627360" y="141624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5" name="TextShape 40"/>
          <p:cNvSpPr txBox="1"/>
          <p:nvPr/>
        </p:nvSpPr>
        <p:spPr>
          <a:xfrm>
            <a:off x="4589640" y="13867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[0,4]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TextShape 41"/>
          <p:cNvSpPr txBox="1"/>
          <p:nvPr/>
        </p:nvSpPr>
        <p:spPr>
          <a:xfrm>
            <a:off x="5399640" y="13867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7" name="TextShape 42"/>
          <p:cNvSpPr txBox="1"/>
          <p:nvPr/>
        </p:nvSpPr>
        <p:spPr>
          <a:xfrm>
            <a:off x="6361920" y="135720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[0,6]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8" name="TextShape 43"/>
          <p:cNvSpPr txBox="1"/>
          <p:nvPr/>
        </p:nvSpPr>
        <p:spPr>
          <a:xfrm>
            <a:off x="7269120" y="13867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[0,7]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9" name="TextShape 44"/>
          <p:cNvSpPr txBox="1"/>
          <p:nvPr/>
        </p:nvSpPr>
        <p:spPr>
          <a:xfrm>
            <a:off x="8231400" y="135720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0" name="TextShape 45"/>
          <p:cNvSpPr txBox="1"/>
          <p:nvPr/>
        </p:nvSpPr>
        <p:spPr>
          <a:xfrm>
            <a:off x="2076480" y="3291840"/>
            <a:ext cx="1315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coef_[1,0]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1" name="TextShape 46"/>
          <p:cNvSpPr txBox="1"/>
          <p:nvPr/>
        </p:nvSpPr>
        <p:spPr>
          <a:xfrm>
            <a:off x="3682080" y="316728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[1,1]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2" name="TextShape 47"/>
          <p:cNvSpPr txBox="1"/>
          <p:nvPr/>
        </p:nvSpPr>
        <p:spPr>
          <a:xfrm>
            <a:off x="5048280" y="287496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[1,2]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3" name="TextShape 48"/>
          <p:cNvSpPr txBox="1"/>
          <p:nvPr/>
        </p:nvSpPr>
        <p:spPr>
          <a:xfrm>
            <a:off x="6429600" y="287748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4" name="TextShape 49"/>
          <p:cNvSpPr txBox="1"/>
          <p:nvPr/>
        </p:nvSpPr>
        <p:spPr>
          <a:xfrm>
            <a:off x="4727520" y="267912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5" name="TextShape 50"/>
          <p:cNvSpPr txBox="1"/>
          <p:nvPr/>
        </p:nvSpPr>
        <p:spPr>
          <a:xfrm>
            <a:off x="3499920" y="2758320"/>
            <a:ext cx="320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6" name="TextShape 51"/>
          <p:cNvSpPr txBox="1"/>
          <p:nvPr/>
        </p:nvSpPr>
        <p:spPr>
          <a:xfrm>
            <a:off x="2471040" y="380592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y_pred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87" name="TextShape 52"/>
          <p:cNvSpPr txBox="1"/>
          <p:nvPr/>
        </p:nvSpPr>
        <p:spPr>
          <a:xfrm>
            <a:off x="4951080" y="379584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y_true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Backpropagation: Prediction Error Gradients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406800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90" name="TextShape 3"/>
          <p:cNvSpPr txBox="1"/>
          <p:nvPr/>
        </p:nvSpPr>
        <p:spPr>
          <a:xfrm>
            <a:off x="2391120" y="438696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y_pred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5776920" y="26038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92" name="CustomShape 5"/>
          <p:cNvSpPr/>
          <p:nvPr/>
        </p:nvSpPr>
        <p:spPr>
          <a:xfrm>
            <a:off x="2859840" y="264276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93" name="CustomShape 6"/>
          <p:cNvSpPr/>
          <p:nvPr/>
        </p:nvSpPr>
        <p:spPr>
          <a:xfrm>
            <a:off x="4156560" y="429768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-</a:t>
            </a:r>
            <a:endParaRPr b="1" lang="en-US" sz="3200" spc="-1" strike="noStrike">
              <a:solidFill>
                <a:srgbClr val="729fcf"/>
              </a:solidFill>
              <a:latin typeface="Arial"/>
            </a:endParaRPr>
          </a:p>
        </p:txBody>
      </p:sp>
      <p:sp>
        <p:nvSpPr>
          <p:cNvPr id="794" name="Line 7"/>
          <p:cNvSpPr/>
          <p:nvPr/>
        </p:nvSpPr>
        <p:spPr>
          <a:xfrm>
            <a:off x="2036880" y="1765080"/>
            <a:ext cx="822960" cy="914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Line 8"/>
          <p:cNvSpPr/>
          <p:nvPr/>
        </p:nvSpPr>
        <p:spPr>
          <a:xfrm>
            <a:off x="1122480" y="1765080"/>
            <a:ext cx="1625760" cy="10112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Line 9"/>
          <p:cNvSpPr/>
          <p:nvPr/>
        </p:nvSpPr>
        <p:spPr>
          <a:xfrm>
            <a:off x="2951280" y="1754640"/>
            <a:ext cx="124560" cy="833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Line 10"/>
          <p:cNvSpPr/>
          <p:nvPr/>
        </p:nvSpPr>
        <p:spPr>
          <a:xfrm>
            <a:off x="3865680" y="1765080"/>
            <a:ext cx="36576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Line 11"/>
          <p:cNvSpPr/>
          <p:nvPr/>
        </p:nvSpPr>
        <p:spPr>
          <a:xfrm flipH="1">
            <a:off x="4505760" y="1765080"/>
            <a:ext cx="27432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Line 12"/>
          <p:cNvSpPr/>
          <p:nvPr/>
        </p:nvSpPr>
        <p:spPr>
          <a:xfrm flipH="1">
            <a:off x="6243120" y="1765080"/>
            <a:ext cx="274320" cy="731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Line 13"/>
          <p:cNvSpPr/>
          <p:nvPr/>
        </p:nvSpPr>
        <p:spPr>
          <a:xfrm flipH="1">
            <a:off x="4636080" y="1765080"/>
            <a:ext cx="966960" cy="789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Line 14"/>
          <p:cNvSpPr/>
          <p:nvPr/>
        </p:nvSpPr>
        <p:spPr>
          <a:xfrm flipH="1">
            <a:off x="6334560" y="1673640"/>
            <a:ext cx="1005840" cy="91440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Line 15"/>
          <p:cNvSpPr/>
          <p:nvPr/>
        </p:nvSpPr>
        <p:spPr>
          <a:xfrm flipH="1">
            <a:off x="6517440" y="1765080"/>
            <a:ext cx="1828800" cy="1005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Line 16"/>
          <p:cNvSpPr/>
          <p:nvPr/>
        </p:nvSpPr>
        <p:spPr>
          <a:xfrm flipH="1">
            <a:off x="6426000" y="1673640"/>
            <a:ext cx="1645920" cy="10058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17"/>
          <p:cNvSpPr/>
          <p:nvPr/>
        </p:nvSpPr>
        <p:spPr>
          <a:xfrm flipH="1">
            <a:off x="3317040" y="1756080"/>
            <a:ext cx="539640" cy="740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18"/>
          <p:cNvSpPr/>
          <p:nvPr/>
        </p:nvSpPr>
        <p:spPr>
          <a:xfrm flipH="1">
            <a:off x="3499920" y="1765080"/>
            <a:ext cx="113616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Line 19"/>
          <p:cNvSpPr/>
          <p:nvPr/>
        </p:nvSpPr>
        <p:spPr>
          <a:xfrm flipH="1">
            <a:off x="3591360" y="1765080"/>
            <a:ext cx="173664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Line 20"/>
          <p:cNvSpPr/>
          <p:nvPr/>
        </p:nvSpPr>
        <p:spPr>
          <a:xfrm flipH="1">
            <a:off x="3682800" y="1765080"/>
            <a:ext cx="2743200" cy="82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Line 21"/>
          <p:cNvSpPr/>
          <p:nvPr/>
        </p:nvSpPr>
        <p:spPr>
          <a:xfrm>
            <a:off x="2951280" y="1774440"/>
            <a:ext cx="1271160" cy="7131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Line 22"/>
          <p:cNvSpPr/>
          <p:nvPr/>
        </p:nvSpPr>
        <p:spPr>
          <a:xfrm>
            <a:off x="2036880" y="1754640"/>
            <a:ext cx="2185560" cy="732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Line 23"/>
          <p:cNvSpPr/>
          <p:nvPr/>
        </p:nvSpPr>
        <p:spPr>
          <a:xfrm>
            <a:off x="1122480" y="1765080"/>
            <a:ext cx="3099960" cy="722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Line 24"/>
          <p:cNvSpPr/>
          <p:nvPr/>
        </p:nvSpPr>
        <p:spPr>
          <a:xfrm>
            <a:off x="3856680" y="1756080"/>
            <a:ext cx="1929240" cy="8845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Line 25"/>
          <p:cNvSpPr/>
          <p:nvPr/>
        </p:nvSpPr>
        <p:spPr>
          <a:xfrm>
            <a:off x="2951280" y="1754640"/>
            <a:ext cx="2825640" cy="87696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Line 26"/>
          <p:cNvSpPr/>
          <p:nvPr/>
        </p:nvSpPr>
        <p:spPr>
          <a:xfrm flipH="1">
            <a:off x="5054400" y="1756080"/>
            <a:ext cx="1472400" cy="6490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Line 27"/>
          <p:cNvSpPr/>
          <p:nvPr/>
        </p:nvSpPr>
        <p:spPr>
          <a:xfrm flipH="1">
            <a:off x="5063760" y="1765080"/>
            <a:ext cx="2030400" cy="6310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Line 28"/>
          <p:cNvSpPr/>
          <p:nvPr/>
        </p:nvSpPr>
        <p:spPr>
          <a:xfrm flipH="1">
            <a:off x="5073120" y="1765080"/>
            <a:ext cx="2774880" cy="62388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TextShape 29"/>
          <p:cNvSpPr txBox="1"/>
          <p:nvPr/>
        </p:nvSpPr>
        <p:spPr>
          <a:xfrm>
            <a:off x="2584800" y="14335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7" name="TextShape 30"/>
          <p:cNvSpPr txBox="1"/>
          <p:nvPr/>
        </p:nvSpPr>
        <p:spPr>
          <a:xfrm>
            <a:off x="220680" y="1453680"/>
            <a:ext cx="131508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coef_[0,0]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8" name="TextShape 31"/>
          <p:cNvSpPr txBox="1"/>
          <p:nvPr/>
        </p:nvSpPr>
        <p:spPr>
          <a:xfrm>
            <a:off x="1622520" y="146340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9" name="TextShape 32"/>
          <p:cNvSpPr txBox="1"/>
          <p:nvPr/>
        </p:nvSpPr>
        <p:spPr>
          <a:xfrm>
            <a:off x="2584800" y="143388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0" name="TextShape 33"/>
          <p:cNvSpPr txBox="1"/>
          <p:nvPr/>
        </p:nvSpPr>
        <p:spPr>
          <a:xfrm>
            <a:off x="3627360" y="144396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1" name="TextShape 34"/>
          <p:cNvSpPr txBox="1"/>
          <p:nvPr/>
        </p:nvSpPr>
        <p:spPr>
          <a:xfrm>
            <a:off x="4589640" y="141444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[0,4]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2" name="TextShape 35"/>
          <p:cNvSpPr txBox="1"/>
          <p:nvPr/>
        </p:nvSpPr>
        <p:spPr>
          <a:xfrm>
            <a:off x="5399640" y="141444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[0,5]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3" name="TextShape 36"/>
          <p:cNvSpPr txBox="1"/>
          <p:nvPr/>
        </p:nvSpPr>
        <p:spPr>
          <a:xfrm>
            <a:off x="6361920" y="13849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[0,6]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4" name="TextShape 37"/>
          <p:cNvSpPr txBox="1"/>
          <p:nvPr/>
        </p:nvSpPr>
        <p:spPr>
          <a:xfrm>
            <a:off x="7269120" y="141444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[0,7]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5" name="TextShape 38"/>
          <p:cNvSpPr txBox="1"/>
          <p:nvPr/>
        </p:nvSpPr>
        <p:spPr>
          <a:xfrm>
            <a:off x="8231400" y="1384920"/>
            <a:ext cx="732240" cy="44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solidFill>
                  <a:srgbClr val="c9211e"/>
                </a:solidFill>
                <a:latin typeface="Courier New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TextShape 39"/>
          <p:cNvSpPr txBox="1"/>
          <p:nvPr/>
        </p:nvSpPr>
        <p:spPr>
          <a:xfrm>
            <a:off x="3682800" y="1008360"/>
            <a:ext cx="2468880" cy="4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7" name="TextShape 40"/>
          <p:cNvSpPr txBox="1"/>
          <p:nvPr/>
        </p:nvSpPr>
        <p:spPr>
          <a:xfrm>
            <a:off x="6337440" y="1005840"/>
            <a:ext cx="25214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8" name="TextShape 41"/>
          <p:cNvSpPr txBox="1"/>
          <p:nvPr/>
        </p:nvSpPr>
        <p:spPr>
          <a:xfrm>
            <a:off x="730800" y="1033560"/>
            <a:ext cx="2801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9" name="TextShape 42"/>
          <p:cNvSpPr txBox="1"/>
          <p:nvPr/>
        </p:nvSpPr>
        <p:spPr>
          <a:xfrm>
            <a:off x="459720" y="1769400"/>
            <a:ext cx="8503920" cy="7804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z[0,0]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coef_[0,0,1]*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z[0,1]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intercept_[0,1]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coef_[0,1,1]*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z[0,2]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</a:rPr>
              <a:t>intercept_[0,2]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coef_[0,2,0]*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</a:rPr>
              <a:t>coef_[0,2,1]*</a:t>
            </a:r>
            <a:r>
              <a:rPr b="1" lang="en-US" sz="16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600" spc="-1" strike="noStrike"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600" spc="-1" strike="noStrike">
                <a:latin typeface="Courier New"/>
              </a:rPr>
              <a:t> 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0" name="CustomShape 43"/>
          <p:cNvSpPr/>
          <p:nvPr/>
        </p:nvSpPr>
        <p:spPr>
          <a:xfrm>
            <a:off x="3815640" y="1754640"/>
            <a:ext cx="1584000" cy="3920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44"/>
          <p:cNvSpPr/>
          <p:nvPr/>
        </p:nvSpPr>
        <p:spPr>
          <a:xfrm>
            <a:off x="95040" y="1377360"/>
            <a:ext cx="1584000" cy="39204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TextShape 45"/>
          <p:cNvSpPr txBox="1"/>
          <p:nvPr/>
        </p:nvSpPr>
        <p:spPr>
          <a:xfrm>
            <a:off x="4871160" y="4376880"/>
            <a:ext cx="2090160" cy="55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y_true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33" name="Line 46"/>
          <p:cNvSpPr/>
          <p:nvPr/>
        </p:nvSpPr>
        <p:spPr>
          <a:xfrm flipH="1">
            <a:off x="4676400" y="3243960"/>
            <a:ext cx="1100520" cy="10537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Line 47"/>
          <p:cNvSpPr/>
          <p:nvPr/>
        </p:nvSpPr>
        <p:spPr>
          <a:xfrm>
            <a:off x="4405320" y="3304080"/>
            <a:ext cx="69480" cy="98604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Line 48"/>
          <p:cNvSpPr/>
          <p:nvPr/>
        </p:nvSpPr>
        <p:spPr>
          <a:xfrm>
            <a:off x="3333600" y="3282840"/>
            <a:ext cx="902880" cy="1104120"/>
          </a:xfrm>
          <a:prstGeom prst="line">
            <a:avLst/>
          </a:prstGeom>
          <a:ln w="36720">
            <a:solidFill>
              <a:srgbClr val="c9211e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TextShape 49"/>
          <p:cNvSpPr txBox="1"/>
          <p:nvPr/>
        </p:nvSpPr>
        <p:spPr>
          <a:xfrm>
            <a:off x="722880" y="3559680"/>
            <a:ext cx="7863840" cy="5504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solidFill>
              <a:srgbClr val="000000"/>
            </a:solidFill>
          </a:ln>
        </p:spPr>
        <p:txBody>
          <a:bodyPr lIns="90000" rIns="90000" tIns="45000" bIns="45000">
            <a:noAutofit/>
          </a:bodyPr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latin typeface="Courier New"/>
                <a:ea typeface="Arial Unicode MS"/>
              </a:rPr>
              <a:t>intercept_[1,0]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coef_[1,0,0]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*z[0,0]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</a:t>
            </a:r>
            <a:r>
              <a:rPr b="1" lang="en-US" sz="1600" spc="-1" strike="noStrike">
                <a:latin typeface="Courier New"/>
                <a:ea typeface="Arial Unicode MS"/>
              </a:rPr>
              <a:t>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*z[0,1]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                  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+ </a:t>
            </a:r>
            <a:r>
              <a:rPr b="1" lang="en-US" sz="1600" spc="-1" strike="noStrike">
                <a:solidFill>
                  <a:srgbClr val="c9211e"/>
                </a:solidFill>
                <a:latin typeface="Courier New"/>
                <a:ea typeface="Arial Unicode MS"/>
              </a:rPr>
              <a:t>coef_[1,0,1]</a:t>
            </a:r>
            <a:r>
              <a:rPr b="1" lang="en-US" sz="1600" spc="-1" strike="noStrike">
                <a:solidFill>
                  <a:srgbClr val="8d1d75"/>
                </a:solidFill>
                <a:latin typeface="Courier New"/>
              </a:rPr>
              <a:t>*z[0,2]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7" name="CustomShape 50"/>
          <p:cNvSpPr/>
          <p:nvPr/>
        </p:nvSpPr>
        <p:spPr>
          <a:xfrm>
            <a:off x="3369240" y="3418200"/>
            <a:ext cx="1591560" cy="559800"/>
          </a:xfrm>
          <a:prstGeom prst="ellipse">
            <a:avLst/>
          </a:prstGeom>
          <a:noFill/>
          <a:ln w="54720">
            <a:solidFill>
              <a:srgbClr val="1584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ourier New"/>
                <a:ea typeface="Arial"/>
              </a:rPr>
              <a:t>LinearRegression().fit(X,y).coef_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24080" y="1131480"/>
            <a:ext cx="8229600" cy="4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  <a:ea typeface="Arial Unicode MS"/>
              </a:rPr>
              <a:t>  </a:t>
            </a:r>
            <a:r>
              <a:rPr b="0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800" spc="-1" strike="noStrike">
                <a:latin typeface="Courier New"/>
                <a:ea typeface="Arial Unicode MS"/>
              </a:rPr>
              <a:t> </a:t>
            </a:r>
            <a:r>
              <a:rPr b="1" lang="en-US" sz="1800" spc="-1" strike="noStrike">
                <a:latin typeface="Courier New"/>
              </a:rPr>
              <a:t>intercept_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coef_[0]*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coef_[1]*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…</a:t>
            </a:r>
            <a:r>
              <a:rPr b="0" lang="en-US" sz="1800" spc="-1" strike="noStrike">
                <a:latin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52" name="Object 4"/>
          <p:cNvGraphicFramePr/>
          <p:nvPr/>
        </p:nvGraphicFramePr>
        <p:xfrm>
          <a:off x="642960" y="1787040"/>
          <a:ext cx="7680960" cy="331272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53" name="" descr=""/>
                  <p:cNvPicPr/>
                  <p:nvPr/>
                </p:nvPicPr>
                <p:blipFill>
                  <a:blip r:embed="rId2">
                    <a:alphaModFix amt="20000"/>
                  </a:blip>
                  <a:stretch/>
                </p:blipFill>
                <p:spPr>
                  <a:xfrm>
                    <a:off x="642960" y="1787040"/>
                    <a:ext cx="7680960" cy="331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54" name="CustomShape 5"/>
          <p:cNvSpPr/>
          <p:nvPr/>
        </p:nvSpPr>
        <p:spPr>
          <a:xfrm>
            <a:off x="457200" y="2468880"/>
            <a:ext cx="8229600" cy="2560320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6"/>
          <p:cNvSpPr/>
          <p:nvPr/>
        </p:nvSpPr>
        <p:spPr>
          <a:xfrm flipV="1">
            <a:off x="1828800" y="1463040"/>
            <a:ext cx="2834640" cy="640080"/>
          </a:xfrm>
          <a:prstGeom prst="line">
            <a:avLst/>
          </a:prstGeom>
          <a:ln w="3672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7"/>
          <p:cNvSpPr/>
          <p:nvPr/>
        </p:nvSpPr>
        <p:spPr>
          <a:xfrm flipV="1">
            <a:off x="2377440" y="1463040"/>
            <a:ext cx="4297680" cy="640080"/>
          </a:xfrm>
          <a:prstGeom prst="line">
            <a:avLst/>
          </a:prstGeom>
          <a:ln w="3672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Flow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427920" y="1607400"/>
            <a:ext cx="160128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47800" y="1095480"/>
            <a:ext cx="8229600" cy="4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800" spc="-1" strike="noStrike">
                <a:latin typeface="Courier New"/>
                <a:ea typeface="Arial Unicode MS"/>
              </a:rPr>
              <a:t> </a:t>
            </a:r>
            <a:r>
              <a:rPr b="1" lang="en-US" sz="1800" spc="-1" strike="noStrike">
                <a:latin typeface="Courier New"/>
              </a:rPr>
              <a:t>intercept_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coef_[0]*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coef_[1]*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…</a:t>
            </a:r>
            <a:r>
              <a:rPr b="0" lang="en-US" sz="1800" spc="-1" strike="noStrike">
                <a:latin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5386320" y="1499040"/>
            <a:ext cx="1129320" cy="6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(sex)  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7357320" y="1811880"/>
            <a:ext cx="114732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x[2]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(BMI)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Line 6"/>
          <p:cNvSpPr/>
          <p:nvPr/>
        </p:nvSpPr>
        <p:spPr>
          <a:xfrm flipH="1">
            <a:off x="4297680" y="1449720"/>
            <a:ext cx="399960" cy="15123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7"/>
          <p:cNvSpPr/>
          <p:nvPr/>
        </p:nvSpPr>
        <p:spPr>
          <a:xfrm flipH="1">
            <a:off x="5613840" y="1449720"/>
            <a:ext cx="1205280" cy="14259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H="1">
            <a:off x="7004880" y="1364040"/>
            <a:ext cx="658440" cy="15116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9"/>
          <p:cNvSpPr/>
          <p:nvPr/>
        </p:nvSpPr>
        <p:spPr>
          <a:xfrm flipH="1">
            <a:off x="8249040" y="1449720"/>
            <a:ext cx="122040" cy="14612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10"/>
          <p:cNvSpPr txBox="1"/>
          <p:nvPr/>
        </p:nvSpPr>
        <p:spPr>
          <a:xfrm>
            <a:off x="8179560" y="109548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x[3]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67" name="Object 11"/>
          <p:cNvGraphicFramePr/>
          <p:nvPr/>
        </p:nvGraphicFramePr>
        <p:xfrm>
          <a:off x="3994560" y="502920"/>
          <a:ext cx="5063760" cy="9468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68" name="" descr=""/>
                  <p:cNvPicPr/>
                  <p:nvPr/>
                </p:nvPicPr>
                <p:blipFill>
                  <a:blip r:embed="rId2">
                    <a:alphaModFix amt="20000"/>
                  </a:blip>
                  <a:stretch/>
                </p:blipFill>
                <p:spPr>
                  <a:xfrm>
                    <a:off x="3994560" y="502920"/>
                    <a:ext cx="5063760" cy="946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Multiplication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427920" y="1607400"/>
            <a:ext cx="160128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47800" y="1095480"/>
            <a:ext cx="8229600" cy="4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800" spc="-1" strike="noStrike">
                <a:latin typeface="Courier New"/>
                <a:ea typeface="Arial Unicode MS"/>
              </a:rPr>
              <a:t> </a:t>
            </a:r>
            <a:r>
              <a:rPr b="1" lang="en-US" sz="1800" spc="-1" strike="noStrike">
                <a:latin typeface="Courier New"/>
              </a:rPr>
              <a:t>intercept_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coef_[0]*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coef_[1]*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…</a:t>
            </a:r>
            <a:r>
              <a:rPr b="0" lang="en-US" sz="1800" spc="-1" strike="noStrike">
                <a:latin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5386320" y="1499040"/>
            <a:ext cx="1129320" cy="6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(sex)  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Shape 5"/>
          <p:cNvSpPr txBox="1"/>
          <p:nvPr/>
        </p:nvSpPr>
        <p:spPr>
          <a:xfrm>
            <a:off x="7357320" y="1811880"/>
            <a:ext cx="114732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x[2]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(BMI)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Line 6"/>
          <p:cNvSpPr/>
          <p:nvPr/>
        </p:nvSpPr>
        <p:spPr>
          <a:xfrm flipH="1">
            <a:off x="4297680" y="1449720"/>
            <a:ext cx="399960" cy="15123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 flipH="1">
            <a:off x="5613840" y="1449720"/>
            <a:ext cx="1205280" cy="142596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8"/>
          <p:cNvSpPr/>
          <p:nvPr/>
        </p:nvSpPr>
        <p:spPr>
          <a:xfrm flipH="1">
            <a:off x="7004880" y="1364040"/>
            <a:ext cx="658440" cy="15116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9"/>
          <p:cNvSpPr/>
          <p:nvPr/>
        </p:nvSpPr>
        <p:spPr>
          <a:xfrm flipH="1">
            <a:off x="8249040" y="1449720"/>
            <a:ext cx="122040" cy="14612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10"/>
          <p:cNvSpPr txBox="1"/>
          <p:nvPr/>
        </p:nvSpPr>
        <p:spPr>
          <a:xfrm>
            <a:off x="8179560" y="109548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x[3]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9" name="Object 11"/>
          <p:cNvGraphicFramePr/>
          <p:nvPr/>
        </p:nvGraphicFramePr>
        <p:xfrm>
          <a:off x="3994560" y="502920"/>
          <a:ext cx="5063760" cy="9468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80" name="" descr=""/>
                  <p:cNvPicPr/>
                  <p:nvPr/>
                </p:nvPicPr>
                <p:blipFill>
                  <a:blip r:embed="rId2">
                    <a:alphaModFix amt="20000"/>
                  </a:blip>
                  <a:stretch/>
                </p:blipFill>
                <p:spPr>
                  <a:xfrm>
                    <a:off x="3994560" y="502920"/>
                    <a:ext cx="5063760" cy="9468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81" name="TextShape 12"/>
          <p:cNvSpPr txBox="1"/>
          <p:nvPr/>
        </p:nvSpPr>
        <p:spPr>
          <a:xfrm>
            <a:off x="3818160" y="25214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-.2*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Shape 13"/>
          <p:cNvSpPr txBox="1"/>
          <p:nvPr/>
        </p:nvSpPr>
        <p:spPr>
          <a:xfrm>
            <a:off x="5278320" y="24350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-20*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sex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Shape 14"/>
          <p:cNvSpPr txBox="1"/>
          <p:nvPr/>
        </p:nvSpPr>
        <p:spPr>
          <a:xfrm>
            <a:off x="6613920" y="24300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+6*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bmi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15"/>
          <p:cNvSpPr txBox="1"/>
          <p:nvPr/>
        </p:nvSpPr>
        <p:spPr>
          <a:xfrm>
            <a:off x="7808400" y="247212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+1*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383280" y="2839680"/>
            <a:ext cx="5669280" cy="148320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3782160" y="23774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-.2*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Coefficients as Slopes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3336480" y="1657440"/>
            <a:ext cx="160128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-79920" y="1059480"/>
            <a:ext cx="8229600" cy="4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  <a:ea typeface="Arial Unicode MS"/>
              </a:rPr>
              <a:t>  </a:t>
            </a:r>
            <a:r>
              <a:rPr b="0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800" spc="-1" strike="noStrike">
                <a:latin typeface="Courier New"/>
                <a:ea typeface="Arial Unicode MS"/>
              </a:rPr>
              <a:t> </a:t>
            </a:r>
            <a:r>
              <a:rPr b="1" lang="en-US" sz="1800" spc="-1" strike="noStrike">
                <a:latin typeface="Courier New"/>
              </a:rPr>
              <a:t>intercept_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coef_[0]*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coef_[1]*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…</a:t>
            </a:r>
            <a:r>
              <a:rPr b="0" lang="en-US" sz="1800" spc="-1" strike="noStrike">
                <a:latin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Shape 6"/>
          <p:cNvSpPr txBox="1"/>
          <p:nvPr/>
        </p:nvSpPr>
        <p:spPr>
          <a:xfrm>
            <a:off x="5029200" y="1554480"/>
            <a:ext cx="1129320" cy="6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(sex)  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TextShape 7"/>
          <p:cNvSpPr txBox="1"/>
          <p:nvPr/>
        </p:nvSpPr>
        <p:spPr>
          <a:xfrm>
            <a:off x="7223760" y="141372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x[2]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(BMI)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Line 8"/>
          <p:cNvSpPr/>
          <p:nvPr/>
        </p:nvSpPr>
        <p:spPr>
          <a:xfrm>
            <a:off x="4297680" y="1463040"/>
            <a:ext cx="0" cy="14630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Shape 9"/>
          <p:cNvSpPr txBox="1"/>
          <p:nvPr/>
        </p:nvSpPr>
        <p:spPr>
          <a:xfrm>
            <a:off x="5242320" y="22910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-20*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sex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Line 10"/>
          <p:cNvSpPr/>
          <p:nvPr/>
        </p:nvSpPr>
        <p:spPr>
          <a:xfrm flipH="1">
            <a:off x="5613840" y="1371600"/>
            <a:ext cx="604080" cy="146808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11"/>
          <p:cNvSpPr txBox="1"/>
          <p:nvPr/>
        </p:nvSpPr>
        <p:spPr>
          <a:xfrm>
            <a:off x="6577920" y="22860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+6*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bmi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Line 12"/>
          <p:cNvSpPr/>
          <p:nvPr/>
        </p:nvSpPr>
        <p:spPr>
          <a:xfrm flipH="1">
            <a:off x="7004880" y="1371600"/>
            <a:ext cx="310320" cy="146808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13"/>
          <p:cNvSpPr txBox="1"/>
          <p:nvPr/>
        </p:nvSpPr>
        <p:spPr>
          <a:xfrm>
            <a:off x="7772400" y="232812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+1*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Line 14"/>
          <p:cNvSpPr/>
          <p:nvPr/>
        </p:nvSpPr>
        <p:spPr>
          <a:xfrm flipH="1">
            <a:off x="8249040" y="1413720"/>
            <a:ext cx="122040" cy="14612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15"/>
          <p:cNvSpPr txBox="1"/>
          <p:nvPr/>
        </p:nvSpPr>
        <p:spPr>
          <a:xfrm>
            <a:off x="8179560" y="105948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x[3]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01" name="Line 16"/>
          <p:cNvSpPr/>
          <p:nvPr/>
        </p:nvSpPr>
        <p:spPr>
          <a:xfrm>
            <a:off x="3749040" y="3591360"/>
            <a:ext cx="1280160" cy="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17"/>
          <p:cNvSpPr/>
          <p:nvPr/>
        </p:nvSpPr>
        <p:spPr>
          <a:xfrm flipV="1">
            <a:off x="6400800" y="2926080"/>
            <a:ext cx="1097280" cy="100584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8"/>
          <p:cNvSpPr/>
          <p:nvPr/>
        </p:nvSpPr>
        <p:spPr>
          <a:xfrm flipV="1">
            <a:off x="7863840" y="3017520"/>
            <a:ext cx="1005840" cy="91440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9"/>
          <p:cNvSpPr/>
          <p:nvPr/>
        </p:nvSpPr>
        <p:spPr>
          <a:xfrm>
            <a:off x="5120640" y="3383280"/>
            <a:ext cx="1280160" cy="18288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383280" y="2839680"/>
            <a:ext cx="5669280" cy="1483200"/>
          </a:xfrm>
          <a:prstGeom prst="rect">
            <a:avLst/>
          </a:prstGeom>
          <a:ln>
            <a:noFill/>
          </a:ln>
        </p:spPr>
      </p:pic>
      <p:sp>
        <p:nvSpPr>
          <p:cNvPr id="206" name="TextShape 1"/>
          <p:cNvSpPr txBox="1"/>
          <p:nvPr/>
        </p:nvSpPr>
        <p:spPr>
          <a:xfrm>
            <a:off x="3782160" y="23774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-.2*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Combine the Nudges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09" name="TextShape 4"/>
          <p:cNvSpPr txBox="1"/>
          <p:nvPr/>
        </p:nvSpPr>
        <p:spPr>
          <a:xfrm>
            <a:off x="3336480" y="1657440"/>
            <a:ext cx="1601280" cy="66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(age)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-79920" y="1059480"/>
            <a:ext cx="8229600" cy="40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  <a:ea typeface="Arial Unicode MS"/>
              </a:rPr>
              <a:t>  </a:t>
            </a:r>
            <a:r>
              <a:rPr b="0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 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  <a:ea typeface="Arial Unicode MS"/>
              </a:rPr>
              <a:t>y =</a:t>
            </a:r>
            <a:r>
              <a:rPr b="1" lang="en-US" sz="1800" spc="-1" strike="noStrike">
                <a:latin typeface="Courier New"/>
                <a:ea typeface="Arial Unicode MS"/>
              </a:rPr>
              <a:t> </a:t>
            </a:r>
            <a:r>
              <a:rPr b="1" lang="en-US" sz="1800" spc="-1" strike="noStrike">
                <a:latin typeface="Courier New"/>
              </a:rPr>
              <a:t>intercept_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coef_[0]*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x[0]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</a:rPr>
              <a:t>coef_[1]*</a:t>
            </a:r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1" lang="en-US" sz="1800" spc="-1" strike="noStrike"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1800" spc="-1" strike="noStrike">
                <a:latin typeface="Courier New"/>
              </a:rPr>
              <a:t> …</a:t>
            </a:r>
            <a:r>
              <a:rPr b="0" lang="en-US" sz="1800" spc="-1" strike="noStrike">
                <a:latin typeface="Courier New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5029200" y="1554480"/>
            <a:ext cx="1129320" cy="6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x[1]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(sex)  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7223760" y="141372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x[2]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(BMI)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Line 8"/>
          <p:cNvSpPr/>
          <p:nvPr/>
        </p:nvSpPr>
        <p:spPr>
          <a:xfrm>
            <a:off x="4297680" y="1463040"/>
            <a:ext cx="0" cy="14630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9"/>
          <p:cNvSpPr txBox="1"/>
          <p:nvPr/>
        </p:nvSpPr>
        <p:spPr>
          <a:xfrm>
            <a:off x="5242320" y="22910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-20*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sex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Line 10"/>
          <p:cNvSpPr/>
          <p:nvPr/>
        </p:nvSpPr>
        <p:spPr>
          <a:xfrm flipH="1">
            <a:off x="5613840" y="1371600"/>
            <a:ext cx="604080" cy="146808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11"/>
          <p:cNvSpPr txBox="1"/>
          <p:nvPr/>
        </p:nvSpPr>
        <p:spPr>
          <a:xfrm>
            <a:off x="6577920" y="228600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+6*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bmi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Line 12"/>
          <p:cNvSpPr/>
          <p:nvPr/>
        </p:nvSpPr>
        <p:spPr>
          <a:xfrm flipH="1">
            <a:off x="7004880" y="1371600"/>
            <a:ext cx="310320" cy="146808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Shape 13"/>
          <p:cNvSpPr txBox="1"/>
          <p:nvPr/>
        </p:nvSpPr>
        <p:spPr>
          <a:xfrm>
            <a:off x="7772400" y="232812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+1*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Line 14"/>
          <p:cNvSpPr/>
          <p:nvPr/>
        </p:nvSpPr>
        <p:spPr>
          <a:xfrm flipH="1">
            <a:off x="8249040" y="1413720"/>
            <a:ext cx="122040" cy="1461240"/>
          </a:xfrm>
          <a:prstGeom prst="line">
            <a:avLst/>
          </a:prstGeom>
          <a:ln w="3672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TextShape 15"/>
          <p:cNvSpPr txBox="1"/>
          <p:nvPr/>
        </p:nvSpPr>
        <p:spPr>
          <a:xfrm>
            <a:off x="1023120" y="3970800"/>
            <a:ext cx="2377440" cy="91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bf819e"/>
                </a:solidFill>
                <a:latin typeface="Courier New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150*</a:t>
            </a:r>
            <a:r>
              <a:rPr b="1" lang="en-US" sz="3200" spc="-1" strike="noStrike">
                <a:solidFill>
                  <a:srgbClr val="729fcf"/>
                </a:solidFill>
                <a:latin typeface="Courier New"/>
              </a:rPr>
              <a:t>1.0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+</a:t>
            </a:r>
            <a:r>
              <a:rPr b="1" lang="en-US" sz="3200" spc="-1" strike="noStrike">
                <a:solidFill>
                  <a:srgbClr val="bf819e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Line 16"/>
          <p:cNvSpPr/>
          <p:nvPr/>
        </p:nvSpPr>
        <p:spPr>
          <a:xfrm>
            <a:off x="3383280" y="4322880"/>
            <a:ext cx="2651760" cy="2491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7"/>
          <p:cNvSpPr/>
          <p:nvPr/>
        </p:nvSpPr>
        <p:spPr>
          <a:xfrm>
            <a:off x="5760720" y="4114800"/>
            <a:ext cx="457200" cy="2743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18"/>
          <p:cNvSpPr/>
          <p:nvPr/>
        </p:nvSpPr>
        <p:spPr>
          <a:xfrm flipH="1">
            <a:off x="6583680" y="4055760"/>
            <a:ext cx="283320" cy="4248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9"/>
          <p:cNvSpPr/>
          <p:nvPr/>
        </p:nvSpPr>
        <p:spPr>
          <a:xfrm flipH="1">
            <a:off x="6675120" y="4114800"/>
            <a:ext cx="1371600" cy="3657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20"/>
          <p:cNvSpPr txBox="1"/>
          <p:nvPr/>
        </p:nvSpPr>
        <p:spPr>
          <a:xfrm>
            <a:off x="8179560" y="1059480"/>
            <a:ext cx="11473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729fcf"/>
                </a:solidFill>
                <a:latin typeface="Courier New"/>
              </a:rPr>
              <a:t>x[3]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226" name="Line 21"/>
          <p:cNvSpPr/>
          <p:nvPr/>
        </p:nvSpPr>
        <p:spPr>
          <a:xfrm>
            <a:off x="3749040" y="3591360"/>
            <a:ext cx="1280160" cy="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2"/>
          <p:cNvSpPr/>
          <p:nvPr/>
        </p:nvSpPr>
        <p:spPr>
          <a:xfrm flipV="1">
            <a:off x="6400800" y="2926080"/>
            <a:ext cx="1097280" cy="100584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3"/>
          <p:cNvSpPr/>
          <p:nvPr/>
        </p:nvSpPr>
        <p:spPr>
          <a:xfrm flipV="1">
            <a:off x="7863840" y="3017520"/>
            <a:ext cx="1005840" cy="91440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4"/>
          <p:cNvSpPr/>
          <p:nvPr/>
        </p:nvSpPr>
        <p:spPr>
          <a:xfrm>
            <a:off x="5120640" y="3383280"/>
            <a:ext cx="1280160" cy="182880"/>
          </a:xfrm>
          <a:prstGeom prst="line">
            <a:avLst/>
          </a:prstGeom>
          <a:ln w="54720">
            <a:solidFill>
              <a:srgbClr val="a1467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5"/>
          <p:cNvSpPr/>
          <p:nvPr/>
        </p:nvSpPr>
        <p:spPr>
          <a:xfrm>
            <a:off x="6181920" y="4322880"/>
            <a:ext cx="389880" cy="340560"/>
          </a:xfrm>
          <a:prstGeom prst="ellipse">
            <a:avLst/>
          </a:prstGeom>
          <a:noFill/>
          <a:ln w="36720">
            <a:solidFill>
              <a:srgbClr val="4e102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26"/>
          <p:cNvSpPr txBox="1"/>
          <p:nvPr/>
        </p:nvSpPr>
        <p:spPr>
          <a:xfrm>
            <a:off x="6189480" y="4261680"/>
            <a:ext cx="394200" cy="4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8d1d75"/>
                </a:solidFill>
                <a:latin typeface="Courier New"/>
              </a:rPr>
              <a:t>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TextShape 27"/>
          <p:cNvSpPr txBox="1"/>
          <p:nvPr/>
        </p:nvSpPr>
        <p:spPr>
          <a:xfrm>
            <a:off x="5762880" y="4480560"/>
            <a:ext cx="310680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(severity)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Line 28"/>
          <p:cNvSpPr/>
          <p:nvPr/>
        </p:nvSpPr>
        <p:spPr>
          <a:xfrm>
            <a:off x="4663440" y="4114800"/>
            <a:ext cx="1463040" cy="3657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Network Diagram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30800" y="1033200"/>
            <a:ext cx="3500640" cy="119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age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sex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BMI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 rot="1606200">
            <a:off x="1267560" y="2072520"/>
            <a:ext cx="102816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  <a:ea typeface="Arial Unicode MS"/>
              </a:rPr>
              <a:t>-.2*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 rot="1940400">
            <a:off x="2072880" y="1797840"/>
            <a:ext cx="100584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  <a:ea typeface="Arial Unicode MS"/>
              </a:rPr>
              <a:t>-20</a:t>
            </a:r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Line 5"/>
          <p:cNvSpPr/>
          <p:nvPr/>
        </p:nvSpPr>
        <p:spPr>
          <a:xfrm>
            <a:off x="1798560" y="1726920"/>
            <a:ext cx="2067120" cy="1016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6"/>
          <p:cNvSpPr/>
          <p:nvPr/>
        </p:nvSpPr>
        <p:spPr>
          <a:xfrm>
            <a:off x="913680" y="1690200"/>
            <a:ext cx="2952000" cy="11444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7"/>
          <p:cNvSpPr/>
          <p:nvPr/>
        </p:nvSpPr>
        <p:spPr>
          <a:xfrm>
            <a:off x="2784960" y="1737360"/>
            <a:ext cx="1176840" cy="82296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8"/>
          <p:cNvSpPr/>
          <p:nvPr/>
        </p:nvSpPr>
        <p:spPr>
          <a:xfrm>
            <a:off x="3865680" y="1737360"/>
            <a:ext cx="36576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9"/>
          <p:cNvSpPr txBox="1"/>
          <p:nvPr/>
        </p:nvSpPr>
        <p:spPr>
          <a:xfrm rot="2083200">
            <a:off x="3020040" y="1756440"/>
            <a:ext cx="845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solidFill>
                  <a:srgbClr val="8d281e"/>
                </a:solidFill>
                <a:latin typeface="Arial"/>
              </a:rPr>
              <a:t>+6*</a:t>
            </a:r>
            <a:r>
              <a:rPr b="1" lang="en-US" sz="18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Shape 10"/>
          <p:cNvSpPr txBox="1"/>
          <p:nvPr/>
        </p:nvSpPr>
        <p:spPr>
          <a:xfrm>
            <a:off x="3682800" y="1008360"/>
            <a:ext cx="246888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LDL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HDL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BP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4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5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6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Shape 11"/>
          <p:cNvSpPr txBox="1"/>
          <p:nvPr/>
        </p:nvSpPr>
        <p:spPr>
          <a:xfrm>
            <a:off x="6337440" y="1005840"/>
            <a:ext cx="2532240" cy="109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Arial"/>
              </a:rPr>
              <a:t>TCH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GLU</a:t>
            </a:r>
            <a:r>
              <a:rPr b="0" lang="en-US" sz="2200" spc="-1" strike="noStrike">
                <a:latin typeface="Arial"/>
              </a:rPr>
              <a:t>	</a:t>
            </a:r>
            <a:r>
              <a:rPr b="0" lang="en-US" sz="2200" spc="-1" strike="noStrike">
                <a:latin typeface="Arial"/>
              </a:rPr>
              <a:t>...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7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x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8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2200" spc="-1" strike="noStrike">
                <a:solidFill>
                  <a:srgbClr val="729fcf"/>
                </a:solidFill>
                <a:latin typeface="Arial"/>
              </a:rPr>
              <a:t>...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	</a:t>
            </a:r>
            <a:r>
              <a:rPr b="1" lang="en-US" sz="1800" spc="-1" strike="noStrike" baseline="-33000">
                <a:solidFill>
                  <a:srgbClr val="729fc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Line 12"/>
          <p:cNvSpPr/>
          <p:nvPr/>
        </p:nvSpPr>
        <p:spPr>
          <a:xfrm flipH="1">
            <a:off x="4505760" y="1737360"/>
            <a:ext cx="274320" cy="7315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3"/>
          <p:cNvSpPr/>
          <p:nvPr/>
        </p:nvSpPr>
        <p:spPr>
          <a:xfrm flipH="1">
            <a:off x="4780080" y="1737360"/>
            <a:ext cx="1737360" cy="91440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4"/>
          <p:cNvSpPr/>
          <p:nvPr/>
        </p:nvSpPr>
        <p:spPr>
          <a:xfrm flipH="1">
            <a:off x="4636080" y="1737360"/>
            <a:ext cx="966960" cy="78984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5"/>
          <p:cNvSpPr/>
          <p:nvPr/>
        </p:nvSpPr>
        <p:spPr>
          <a:xfrm>
            <a:off x="4068000" y="2527200"/>
            <a:ext cx="640080" cy="640080"/>
          </a:xfrm>
          <a:prstGeom prst="ellipse">
            <a:avLst/>
          </a:prstGeom>
          <a:noFill/>
          <a:ln w="36720">
            <a:solidFill>
              <a:srgbClr val="65095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/>
            <a:r>
              <a:rPr b="1" lang="en-US" sz="3200" spc="-1" strike="noStrike">
                <a:solidFill>
                  <a:srgbClr val="4e102d"/>
                </a:solidFill>
                <a:latin typeface="Arial"/>
              </a:rPr>
              <a:t>+</a:t>
            </a:r>
            <a:endParaRPr b="1" lang="en-US" sz="3200" spc="-1" strike="noStrike">
              <a:solidFill>
                <a:srgbClr val="4e102d"/>
              </a:solidFill>
              <a:latin typeface="Arial"/>
            </a:endParaRPr>
          </a:p>
        </p:txBody>
      </p:sp>
      <p:sp>
        <p:nvSpPr>
          <p:cNvPr id="249" name="Line 16"/>
          <p:cNvSpPr/>
          <p:nvPr/>
        </p:nvSpPr>
        <p:spPr>
          <a:xfrm flipH="1">
            <a:off x="4871520" y="1645920"/>
            <a:ext cx="2468880" cy="10972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7"/>
          <p:cNvSpPr/>
          <p:nvPr/>
        </p:nvSpPr>
        <p:spPr>
          <a:xfrm flipH="1">
            <a:off x="5054400" y="1645920"/>
            <a:ext cx="3108960" cy="118872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8"/>
          <p:cNvSpPr/>
          <p:nvPr/>
        </p:nvSpPr>
        <p:spPr>
          <a:xfrm>
            <a:off x="4414320" y="3291840"/>
            <a:ext cx="0" cy="1064880"/>
          </a:xfrm>
          <a:prstGeom prst="line">
            <a:avLst/>
          </a:prstGeom>
          <a:ln w="36720">
            <a:solidFill>
              <a:srgbClr val="8d1d7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19"/>
          <p:cNvSpPr txBox="1"/>
          <p:nvPr/>
        </p:nvSpPr>
        <p:spPr>
          <a:xfrm>
            <a:off x="3317040" y="4356720"/>
            <a:ext cx="3106800" cy="58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y </a:t>
            </a:r>
            <a:r>
              <a:rPr b="1" lang="en-US" sz="3200" spc="-1" strike="noStrike">
                <a:solidFill>
                  <a:srgbClr val="8d1d75"/>
                </a:solidFill>
                <a:latin typeface="Arial"/>
              </a:rPr>
              <a:t>(severity)</a:t>
            </a:r>
            <a:r>
              <a:rPr b="1" lang="en-US" sz="3200" spc="-1" strike="noStrike">
                <a:solidFill>
                  <a:srgbClr val="8d1d75"/>
                </a:solidFill>
                <a:latin typeface="Courier New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14936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2020-03-09T01:15:11Z</dcterms:modified>
  <cp:revision>415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