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11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381240" y="694800"/>
            <a:ext cx="6095160" cy="342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News Gothic MT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dt"/>
          </p:nvPr>
        </p:nvSpPr>
        <p:spPr>
          <a:xfrm>
            <a:off x="3881880" y="0"/>
            <a:ext cx="2975760" cy="45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ftr"/>
          </p:nvPr>
        </p:nvSpPr>
        <p:spPr>
          <a:xfrm>
            <a:off x="0" y="8686800"/>
            <a:ext cx="2975760" cy="4568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sldNum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AB2500F-1D8F-4A72-AF67-69953C29986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7185209-AF8B-4FDF-95FC-6C8A710AFEC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5F3587E-1620-4D49-95EA-0C4B53E9C6E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9240" cy="556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9240" cy="556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9240" cy="556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0" y="5100840"/>
            <a:ext cx="9144000" cy="360"/>
          </a:xfrm>
          <a:prstGeom prst="line">
            <a:avLst/>
          </a:prstGeom>
          <a:ln w="101520">
            <a:solidFill>
              <a:srgbClr val="fdb91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040" cy="320004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242852"/>
                </a:solidFill>
                <a:latin typeface="Roboto Light"/>
              </a:rPr>
              <a:t>Click to edit Master title style</a:t>
            </a:r>
            <a:endParaRPr b="0" lang="en-US" sz="8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74920" y="4704840"/>
            <a:ext cx="2085480" cy="273600"/>
          </a:xfrm>
          <a:prstGeom prst="rect">
            <a:avLst/>
          </a:prstGeom>
        </p:spPr>
        <p:txBody>
          <a:bodyPr rIns="45720" anchor="ctr">
            <a:noAutofit/>
          </a:bodyPr>
          <a:p>
            <a:pPr>
              <a:lnSpc>
                <a:spcPct val="100000"/>
              </a:lnSpc>
            </a:pPr>
            <a:fld id="{27211FE4-DD85-405F-94D7-AEAD63D60EBA}" type="datetime1">
              <a:rPr b="0" lang="en-US" sz="1200" spc="-1" strike="noStrike">
                <a:solidFill>
                  <a:srgbClr val="595959"/>
                </a:solidFill>
                <a:latin typeface="Century Gothic"/>
              </a:rPr>
              <a:t>01/03/2020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56600" y="4704840"/>
            <a:ext cx="417960" cy="273600"/>
          </a:xfrm>
          <a:prstGeom prst="rect">
            <a:avLst/>
          </a:prstGeom>
        </p:spPr>
        <p:txBody>
          <a:bodyPr lIns="27360" rIns="45720" anchor="ctr">
            <a:noAutofit/>
          </a:bodyPr>
          <a:p>
            <a:pPr>
              <a:lnSpc>
                <a:spcPct val="100000"/>
              </a:lnSpc>
            </a:pPr>
            <a:fld id="{B3898E91-72D1-4A63-A240-5E8D79EDDBB4}" type="slidenum">
              <a:rPr b="0" lang="en-US" sz="1200" spc="-1" strike="noStrike">
                <a:solidFill>
                  <a:srgbClr val="595959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659160" y="4767120"/>
            <a:ext cx="2847600" cy="2736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ews Gothic MT"/>
              </a:rPr>
              <a:t>Footer Text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Click to edit the outline text format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Second Outline Level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Third Outline Level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Fourth Outline Level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08080"/>
                </a:solidFill>
                <a:latin typeface="Roboto Light"/>
              </a:rPr>
              <a:t>Fifth Outline Level</a:t>
            </a:r>
            <a:endParaRPr b="0" lang="en-US" sz="2000" spc="-1" strike="noStrike">
              <a:solidFill>
                <a:srgbClr val="808080"/>
              </a:solidFill>
              <a:latin typeface="Roboto Ligh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08080"/>
                </a:solidFill>
                <a:latin typeface="Roboto Light"/>
              </a:rPr>
              <a:t>Sixth Outline Level</a:t>
            </a:r>
            <a:endParaRPr b="0" lang="en-US" sz="2000" spc="-1" strike="noStrike">
              <a:solidFill>
                <a:srgbClr val="808080"/>
              </a:solidFill>
              <a:latin typeface="Roboto Ligh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08080"/>
                </a:solidFill>
                <a:latin typeface="Roboto Light"/>
              </a:rPr>
              <a:t>Seventh Outline Level</a:t>
            </a:r>
            <a:endParaRPr b="0" lang="en-US" sz="20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1"/>
          <p:cNvSpPr/>
          <p:nvPr/>
        </p:nvSpPr>
        <p:spPr>
          <a:xfrm>
            <a:off x="0" y="5100840"/>
            <a:ext cx="9144000" cy="360"/>
          </a:xfrm>
          <a:prstGeom prst="line">
            <a:avLst/>
          </a:prstGeom>
          <a:ln w="101520">
            <a:solidFill>
              <a:srgbClr val="fdb91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ts val="5800"/>
              </a:lnSpc>
            </a:pPr>
            <a:r>
              <a:rPr b="0" lang="en-US" sz="5400" spc="-1" strike="noStrike">
                <a:solidFill>
                  <a:srgbClr val="242852"/>
                </a:solidFill>
                <a:latin typeface="Roboto Light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74920" y="4704840"/>
            <a:ext cx="2085480" cy="273600"/>
          </a:xfrm>
          <a:prstGeom prst="rect">
            <a:avLst/>
          </a:prstGeom>
        </p:spPr>
        <p:txBody>
          <a:bodyPr rIns="45720" anchor="ctr">
            <a:noAutofit/>
          </a:bodyPr>
          <a:p>
            <a:pPr>
              <a:lnSpc>
                <a:spcPct val="100000"/>
              </a:lnSpc>
            </a:pPr>
            <a:fld id="{C3133A11-BB0D-4FE7-8596-4B7398D41037}" type="datetime1">
              <a:rPr b="0" lang="en-US" sz="1200" spc="-1" strike="noStrike">
                <a:solidFill>
                  <a:srgbClr val="595959"/>
                </a:solidFill>
                <a:latin typeface="Century Gothic"/>
              </a:rPr>
              <a:t>01/03/2020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659160" y="4767120"/>
            <a:ext cx="2847600" cy="2736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ews Gothic MT"/>
              </a:rPr>
              <a:t>Footer Text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156600" y="4704840"/>
            <a:ext cx="417960" cy="273600"/>
          </a:xfrm>
          <a:prstGeom prst="rect">
            <a:avLst/>
          </a:prstGeom>
        </p:spPr>
        <p:txBody>
          <a:bodyPr lIns="27360" rIns="45720" anchor="ctr">
            <a:noAutofit/>
          </a:bodyPr>
          <a:p>
            <a:pPr>
              <a:lnSpc>
                <a:spcPct val="100000"/>
              </a:lnSpc>
            </a:pPr>
            <a:fld id="{A7915A27-7A9D-4CF0-9320-95AEB7230441}" type="slidenum">
              <a:rPr b="0" lang="en-US" sz="1200" spc="-1" strike="noStrike">
                <a:solidFill>
                  <a:srgbClr val="595959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Click to edit the outline text format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Second Outline Level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Third Outline Level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Fourth Outline Level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08080"/>
                </a:solidFill>
                <a:latin typeface="Roboto Light"/>
              </a:rPr>
              <a:t>Fifth Outline Level</a:t>
            </a:r>
            <a:endParaRPr b="0" lang="en-US" sz="2000" spc="-1" strike="noStrike">
              <a:solidFill>
                <a:srgbClr val="808080"/>
              </a:solidFill>
              <a:latin typeface="Roboto Ligh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08080"/>
                </a:solidFill>
                <a:latin typeface="Roboto Light"/>
              </a:rPr>
              <a:t>Sixth Outline Level</a:t>
            </a:r>
            <a:endParaRPr b="0" lang="en-US" sz="2000" spc="-1" strike="noStrike">
              <a:solidFill>
                <a:srgbClr val="808080"/>
              </a:solidFill>
              <a:latin typeface="Roboto Ligh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08080"/>
                </a:solidFill>
                <a:latin typeface="Roboto Light"/>
              </a:rPr>
              <a:t>Seventh Outline Level</a:t>
            </a:r>
            <a:endParaRPr b="0" lang="en-US" sz="20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 1"/>
          <p:cNvSpPr/>
          <p:nvPr/>
        </p:nvSpPr>
        <p:spPr>
          <a:xfrm>
            <a:off x="0" y="5100840"/>
            <a:ext cx="9144000" cy="360"/>
          </a:xfrm>
          <a:prstGeom prst="line">
            <a:avLst/>
          </a:prstGeom>
          <a:ln w="101520">
            <a:solidFill>
              <a:srgbClr val="fdb91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ts val="5800"/>
              </a:lnSpc>
            </a:pPr>
            <a:r>
              <a:rPr b="0" lang="en-US" sz="5400" spc="-1" strike="noStrike">
                <a:solidFill>
                  <a:srgbClr val="242852"/>
                </a:solidFill>
                <a:latin typeface="Roboto Light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lnSpc>
                <a:spcPts val="32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Click to edit Master text styles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Second level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2" marL="1296000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Third level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3" marL="1728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Fourth level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4" marL="2160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Fifth level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574920" y="4704840"/>
            <a:ext cx="2085480" cy="273600"/>
          </a:xfrm>
          <a:prstGeom prst="rect">
            <a:avLst/>
          </a:prstGeom>
        </p:spPr>
        <p:txBody>
          <a:bodyPr rIns="45720" anchor="ctr">
            <a:noAutofit/>
          </a:bodyPr>
          <a:p>
            <a:pPr>
              <a:lnSpc>
                <a:spcPct val="100000"/>
              </a:lnSpc>
            </a:pPr>
            <a:fld id="{CD99DDCB-3287-44EC-86BC-276225F5ACEE}" type="datetime1">
              <a:rPr b="0" lang="en-US" sz="1200" spc="-1" strike="noStrike">
                <a:solidFill>
                  <a:srgbClr val="595959"/>
                </a:solidFill>
                <a:latin typeface="Century Gothic"/>
              </a:rPr>
              <a:t>01/03/2020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156600" y="4704840"/>
            <a:ext cx="417960" cy="273600"/>
          </a:xfrm>
          <a:prstGeom prst="rect">
            <a:avLst/>
          </a:prstGeom>
        </p:spPr>
        <p:txBody>
          <a:bodyPr lIns="27360" rIns="45720" anchor="ctr">
            <a:noAutofit/>
          </a:bodyPr>
          <a:p>
            <a:pPr>
              <a:lnSpc>
                <a:spcPct val="100000"/>
              </a:lnSpc>
            </a:pPr>
            <a:fld id="{88782AC0-E365-4BD1-AB42-C6488EF1019F}" type="slidenum">
              <a:rPr b="0" lang="en-US" sz="1200" spc="-1" strike="noStrike">
                <a:solidFill>
                  <a:srgbClr val="595959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://bit.ly/ucsdnet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hyperlink" Target="http://bit.ly/ucsdcam" TargetMode="External"/><Relationship Id="rId6" Type="http://schemas.openxmlformats.org/officeDocument/2006/relationships/hyperlink" Target="http://bit.ly/ucsdexplain" TargetMode="External"/><Relationship Id="rId7" Type="http://schemas.openxmlformats.org/officeDocument/2006/relationships/hyperlink" Target="http://bit.ly/ucsdsmooth" TargetMode="External"/><Relationship Id="rId8" Type="http://schemas.openxmlformats.org/officeDocument/2006/relationships/image" Target="../media/image10.png"/><Relationship Id="rId9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Arial"/>
                <a:ea typeface="Arial"/>
              </a:rPr>
              <a:t>Personalized Coaching &amp; Therapy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Preventive care coaching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Quit smoking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Get fit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Lose or gain weight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Nutrition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Mental health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Manage depression (therapy): Woebot, Wysa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Manage stress (mindfulness): Mindcurrent.io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Companionship (elder care, teen care): Xiaoice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549000" y="18288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Neural Network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2637000" y="4591440"/>
            <a:ext cx="39466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Neural Net Playground: </a:t>
            </a:r>
            <a:r>
              <a:rPr b="0" lang="en-US" sz="1800" spc="-1" strike="noStrike">
                <a:latin typeface="Arial"/>
                <a:hlinkClick r:id="rId1"/>
              </a:rPr>
              <a:t>bit.ly/ucsdnet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1463040" y="914400"/>
            <a:ext cx="7493400" cy="3621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Explainability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rcRect l="59927" t="0" r="20067" b="0"/>
          <a:stretch/>
        </p:blipFill>
        <p:spPr>
          <a:xfrm>
            <a:off x="5486400" y="1406160"/>
            <a:ext cx="1428480" cy="1428480"/>
          </a:xfrm>
          <a:prstGeom prst="rect">
            <a:avLst/>
          </a:prstGeom>
          <a:ln>
            <a:noFill/>
          </a:ln>
        </p:spPr>
      </p:pic>
      <p:pic>
        <p:nvPicPr>
          <p:cNvPr id="185" name="" descr=""/>
          <p:cNvPicPr/>
          <p:nvPr/>
        </p:nvPicPr>
        <p:blipFill>
          <a:blip r:embed="rId2"/>
          <a:srcRect l="40047" t="0" r="39947" b="0"/>
          <a:stretch/>
        </p:blipFill>
        <p:spPr>
          <a:xfrm>
            <a:off x="3840480" y="1406160"/>
            <a:ext cx="1428480" cy="1428480"/>
          </a:xfrm>
          <a:prstGeom prst="rect">
            <a:avLst/>
          </a:prstGeom>
          <a:ln>
            <a:noFill/>
          </a:ln>
        </p:spPr>
      </p:pic>
      <p:pic>
        <p:nvPicPr>
          <p:cNvPr id="186" name="" descr=""/>
          <p:cNvPicPr/>
          <p:nvPr/>
        </p:nvPicPr>
        <p:blipFill>
          <a:blip r:embed="rId3"/>
          <a:srcRect l="0" t="0" r="80059" b="0"/>
          <a:stretch/>
        </p:blipFill>
        <p:spPr>
          <a:xfrm>
            <a:off x="548640" y="1406160"/>
            <a:ext cx="1423800" cy="1428480"/>
          </a:xfrm>
          <a:prstGeom prst="rect">
            <a:avLst/>
          </a:prstGeom>
          <a:ln>
            <a:noFill/>
          </a:ln>
        </p:spPr>
      </p:pic>
      <p:pic>
        <p:nvPicPr>
          <p:cNvPr id="187" name="" descr=""/>
          <p:cNvPicPr/>
          <p:nvPr/>
        </p:nvPicPr>
        <p:blipFill>
          <a:blip r:embed="rId4"/>
          <a:srcRect l="79923" t="0" r="-35" b="0"/>
          <a:stretch/>
        </p:blipFill>
        <p:spPr>
          <a:xfrm>
            <a:off x="7132320" y="1406160"/>
            <a:ext cx="1436040" cy="1428480"/>
          </a:xfrm>
          <a:prstGeom prst="rect">
            <a:avLst/>
          </a:prstGeom>
          <a:ln>
            <a:noFill/>
          </a:ln>
        </p:spPr>
      </p:pic>
      <p:sp>
        <p:nvSpPr>
          <p:cNvPr id="188" name="TextShape 2"/>
          <p:cNvSpPr txBox="1"/>
          <p:nvPr/>
        </p:nvSpPr>
        <p:spPr>
          <a:xfrm>
            <a:off x="486720" y="2926080"/>
            <a:ext cx="884880" cy="60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Image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2194560" y="2945160"/>
            <a:ext cx="12841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Activations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0" name="TextShape 4"/>
          <p:cNvSpPr txBox="1"/>
          <p:nvPr/>
        </p:nvSpPr>
        <p:spPr>
          <a:xfrm>
            <a:off x="3236400" y="2945160"/>
            <a:ext cx="256032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Importance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(Occlusion Sensitivity)</a:t>
            </a:r>
            <a:endParaRPr b="0" lang="en-US" sz="1200" spc="-1" strike="noStrike">
              <a:latin typeface="Arial"/>
            </a:endParaRPr>
          </a:p>
          <a:p>
            <a:pPr algn="ctr"/>
            <a:endParaRPr b="0" lang="en-US" sz="1200" spc="-1" strike="noStrike">
              <a:latin typeface="Arial"/>
            </a:endParaRPr>
          </a:p>
        </p:txBody>
      </p:sp>
      <p:sp>
        <p:nvSpPr>
          <p:cNvPr id="191" name="TextShape 5"/>
          <p:cNvSpPr txBox="1"/>
          <p:nvPr/>
        </p:nvSpPr>
        <p:spPr>
          <a:xfrm>
            <a:off x="5303520" y="2945160"/>
            <a:ext cx="1828800" cy="68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Grad CAM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(Gradient-weighted Class Activation Map)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2" name="TextShape 6"/>
          <p:cNvSpPr txBox="1"/>
          <p:nvPr/>
        </p:nvSpPr>
        <p:spPr>
          <a:xfrm>
            <a:off x="7132320" y="2945160"/>
            <a:ext cx="15544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SmoothGrad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Shape 7"/>
          <p:cNvSpPr txBox="1"/>
          <p:nvPr/>
        </p:nvSpPr>
        <p:spPr>
          <a:xfrm>
            <a:off x="457200" y="3749040"/>
            <a:ext cx="393192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Grad CAM: </a:t>
            </a:r>
            <a:r>
              <a:rPr b="0" lang="en-US" sz="1800" spc="-1" strike="noStrike">
                <a:latin typeface="Arial"/>
                <a:hlinkClick r:id="rId5"/>
              </a:rPr>
              <a:t>bit.ly/ucsdcam</a:t>
            </a: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tf-explain: </a:t>
            </a:r>
            <a:r>
              <a:rPr b="0" lang="en-US" sz="1800" spc="-1" strike="noStrike">
                <a:latin typeface="Arial"/>
                <a:hlinkClick r:id="rId6"/>
              </a:rPr>
              <a:t>bit.ly/ucsdexplain</a:t>
            </a: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SmoothGRAD: </a:t>
            </a:r>
            <a:r>
              <a:rPr b="0" lang="en-US" sz="1800" spc="-1" strike="noStrike">
                <a:latin typeface="Arial"/>
                <a:hlinkClick r:id="rId7"/>
              </a:rPr>
              <a:t>bit.ly/ucsdsmooth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8"/>
          <a:srcRect l="19930" t="0" r="60230" b="0"/>
          <a:stretch/>
        </p:blipFill>
        <p:spPr>
          <a:xfrm>
            <a:off x="2194560" y="1406160"/>
            <a:ext cx="1416600" cy="1428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0" y="1929960"/>
            <a:ext cx="9143640" cy="9874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1000"/>
          </a:bodyPr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42852"/>
                </a:solidFill>
                <a:latin typeface="Avenir Next"/>
              </a:rPr>
              <a:t>Assignments</a:t>
            </a:r>
            <a:endParaRPr b="0" lang="en-US" sz="5400" spc="-1" strike="noStrike">
              <a:solidFill>
                <a:srgbClr val="000000"/>
              </a:solidFill>
              <a:latin typeface="News Gothic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279000" y="501120"/>
            <a:ext cx="8686440" cy="319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ts val="5800"/>
              </a:lnSpc>
            </a:pPr>
            <a:r>
              <a:rPr b="1" lang="en-US" sz="3200" spc="-1" strike="noStrike">
                <a:solidFill>
                  <a:srgbClr val="103259"/>
                </a:solidFill>
                <a:latin typeface="Roboto Thin"/>
                <a:ea typeface="Roboto Thin"/>
              </a:rPr>
              <a:t>Quiz</a:t>
            </a:r>
            <a:endParaRPr b="0" lang="en-US" sz="32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57200" y="983520"/>
            <a:ext cx="8321040" cy="40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456840">
              <a:lnSpc>
                <a:spcPts val="3200"/>
              </a:lnSpc>
              <a:spcBef>
                <a:spcPts val="479"/>
              </a:spcBef>
              <a:buClr>
                <a:srgbClr val="0d0d0d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d0d0d"/>
                </a:solidFill>
                <a:latin typeface="Roboto Light"/>
              </a:rPr>
              <a:t>Give two applications of </a:t>
            </a:r>
            <a:r>
              <a:rPr b="1" lang="en-US" sz="2400" spc="-1" strike="noStrike">
                <a:solidFill>
                  <a:srgbClr val="0d0d0d"/>
                </a:solidFill>
                <a:latin typeface="Roboto Light"/>
              </a:rPr>
              <a:t>Data Science</a:t>
            </a:r>
            <a:r>
              <a:rPr b="0" lang="en-US" sz="2400" spc="-1" strike="noStrike">
                <a:solidFill>
                  <a:srgbClr val="0d0d0d"/>
                </a:solidFill>
                <a:latin typeface="Roboto Light"/>
              </a:rPr>
              <a:t> to Health care</a:t>
            </a:r>
            <a:endParaRPr b="0" lang="en-US" sz="2400" spc="-1" strike="noStrike">
              <a:latin typeface="Arial"/>
            </a:endParaRPr>
          </a:p>
          <a:p>
            <a:pPr marL="457200" indent="-456840">
              <a:lnSpc>
                <a:spcPts val="3200"/>
              </a:lnSpc>
              <a:spcBef>
                <a:spcPts val="479"/>
              </a:spcBef>
              <a:buClr>
                <a:srgbClr val="0d0d0d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d0d0d"/>
                </a:solidFill>
                <a:latin typeface="Roboto Light"/>
              </a:rPr>
              <a:t>How is </a:t>
            </a:r>
            <a:r>
              <a:rPr b="1" lang="en-US" sz="2400" spc="-1" strike="noStrike">
                <a:solidFill>
                  <a:srgbClr val="0d0d0d"/>
                </a:solidFill>
                <a:latin typeface="Roboto Light"/>
              </a:rPr>
              <a:t>Deep Learning</a:t>
            </a:r>
            <a:r>
              <a:rPr b="0" lang="en-US" sz="2400" spc="-1" strike="noStrike">
                <a:solidFill>
                  <a:srgbClr val="0d0d0d"/>
                </a:solidFill>
                <a:latin typeface="Roboto Light"/>
              </a:rPr>
              <a:t> applicable to Health care?</a:t>
            </a:r>
            <a:endParaRPr b="0" lang="en-US" sz="2400" spc="-1" strike="noStrike">
              <a:latin typeface="Arial"/>
            </a:endParaRPr>
          </a:p>
          <a:p>
            <a:pPr marL="457200" indent="-456840">
              <a:lnSpc>
                <a:spcPts val="3200"/>
              </a:lnSpc>
              <a:spcBef>
                <a:spcPts val="479"/>
              </a:spcBef>
              <a:buClr>
                <a:srgbClr val="0d0d0d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d0d0d"/>
                </a:solidFill>
                <a:latin typeface="Roboto Light"/>
              </a:rPr>
              <a:t>Will </a:t>
            </a:r>
            <a:r>
              <a:rPr b="1" lang="en-US" sz="2400" spc="-1" strike="noStrike">
                <a:solidFill>
                  <a:srgbClr val="0d0d0d"/>
                </a:solidFill>
                <a:latin typeface="Roboto Light"/>
              </a:rPr>
              <a:t>Artificial Intelligence</a:t>
            </a:r>
            <a:r>
              <a:rPr b="0" lang="en-US" sz="2400" spc="-1" strike="noStrike">
                <a:solidFill>
                  <a:srgbClr val="0d0d0d"/>
                </a:solidFill>
                <a:latin typeface="Roboto Light"/>
              </a:rPr>
              <a:t> replace doctors?</a:t>
            </a:r>
            <a:endParaRPr b="0" lang="en-US" sz="2400" spc="-1" strike="noStrike">
              <a:latin typeface="Arial"/>
            </a:endParaRPr>
          </a:p>
          <a:p>
            <a:pPr marL="457200" indent="-456840">
              <a:lnSpc>
                <a:spcPts val="3200"/>
              </a:lnSpc>
              <a:spcBef>
                <a:spcPts val="479"/>
              </a:spcBef>
              <a:buClr>
                <a:srgbClr val="0d0d0d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d0d0d"/>
                </a:solidFill>
                <a:latin typeface="Roboto Light"/>
              </a:rPr>
              <a:t>Why or why not?</a:t>
            </a:r>
            <a:endParaRPr b="0" lang="en-US" sz="2400" spc="-1" strike="noStrike">
              <a:latin typeface="Arial"/>
            </a:endParaRPr>
          </a:p>
          <a:p>
            <a:pPr marL="457200" indent="-456840">
              <a:lnSpc>
                <a:spcPts val="3200"/>
              </a:lnSpc>
              <a:spcBef>
                <a:spcPts val="479"/>
              </a:spcBef>
              <a:buClr>
                <a:srgbClr val="0d0d0d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d0d0d"/>
                </a:solidFill>
                <a:latin typeface="Roboto Light"/>
              </a:rPr>
              <a:t>If a blood test for a particular disease has a False Positive rate of 10% and a False Negative rate of 30%, what’s the test’s </a:t>
            </a:r>
            <a:r>
              <a:rPr b="0" i="1" lang="en-US" sz="2400" spc="-1" strike="noStrike">
                <a:solidFill>
                  <a:srgbClr val="0d0d0d"/>
                </a:solidFill>
                <a:latin typeface="Roboto Light"/>
              </a:rPr>
              <a:t>precision</a:t>
            </a:r>
            <a:r>
              <a:rPr b="0" lang="en-US" sz="2400" spc="-1" strike="noStrike">
                <a:solidFill>
                  <a:srgbClr val="0d0d0d"/>
                </a:solidFill>
                <a:latin typeface="Roboto Light"/>
              </a:rPr>
              <a:t>  (positive predictive value) and  </a:t>
            </a:r>
            <a:r>
              <a:rPr b="0" i="1" lang="en-US" sz="2400" spc="-1" strike="noStrike">
                <a:solidFill>
                  <a:srgbClr val="0d0d0d"/>
                </a:solidFill>
                <a:latin typeface="Roboto Light"/>
              </a:rPr>
              <a:t>recall</a:t>
            </a:r>
            <a:r>
              <a:rPr b="0" lang="en-US" sz="2400" spc="-1" strike="noStrike">
                <a:solidFill>
                  <a:srgbClr val="0d0d0d"/>
                </a:solidFill>
                <a:latin typeface="Roboto Light"/>
              </a:rPr>
              <a:t> (sensitivity)?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274320" y="2160"/>
            <a:ext cx="8686440" cy="14608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ts val="5800"/>
              </a:lnSpc>
            </a:pPr>
            <a:r>
              <a:rPr b="1" lang="en-US" sz="3200" spc="-1" strike="noStrike">
                <a:solidFill>
                  <a:srgbClr val="103259"/>
                </a:solidFill>
                <a:latin typeface="Roboto Thin"/>
                <a:ea typeface="Roboto Thin"/>
              </a:rPr>
              <a:t>Homework: Play with Neural Nets</a:t>
            </a:r>
            <a:endParaRPr b="0" lang="en-US" sz="32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57200" y="983520"/>
            <a:ext cx="7902720" cy="25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456840">
              <a:lnSpc>
                <a:spcPts val="3200"/>
              </a:lnSpc>
              <a:spcBef>
                <a:spcPts val="479"/>
              </a:spcBef>
              <a:buClr>
                <a:srgbClr val="0d0d0d"/>
              </a:buClr>
              <a:buFont typeface="StarSymbol"/>
              <a:buAutoNum type="arabicPeriod"/>
            </a:pPr>
            <a:endParaRPr b="0" lang="en-US" sz="2400" spc="-1" strike="noStrike">
              <a:latin typeface="Arial"/>
            </a:endParaRPr>
          </a:p>
          <a:p>
            <a:pPr marL="457200" indent="-456840">
              <a:lnSpc>
                <a:spcPts val="3200"/>
              </a:lnSpc>
              <a:spcBef>
                <a:spcPts val="479"/>
              </a:spcBef>
              <a:buClr>
                <a:srgbClr val="0d0d0d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d0d0d"/>
                </a:solidFill>
                <a:latin typeface="Roboto Light"/>
              </a:rPr>
              <a:t>Visit playground.tensorflow.org</a:t>
            </a:r>
            <a:endParaRPr b="0" lang="en-US" sz="2400" spc="-1" strike="noStrike">
              <a:latin typeface="Arial"/>
            </a:endParaRPr>
          </a:p>
          <a:p>
            <a:pPr marL="457200" indent="-456840">
              <a:lnSpc>
                <a:spcPts val="3200"/>
              </a:lnSpc>
              <a:spcBef>
                <a:spcPts val="479"/>
              </a:spcBef>
              <a:buClr>
                <a:srgbClr val="0d0d0d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d0d0d"/>
                </a:solidFill>
                <a:latin typeface="Roboto Light"/>
              </a:rPr>
              <a:t>Select the spiral dataset and add 20% Noise</a:t>
            </a:r>
            <a:endParaRPr b="0" lang="en-US" sz="2400" spc="-1" strike="noStrike">
              <a:latin typeface="Arial"/>
            </a:endParaRPr>
          </a:p>
          <a:p>
            <a:pPr marL="457200" indent="-456840">
              <a:lnSpc>
                <a:spcPts val="3200"/>
              </a:lnSpc>
              <a:spcBef>
                <a:spcPts val="479"/>
              </a:spcBef>
              <a:buClr>
                <a:srgbClr val="0d0d0d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d0d0d"/>
                </a:solidFill>
                <a:latin typeface="Roboto Light"/>
              </a:rPr>
              <a:t>Add and remove different combinations of features: x1, x2, x1^2, x2^2, x1*x2, sin(x1), sin(x2) </a:t>
            </a:r>
            <a:endParaRPr b="0" lang="en-US" sz="2400" spc="-1" strike="noStrike">
              <a:latin typeface="Arial"/>
            </a:endParaRPr>
          </a:p>
          <a:p>
            <a:pPr marL="457200" indent="-456840">
              <a:lnSpc>
                <a:spcPts val="3200"/>
              </a:lnSpc>
              <a:spcBef>
                <a:spcPts val="479"/>
              </a:spcBef>
              <a:buClr>
                <a:srgbClr val="0d0d0d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d0d0d"/>
                </a:solidFill>
                <a:latin typeface="Roboto Light"/>
              </a:rPr>
              <a:t>Play around with different numbers of “HIDDEN LAYERS” and neurons per layer. </a:t>
            </a:r>
            <a:endParaRPr b="0" lang="en-US" sz="2400" spc="-1" strike="noStrike">
              <a:latin typeface="Arial"/>
            </a:endParaRPr>
          </a:p>
          <a:p>
            <a:pPr marL="457200" indent="-456840">
              <a:lnSpc>
                <a:spcPts val="3200"/>
              </a:lnSpc>
              <a:spcBef>
                <a:spcPts val="479"/>
              </a:spcBef>
              <a:buClr>
                <a:srgbClr val="0d0d0d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d0d0d"/>
                </a:solidFill>
                <a:latin typeface="Roboto Light"/>
              </a:rPr>
              <a:t>How many features, hidden layers and total neurons do you need achieve &lt; 15% test set loss?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7315200" y="1554480"/>
            <a:ext cx="758520" cy="75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Arial"/>
                <a:ea typeface="Arial"/>
              </a:rPr>
              <a:t>Pharmaceuticals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Designer molecules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Off-label discoveries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Exercise pill (2019 Salk)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Pharma co-vigilance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Monitoring social networks with NLP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Mining clinical medical records with NLP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Arial"/>
                <a:ea typeface="Arial"/>
              </a:rPr>
              <a:t>Diagnostics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Internal medicine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Kidney disease (UK 2016)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Cancer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Melanoma (UK 2019)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Lung cancer (Stanford 2015)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Radiology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Pneumothorax (Kaggle 2019)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3917160" y="2299680"/>
            <a:ext cx="727920" cy="584640"/>
          </a:xfrm>
          <a:prstGeom prst="rect">
            <a:avLst/>
          </a:prstGeom>
          <a:ln>
            <a:noFill/>
          </a:ln>
        </p:spPr>
      </p:pic>
      <p:sp>
        <p:nvSpPr>
          <p:cNvPr id="138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Arial"/>
                <a:ea typeface="Arial"/>
              </a:rPr>
              <a:t>Smoking → Lung Disease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5848560" y="2236680"/>
            <a:ext cx="554040" cy="71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4400" spc="-1" strike="noStrike">
                <a:solidFill>
                  <a:srgbClr val="3465a4"/>
                </a:solidFill>
                <a:latin typeface="Arial"/>
              </a:rPr>
              <a:t>X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6433200" y="2483280"/>
            <a:ext cx="1097280" cy="274320"/>
          </a:xfrm>
          <a:custGeom>
            <a:avLst/>
            <a:gdLst/>
            <a:ahLst/>
            <a:rect l="0" t="0" r="r" b="b"/>
            <a:pathLst>
              <a:path w="3050" h="764">
                <a:moveTo>
                  <a:pt x="0" y="190"/>
                </a:moveTo>
                <a:lnTo>
                  <a:pt x="2286" y="190"/>
                </a:lnTo>
                <a:lnTo>
                  <a:pt x="2286" y="0"/>
                </a:lnTo>
                <a:lnTo>
                  <a:pt x="3049" y="381"/>
                </a:lnTo>
                <a:lnTo>
                  <a:pt x="2286" y="763"/>
                </a:lnTo>
                <a:lnTo>
                  <a:pt x="2286" y="572"/>
                </a:lnTo>
                <a:lnTo>
                  <a:pt x="0" y="572"/>
                </a:lnTo>
                <a:lnTo>
                  <a:pt x="0" y="190"/>
                </a:lnTo>
              </a:path>
            </a:pathLst>
          </a:custGeom>
          <a:solidFill>
            <a:srgbClr val="b2b2b2"/>
          </a:solidFill>
          <a:ln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TextShape 4"/>
          <p:cNvSpPr txBox="1"/>
          <p:nvPr/>
        </p:nvSpPr>
        <p:spPr>
          <a:xfrm>
            <a:off x="7597440" y="2225160"/>
            <a:ext cx="584640" cy="71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4400" spc="-1" strike="noStrike">
                <a:solidFill>
                  <a:srgbClr val="ef413d"/>
                </a:solidFill>
                <a:latin typeface="Arial"/>
              </a:rPr>
              <a:t>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2" name="TextShape 5"/>
          <p:cNvSpPr txBox="1"/>
          <p:nvPr/>
        </p:nvSpPr>
        <p:spPr>
          <a:xfrm>
            <a:off x="5220720" y="2832480"/>
            <a:ext cx="155376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400" spc="-1" strike="noStrike">
                <a:solidFill>
                  <a:srgbClr val="3465a4"/>
                </a:solidFill>
                <a:latin typeface="Arial"/>
              </a:rPr>
              <a:t>Smoking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3" name="TextShape 6"/>
          <p:cNvSpPr txBox="1"/>
          <p:nvPr/>
        </p:nvSpPr>
        <p:spPr>
          <a:xfrm>
            <a:off x="7359120" y="2832840"/>
            <a:ext cx="124488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400" spc="-1" strike="noStrike">
                <a:solidFill>
                  <a:srgbClr val="ef413d"/>
                </a:solidFill>
                <a:latin typeface="Arial"/>
              </a:rPr>
              <a:t>Cancer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2"/>
          <a:srcRect l="0" t="7669" r="59440" b="24570"/>
          <a:stretch/>
        </p:blipFill>
        <p:spPr>
          <a:xfrm>
            <a:off x="257760" y="2319120"/>
            <a:ext cx="2410200" cy="2102760"/>
          </a:xfrm>
          <a:prstGeom prst="rect">
            <a:avLst/>
          </a:prstGeom>
          <a:ln w="54720">
            <a:solidFill>
              <a:srgbClr val="3465a4"/>
            </a:solidFill>
            <a:round/>
          </a:ln>
        </p:spPr>
      </p:pic>
      <p:sp>
        <p:nvSpPr>
          <p:cNvPr id="145" name="TextShape 7"/>
          <p:cNvSpPr txBox="1"/>
          <p:nvPr/>
        </p:nvSpPr>
        <p:spPr>
          <a:xfrm>
            <a:off x="917280" y="3043440"/>
            <a:ext cx="6400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0066b3"/>
                </a:solidFill>
                <a:latin typeface="Arial"/>
              </a:rPr>
              <a:t>28%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TextShape 8"/>
          <p:cNvSpPr txBox="1"/>
          <p:nvPr/>
        </p:nvSpPr>
        <p:spPr>
          <a:xfrm>
            <a:off x="1499040" y="3305520"/>
            <a:ext cx="6400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0066b3"/>
                </a:solidFill>
                <a:latin typeface="Arial"/>
              </a:rPr>
              <a:t>4%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TextShape 9"/>
          <p:cNvSpPr txBox="1"/>
          <p:nvPr/>
        </p:nvSpPr>
        <p:spPr>
          <a:xfrm>
            <a:off x="238320" y="1931040"/>
            <a:ext cx="2783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0066b3"/>
                </a:solidFill>
                <a:latin typeface="Arial"/>
              </a:rPr>
              <a:t>Daily smokers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3"/>
          <a:srcRect l="0" t="10871" r="64289" b="34764"/>
          <a:stretch/>
        </p:blipFill>
        <p:spPr>
          <a:xfrm>
            <a:off x="2823840" y="2299680"/>
            <a:ext cx="2113920" cy="2113920"/>
          </a:xfrm>
          <a:prstGeom prst="rect">
            <a:avLst/>
          </a:prstGeom>
          <a:ln w="54720">
            <a:solidFill>
              <a:srgbClr val="ef413d"/>
            </a:solidFill>
            <a:round/>
          </a:ln>
        </p:spPr>
      </p:pic>
      <p:sp>
        <p:nvSpPr>
          <p:cNvPr id="149" name="CustomShape 10"/>
          <p:cNvSpPr/>
          <p:nvPr/>
        </p:nvSpPr>
        <p:spPr>
          <a:xfrm>
            <a:off x="1479600" y="3050640"/>
            <a:ext cx="1995120" cy="274320"/>
          </a:xfrm>
          <a:custGeom>
            <a:avLst/>
            <a:gdLst/>
            <a:ahLst/>
            <a:rect l="0" t="0" r="r" b="b"/>
            <a:pathLst>
              <a:path w="5544" h="764">
                <a:moveTo>
                  <a:pt x="0" y="174"/>
                </a:moveTo>
                <a:lnTo>
                  <a:pt x="4609" y="174"/>
                </a:lnTo>
                <a:lnTo>
                  <a:pt x="4609" y="0"/>
                </a:lnTo>
                <a:lnTo>
                  <a:pt x="5543" y="381"/>
                </a:lnTo>
                <a:lnTo>
                  <a:pt x="4609" y="763"/>
                </a:lnTo>
                <a:lnTo>
                  <a:pt x="4609" y="588"/>
                </a:lnTo>
                <a:lnTo>
                  <a:pt x="0" y="588"/>
                </a:lnTo>
                <a:lnTo>
                  <a:pt x="0" y="17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TextShape 11"/>
          <p:cNvSpPr txBox="1"/>
          <p:nvPr/>
        </p:nvSpPr>
        <p:spPr>
          <a:xfrm>
            <a:off x="2743200" y="1398240"/>
            <a:ext cx="2103480" cy="116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ef413d"/>
                </a:solidFill>
                <a:latin typeface="Arial"/>
              </a:rPr>
              <a:t>Lung &amp; Bronchus Death Rates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solidFill>
                  <a:srgbClr val="ef413d"/>
                </a:solidFill>
                <a:latin typeface="Arial"/>
              </a:rPr>
              <a:t>(per 100,000)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CustomShape 12"/>
          <p:cNvSpPr/>
          <p:nvPr/>
        </p:nvSpPr>
        <p:spPr>
          <a:xfrm>
            <a:off x="1987200" y="3311280"/>
            <a:ext cx="2036160" cy="274320"/>
          </a:xfrm>
          <a:custGeom>
            <a:avLst/>
            <a:gdLst/>
            <a:ahLst/>
            <a:rect l="0" t="0" r="r" b="b"/>
            <a:pathLst>
              <a:path w="5658" h="764">
                <a:moveTo>
                  <a:pt x="0" y="174"/>
                </a:moveTo>
                <a:lnTo>
                  <a:pt x="4703" y="174"/>
                </a:lnTo>
                <a:lnTo>
                  <a:pt x="4703" y="0"/>
                </a:lnTo>
                <a:lnTo>
                  <a:pt x="5657" y="381"/>
                </a:lnTo>
                <a:lnTo>
                  <a:pt x="4703" y="763"/>
                </a:lnTo>
                <a:lnTo>
                  <a:pt x="4703" y="588"/>
                </a:lnTo>
                <a:lnTo>
                  <a:pt x="0" y="588"/>
                </a:lnTo>
                <a:lnTo>
                  <a:pt x="0" y="17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TextShape 13"/>
          <p:cNvSpPr txBox="1"/>
          <p:nvPr/>
        </p:nvSpPr>
        <p:spPr>
          <a:xfrm>
            <a:off x="3444480" y="2995200"/>
            <a:ext cx="4572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ce181e"/>
                </a:solidFill>
                <a:latin typeface="Arial"/>
              </a:rPr>
              <a:t>43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TextShape 14"/>
          <p:cNvSpPr txBox="1"/>
          <p:nvPr/>
        </p:nvSpPr>
        <p:spPr>
          <a:xfrm>
            <a:off x="3954240" y="3266640"/>
            <a:ext cx="6400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ce181e"/>
                </a:solidFill>
                <a:latin typeface="Arial"/>
              </a:rPr>
              <a:t>19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TextShape 15"/>
          <p:cNvSpPr txBox="1"/>
          <p:nvPr/>
        </p:nvSpPr>
        <p:spPr>
          <a:xfrm>
            <a:off x="5821200" y="1527120"/>
            <a:ext cx="637920" cy="91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0066b3"/>
                </a:solidFill>
                <a:latin typeface="Arial"/>
              </a:rPr>
              <a:t>  </a:t>
            </a:r>
            <a:r>
              <a:rPr b="1" lang="en-US" sz="1800" spc="-1" strike="noStrike">
                <a:solidFill>
                  <a:srgbClr val="0066b3"/>
                </a:solidFill>
                <a:latin typeface="Arial"/>
              </a:rPr>
              <a:t>6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solidFill>
                  <a:srgbClr val="0066b3"/>
                </a:solidFill>
                <a:latin typeface="Arial"/>
              </a:rPr>
              <a:t>28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solidFill>
                  <a:srgbClr val="0066b3"/>
                </a:solidFill>
                <a:latin typeface="Arial"/>
              </a:rPr>
              <a:t>  </a:t>
            </a:r>
            <a:r>
              <a:rPr b="1" lang="en-US" sz="1800" spc="-1" strike="noStrike">
                <a:solidFill>
                  <a:srgbClr val="0066b3"/>
                </a:solidFill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Shape 16"/>
          <p:cNvSpPr txBox="1"/>
          <p:nvPr/>
        </p:nvSpPr>
        <p:spPr>
          <a:xfrm>
            <a:off x="7650000" y="1527120"/>
            <a:ext cx="433800" cy="91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ef413d"/>
                </a:solidFill>
                <a:latin typeface="Arial"/>
              </a:rPr>
              <a:t>2243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solidFill>
                  <a:srgbClr val="ef413d"/>
                </a:solidFill>
                <a:latin typeface="Arial"/>
              </a:rPr>
              <a:t>19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TextShape 17"/>
          <p:cNvSpPr txBox="1"/>
          <p:nvPr/>
        </p:nvSpPr>
        <p:spPr>
          <a:xfrm>
            <a:off x="6309360" y="1527120"/>
            <a:ext cx="134064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666666"/>
                </a:solidFill>
                <a:latin typeface="Arial"/>
              </a:rPr>
              <a:t>California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solidFill>
                  <a:srgbClr val="666666"/>
                </a:solidFill>
                <a:latin typeface="Arial"/>
              </a:rPr>
              <a:t>Nevada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solidFill>
                  <a:srgbClr val="666666"/>
                </a:solidFill>
                <a:latin typeface="Arial"/>
              </a:rPr>
              <a:t>Utah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TextShape 18"/>
          <p:cNvSpPr txBox="1"/>
          <p:nvPr/>
        </p:nvSpPr>
        <p:spPr>
          <a:xfrm>
            <a:off x="6309360" y="3283560"/>
            <a:ext cx="146304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666666"/>
                </a:solidFill>
                <a:latin typeface="Arial"/>
              </a:rPr>
              <a:t>99.98% Correlation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solidFill>
                  <a:srgbClr val="666666"/>
                </a:solidFill>
                <a:latin typeface="Arial"/>
              </a:rPr>
              <a:t>2% P-value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TextShape 19"/>
          <p:cNvSpPr txBox="1"/>
          <p:nvPr/>
        </p:nvSpPr>
        <p:spPr>
          <a:xfrm>
            <a:off x="822960" y="3657600"/>
            <a:ext cx="6400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0066b3"/>
                </a:solidFill>
                <a:latin typeface="Arial"/>
              </a:rPr>
              <a:t>6%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TextShape 20"/>
          <p:cNvSpPr txBox="1"/>
          <p:nvPr/>
        </p:nvSpPr>
        <p:spPr>
          <a:xfrm>
            <a:off x="3954240" y="3266640"/>
            <a:ext cx="6400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ce181e"/>
                </a:solidFill>
                <a:latin typeface="Arial"/>
              </a:rPr>
              <a:t>19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TextShape 21"/>
          <p:cNvSpPr txBox="1"/>
          <p:nvPr/>
        </p:nvSpPr>
        <p:spPr>
          <a:xfrm>
            <a:off x="3291840" y="3632400"/>
            <a:ext cx="6400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ce181e"/>
                </a:solidFill>
                <a:latin typeface="Arial"/>
              </a:rPr>
              <a:t>22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Example Application: Predict Kidney Disease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640440" y="1565640"/>
            <a:ext cx="3394080" cy="1909080"/>
          </a:xfrm>
          <a:prstGeom prst="rect">
            <a:avLst/>
          </a:prstGeom>
          <a:ln>
            <a:noFill/>
          </a:ln>
        </p:spPr>
      </p:pic>
      <p:sp>
        <p:nvSpPr>
          <p:cNvPr id="163" name="TextShape 2"/>
          <p:cNvSpPr txBox="1"/>
          <p:nvPr/>
        </p:nvSpPr>
        <p:spPr>
          <a:xfrm>
            <a:off x="4374360" y="1280160"/>
            <a:ext cx="4312440" cy="290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Clinical records can predict Kidney failure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 days in advance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55% accuracy for acute problems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90% accuracy for serious issues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Arial Unicode MS"/>
              </a:rPr>
              <a:t>Dataset: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100% UK citizens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100% military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90% male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1216800" y="3493800"/>
            <a:ext cx="22579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DeepMind (London)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Arial"/>
                <a:ea typeface="Arial"/>
              </a:rPr>
              <a:t>Bayes Rule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657600" y="4023360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TextShape 3"/>
          <p:cNvSpPr txBox="1"/>
          <p:nvPr/>
        </p:nvSpPr>
        <p:spPr>
          <a:xfrm>
            <a:off x="914400" y="1280160"/>
            <a:ext cx="7323840" cy="80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Updated Probability  </a:t>
            </a:r>
            <a:r>
              <a:rPr b="0" lang="en-US" sz="3200" spc="-1" strike="noStrike">
                <a:latin typeface="Arial"/>
              </a:rPr>
              <a:t>=</a:t>
            </a:r>
            <a:r>
              <a:rPr b="0" lang="en-US" sz="1800" spc="-1" strike="noStrike">
                <a:latin typeface="Arial"/>
              </a:rPr>
              <a:t>  Likelihood Ratio      </a:t>
            </a:r>
            <a:r>
              <a:rPr b="0" lang="en-US" sz="3200" spc="-1" strike="noStrike">
                <a:latin typeface="Arial"/>
              </a:rPr>
              <a:t>x</a:t>
            </a:r>
            <a:r>
              <a:rPr b="0" lang="en-US" sz="1800" spc="-1" strike="noStrike">
                <a:latin typeface="Arial"/>
              </a:rPr>
              <a:t>   Prior Probability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68" name="Formula 4"/>
              <p:cNvSpPr txBox="1"/>
              <p:nvPr/>
            </p:nvSpPr>
            <p:spPr>
              <a:xfrm>
                <a:off x="1319760" y="2119320"/>
                <a:ext cx="5721120" cy="13554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P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D</m:t>
                        </m:r>
                        <m:r>
                          <m:t xml:space="preserve">|</m:t>
                        </m:r>
                        <m:r>
                          <m:t xml:space="preserve">T</m:t>
                        </m:r>
                      </m:e>
                    </m:d>
                    <m:r>
                      <m:t xml:space="preserve">=</m:t>
                    </m:r>
                    <m:f>
                      <m:num>
                        <m:r>
                          <m:t xml:space="preserve">P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T</m:t>
                            </m:r>
                            <m:r>
                              <m:t xml:space="preserve">|</m:t>
                            </m:r>
                            <m:r>
                              <m:t xml:space="preserve">D</m:t>
                            </m:r>
                          </m:e>
                        </m:d>
                      </m:num>
                      <m:den>
                        <m:r>
                          <m:t xml:space="preserve">P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T</m:t>
                            </m:r>
                          </m:e>
                        </m:d>
                      </m:den>
                    </m:f>
                    <m:r>
                      <m:t xml:space="preserve">×</m:t>
                    </m:r>
                    <m:r>
                      <m:t xml:space="preserve">P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D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Arial"/>
                <a:ea typeface="Arial"/>
              </a:rPr>
              <a:t>Bayes Rule Example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657600" y="4023360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71" name="Table 3"/>
          <p:cNvGraphicFramePr/>
          <p:nvPr/>
        </p:nvGraphicFramePr>
        <p:xfrm>
          <a:off x="474120" y="1513440"/>
          <a:ext cx="8380440" cy="3304800"/>
        </p:xfrm>
        <a:graphic>
          <a:graphicData uri="http://schemas.openxmlformats.org/drawingml/2006/table">
            <a:tbl>
              <a:tblPr/>
              <a:tblGrid>
                <a:gridCol w="1645200"/>
                <a:gridCol w="1938960"/>
                <a:gridCol w="2732040"/>
                <a:gridCol w="2064600"/>
              </a:tblGrid>
              <a:tr h="7196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Prior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P(D)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Probability of getting breast cancer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 in 700 per yr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solidFill>
                            <a:srgbClr val="666666"/>
                          </a:solidFill>
                          <a:latin typeface="Arial"/>
                        </a:rPr>
                        <a:t>1 in 70,000 (men)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True Positive Rate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(Sensitivity)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P(T|D)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Probability of mammogram detecting cancer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.73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False Positive Rate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(False Alarm)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P(T|~D)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Probability of positive mammogram w/o cancer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.12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03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Positive Rate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P(T) =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P(D) * P(T|D) + P(~D) * P(T|~D)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Probability of a positive mammogram among all women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.73 *     1 / 700 +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.27 * 699 / 700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= .121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Arial"/>
                <a:ea typeface="Arial"/>
              </a:rPr>
              <a:t>Real Numbers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3657600" y="4023360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74" name="Table 3"/>
          <p:cNvGraphicFramePr/>
          <p:nvPr/>
        </p:nvGraphicFramePr>
        <p:xfrm>
          <a:off x="4350960" y="500400"/>
          <a:ext cx="2268720" cy="1152000"/>
        </p:xfrm>
        <a:graphic>
          <a:graphicData uri="http://schemas.openxmlformats.org/drawingml/2006/table">
            <a:tbl>
              <a:tblPr/>
              <a:tblGrid>
                <a:gridCol w="1099080"/>
                <a:gridCol w="1170000"/>
              </a:tblGrid>
              <a:tr h="1699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P(D)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1/700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014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P(T|D)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.73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010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P(T)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.121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mc:AlternateContent>
        <mc:Choice xmlns:a14="http://schemas.microsoft.com/office/drawing/2010/main" Requires="a14">
          <p:sp>
            <p:nvSpPr>
              <p:cNvPr id="175" name="Formula 4"/>
              <p:cNvSpPr txBox="1"/>
              <p:nvPr/>
            </p:nvSpPr>
            <p:spPr>
              <a:xfrm>
                <a:off x="640080" y="3591000"/>
                <a:ext cx="7509240" cy="12553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P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D</m:t>
                        </m:r>
                        <m:r>
                          <m:t xml:space="preserve">|</m:t>
                        </m:r>
                        <m:r>
                          <m:t xml:space="preserve">T</m:t>
                        </m:r>
                      </m:e>
                    </m:d>
                    <m:r>
                      <m:t xml:space="preserve">=</m:t>
                    </m:r>
                    <m:f>
                      <m:num>
                        <m:r>
                          <m:t xml:space="preserve">.73</m:t>
                        </m:r>
                      </m:num>
                      <m:den>
                        <m:r>
                          <m:t xml:space="preserve">.121</m:t>
                        </m:r>
                      </m:den>
                    </m:f>
                    <m:r>
                      <m:t xml:space="preserve">×</m:t>
                    </m:r>
                    <m:f>
                      <m:num>
                        <m:r>
                          <m:t xml:space="preserve">1</m:t>
                        </m:r>
                      </m:num>
                      <m:den>
                        <m:r>
                          <m:t xml:space="preserve">700</m:t>
                        </m:r>
                      </m:den>
                    </m:f>
                    <m:r>
                      <m:t xml:space="preserve">=</m:t>
                    </m:r>
                    <m:r>
                      <m:t xml:space="preserve">.0086</m:t>
                    </m:r>
                    <m:r>
                      <m:t xml:space="preserve">≈</m:t>
                    </m:r>
                    <m:r>
                      <m:t xml:space="preserve">1</m:t>
                    </m:r>
                    <m:r>
                      <m:rPr>
                        <m:lit/>
                        <m:nor/>
                      </m:rPr>
                      <m:t xml:space="preserve">%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76" name="Formula 5"/>
              <p:cNvSpPr txBox="1"/>
              <p:nvPr/>
            </p:nvSpPr>
            <p:spPr>
              <a:xfrm>
                <a:off x="1411200" y="1936440"/>
                <a:ext cx="5721120" cy="13554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P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D</m:t>
                        </m:r>
                        <m:r>
                          <m:t xml:space="preserve">|</m:t>
                        </m:r>
                        <m:r>
                          <m:t xml:space="preserve">T</m:t>
                        </m:r>
                      </m:e>
                    </m:d>
                    <m:r>
                      <m:t xml:space="preserve">=</m:t>
                    </m:r>
                    <m:f>
                      <m:num>
                        <m:r>
                          <m:t xml:space="preserve">P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T</m:t>
                            </m:r>
                            <m:r>
                              <m:t xml:space="preserve">|</m:t>
                            </m:r>
                            <m:r>
                              <m:t xml:space="preserve">D</m:t>
                            </m:r>
                          </m:e>
                        </m:d>
                      </m:num>
                      <m:den>
                        <m:r>
                          <m:t xml:space="preserve">P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T</m:t>
                            </m:r>
                          </m:e>
                        </m:d>
                      </m:den>
                    </m:f>
                    <m:r>
                      <m:t xml:space="preserve">×</m:t>
                    </m:r>
                    <m:r>
                      <m:t xml:space="preserve">P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D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177" name="CustomShape 6"/>
          <p:cNvSpPr/>
          <p:nvPr/>
        </p:nvSpPr>
        <p:spPr>
          <a:xfrm>
            <a:off x="7132320" y="3749040"/>
            <a:ext cx="1108440" cy="914400"/>
          </a:xfrm>
          <a:prstGeom prst="ellipse">
            <a:avLst/>
          </a:prstGeom>
          <a:noFill/>
          <a:ln w="73080">
            <a:solidFill>
              <a:srgbClr val="ef413d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Deep Learning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45756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Regression works for small numbers of “features”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Regression can be distracted by spurious correlations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Feature engineering is the hardest part of Data Science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What if we layered regressions on top of each other to create a “deeper” model?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13992</TotalTime>
  <Application>LibreOffice/6.3.4.2$MacOSX_X86_64 LibreOffice_project/60da17e045e08f1793c57c00ba83cdfce946d0aa</Application>
  <Company>UC San Diego Extension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2017-03-09T17:29:36Z</dcterms:created>
  <dc:creator>Juanita LaHaye</dc:creator>
  <dc:description/>
  <dc:language>en-US</dc:language>
  <cp:lastModifiedBy/>
  <dcterms:modified xsi:type="dcterms:W3CDTF">2020-01-03T00:50:47Z</dcterms:modified>
  <cp:revision>428</cp:revision>
  <dc:subject/>
  <dc:title>UC San Diego Extension Overview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UC San Diego Extension</vt:lpwstr>
  </property>
  <property fmtid="{D5CDD505-2E9C-101B-9397-08002B2CF9AE}" pid="4" name="ContentTypeId">
    <vt:lpwstr>0x01010024DF6829C4779C4599C6FD5A8B2371C6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20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29</vt:i4>
  </property>
</Properties>
</file>