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_rels/slideLayout7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502525F-891F-43FA-B5EF-1545514D98D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40182C-783D-4338-8B54-9244D15CA1C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4BBD89B8-93F5-493B-A3F8-2B647CC6C6BB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01/19/2020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33FA199A-EDB7-462D-84AD-B1811574F412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totalgood/dsdh/blob/master/data/assignment-gender-height-weight-visualization-regression-multivariate.ods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totalgood/dsdh/blob/master/data/assignment-gender-height-weight-visualization-regression-multivariate.ods" TargetMode="External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968080" y="4460040"/>
            <a:ext cx="3126960" cy="38412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287640" y="3980520"/>
            <a:ext cx="46983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Hobson Lane, UC San Diego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Instructor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5160" cy="77004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0" y="0"/>
            <a:ext cx="9155160" cy="1020960"/>
          </a:xfrm>
          <a:prstGeom prst="rect">
            <a:avLst/>
          </a:prstGeom>
          <a:solidFill>
            <a:srgbClr val="121429"/>
          </a:solidFill>
          <a:ln w="2844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0" y="27000"/>
            <a:ext cx="91551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Digital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0" y="408960"/>
            <a:ext cx="915516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ffffff"/>
                </a:solidFill>
                <a:latin typeface="News Gothic MT"/>
                <a:ea typeface="DejaVu Sans"/>
              </a:rPr>
              <a:t>UCSD Extension – Specialization Certificate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2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Data Science for Healthcare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287640" y="1869480"/>
            <a:ext cx="8179560" cy="15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  <a:ea typeface="DejaVu Sans"/>
              </a:rPr>
              <a:t>L3: Assignment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  <a:ea typeface="DejaVu Sans"/>
              </a:rPr>
              <a:t>Spreadsheet Linear Modeling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50" name="Picture 14" descr=""/>
          <p:cNvPicPr/>
          <p:nvPr/>
        </p:nvPicPr>
        <p:blipFill>
          <a:blip r:embed="rId2"/>
          <a:stretch/>
        </p:blipFill>
        <p:spPr>
          <a:xfrm>
            <a:off x="5706000" y="4255920"/>
            <a:ext cx="1517040" cy="498240"/>
          </a:xfrm>
          <a:prstGeom prst="rect">
            <a:avLst/>
          </a:prstGeom>
          <a:ln>
            <a:noFill/>
          </a:ln>
        </p:spPr>
      </p:pic>
      <p:pic>
        <p:nvPicPr>
          <p:cNvPr id="251" name="Picture 17" descr=""/>
          <p:cNvPicPr/>
          <p:nvPr/>
        </p:nvPicPr>
        <p:blipFill>
          <a:blip r:embed="rId3"/>
          <a:stretch/>
        </p:blipFill>
        <p:spPr>
          <a:xfrm>
            <a:off x="7498080" y="4114800"/>
            <a:ext cx="1525320" cy="706680"/>
          </a:xfrm>
          <a:prstGeom prst="rect">
            <a:avLst/>
          </a:prstGeom>
          <a:ln>
            <a:noFill/>
          </a:ln>
        </p:spPr>
      </p:pic>
      <p:sp>
        <p:nvSpPr>
          <p:cNvPr id="252" name="CustomShape 7"/>
          <p:cNvSpPr/>
          <p:nvPr/>
        </p:nvSpPr>
        <p:spPr>
          <a:xfrm>
            <a:off x="2782080" y="1463040"/>
            <a:ext cx="3160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Dataset Spreadsheet:</a:t>
            </a:r>
            <a:r>
              <a:rPr b="1" lang="en-US" sz="3000" spc="-1" strike="noStrike" u="sng">
                <a:solidFill>
                  <a:srgbClr val="184da3"/>
                </a:solidFill>
                <a:uFillTx/>
                <a:latin typeface="Calibri"/>
                <a:ea typeface="Arial"/>
              </a:rPr>
              <a:t> </a:t>
            </a:r>
            <a:r>
              <a:rPr b="1" lang="en-US" sz="3000" spc="-1" strike="noStrike" u="sng">
                <a:solidFill>
                  <a:srgbClr val="c9211e"/>
                </a:solidFill>
                <a:uFillTx/>
                <a:latin typeface="Calibri"/>
                <a:ea typeface="Arial"/>
                <a:hlinkClick r:id="rId1"/>
              </a:rPr>
              <a:t>bit.ly/ucsd-spreadsheet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365760" y="1267560"/>
            <a:ext cx="8320680" cy="3213000"/>
          </a:xfrm>
          <a:prstGeom prst="rect">
            <a:avLst/>
          </a:prstGeom>
          <a:ln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6583680" y="3566160"/>
            <a:ext cx="1097280" cy="457200"/>
          </a:xfrm>
          <a:custGeom>
            <a:avLst/>
            <a:gdLst/>
            <a:ahLst/>
            <a:rect l="0" t="0" r="r" b="b"/>
            <a:pathLst>
              <a:path w="3050" h="1272">
                <a:moveTo>
                  <a:pt x="0" y="317"/>
                </a:moveTo>
                <a:lnTo>
                  <a:pt x="2286" y="317"/>
                </a:lnTo>
                <a:lnTo>
                  <a:pt x="2286" y="0"/>
                </a:lnTo>
                <a:lnTo>
                  <a:pt x="3049" y="635"/>
                </a:lnTo>
                <a:lnTo>
                  <a:pt x="2286" y="1271"/>
                </a:lnTo>
                <a:lnTo>
                  <a:pt x="2286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3749040" y="4023360"/>
            <a:ext cx="1097280" cy="457200"/>
          </a:xfrm>
          <a:custGeom>
            <a:avLst/>
            <a:gdLst/>
            <a:ahLst/>
            <a:rect l="0" t="0" r="r" b="b"/>
            <a:pathLst>
              <a:path w="3050" h="1272">
                <a:moveTo>
                  <a:pt x="0" y="317"/>
                </a:moveTo>
                <a:lnTo>
                  <a:pt x="2286" y="317"/>
                </a:lnTo>
                <a:lnTo>
                  <a:pt x="2286" y="0"/>
                </a:lnTo>
                <a:lnTo>
                  <a:pt x="3049" y="635"/>
                </a:lnTo>
                <a:lnTo>
                  <a:pt x="2286" y="1271"/>
                </a:lnTo>
                <a:lnTo>
                  <a:pt x="2286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457200" y="1199880"/>
            <a:ext cx="1920240" cy="561240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Dataset Spreadsheet:</a:t>
            </a:r>
            <a:r>
              <a:rPr b="1" lang="en-US" sz="3000" spc="-1" strike="noStrike" u="sng">
                <a:solidFill>
                  <a:srgbClr val="184da3"/>
                </a:solidFill>
                <a:uFillTx/>
                <a:latin typeface="Calibri"/>
                <a:ea typeface="Arial"/>
              </a:rPr>
              <a:t> </a:t>
            </a:r>
            <a:r>
              <a:rPr b="1" lang="en-US" sz="3000" spc="-1" strike="noStrike" u="sng">
                <a:solidFill>
                  <a:srgbClr val="184da3"/>
                </a:solidFill>
                <a:uFillTx/>
                <a:latin typeface="Calibri"/>
                <a:ea typeface="Arial"/>
                <a:hlinkClick r:id="rId1"/>
              </a:rPr>
              <a:t>bit.ly/ucsd-spreadsheet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11998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A: Patient ID (integer, but not usable, unique for each)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B: Gender (“Male’/”Female”), text feature 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C: Height (in), continuous numerical feature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D: Weight (lbs), continuous numerical target (regression)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Assignment Goal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457200" y="11998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Descriptive Statistics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Min, Max, Mean, Standard Deviation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Scatter Plot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Linear Regression (by manual trial and error)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Multivariate Linear Regression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Descriptive Statistics and Scatter Plot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365760" y="991080"/>
            <a:ext cx="7132320" cy="394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Example Linear Regression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ts val="32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548640" y="1124640"/>
            <a:ext cx="8138160" cy="367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Linear Regression Template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ts val="32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411840" y="1096200"/>
            <a:ext cx="8087040" cy="365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Example Multivariate Linear Regression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ts val="32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82880" y="1005840"/>
            <a:ext cx="897084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Multivariate Linear Regression Template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ts val="32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614880" y="1120320"/>
            <a:ext cx="7157520" cy="354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11398</TotalTime>
  <Application>LibreOffice/6.3.4.2$MacOSX_X86_64 LibreOffice_project/60da17e045e08f1793c57c00ba83cdfce946d0aa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2020-01-19T10:29:24Z</dcterms:modified>
  <cp:revision>396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