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0.jpeg" ContentType="image/jpeg"/>
  <Override PartName="/ppt/media/image14.png" ContentType="image/png"/>
  <Override PartName="/ppt/media/image8.png" ContentType="image/png"/>
  <Override PartName="/ppt/media/image7.jpeg" ContentType="image/jpeg"/>
  <Override PartName="/ppt/media/image2.png" ContentType="image/png"/>
  <Override PartName="/ppt/media/image9.jpeg" ContentType="image/jpeg"/>
  <Override PartName="/ppt/media/image5.png" ContentType="image/png"/>
  <Override PartName="/ppt/media/image16.jpeg" ContentType="image/jpeg"/>
  <Override PartName="/ppt/media/image12.png" ContentType="image/png"/>
  <Override PartName="/ppt/media/image15.png" ContentType="image/png"/>
  <Override PartName="/ppt/media/image13.png" ContentType="image/png"/>
  <Override PartName="/ppt/media/image4.png" ContentType="image/png"/>
  <Override PartName="/ppt/media/image1.png" ContentType="image/png"/>
  <Override PartName="/ppt/media/image3.jpeg" ContentType="image/jpeg"/>
  <Override PartName="/ppt/media/image6.png" ContentType="image/png"/>
  <Override PartName="/ppt/media/image11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465a4"/>
                </a:solidFill>
                <a:latin typeface="Arial"/>
              </a:rPr>
              <a:t>Click to move the slide</a:t>
            </a:r>
            <a:endParaRPr b="1" lang="en-US" sz="2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6718F53-A8D5-4FDF-8491-36BF156002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29F493-1D40-4F95-8B4E-6B73DB61CE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465a4"/>
                </a:solidFill>
                <a:latin typeface="Arial"/>
              </a:rPr>
              <a:t>Click to edit the title text format</a:t>
            </a:r>
            <a:endParaRPr b="1" lang="en-US" sz="2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68080" y="4460040"/>
            <a:ext cx="3126600" cy="3837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87640" y="3980520"/>
            <a:ext cx="469800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4800" cy="7696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0" y="0"/>
            <a:ext cx="9154800" cy="102060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0" y="27000"/>
            <a:ext cx="915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0" y="516960"/>
            <a:ext cx="9154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82880" y="1532520"/>
            <a:ext cx="8672400" cy="15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L2:  Spreadsheet Data Science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6680" cy="497880"/>
          </a:xfrm>
          <a:prstGeom prst="rect">
            <a:avLst/>
          </a:prstGeom>
          <a:ln>
            <a:noFill/>
          </a:ln>
        </p:spPr>
      </p:pic>
      <p:pic>
        <p:nvPicPr>
          <p:cNvPr id="132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4960" cy="70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Data File Formats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23280"/>
            <a:ext cx="8228160" cy="34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1599480"/>
            <a:ext cx="795420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3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Text files (CSV, TSV, JSON, TXT)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Compressed (ZIP, GZ)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Binary files (XLS, PDF)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Images (PNG, JPG, TIF)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Web pages (HTML)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Databases (SQL, NOSQL, HDF)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Hint: check out “Pandas” and the `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pandas.read_csv()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` function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760720" y="1542960"/>
            <a:ext cx="1827720" cy="183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Data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223280"/>
            <a:ext cx="8228160" cy="34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1599480"/>
            <a:ext cx="795420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numerical values like height, weight, blood pressure, temperature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gender, eye color, disease names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Natural language: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symptom descriptions, medical procedure descriptions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Sequence: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genome, DNA, RNA, protein, chemical pathways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treatment timelines, hospital records, EKG/EEG recordings)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Geographic: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epidemiology, maps of clinic locations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Imagery: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X-rays, MRI slices, CAT scan slices, photos of skin abnormalities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Geographic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Pop Health (Population Health)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 (Epidemiology)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Annual flu vaccines around the world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Hepatitis outbreak in southern US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Ebola epidemic in Africa</a:t>
            </a:r>
            <a:endParaRPr b="0" lang="en-US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Latitude and Longitude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State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Zip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Sequence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Genomics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Self-service genetic testing (23andme)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Prenatal screening (Counsyl)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Pre-exposure allergy prediction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Asthma anticipation</a:t>
            </a:r>
            <a:endParaRPr b="0" lang="en-US" sz="1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Resistance to disease (AIDS, Malaria, West Nile, Ebola)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Weight Guesser Example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Weight guessing game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... useful in healthcare for: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Data cleaning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Detecting anomalies (disease)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Body Mass Index (BMI)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rcRect l="7200" t="11194" r="12595" b="0"/>
          <a:stretch/>
        </p:blipFill>
        <p:spPr>
          <a:xfrm>
            <a:off x="4846320" y="560520"/>
            <a:ext cx="3657600" cy="31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Weight Guesser Dataset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Height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Weight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Gender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Do you notice anything wrong?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Other uses (targets) for this data?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5130000" y="768240"/>
          <a:ext cx="3693600" cy="2910240"/>
        </p:xfrm>
        <a:graphic>
          <a:graphicData uri="http://schemas.openxmlformats.org/drawingml/2006/table">
            <a:tbl>
              <a:tblPr/>
              <a:tblGrid>
                <a:gridCol w="901080"/>
                <a:gridCol w="757800"/>
                <a:gridCol w="1022760"/>
                <a:gridCol w="1012320"/>
              </a:tblGrid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PatientID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Gender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Height (in)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Weight (lb)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67.04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167.91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63.09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124.83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64.37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162.50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66.41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161.99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64.80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152.83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66.21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140.51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66.33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156.61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72.39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199.45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60.15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103.98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56.07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89.57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5" name="TextShape 4"/>
          <p:cNvSpPr txBox="1"/>
          <p:nvPr/>
        </p:nvSpPr>
        <p:spPr>
          <a:xfrm rot="5409600">
            <a:off x="5712480" y="3656880"/>
            <a:ext cx="390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06" name="Table 5"/>
          <p:cNvGraphicFramePr/>
          <p:nvPr/>
        </p:nvGraphicFramePr>
        <p:xfrm>
          <a:off x="5112720" y="4075200"/>
          <a:ext cx="3732120" cy="528840"/>
        </p:xfrm>
        <a:graphic>
          <a:graphicData uri="http://schemas.openxmlformats.org/drawingml/2006/table">
            <a:tbl>
              <a:tblPr/>
              <a:tblGrid>
                <a:gridCol w="910440"/>
                <a:gridCol w="765720"/>
                <a:gridCol w="1033200"/>
                <a:gridCol w="1023120"/>
              </a:tblGrid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9998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Female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66.21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156.54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9999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Male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71.41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216.92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07" name="TextShape 6"/>
          <p:cNvSpPr txBox="1"/>
          <p:nvPr/>
        </p:nvSpPr>
        <p:spPr>
          <a:xfrm rot="5409600">
            <a:off x="6180480" y="3657240"/>
            <a:ext cx="390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7"/>
          <p:cNvSpPr txBox="1"/>
          <p:nvPr/>
        </p:nvSpPr>
        <p:spPr>
          <a:xfrm rot="5409600">
            <a:off x="7368480" y="3657600"/>
            <a:ext cx="390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8"/>
          <p:cNvSpPr txBox="1"/>
          <p:nvPr/>
        </p:nvSpPr>
        <p:spPr>
          <a:xfrm rot="5409600">
            <a:off x="8376480" y="3657600"/>
            <a:ext cx="390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...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Artificial Pancreas Timeline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1973: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 Wearable insulin pump (Dean Kaman)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2003: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 Wearable CGM (glucose monitoring)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2013: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Dana Lewis adds #DIYPS to #WeAreNotWaiting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2015: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Dana Lewis DIYs an artificial pancreas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2017: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Medtronic integrates Dana's technology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2018: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Medtronic notifed of security vulnerability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2019: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FDA recalls MiniMed insulin pumps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761760" y="956160"/>
          <a:ext cx="7603920" cy="3640320"/>
        </p:xfrm>
        <a:graphic>
          <a:graphicData uri="http://schemas.openxmlformats.org/drawingml/2006/table">
            <a:tbl>
              <a:tblPr/>
              <a:tblGrid>
                <a:gridCol w="3374280"/>
                <a:gridCol w="4230000"/>
              </a:tblGrid>
              <a:tr h="291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Topic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Concepts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Advantages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When to use a spreadsheet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Applications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DIY, Healthcare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 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Relational database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Graph database (nosql)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7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Sum, mean, standard deviation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visualization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Scatter plots &amp; histograms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Linear regression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Classification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Advantages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Approachable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Universal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Transparent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Automatic variables (“A1”, “B3”)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Data + Code + Graphics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Killer feature: automatic filters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999160" y="640080"/>
            <a:ext cx="605340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DIY Spreadsheet Data Science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Fitness: step count, heart rate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Psychology: Emotional support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Sleep: CPAP data, smart watch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Heart disease: wearable EKG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DIY CGM + insulin pump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Roboto Light"/>
                <a:ea typeface="DejaVu Sans"/>
              </a:rPr>
              <a:t>DIY Parkinson’s pharma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72000" y="1203480"/>
            <a:ext cx="4389120" cy="2435760"/>
          </a:xfrm>
          <a:prstGeom prst="rect">
            <a:avLst/>
          </a:prstGeom>
          <a:ln>
            <a:noFill/>
          </a:ln>
        </p:spPr>
      </p:pic>
      <p:sp>
        <p:nvSpPr>
          <p:cNvPr id="141" name="TextShape 3"/>
          <p:cNvSpPr txBox="1"/>
          <p:nvPr/>
        </p:nvSpPr>
        <p:spPr>
          <a:xfrm>
            <a:off x="7132320" y="856800"/>
            <a:ext cx="1985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bit.ly/ucsd-lewis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rcRect l="5772" t="19638" r="7996" b="27285"/>
          <a:stretch/>
        </p:blipFill>
        <p:spPr>
          <a:xfrm>
            <a:off x="3749400" y="3639240"/>
            <a:ext cx="4845960" cy="914040"/>
          </a:xfrm>
          <a:prstGeom prst="rect">
            <a:avLst/>
          </a:prstGeom>
          <a:ln>
            <a:noFill/>
          </a:ln>
        </p:spPr>
      </p:pic>
      <p:sp>
        <p:nvSpPr>
          <p:cNvPr id="143" name="TextShape 4"/>
          <p:cNvSpPr txBox="1"/>
          <p:nvPr/>
        </p:nvSpPr>
        <p:spPr>
          <a:xfrm>
            <a:off x="3657600" y="4499640"/>
            <a:ext cx="2302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bit.ly/ucsd-sturr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Healthcare Applications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203480"/>
            <a:ext cx="8228160" cy="26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Patient “intake”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Operations management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Insurance actuarial tables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Presentation (visualization)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Cooperative analysis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4754880" y="548640"/>
            <a:ext cx="4071600" cy="27144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663440" y="3017520"/>
            <a:ext cx="4117320" cy="16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rcRect l="12624" t="0" r="26251" b="0"/>
          <a:stretch/>
        </p:blipFill>
        <p:spPr>
          <a:xfrm>
            <a:off x="4848840" y="2571120"/>
            <a:ext cx="1828440" cy="213660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548640" y="640080"/>
            <a:ext cx="777132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Tabular data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Relational databases (SQL)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Hospital, insurance, pharma, etc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Images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X-Rays, MRI, CAT, dermatology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Hospital records, log files, audio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 time series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Video of patient interviews (</a:t>
            </a:r>
            <a:r>
              <a:rPr b="0" lang="en-US" sz="2400" spc="-1" strike="noStrike" u="sng">
                <a:solidFill>
                  <a:srgbClr val="808080"/>
                </a:solidFill>
                <a:uFillTx/>
                <a:latin typeface="Roboto Light"/>
                <a:ea typeface="DejaVu Sans"/>
              </a:rPr>
              <a:t>Awakenings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)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Unstructured data (natural language): 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Doctor &amp; nurse notes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560" y="36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Kinds of Datasets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 rot="16200000">
            <a:off x="6487920" y="1743840"/>
            <a:ext cx="1931040" cy="26492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4663440" y="274320"/>
            <a:ext cx="4117320" cy="16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8640" y="640080"/>
            <a:ext cx="7406640" cy="21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Relational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 Database captures </a:t>
            </a: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relation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ships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VLOOKUP(A2, $'IQ'.A3:D501, 4)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3465a4"/>
                </a:solidFill>
                <a:latin typeface="Courier New"/>
                <a:ea typeface="DejaVu Sans"/>
              </a:rPr>
              <a:t>SELECT FIQ FROM IQ WHERE PatientID = ‘A’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560" y="36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Arial"/>
              </a:rPr>
              <a:t>Spreadsheet Tabs vs </a:t>
            </a: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Relational Database Tables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669280" y="2651760"/>
            <a:ext cx="182664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Patient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5760" y="3474720"/>
            <a:ext cx="5115240" cy="1371600"/>
          </a:xfrm>
          <a:prstGeom prst="rect">
            <a:avLst/>
          </a:prstGeom>
          <a:ln>
            <a:noFill/>
          </a:ln>
        </p:spPr>
      </p:pic>
      <p:sp>
        <p:nvSpPr>
          <p:cNvPr id="157" name="TextShape 4"/>
          <p:cNvSpPr txBox="1"/>
          <p:nvPr/>
        </p:nvSpPr>
        <p:spPr>
          <a:xfrm>
            <a:off x="2286000" y="2698560"/>
            <a:ext cx="73152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IQ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58" name="Line 5"/>
          <p:cNvCxnSpPr>
            <a:stCxn id="157" idx="2"/>
          </p:cNvCxnSpPr>
          <p:nvPr/>
        </p:nvCxnSpPr>
        <p:spPr>
          <a:xfrm flipH="1">
            <a:off x="1554480" y="3048120"/>
            <a:ext cx="1097640" cy="37332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59" name="TextShape 6"/>
          <p:cNvSpPr txBox="1"/>
          <p:nvPr/>
        </p:nvSpPr>
        <p:spPr>
          <a:xfrm>
            <a:off x="0" y="3276000"/>
            <a:ext cx="15544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PrimaryKey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TextShape 7"/>
          <p:cNvSpPr txBox="1"/>
          <p:nvPr/>
        </p:nvSpPr>
        <p:spPr>
          <a:xfrm>
            <a:off x="5281200" y="3211920"/>
            <a:ext cx="1668240" cy="35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ForeignKey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161" name="Line 8"/>
          <p:cNvCxnSpPr>
            <a:stCxn id="160" idx="1"/>
          </p:cNvCxnSpPr>
          <p:nvPr/>
        </p:nvCxnSpPr>
        <p:spPr>
          <a:xfrm flipH="1" flipV="1">
            <a:off x="2635920" y="3202560"/>
            <a:ext cx="2645640" cy="18684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</p:cxnSp>
      <p:grpSp>
        <p:nvGrpSpPr>
          <p:cNvPr id="162" name="Group 9"/>
          <p:cNvGrpSpPr/>
          <p:nvPr/>
        </p:nvGrpSpPr>
        <p:grpSpPr>
          <a:xfrm>
            <a:off x="5577840" y="3433680"/>
            <a:ext cx="3176640" cy="1412640"/>
            <a:chOff x="5577840" y="3433680"/>
            <a:chExt cx="3176640" cy="1412640"/>
          </a:xfrm>
        </p:grpSpPr>
        <p:pic>
          <p:nvPicPr>
            <p:cNvPr id="163" name="" descr=""/>
            <p:cNvPicPr/>
            <p:nvPr/>
          </p:nvPicPr>
          <p:blipFill>
            <a:blip r:embed="rId2"/>
            <a:stretch/>
          </p:blipFill>
          <p:spPr>
            <a:xfrm>
              <a:off x="5577840" y="3433680"/>
              <a:ext cx="3176640" cy="141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4" name="" descr=""/>
            <p:cNvPicPr/>
            <p:nvPr/>
          </p:nvPicPr>
          <p:blipFill>
            <a:blip r:embed="rId3"/>
            <a:srcRect l="0" t="0" r="0" b="14859"/>
            <a:stretch/>
          </p:blipFill>
          <p:spPr>
            <a:xfrm>
              <a:off x="6346440" y="3621600"/>
              <a:ext cx="614520" cy="1188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48640" y="640080"/>
            <a:ext cx="7406640" cy="21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Deep, dynamic relationships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560" y="36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NOSQL Database (Graph Database)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291840" y="1783800"/>
            <a:ext cx="118872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ID=1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68" name="Line 4"/>
          <p:cNvCxnSpPr>
            <a:stCxn id="167" idx="1"/>
          </p:cNvCxnSpPr>
          <p:nvPr/>
        </p:nvCxnSpPr>
        <p:spPr>
          <a:xfrm flipH="1">
            <a:off x="1740600" y="1958400"/>
            <a:ext cx="1551600" cy="468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Name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69" name="TextShape 5"/>
          <p:cNvSpPr txBox="1"/>
          <p:nvPr/>
        </p:nvSpPr>
        <p:spPr>
          <a:xfrm>
            <a:off x="822960" y="1783800"/>
            <a:ext cx="91440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Smith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70" name="Line 6"/>
          <p:cNvCxnSpPr>
            <a:stCxn id="167" idx="2"/>
          </p:cNvCxnSpPr>
          <p:nvPr/>
        </p:nvCxnSpPr>
        <p:spPr>
          <a:xfrm flipH="1">
            <a:off x="2635920" y="2133360"/>
            <a:ext cx="1250640" cy="79020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              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test date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71" name="TextShape 7"/>
          <p:cNvSpPr txBox="1"/>
          <p:nvPr/>
        </p:nvSpPr>
        <p:spPr>
          <a:xfrm>
            <a:off x="1737360" y="2923200"/>
            <a:ext cx="100584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Jan 1,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2019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72" name="Line 8"/>
          <p:cNvCxnSpPr/>
          <p:nvPr/>
        </p:nvCxnSpPr>
        <p:spPr>
          <a:xfrm flipH="1">
            <a:off x="822960" y="3383280"/>
            <a:ext cx="1250640" cy="82044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              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diastolic</a:t>
            </a:r>
            <a:endParaRPr b="0" lang="en-US" sz="1800" spc="-1" strike="noStrike">
              <a:latin typeface="Arial"/>
            </a:endParaRPr>
          </a:p>
        </p:txBody>
      </p:cxnSp>
      <p:cxnSp>
        <p:nvCxnSpPr>
          <p:cNvPr id="173" name="Line 9"/>
          <p:cNvCxnSpPr>
            <a:stCxn id="171" idx="1"/>
          </p:cNvCxnSpPr>
          <p:nvPr/>
        </p:nvCxnSpPr>
        <p:spPr>
          <a:xfrm flipH="1" flipV="1">
            <a:off x="1108440" y="3227040"/>
            <a:ext cx="629280" cy="72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systolic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74" name="TextShape 10"/>
          <p:cNvSpPr txBox="1"/>
          <p:nvPr/>
        </p:nvSpPr>
        <p:spPr>
          <a:xfrm>
            <a:off x="457200" y="310896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120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11"/>
          <p:cNvSpPr txBox="1"/>
          <p:nvPr/>
        </p:nvSpPr>
        <p:spPr>
          <a:xfrm>
            <a:off x="457200" y="402336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80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76" name="Line 12"/>
          <p:cNvCxnSpPr>
            <a:stCxn id="171" idx="3"/>
          </p:cNvCxnSpPr>
          <p:nvPr/>
        </p:nvCxnSpPr>
        <p:spPr>
          <a:xfrm>
            <a:off x="2743200" y="3227400"/>
            <a:ext cx="1017720" cy="63216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weight           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77" name="TextShape 13"/>
          <p:cNvSpPr txBox="1"/>
          <p:nvPr/>
        </p:nvSpPr>
        <p:spPr>
          <a:xfrm>
            <a:off x="3749040" y="375012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170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14"/>
          <p:cNvSpPr txBox="1"/>
          <p:nvPr/>
        </p:nvSpPr>
        <p:spPr>
          <a:xfrm>
            <a:off x="6126480" y="2374560"/>
            <a:ext cx="100584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Jan 1,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2020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79" name="Line 15"/>
          <p:cNvCxnSpPr/>
          <p:nvPr/>
        </p:nvCxnSpPr>
        <p:spPr>
          <a:xfrm flipH="1">
            <a:off x="5212080" y="2834640"/>
            <a:ext cx="1250640" cy="82044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              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diastolic</a:t>
            </a:r>
            <a:endParaRPr b="0" lang="en-US" sz="1800" spc="-1" strike="noStrike">
              <a:latin typeface="Arial"/>
            </a:endParaRPr>
          </a:p>
        </p:txBody>
      </p:cxnSp>
      <p:cxnSp>
        <p:nvCxnSpPr>
          <p:cNvPr id="180" name="Line 16"/>
          <p:cNvCxnSpPr>
            <a:stCxn id="178" idx="1"/>
          </p:cNvCxnSpPr>
          <p:nvPr/>
        </p:nvCxnSpPr>
        <p:spPr>
          <a:xfrm flipH="1" flipV="1">
            <a:off x="5497560" y="2678400"/>
            <a:ext cx="629280" cy="72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systolic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81" name="TextShape 17"/>
          <p:cNvSpPr txBox="1"/>
          <p:nvPr/>
        </p:nvSpPr>
        <p:spPr>
          <a:xfrm>
            <a:off x="4846320" y="256032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125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Shape 18"/>
          <p:cNvSpPr txBox="1"/>
          <p:nvPr/>
        </p:nvSpPr>
        <p:spPr>
          <a:xfrm>
            <a:off x="4846320" y="347472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80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83" name="Line 19"/>
          <p:cNvCxnSpPr>
            <a:stCxn id="178" idx="3"/>
          </p:cNvCxnSpPr>
          <p:nvPr/>
        </p:nvCxnSpPr>
        <p:spPr>
          <a:xfrm>
            <a:off x="7132320" y="2678760"/>
            <a:ext cx="1017720" cy="63216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weight           </a:t>
            </a:r>
            <a:endParaRPr b="0" lang="en-US" sz="1800" spc="-1" strike="noStrike">
              <a:latin typeface="Arial"/>
            </a:endParaRPr>
          </a:p>
        </p:txBody>
      </p:cxnSp>
      <p:sp>
        <p:nvSpPr>
          <p:cNvPr id="184" name="TextShape 20"/>
          <p:cNvSpPr txBox="1"/>
          <p:nvPr/>
        </p:nvSpPr>
        <p:spPr>
          <a:xfrm>
            <a:off x="8138160" y="3201480"/>
            <a:ext cx="100584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175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85" name="Line 21"/>
          <p:cNvCxnSpPr>
            <a:endCxn id="178" idx="0"/>
          </p:cNvCxnSpPr>
          <p:nvPr/>
        </p:nvCxnSpPr>
        <p:spPr>
          <a:xfrm>
            <a:off x="3881160" y="2084760"/>
            <a:ext cx="2748600" cy="290160"/>
          </a:xfrm>
          <a:prstGeom prst="straightConnector1">
            <a:avLst/>
          </a:prstGeom>
          <a:ln w="73080">
            <a:solidFill>
              <a:srgbClr val="3465a4"/>
            </a:solidFill>
            <a:round/>
            <a:tailEnd len="med" type="triangle" w="med"/>
          </a:ln>
        </p:spPr>
        <p:txBody>
          <a:bodyPr lIns="126360" rIns="126360" tIns="81360" bIns="81360" anchor="ctr">
            <a:noAutofit/>
          </a:bodyPr>
          <a:p>
            <a:pPr algn="ctr"/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BP test date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347480"/>
            <a:ext cx="7679880" cy="34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 vs discrete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 vs numerical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High-D, Low-D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Structured (Labeled) vs unstructured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Deterministic vs Chaotic/Random (Noise)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Big (“out of core”) vs small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560" y="360"/>
            <a:ext cx="82281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Dichotomies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14179</TotalTime>
  <Application>LibreOffice/6.3.4.2$Linux_X86_64 LibreOffice_project/30$Build-2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2020-01-16T09:11:26Z</dcterms:modified>
  <cp:revision>446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