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Layouts/slideLayout1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0.xml.rels" ContentType="application/vnd.openxmlformats-package.relationship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jpeg" ContentType="image/jpeg"/>
  <Override PartName="/ppt/media/image4.png" ContentType="image/png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94A3FE9C-612F-4B0A-839B-CF964461B15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C04336A-19A7-4539-AA96-C02F5C5B008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0" y="5100840"/>
            <a:ext cx="9144000" cy="360"/>
          </a:xfrm>
          <a:prstGeom prst="line">
            <a:avLst/>
          </a:prstGeom>
          <a:ln w="101520">
            <a:solidFill>
              <a:srgbClr val="fdb91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0"/>
            <a:ext cx="8228520" cy="119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Line 1"/>
          <p:cNvSpPr/>
          <p:nvPr/>
        </p:nvSpPr>
        <p:spPr>
          <a:xfrm>
            <a:off x="0" y="5100840"/>
            <a:ext cx="9144000" cy="360"/>
          </a:xfrm>
          <a:prstGeom prst="line">
            <a:avLst/>
          </a:prstGeom>
          <a:ln w="101520">
            <a:solidFill>
              <a:srgbClr val="fdb91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Line 1"/>
          <p:cNvSpPr/>
          <p:nvPr/>
        </p:nvSpPr>
        <p:spPr>
          <a:xfrm>
            <a:off x="0" y="5100840"/>
            <a:ext cx="9144000" cy="360"/>
          </a:xfrm>
          <a:prstGeom prst="line">
            <a:avLst/>
          </a:prstGeom>
          <a:ln w="101520">
            <a:solidFill>
              <a:srgbClr val="fdb91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457200" y="0"/>
            <a:ext cx="8228520" cy="119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080" cy="2982240"/>
          </a:xfrm>
          <a:prstGeom prst="rect">
            <a:avLst/>
          </a:prstGeom>
        </p:spPr>
        <p:txBody>
          <a:bodyPr lIns="0" rIns="0" tIns="0" bIns="0">
            <a:normAutofit fontScale="9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080" cy="2982240"/>
          </a:xfrm>
          <a:prstGeom prst="rect">
            <a:avLst/>
          </a:prstGeom>
        </p:spPr>
        <p:txBody>
          <a:bodyPr lIns="0" rIns="0" tIns="0" bIns="0">
            <a:normAutofit fontScale="9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968080" y="4460040"/>
            <a:ext cx="3126960" cy="384120"/>
          </a:xfrm>
          <a:prstGeom prst="rect">
            <a:avLst/>
          </a:prstGeom>
          <a:solidFill>
            <a:srgbClr val="ffffff"/>
          </a:solidFill>
          <a:ln w="9360">
            <a:noFill/>
          </a:ln>
          <a:effectLst>
            <a:outerShdw dir="5400000" dist="2304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5" name="CustomShape 2"/>
          <p:cNvSpPr/>
          <p:nvPr/>
        </p:nvSpPr>
        <p:spPr>
          <a:xfrm>
            <a:off x="287640" y="3980520"/>
            <a:ext cx="469836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103259"/>
                </a:solidFill>
                <a:latin typeface="Roboto"/>
                <a:ea typeface="Roboto"/>
              </a:rPr>
              <a:t>Hobson Lane, UC San Diego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103259"/>
                </a:solidFill>
                <a:latin typeface="Roboto"/>
                <a:ea typeface="Roboto"/>
              </a:rPr>
              <a:t>Instructor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6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9155160" cy="770040"/>
          </a:xfrm>
          <a:prstGeom prst="rect">
            <a:avLst/>
          </a:prstGeom>
          <a:ln>
            <a:noFill/>
          </a:ln>
        </p:spPr>
      </p:pic>
      <p:sp>
        <p:nvSpPr>
          <p:cNvPr id="127" name="CustomShape 3"/>
          <p:cNvSpPr/>
          <p:nvPr/>
        </p:nvSpPr>
        <p:spPr>
          <a:xfrm>
            <a:off x="0" y="0"/>
            <a:ext cx="9155160" cy="1020960"/>
          </a:xfrm>
          <a:prstGeom prst="rect">
            <a:avLst/>
          </a:prstGeom>
          <a:solidFill>
            <a:srgbClr val="121429"/>
          </a:solidFill>
          <a:ln w="28440">
            <a:solidFill>
              <a:srgbClr val="48749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4"/>
          <p:cNvSpPr/>
          <p:nvPr/>
        </p:nvSpPr>
        <p:spPr>
          <a:xfrm>
            <a:off x="0" y="27000"/>
            <a:ext cx="915516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News Gothic MT"/>
                <a:ea typeface="DejaVu Sans"/>
              </a:rPr>
              <a:t>Data Science for Digital Health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0" y="516960"/>
            <a:ext cx="91551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i="1" lang="en-US" sz="1800" spc="-1" strike="noStrike">
                <a:solidFill>
                  <a:srgbClr val="ffffff"/>
                </a:solidFill>
                <a:latin typeface="News Gothic MT"/>
                <a:ea typeface="DejaVu Sans"/>
              </a:rPr>
              <a:t>UCSD Extension – Specialization Certificate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0" name="CustomShape 6"/>
          <p:cNvSpPr/>
          <p:nvPr/>
        </p:nvSpPr>
        <p:spPr>
          <a:xfrm>
            <a:off x="182880" y="1532520"/>
            <a:ext cx="8672760" cy="157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242852"/>
                </a:solidFill>
                <a:latin typeface="Roboto Light"/>
                <a:ea typeface="DejaVu Sans"/>
              </a:rPr>
              <a:t>L2:  Spreadsheet Data Science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131" name="Picture 14" descr=""/>
          <p:cNvPicPr/>
          <p:nvPr/>
        </p:nvPicPr>
        <p:blipFill>
          <a:blip r:embed="rId2"/>
          <a:stretch/>
        </p:blipFill>
        <p:spPr>
          <a:xfrm>
            <a:off x="5706000" y="4255920"/>
            <a:ext cx="1517040" cy="498240"/>
          </a:xfrm>
          <a:prstGeom prst="rect">
            <a:avLst/>
          </a:prstGeom>
          <a:ln>
            <a:noFill/>
          </a:ln>
        </p:spPr>
      </p:pic>
      <p:pic>
        <p:nvPicPr>
          <p:cNvPr id="132" name="Picture 17" descr=""/>
          <p:cNvPicPr/>
          <p:nvPr/>
        </p:nvPicPr>
        <p:blipFill>
          <a:blip r:embed="rId3"/>
          <a:stretch/>
        </p:blipFill>
        <p:spPr>
          <a:xfrm>
            <a:off x="7498080" y="4114800"/>
            <a:ext cx="1525320" cy="706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457200" y="0"/>
            <a:ext cx="8228520" cy="119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Arial"/>
                <a:ea typeface="Arial"/>
              </a:rPr>
              <a:t>DIY Spreadsheet Data Science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1000"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Fitness (step counters)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Stress, anxiety, and depression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Sleep apnea (CPAP data streams, smart watches)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Heart disease (smart watches)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Insulin pump hack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Parkinson disease medication pump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7200" y="0"/>
            <a:ext cx="8228520" cy="119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Calibri"/>
                <a:ea typeface="Arial"/>
              </a:rPr>
              <a:t>Agenda</a:t>
            </a:r>
            <a:endParaRPr b="0" lang="en-US" sz="3000" spc="-1" strike="noStrike">
              <a:latin typeface="Arial"/>
            </a:endParaRPr>
          </a:p>
        </p:txBody>
      </p:sp>
      <p:graphicFrame>
        <p:nvGraphicFramePr>
          <p:cNvPr id="134" name="Table 2"/>
          <p:cNvGraphicFramePr/>
          <p:nvPr/>
        </p:nvGraphicFramePr>
        <p:xfrm>
          <a:off x="761760" y="956160"/>
          <a:ext cx="7603920" cy="2901960"/>
        </p:xfrm>
        <a:graphic>
          <a:graphicData uri="http://schemas.openxmlformats.org/drawingml/2006/table">
            <a:tbl>
              <a:tblPr/>
              <a:tblGrid>
                <a:gridCol w="3374280"/>
                <a:gridCol w="4230000"/>
              </a:tblGrid>
              <a:tr h="2703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latin typeface="Arial"/>
                        </a:rPr>
                        <a:t>Topic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latin typeface="Arial"/>
                        </a:rPr>
                        <a:t>Key Concepts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608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PingFang SC"/>
                        </a:rPr>
                        <a:t>Data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Data types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Learning from data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518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PingFang SC"/>
                        </a:rPr>
                        <a:t>Database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Relational database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Graph database (nosql)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21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PingFang SC"/>
                        </a:rPr>
                        <a:t>Spreadsheet statistics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992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PingFang SC"/>
                        </a:rPr>
                        <a:t>Spreadsheet visualization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974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PingFang SC"/>
                        </a:rPr>
                        <a:t>Spreadsheet model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48640" y="640080"/>
            <a:ext cx="7771680" cy="411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6000"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Tabular data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Relational data</a:t>
            </a:r>
            <a:endParaRPr b="0" lang="en-US" sz="24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Hospital, insurance, and pharmaceutical company databases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Images</a:t>
            </a:r>
            <a:endParaRPr b="0" lang="en-US" sz="24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X-Rays, MRI files, dermatology visible images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Time series</a:t>
            </a:r>
            <a:endParaRPr b="0" lang="en-US" sz="24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Hospital records, log files, audio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Image time series</a:t>
            </a:r>
            <a:endParaRPr b="0" lang="en-US" sz="24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Video of patient interviews (</a:t>
            </a:r>
            <a:r>
              <a:rPr b="0" lang="en-US" sz="2400" spc="-1" strike="noStrike" u="sng">
                <a:solidFill>
                  <a:srgbClr val="808080"/>
                </a:solidFill>
                <a:uFillTx/>
                <a:latin typeface="Roboto Light"/>
                <a:ea typeface="DejaVu Sans"/>
              </a:rPr>
              <a:t>Awakenings</a:t>
            </a: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) 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Unstructured data (natural language): </a:t>
            </a:r>
            <a:endParaRPr b="0" lang="en-US" sz="24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Doctor &amp; nurse notes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457560" y="360"/>
            <a:ext cx="8228520" cy="119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Calibri"/>
                <a:ea typeface="Arial"/>
              </a:rPr>
              <a:t>Data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57200" y="1347480"/>
            <a:ext cx="7680240" cy="340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Continuous vs discrete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Categorical vs numerical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High-D, Low-D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Structured (Labeled) vs unstructured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Arial Unicode MS"/>
              </a:rPr>
              <a:t>Deterministic vs Chaotic/Random (Noise) 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Arial Unicode MS"/>
              </a:rPr>
              <a:t>Big (“out of core”) vs small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457560" y="360"/>
            <a:ext cx="8228520" cy="119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Calibri"/>
                <a:ea typeface="Arial"/>
              </a:rPr>
              <a:t>Data dichotomies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57200" y="0"/>
            <a:ext cx="8228520" cy="119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Arial"/>
                <a:ea typeface="Arial"/>
              </a:rPr>
              <a:t>File formats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457200" y="1223280"/>
            <a:ext cx="8228520" cy="343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457200" y="1599480"/>
            <a:ext cx="7954560" cy="298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1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Text files (CSV, TSV, JSON, TXT)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Compressed (ZIP, GZ)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Binary files (XLS, PDF)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Images (PNG, JPG, TIF)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Web pages (HTML)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Databases (SQL, NOSQL, HDF)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Hint: check out “Pandas” and the `</a:t>
            </a:r>
            <a:r>
              <a:rPr b="0" lang="en-US" sz="2400" spc="-1" strike="noStrike">
                <a:solidFill>
                  <a:srgbClr val="808080"/>
                </a:solidFill>
                <a:latin typeface="Courier New"/>
                <a:ea typeface="DejaVu Sans"/>
              </a:rPr>
              <a:t>pandas.read_csv()</a:t>
            </a: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` function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5760720" y="1542960"/>
            <a:ext cx="1828080" cy="1839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57200" y="0"/>
            <a:ext cx="8228520" cy="119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Arial"/>
                <a:ea typeface="Arial"/>
              </a:rPr>
              <a:t>Data types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457200" y="1223280"/>
            <a:ext cx="8228520" cy="343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457200" y="1599480"/>
            <a:ext cx="7954560" cy="298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7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Continuous: </a:t>
            </a: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numerical values like height, weight, blood pressure, temperature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Categorical: </a:t>
            </a: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gender, eye color, disease names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Natural language: </a:t>
            </a: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symptom descriptions, medical procedure descriptions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Sequence: </a:t>
            </a: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genome, DNA, RNA, protein, chemical pathways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Time series: </a:t>
            </a: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treatment timelines, hospital records, EKG/EEG recordings)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Geographic: </a:t>
            </a: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epidemiology, maps of clinic locations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Imagery: </a:t>
            </a: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X-rays, MRI slices, CAT scan slices, photos of skin abnormalities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457200" y="0"/>
            <a:ext cx="8228520" cy="119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Arial"/>
                <a:ea typeface="Arial"/>
              </a:rPr>
              <a:t>Geographic Data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2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Pop Health (Population Health)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Epi (Epidemiology)</a:t>
            </a:r>
            <a:endParaRPr b="0" lang="en-US" sz="24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  <a:ea typeface="DejaVu Sans"/>
              </a:rPr>
              <a:t>Annual flu vaccines around the world</a:t>
            </a:r>
            <a:endParaRPr b="0" lang="en-US" sz="16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  <a:ea typeface="DejaVu Sans"/>
              </a:rPr>
              <a:t>Hepatitis outbreak in southern US</a:t>
            </a:r>
            <a:endParaRPr b="0" lang="en-US" sz="16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  <a:ea typeface="DejaVu Sans"/>
              </a:rPr>
              <a:t>Ebola epidemic in Africa</a:t>
            </a:r>
            <a:endParaRPr b="0" lang="en-US" sz="1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Examples</a:t>
            </a:r>
            <a:endParaRPr b="0" lang="en-US" sz="24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  <a:ea typeface="DejaVu Sans"/>
              </a:rPr>
              <a:t>Latitude and Longitude</a:t>
            </a:r>
            <a:endParaRPr b="0" lang="en-US" sz="16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  <a:ea typeface="DejaVu Sans"/>
              </a:rPr>
              <a:t>State</a:t>
            </a:r>
            <a:endParaRPr b="0" lang="en-US" sz="16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  <a:ea typeface="DejaVu Sans"/>
              </a:rPr>
              <a:t>Zip Code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457200" y="0"/>
            <a:ext cx="8228520" cy="119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Arial"/>
                <a:ea typeface="Arial"/>
              </a:rPr>
              <a:t>Sequence Data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Genomics</a:t>
            </a:r>
            <a:endParaRPr b="0" lang="en-US" sz="24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  <a:ea typeface="DejaVu Sans"/>
              </a:rPr>
              <a:t>Self-service genetic testing (23andme)</a:t>
            </a:r>
            <a:endParaRPr b="0" lang="en-US" sz="16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  <a:ea typeface="DejaVu Sans"/>
              </a:rPr>
              <a:t>Prenatal screening (Counsyl)</a:t>
            </a:r>
            <a:endParaRPr b="0" lang="en-US" sz="16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  <a:ea typeface="DejaVu Sans"/>
              </a:rPr>
              <a:t>Pre-exposure allergy prediction</a:t>
            </a:r>
            <a:endParaRPr b="0" lang="en-US" sz="16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  <a:ea typeface="DejaVu Sans"/>
              </a:rPr>
              <a:t>Asthma anticipation</a:t>
            </a:r>
            <a:endParaRPr b="0" lang="en-US" sz="16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  <a:ea typeface="DejaVu Sans"/>
              </a:rPr>
              <a:t>Resistance to disease (AIDS, Malaria, West Nile, Ebola)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457200" y="0"/>
            <a:ext cx="8228520" cy="119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Arial"/>
                <a:ea typeface="Arial"/>
              </a:rPr>
              <a:t>Sequence Data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  <a:ea typeface="DejaVu Sans"/>
              </a:rPr>
              <a:t>Genomics</a:t>
            </a:r>
            <a:endParaRPr b="0" lang="en-US" sz="24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  <a:ea typeface="DejaVu Sans"/>
              </a:rPr>
              <a:t>Self-service genetic testing (23andme)</a:t>
            </a:r>
            <a:endParaRPr b="0" lang="en-US" sz="16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  <a:ea typeface="DejaVu Sans"/>
              </a:rPr>
              <a:t>Prenatal screening (Counsyl)</a:t>
            </a:r>
            <a:endParaRPr b="0" lang="en-US" sz="16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  <a:ea typeface="DejaVu Sans"/>
              </a:rPr>
              <a:t>Pre-exposure allergy prediction</a:t>
            </a:r>
            <a:endParaRPr b="0" lang="en-US" sz="16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  <a:ea typeface="DejaVu Sans"/>
              </a:rPr>
              <a:t>Asthma anticipation</a:t>
            </a:r>
            <a:endParaRPr b="0" lang="en-US" sz="16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  <a:ea typeface="DejaVu Sans"/>
              </a:rPr>
              <a:t>Resistance to disease (AIDS, Malaria, West Nile, Ebola)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14034</TotalTime>
  <Application>LibreOffice/6.3.4.2$MacOSX_X86_64 LibreOffice_project/60da17e045e08f1793c57c00ba83cdfce946d0aa</Application>
  <Company>UC San Diego Extension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2017-03-09T17:29:36Z</dcterms:created>
  <dc:creator>Juanita LaHaye</dc:creator>
  <dc:description/>
  <dc:language>en-US</dc:language>
  <cp:lastModifiedBy/>
  <dcterms:modified xsi:type="dcterms:W3CDTF">2020-01-06T22:33:56Z</dcterms:modified>
  <cp:revision>435</cp:revision>
  <dc:subject/>
  <dc:title>UC San Diego Extension Overview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UC San Diego Extension</vt:lpwstr>
  </property>
  <property fmtid="{D5CDD505-2E9C-101B-9397-08002B2CF9AE}" pid="4" name="ContentTypeId">
    <vt:lpwstr>0x01010024DF6829C4779C4599C6FD5A8B2371C6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20</vt:i4>
  </property>
  <property fmtid="{D5CDD505-2E9C-101B-9397-08002B2CF9AE}" pid="10" name="PresentationFormat">
    <vt:lpwstr>On-screen Show (16:9)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29</vt:i4>
  </property>
</Properties>
</file>