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Mammograms (Poor)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14"/>
                <c:pt idx="0">
                  <c:v>1976</c:v>
                </c:pt>
                <c:pt idx="1">
                  <c:v>1980</c:v>
                </c:pt>
                <c:pt idx="2">
                  <c:v>1984</c:v>
                </c:pt>
                <c:pt idx="3">
                  <c:v>1987</c:v>
                </c:pt>
                <c:pt idx="4">
                  <c:v>1990</c:v>
                </c:pt>
                <c:pt idx="5">
                  <c:v>1991</c:v>
                </c:pt>
                <c:pt idx="6">
                  <c:v>1993</c:v>
                </c:pt>
                <c:pt idx="7">
                  <c:v>1994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2003</c:v>
                </c:pt>
                <c:pt idx="12">
                  <c:v>2005</c:v>
                </c:pt>
                <c:pt idx="13">
                  <c:v>2008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>14.6</c:v>
                </c:pt>
                <c:pt idx="4">
                  <c:v>30.8</c:v>
                </c:pt>
                <c:pt idx="5">
                  <c:v>35.2</c:v>
                </c:pt>
                <c:pt idx="6">
                  <c:v>41.1</c:v>
                </c:pt>
                <c:pt idx="7">
                  <c:v>44.2</c:v>
                </c:pt>
                <c:pt idx="8">
                  <c:v>50.1</c:v>
                </c:pt>
                <c:pt idx="9">
                  <c:v>57.4</c:v>
                </c:pt>
                <c:pt idx="10">
                  <c:v>54.8</c:v>
                </c:pt>
                <c:pt idx="11">
                  <c:v>55.4</c:v>
                </c:pt>
                <c:pt idx="12">
                  <c:v>48.5</c:v>
                </c:pt>
                <c:pt idx="13">
                  <c:v>51.4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Mammograms (Near-Poor)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3</c:f>
              <c:numCache>
                <c:formatCode>General</c:formatCode>
                <c:ptCount val="14"/>
                <c:pt idx="0">
                  <c:v>1976</c:v>
                </c:pt>
                <c:pt idx="1">
                  <c:v>1980</c:v>
                </c:pt>
                <c:pt idx="2">
                  <c:v>1984</c:v>
                </c:pt>
                <c:pt idx="3">
                  <c:v>1987</c:v>
                </c:pt>
                <c:pt idx="4">
                  <c:v>1990</c:v>
                </c:pt>
                <c:pt idx="5">
                  <c:v>1991</c:v>
                </c:pt>
                <c:pt idx="6">
                  <c:v>1993</c:v>
                </c:pt>
                <c:pt idx="7">
                  <c:v>1994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2003</c:v>
                </c:pt>
                <c:pt idx="12">
                  <c:v>2005</c:v>
                </c:pt>
                <c:pt idx="13">
                  <c:v>2008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>20.9</c:v>
                </c:pt>
                <c:pt idx="4">
                  <c:v>39.1</c:v>
                </c:pt>
                <c:pt idx="5">
                  <c:v>44.4</c:v>
                </c:pt>
                <c:pt idx="6">
                  <c:v>47.5</c:v>
                </c:pt>
                <c:pt idx="7">
                  <c:v>48.6</c:v>
                </c:pt>
                <c:pt idx="8">
                  <c:v>56.1</c:v>
                </c:pt>
                <c:pt idx="9">
                  <c:v>59.5</c:v>
                </c:pt>
                <c:pt idx="10">
                  <c:v>58.1</c:v>
                </c:pt>
                <c:pt idx="11">
                  <c:v>60.8</c:v>
                </c:pt>
                <c:pt idx="12">
                  <c:v>55.3</c:v>
                </c:pt>
                <c:pt idx="13">
                  <c:v>55.8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label 4</c:f>
              <c:strCache>
                <c:ptCount val="1"/>
                <c:pt idx="0">
                  <c:v>Mammograms (Non-Poor)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5</c:f>
              <c:numCache>
                <c:formatCode>General</c:formatCode>
                <c:ptCount val="14"/>
                <c:pt idx="0">
                  <c:v>1976</c:v>
                </c:pt>
                <c:pt idx="1">
                  <c:v>1980</c:v>
                </c:pt>
                <c:pt idx="2">
                  <c:v>1984</c:v>
                </c:pt>
                <c:pt idx="3">
                  <c:v>1987</c:v>
                </c:pt>
                <c:pt idx="4">
                  <c:v>1990</c:v>
                </c:pt>
                <c:pt idx="5">
                  <c:v>1991</c:v>
                </c:pt>
                <c:pt idx="6">
                  <c:v>1993</c:v>
                </c:pt>
                <c:pt idx="7">
                  <c:v>1994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2003</c:v>
                </c:pt>
                <c:pt idx="12">
                  <c:v>2005</c:v>
                </c:pt>
                <c:pt idx="13">
                  <c:v>2008</c:v>
                </c:pt>
              </c:numCache>
            </c:numRef>
          </c:xVal>
          <c:yVal>
            <c:numRef>
              <c:f>4</c:f>
              <c:numCache>
                <c:formatCode>General</c:formatCode>
                <c:ptCount val="1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>34.9</c:v>
                </c:pt>
                <c:pt idx="4">
                  <c:v>59.2</c:v>
                </c:pt>
                <c:pt idx="5">
                  <c:v>62.2</c:v>
                </c:pt>
                <c:pt idx="6">
                  <c:v>67.3</c:v>
                </c:pt>
                <c:pt idx="7">
                  <c:v>68.5</c:v>
                </c:pt>
                <c:pt idx="8">
                  <c:v>72.6</c:v>
                </c:pt>
                <c:pt idx="9">
                  <c:v>75</c:v>
                </c:pt>
                <c:pt idx="10">
                  <c:v>75.9</c:v>
                </c:pt>
                <c:pt idx="11">
                  <c:v>74.3</c:v>
                </c:pt>
                <c:pt idx="12">
                  <c:v>72.5</c:v>
                </c:pt>
                <c:pt idx="13">
                  <c:v>72.8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label 6</c:f>
              <c:strCache>
                <c:ptCount val="1"/>
                <c:pt idx="0">
                  <c:v>Deaths (White)</c:v>
                </c:pt>
              </c:strCache>
            </c:strRef>
          </c:tx>
          <c:spPr>
            <a:solidFill>
              <a:srgbClr val="579d1c"/>
            </a:solidFill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7</c:f>
              <c:numCache>
                <c:formatCode>General</c:formatCode>
                <c:ptCount val="14"/>
                <c:pt idx="0">
                  <c:v>1976</c:v>
                </c:pt>
                <c:pt idx="1">
                  <c:v>1980</c:v>
                </c:pt>
                <c:pt idx="2">
                  <c:v>1984</c:v>
                </c:pt>
                <c:pt idx="3">
                  <c:v>1987</c:v>
                </c:pt>
                <c:pt idx="4">
                  <c:v>1990</c:v>
                </c:pt>
                <c:pt idx="5">
                  <c:v>1991</c:v>
                </c:pt>
                <c:pt idx="6">
                  <c:v>1993</c:v>
                </c:pt>
                <c:pt idx="7">
                  <c:v>1994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2003</c:v>
                </c:pt>
                <c:pt idx="12">
                  <c:v>2005</c:v>
                </c:pt>
                <c:pt idx="13">
                  <c:v>2008</c:v>
                </c:pt>
              </c:numCache>
            </c:numRef>
          </c:xVal>
          <c:yVal>
            <c:numRef>
              <c:f>6</c:f>
              <c:numCache>
                <c:formatCode>General</c:formatCode>
                <c:ptCount val="14"/>
                <c:pt idx="0">
                  <c:v>31.7</c:v>
                </c:pt>
                <c:pt idx="1">
                  <c:v>31.9</c:v>
                </c:pt>
                <c:pt idx="2">
                  <c:v>32.6</c:v>
                </c:pt>
                <c:pt idx="3">
                  <c:v>32.4</c:v>
                </c:pt>
                <c:pt idx="4">
                  <c:v>32.8</c:v>
                </c:pt>
                <c:pt idx="5">
                  <c:v>32</c:v>
                </c:pt>
                <c:pt idx="6">
                  <c:v>30.7</c:v>
                </c:pt>
                <c:pt idx="7">
                  <c:v>30.1</c:v>
                </c:pt>
                <c:pt idx="8">
                  <c:v>27</c:v>
                </c:pt>
                <c:pt idx="9">
                  <c:v>25.8</c:v>
                </c:pt>
                <c:pt idx="10">
                  <c:v>26</c:v>
                </c:pt>
                <c:pt idx="11">
                  <c:v>24.3</c:v>
                </c:pt>
                <c:pt idx="12">
                  <c:v>23</c:v>
                </c:pt>
                <c:pt idx="13">
                  <c:v>21.5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label 8</c:f>
              <c:strCache>
                <c:ptCount val="1"/>
                <c:pt idx="0">
                  <c:v>Deaths (African American)</c:v>
                </c:pt>
              </c:strCache>
            </c:strRef>
          </c:tx>
          <c:spPr>
            <a:solidFill>
              <a:srgbClr val="7e0021"/>
            </a:solidFill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9</c:f>
              <c:numCache>
                <c:formatCode>General</c:formatCode>
                <c:ptCount val="14"/>
                <c:pt idx="0">
                  <c:v>1976</c:v>
                </c:pt>
                <c:pt idx="1">
                  <c:v>1980</c:v>
                </c:pt>
                <c:pt idx="2">
                  <c:v>1984</c:v>
                </c:pt>
                <c:pt idx="3">
                  <c:v>1987</c:v>
                </c:pt>
                <c:pt idx="4">
                  <c:v>1990</c:v>
                </c:pt>
                <c:pt idx="5">
                  <c:v>1991</c:v>
                </c:pt>
                <c:pt idx="6">
                  <c:v>1993</c:v>
                </c:pt>
                <c:pt idx="7">
                  <c:v>1994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2003</c:v>
                </c:pt>
                <c:pt idx="12">
                  <c:v>2005</c:v>
                </c:pt>
                <c:pt idx="13">
                  <c:v>2008</c:v>
                </c:pt>
              </c:numCache>
            </c:numRef>
          </c:xVal>
          <c:yVal>
            <c:numRef>
              <c:f>8</c:f>
              <c:numCache>
                <c:formatCode>General</c:formatCode>
                <c:ptCount val="14"/>
                <c:pt idx="0">
                  <c:v>29</c:v>
                </c:pt>
                <c:pt idx="1">
                  <c:v>31.5</c:v>
                </c:pt>
                <c:pt idx="2">
                  <c:v>35.5</c:v>
                </c:pt>
                <c:pt idx="3">
                  <c:v>36.3</c:v>
                </c:pt>
                <c:pt idx="4">
                  <c:v>38</c:v>
                </c:pt>
                <c:pt idx="5">
                  <c:v>38.2</c:v>
                </c:pt>
                <c:pt idx="6">
                  <c:v>38</c:v>
                </c:pt>
                <c:pt idx="7">
                  <c:v>37.7</c:v>
                </c:pt>
                <c:pt idx="8">
                  <c:v>35.5</c:v>
                </c:pt>
                <c:pt idx="9">
                  <c:v>35.1</c:v>
                </c:pt>
                <c:pt idx="10">
                  <c:v>34.7</c:v>
                </c:pt>
                <c:pt idx="11">
                  <c:v>34</c:v>
                </c:pt>
                <c:pt idx="12">
                  <c:v>32.5</c:v>
                </c:pt>
                <c:pt idx="13">
                  <c:v>30.5</c:v>
                </c:pt>
              </c:numCache>
            </c:numRef>
          </c:yVal>
          <c:smooth val="0"/>
        </c:ser>
        <c:axId val="15669668"/>
        <c:axId val="28306790"/>
      </c:scatterChart>
      <c:valAx>
        <c:axId val="156696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8306790"/>
        <c:crosses val="autoZero"/>
        <c:crossBetween val="midCat"/>
      </c:valAx>
      <c:valAx>
        <c:axId val="2830679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5669668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span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2B14A2-D89B-4191-B650-A16E84C9B6E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17127D-AF4E-4B82-A98B-FFC75F8AE1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32C9DB-EE27-4332-88C8-26B9A5D18C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73BA36-D185-4A66-A806-D8B4B527FA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3B3526-757D-4A12-AF70-B1E583EE48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199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199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/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/>
          <a:p>
            <a:pPr>
              <a:lnSpc>
                <a:spcPct val="100000"/>
              </a:lnSpc>
            </a:pPr>
            <a:fld id="{B8487279-E38A-4F5F-9EBB-75B97CB1333C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12/16/2019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F7D39945-97FB-4B0F-8CF6-7BBE791038CE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chart" Target="../charts/chart3.xml"/><Relationship Id="rId3" Type="http://schemas.openxmlformats.org/officeDocument/2006/relationships/hyperlink" Target="http://bit.ly/ucsdbreast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968080" y="4460040"/>
            <a:ext cx="3127320" cy="38448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287640" y="3980520"/>
            <a:ext cx="4698720" cy="67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5520" cy="77040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0" y="0"/>
            <a:ext cx="9155520" cy="102132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0" y="27000"/>
            <a:ext cx="91555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0" y="408960"/>
            <a:ext cx="915552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News Gothic MT"/>
                <a:ea typeface="DejaVu Sans"/>
              </a:rPr>
              <a:t>UCSD Extension – Specialization Certificate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2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Data Science for Healthcare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287640" y="1869480"/>
            <a:ext cx="8179920" cy="15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</a:rPr>
              <a:t>L2: Statistics  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72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7400" cy="498600"/>
          </a:xfrm>
          <a:prstGeom prst="rect">
            <a:avLst/>
          </a:prstGeom>
          <a:ln>
            <a:noFill/>
          </a:ln>
        </p:spPr>
      </p:pic>
      <p:pic>
        <p:nvPicPr>
          <p:cNvPr id="173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5680" cy="707040"/>
          </a:xfrm>
          <a:prstGeom prst="rect">
            <a:avLst/>
          </a:prstGeom>
          <a:ln>
            <a:noFill/>
          </a:ln>
        </p:spPr>
      </p:pic>
      <p:sp>
        <p:nvSpPr>
          <p:cNvPr id="174" name="CustomShape 7"/>
          <p:cNvSpPr/>
          <p:nvPr/>
        </p:nvSpPr>
        <p:spPr>
          <a:xfrm>
            <a:off x="2782080" y="1463040"/>
            <a:ext cx="3161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PDF: Probability </a:t>
            </a:r>
            <a:r>
              <a:rPr b="1" lang="en-US" sz="3000" spc="-1" strike="noStrike">
                <a:solidFill>
                  <a:srgbClr val="407927"/>
                </a:solidFill>
                <a:latin typeface="Arial Black"/>
                <a:ea typeface="Arial"/>
              </a:rPr>
              <a:t>Density</a:t>
            </a: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 Function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Continuous Probability Distribution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Ethics and Accuracy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640440" y="1565640"/>
            <a:ext cx="3393720" cy="19087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4374360" y="1280160"/>
            <a:ext cx="431208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Clinical records can predict Kidney failure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 days in advance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55% accuracy for acute problems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90% accuracy for serious issues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Arial Unicode MS"/>
              </a:rPr>
              <a:t>Dataset: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Arial Unicode MS"/>
              </a:rPr>
              <a:t>100% UK citizens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Arial Unicode MS"/>
              </a:rPr>
              <a:t>100% military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Arial Unicode MS"/>
              </a:rPr>
              <a:t>90% male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216800" y="3493800"/>
            <a:ext cx="2257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DeepMind (London)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Berkson’s Paradox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195" name="Table 2"/>
          <p:cNvGraphicFramePr/>
          <p:nvPr/>
        </p:nvGraphicFramePr>
        <p:xfrm>
          <a:off x="549000" y="1153080"/>
          <a:ext cx="8103960" cy="2878200"/>
        </p:xfrm>
        <a:graphic>
          <a:graphicData uri="http://schemas.openxmlformats.org/drawingml/2006/table">
            <a:tbl>
              <a:tblPr/>
              <a:tblGrid>
                <a:gridCol w="1072440"/>
                <a:gridCol w="1072440"/>
                <a:gridCol w="1072440"/>
                <a:gridCol w="1086480"/>
                <a:gridCol w="311040"/>
                <a:gridCol w="1071720"/>
                <a:gridCol w="1288440"/>
                <a:gridCol w="112932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3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General Population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Hospitalization past 6 mo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Bone 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 Bone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% Bone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Bone 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 Bone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% Bone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Lung 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25.0%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No lung disease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184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2,376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73560" y="1828800"/>
            <a:ext cx="3184920" cy="2653920"/>
          </a:xfrm>
          <a:prstGeom prst="rect">
            <a:avLst/>
          </a:prstGeom>
          <a:ln>
            <a:noFill/>
          </a:ln>
        </p:spPr>
      </p:pic>
      <p:graphicFrame>
        <p:nvGraphicFramePr>
          <p:cNvPr id="197" name=""/>
          <p:cNvGraphicFramePr/>
          <p:nvPr/>
        </p:nvGraphicFramePr>
        <p:xfrm>
          <a:off x="3383280" y="7315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8" name="CustomShape 1"/>
          <p:cNvSpPr/>
          <p:nvPr/>
        </p:nvSpPr>
        <p:spPr>
          <a:xfrm>
            <a:off x="549360" y="18324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Correlation enables prediction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926080" y="4483080"/>
            <a:ext cx="46630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Breast Cancer Rates 2011: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bit.ly/ucsdbreast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Correlation is not enough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Computers are good at finding patterns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But often those patterns are “spurious correlation”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822960" y="2346120"/>
            <a:ext cx="6034680" cy="237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Bayes Rule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57600" y="4023360"/>
            <a:ext cx="8226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914400" y="1280160"/>
            <a:ext cx="7323480" cy="8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Updated Probability  </a:t>
            </a:r>
            <a:r>
              <a:rPr b="0" lang="en-US" sz="32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 Likelihood Ratio      </a:t>
            </a:r>
            <a:r>
              <a:rPr b="0" lang="en-US" sz="32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   Prior Probability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6" name="Formula 4"/>
              <p:cNvSpPr txBox="1"/>
              <p:nvPr/>
            </p:nvSpPr>
            <p:spPr>
              <a:xfrm>
                <a:off x="1319760" y="2119320"/>
                <a:ext cx="5720760" cy="1355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  <m:r>
                          <m:t xml:space="preserve">∨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  <m:r>
                              <m:t xml:space="preserve">∨</m:t>
                            </m:r>
                            <m:r>
                              <m:t xml:space="preserve">D</m:t>
                            </m:r>
                          </m:e>
                        </m:d>
                      </m:num>
                      <m:den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  <m:r>
                      <m:t xml:space="preserve">×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Bayes Rule Example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57600" y="4023360"/>
            <a:ext cx="8226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9" name="Table 3"/>
          <p:cNvGraphicFramePr/>
          <p:nvPr/>
        </p:nvGraphicFramePr>
        <p:xfrm>
          <a:off x="474120" y="1513440"/>
          <a:ext cx="8380440" cy="2878920"/>
        </p:xfrm>
        <a:graphic>
          <a:graphicData uri="http://schemas.openxmlformats.org/drawingml/2006/table">
            <a:tbl>
              <a:tblPr/>
              <a:tblGrid>
                <a:gridCol w="1645200"/>
                <a:gridCol w="1938960"/>
                <a:gridCol w="2732040"/>
                <a:gridCol w="206460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Prior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Probability of getting breast cancer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 in 700 per yr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666666"/>
                          </a:solidFill>
                          <a:latin typeface="Arial"/>
                        </a:rPr>
                        <a:t>1 in 70,000 (men)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Sensitivity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P(T|D)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Probability of mammogram detecting cancer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False Positive Rate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(False Alarm)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P(T|~D)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Probability of positive mammogram w/o cancer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P(T) =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P(D) * P(T|D) + P(~D) * P(T|~D)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Probability of a positive mammogram among all women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.73 *     1 / 700 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.27 * 699 / 700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latin typeface="Arial"/>
                        </a:rPr>
                        <a:t>= .121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Mammograms can cause harm!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657600" y="4023360"/>
            <a:ext cx="82260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2" name="Table 3"/>
          <p:cNvGraphicFramePr/>
          <p:nvPr/>
        </p:nvGraphicFramePr>
        <p:xfrm>
          <a:off x="6551640" y="516240"/>
          <a:ext cx="2268720" cy="1152000"/>
        </p:xfrm>
        <a:graphic>
          <a:graphicData uri="http://schemas.openxmlformats.org/drawingml/2006/table">
            <a:tbl>
              <a:tblPr/>
              <a:tblGrid>
                <a:gridCol w="1099080"/>
                <a:gridCol w="1170000"/>
              </a:tblGrid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1/700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14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P(T|D)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0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P(T)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.121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213" name="Formula 4"/>
              <p:cNvSpPr txBox="1"/>
              <p:nvPr/>
            </p:nvSpPr>
            <p:spPr>
              <a:xfrm>
                <a:off x="640080" y="3591000"/>
                <a:ext cx="7508880" cy="1254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  <m:r>
                          <m:t xml:space="preserve">∨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.73</m:t>
                        </m:r>
                      </m:num>
                      <m:den>
                        <m:r>
                          <m:t xml:space="preserve">.121</m:t>
                        </m:r>
                      </m:den>
                    </m:f>
                    <m:r>
                      <m:t xml:space="preserve">×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700</m:t>
                        </m:r>
                      </m:den>
                    </m:f>
                    <m:r>
                      <m:t xml:space="preserve">=</m:t>
                    </m:r>
                    <m:r>
                      <m:t xml:space="preserve">.0086</m:t>
                    </m:r>
                    <m:r>
                      <m:t xml:space="preserve">≈</m:t>
                    </m:r>
                    <m:r>
                      <m:t xml:space="preserve">1</m:t>
                    </m:r>
                    <m:r>
                      <m:rPr>
                        <m:lit/>
                        <m:nor/>
                      </m:rPr>
                      <m:t xml:space="preserve">%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14" name="Formula 5"/>
              <p:cNvSpPr txBox="1"/>
              <p:nvPr/>
            </p:nvSpPr>
            <p:spPr>
              <a:xfrm>
                <a:off x="1411200" y="1936440"/>
                <a:ext cx="5720760" cy="1355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  <m:r>
                          <m:t xml:space="preserve">∨</m:t>
                        </m:r>
                        <m:r>
                          <m:t xml:space="preserve">T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  <m:r>
                              <m:t xml:space="preserve">∨</m:t>
                            </m:r>
                            <m:r>
                              <m:t xml:space="preserve">D</m:t>
                            </m:r>
                          </m:e>
                        </m:d>
                      </m:num>
                      <m:den>
                        <m:r>
                          <m:t xml:space="preserve">P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T</m:t>
                            </m:r>
                          </m:e>
                        </m:d>
                      </m:den>
                    </m:f>
                    <m:r>
                      <m:t xml:space="preserve">×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15" name="CustomShape 6"/>
          <p:cNvSpPr/>
          <p:nvPr/>
        </p:nvSpPr>
        <p:spPr>
          <a:xfrm>
            <a:off x="7132320" y="3749040"/>
            <a:ext cx="1108080" cy="914040"/>
          </a:xfrm>
          <a:prstGeom prst="ellipse">
            <a:avLst/>
          </a:prstGeom>
          <a:noFill/>
          <a:ln w="7308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7"/>
          <p:cNvSpPr/>
          <p:nvPr/>
        </p:nvSpPr>
        <p:spPr>
          <a:xfrm>
            <a:off x="514080" y="1199880"/>
            <a:ext cx="41990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ACP: biannually after age </a:t>
            </a: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50+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ce181e"/>
                </a:solidFill>
                <a:latin typeface="Arial"/>
              </a:rPr>
              <a:t>previously: annual exams at 40+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1929960"/>
            <a:ext cx="914328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42852"/>
                </a:solidFill>
                <a:latin typeface="Avenir Next"/>
              </a:rPr>
              <a:t>Assignments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Syllabus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548640" y="1280160"/>
          <a:ext cx="8138160" cy="3474720"/>
        </p:xfrm>
        <a:graphic>
          <a:graphicData uri="http://schemas.openxmlformats.org/drawingml/2006/table">
            <a:tbl>
              <a:tblPr/>
              <a:tblGrid>
                <a:gridCol w="770760"/>
                <a:gridCol w="3255840"/>
                <a:gridCol w="4111560"/>
              </a:tblGrid>
              <a:tr h="289440"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latin typeface="Arial"/>
                        </a:rPr>
                        <a:t>Lesson</a:t>
                      </a:r>
                      <a:endParaRPr b="1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latin typeface="Arial"/>
                        </a:rPr>
                        <a:t>Title</a:t>
                      </a:r>
                      <a:endParaRPr b="1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US" sz="1200" spc="-1" strike="noStrike">
                          <a:latin typeface="Arial"/>
                        </a:rPr>
                        <a:t>Topics</a:t>
                      </a:r>
                      <a:endParaRPr b="1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Data Science for Digital Health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applications, terminology, HIPPA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Spreadsheet Data Science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ETL, exploration &amp; visualization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Statistics, Privacy, Ethics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causality, correlation, MLE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Clinical Data Science &amp; ML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PII, prescriptive vs descriptive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Deep Learning  &amp; AI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neural nets, radiology, CV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Hospital Performance Modeling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time series, unintended conseq.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Population Health &amp; Epi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GIS, spatio-temporal modeling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Healthcare Public Policy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scoping review, gap analysis of diabetes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Natural Language Processing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IA, summarization, text mining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Bioinformatics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DNA, RNA, proteins, algorithms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88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1200" spc="-1" strike="noStrike">
                          <a:latin typeface="Arial"/>
                        </a:rPr>
                        <a:t>Project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Train a healthcare ML model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200" spc="-1" strike="noStrike">
                          <a:latin typeface="Arial"/>
                        </a:rPr>
                        <a:t>find/download data, ETL,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9000" y="501120"/>
            <a:ext cx="868608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ts val="5800"/>
              </a:lnSpc>
            </a:pPr>
            <a:r>
              <a:rPr b="1" lang="en-US" sz="3200" spc="-1" strike="noStrike">
                <a:solidFill>
                  <a:srgbClr val="103259"/>
                </a:solidFill>
                <a:latin typeface="Roboto Thin"/>
                <a:ea typeface="Roboto Thin"/>
              </a:rPr>
              <a:t>Quiz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983520"/>
            <a:ext cx="7902360" cy="25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2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  <a:ea typeface="DejaVu Sans"/>
              </a:rPr>
              <a:t>Why is understanding Baye’s Rule so important?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74320" y="2160"/>
            <a:ext cx="8686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ts val="5800"/>
              </a:lnSpc>
            </a:pPr>
            <a:r>
              <a:rPr b="1" lang="en-US" sz="3200" spc="-1" strike="noStrike">
                <a:solidFill>
                  <a:srgbClr val="103259"/>
                </a:solidFill>
                <a:latin typeface="Roboto Thin"/>
                <a:ea typeface="Roboto Thin"/>
              </a:rPr>
              <a:t>Homework: Create diabetes MLE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983520"/>
            <a:ext cx="7902360" cy="25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2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  <a:ea typeface="DejaVu Sans"/>
              </a:rPr>
              <a:t>Download diabetes dataset: http://totalgood.org/midata/...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74320" y="2160"/>
            <a:ext cx="86860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ts val="5800"/>
              </a:lnSpc>
            </a:pPr>
            <a:r>
              <a:rPr b="1" lang="en-US" sz="3200" spc="-1" strike="noStrike">
                <a:solidFill>
                  <a:srgbClr val="103259"/>
                </a:solidFill>
                <a:latin typeface="Roboto Thin"/>
                <a:ea typeface="Roboto Thin"/>
              </a:rPr>
              <a:t>Project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983520"/>
            <a:ext cx="7902360" cy="25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2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  <a:ea typeface="DejaVu Sans"/>
              </a:rPr>
              <a:t>Use numpy.random.randint() to simulated rolling a pair of dice.</a:t>
            </a:r>
            <a:endParaRPr b="0" lang="en-US" sz="2400" spc="-1" strike="noStrike">
              <a:latin typeface="Arial"/>
            </a:endParaRPr>
          </a:p>
          <a:p>
            <a:pPr marL="457200" indent="-456480">
              <a:lnSpc>
                <a:spcPts val="3200"/>
              </a:lnSpc>
              <a:spcBef>
                <a:spcPts val="479"/>
              </a:spcBef>
              <a:buClr>
                <a:srgbClr val="0d0d0d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d0d0d"/>
                </a:solidFill>
                <a:latin typeface="Roboto Light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1047960"/>
            <a:ext cx="9143280" cy="23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42852"/>
                </a:solidFill>
                <a:latin typeface="Avenir Next"/>
              </a:rPr>
              <a:t>What is statistics?</a:t>
            </a:r>
            <a:br/>
            <a:br/>
            <a:r>
              <a:rPr b="1" lang="en-US" sz="5400" spc="-1" strike="noStrike">
                <a:solidFill>
                  <a:srgbClr val="242852"/>
                </a:solidFill>
                <a:latin typeface="Avenir Next"/>
              </a:rPr>
              <a:t>How is statistics used</a:t>
            </a:r>
            <a:br/>
            <a:r>
              <a:rPr b="1" lang="en-US" sz="5400" spc="-1" strike="noStrike">
                <a:solidFill>
                  <a:srgbClr val="242852"/>
                </a:solidFill>
                <a:latin typeface="Avenir Next"/>
              </a:rPr>
              <a:t> in healthcare?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Probability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Conditional Probability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Probability Distribution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223280"/>
            <a:ext cx="8229240" cy="34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57200" y="1599480"/>
            <a:ext cx="795528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Text files (CSV, TSV, JSON, TXT)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Compressed files (ZIP, GZ)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Binary files (XLS, PDF, Images)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Web pages (links to HTML)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Databases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231440" y="1161720"/>
            <a:ext cx="4546800" cy="34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Probability Distribution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0"/>
            <a:ext cx="82288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PMF: Probability </a:t>
            </a:r>
            <a:r>
              <a:rPr b="1" lang="en-US" sz="3000" spc="-1" strike="noStrike">
                <a:solidFill>
                  <a:srgbClr val="407927"/>
                </a:solidFill>
                <a:latin typeface="Arial Black"/>
                <a:ea typeface="Arial"/>
              </a:rPr>
              <a:t>Mass</a:t>
            </a:r>
            <a:r>
              <a:rPr b="1" lang="en-US" sz="3000" spc="-1" strike="noStrike">
                <a:solidFill>
                  <a:srgbClr val="184da3"/>
                </a:solidFill>
                <a:latin typeface="Arial"/>
                <a:ea typeface="Arial"/>
              </a:rPr>
              <a:t> Function (Discrete PDF)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048560" y="1280160"/>
            <a:ext cx="4546800" cy="34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11335</TotalTime>
  <Application>LibreOffice/6.0.5.2$MacOSX_X86_64 LibreOffice_project/54c8cbb85f300ac59db32fe8a675ff7683cd5a16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2019-12-16T16:00:17Z</dcterms:modified>
  <cp:revision>388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