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_rels/slideLayout7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2.xml" ContentType="application/vnd.openxmlformats-officedocument.presentationml.slideLayout+xml"/>
  <Override PartName="/ppt/embeddings/oleObject1.xlsx" ContentType="application/vnd.openxmlformats-officedocument.spreadsheetml.sheet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36.png" ContentType="image/png"/>
  <Override PartName="/ppt/media/image2.png" ContentType="image/png"/>
  <Override PartName="/ppt/media/image37.png" ContentType="image/png"/>
  <Override PartName="/ppt/media/image3.jpeg" ContentType="image/jpeg"/>
  <Override PartName="/ppt/media/image28.png" ContentType="image/png"/>
  <Override PartName="/ppt/media/image16.png" ContentType="image/png"/>
  <Override PartName="/ppt/media/image4.png" ContentType="image/png"/>
  <Override PartName="/ppt/media/image3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22.png" ContentType="image/png"/>
  <Override PartName="/ppt/media/image9.png" ContentType="image/png"/>
  <Override PartName="/ppt/media/image24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9.png" ContentType="image/png"/>
  <Override PartName="/ppt/media/image21.emf" ContentType="image/x-emf"/>
  <Override PartName="/ppt/media/image5.png" ContentType="image/png"/>
  <Override PartName="/ppt/media/image20.png" ContentType="image/png"/>
  <Override PartName="/ppt/media/image23.png" ContentType="image/png"/>
  <Override PartName="/ppt/media/image8.png" ContentType="image/png"/>
  <Override PartName="/ppt/media/image15.png" ContentType="image/png"/>
  <Override PartName="/ppt/media/image30.png" ContentType="image/png"/>
  <Override PartName="/ppt/media/image31.png" ContentType="image/png"/>
  <Override PartName="/ppt/media/image26.png" ContentType="image/png"/>
  <Override PartName="/ppt/media/image17.png" ContentType="image/png"/>
  <Override PartName="/ppt/media/image32.png" ContentType="image/png"/>
  <Override PartName="/ppt/media/image25.png" ContentType="image/png"/>
  <Override PartName="/ppt/media/image40.png" ContentType="image/png"/>
  <Override PartName="/ppt/media/image34.png" ContentType="image/png"/>
  <Override PartName="/ppt/media/image29.png" ContentType="image/png"/>
  <Override PartName="/ppt/media/image35.png" ContentType="image/png"/>
  <Override PartName="/ppt/media/image27.png" ContentType="image/png"/>
  <Override PartName="/ppt/media/image18.png" ContentType="image/png"/>
  <Override PartName="/ppt/media/image33.png" ContentType="image/png"/>
  <Override PartName="/ppt/media/image38.png" ContentType="image/png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7C7A427-FC6E-4013-BA15-68E6D7489A6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1601581-75B6-4625-91B5-F882658F93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1"/>
          <p:cNvSpPr/>
          <p:nvPr/>
        </p:nvSpPr>
        <p:spPr>
          <a:xfrm>
            <a:off x="0" y="5100840"/>
            <a:ext cx="9144000" cy="360"/>
          </a:xfrm>
          <a:prstGeom prst="line">
            <a:avLst/>
          </a:prstGeom>
          <a:ln w="101520">
            <a:solidFill>
              <a:srgbClr val="fdb9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998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Roboto Ligh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574920" y="4704840"/>
            <a:ext cx="2085480" cy="273600"/>
          </a:xfrm>
          <a:prstGeom prst="rect">
            <a:avLst/>
          </a:prstGeom>
        </p:spPr>
        <p:txBody>
          <a:bodyPr rIns="45720" anchor="ctr">
            <a:noAutofit/>
          </a:bodyPr>
          <a:p>
            <a:pPr>
              <a:lnSpc>
                <a:spcPct val="100000"/>
              </a:lnSpc>
            </a:pPr>
            <a:fld id="{CCC2849B-9102-4F7B-A44F-33B84EC7F0C7}" type="datetime1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02/20/2020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659160" y="4767120"/>
            <a:ext cx="2847600" cy="273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ews Gothic MT"/>
              </a:rPr>
              <a:t>Footer Text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156600" y="4704840"/>
            <a:ext cx="417960" cy="27360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F998F214-CE32-4784-84A3-41CA7C81DDEB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Click to edit the outline text format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Second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Third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Fourth Outline Level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Roboto Light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21.emf"/><Relationship Id="rId3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6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6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ftp://ftp.cdc.gov/pub/Health_Statistics/NCHS/Datasets/" TargetMode="External"/><Relationship Id="rId5" Type="http://schemas.openxmlformats.org/officeDocument/2006/relationships/slideLayout" Target="../slideLayouts/slideLayout6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ateway.euro.who.int/en/hfa-explorer" TargetMode="Externa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968080" y="4460040"/>
            <a:ext cx="3126960" cy="3841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287640" y="3980520"/>
            <a:ext cx="46983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Hobson Lane, UC San Diego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03259"/>
                </a:solidFill>
                <a:latin typeface="Roboto"/>
                <a:ea typeface="Roboto"/>
              </a:rPr>
              <a:t>Instructor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55160" cy="77004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0" y="0"/>
            <a:ext cx="9155160" cy="1020960"/>
          </a:xfrm>
          <a:prstGeom prst="rect">
            <a:avLst/>
          </a:prstGeom>
          <a:solidFill>
            <a:srgbClr val="121429"/>
          </a:solidFill>
          <a:ln w="28440">
            <a:solidFill>
              <a:srgbClr val="48749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0" y="27000"/>
            <a:ext cx="91551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Digital Health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0" y="408960"/>
            <a:ext cx="9155160" cy="92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News Gothic MT"/>
                <a:ea typeface="DejaVu Sans"/>
              </a:rPr>
              <a:t>UCSD Extension – Specialization Certificate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2200" spc="-1" strike="noStrike">
                <a:solidFill>
                  <a:srgbClr val="ffffff"/>
                </a:solidFill>
                <a:latin typeface="News Gothic MT"/>
                <a:ea typeface="DejaVu Sans"/>
              </a:rPr>
              <a:t>Data Science for Healthcare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287640" y="1869480"/>
            <a:ext cx="8179560" cy="157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L4: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242852"/>
                </a:solidFill>
                <a:latin typeface="Roboto Light"/>
                <a:ea typeface="DejaVu Sans"/>
              </a:rPr>
              <a:t>Clinical Data Science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50" name="Picture 14" descr=""/>
          <p:cNvPicPr/>
          <p:nvPr/>
        </p:nvPicPr>
        <p:blipFill>
          <a:blip r:embed="rId2"/>
          <a:stretch/>
        </p:blipFill>
        <p:spPr>
          <a:xfrm>
            <a:off x="5706000" y="4255920"/>
            <a:ext cx="1517040" cy="498240"/>
          </a:xfrm>
          <a:prstGeom prst="rect">
            <a:avLst/>
          </a:prstGeom>
          <a:ln>
            <a:noFill/>
          </a:ln>
        </p:spPr>
      </p:pic>
      <p:pic>
        <p:nvPicPr>
          <p:cNvPr id="251" name="Picture 17" descr=""/>
          <p:cNvPicPr/>
          <p:nvPr/>
        </p:nvPicPr>
        <p:blipFill>
          <a:blip r:embed="rId3"/>
          <a:stretch/>
        </p:blipFill>
        <p:spPr>
          <a:xfrm>
            <a:off x="7498080" y="4114800"/>
            <a:ext cx="1525320" cy="706680"/>
          </a:xfrm>
          <a:prstGeom prst="rect">
            <a:avLst/>
          </a:prstGeom>
          <a:ln>
            <a:noFill/>
          </a:ln>
        </p:spPr>
      </p:pic>
      <p:sp>
        <p:nvSpPr>
          <p:cNvPr id="252" name="CustomShape 7"/>
          <p:cNvSpPr/>
          <p:nvPr/>
        </p:nvSpPr>
        <p:spPr>
          <a:xfrm>
            <a:off x="2782080" y="1463040"/>
            <a:ext cx="316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Anonymization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49000" y="1223280"/>
            <a:ext cx="8229240" cy="362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Delete PII columns/fields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Shuffle PII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Add noise to PII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Implement </a:t>
            </a:r>
            <a:r>
              <a:rPr b="1" lang="en-US" sz="2200" spc="-1" strike="noStrike">
                <a:solidFill>
                  <a:srgbClr val="2a6099"/>
                </a:solidFill>
                <a:latin typeface="Roboto Light"/>
              </a:rPr>
              <a:t>“Differential Privacy”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Wait 50 years after individuals die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ff4000"/>
                </a:solidFill>
                <a:latin typeface="Roboto Light"/>
              </a:rPr>
              <a:t>Wait until the data is made public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6126480" y="1005840"/>
            <a:ext cx="2142720" cy="160704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6212520" y="2670840"/>
            <a:ext cx="2840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bit.ly/ucsd-deanon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bit.ly/ucsd-netflix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368080" y="1463040"/>
            <a:ext cx="6593040" cy="3108960"/>
          </a:xfrm>
          <a:prstGeom prst="rect">
            <a:avLst/>
          </a:prstGeom>
          <a:ln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Developing World is Different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457200" y="1371600"/>
            <a:ext cx="4114800" cy="30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Hospital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Clinic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In the field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Dr’s office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Home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Community Health Worker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Mobile app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Clinical Data Science in Developing World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457200" y="1645920"/>
            <a:ext cx="4114800" cy="307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Rural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No clinic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Intermittent Wireless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Little Internet (WiFi)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NGOs deliver care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941640" y="2382480"/>
            <a:ext cx="4379400" cy="2063520"/>
          </a:xfrm>
          <a:prstGeom prst="rect">
            <a:avLst/>
          </a:prstGeom>
          <a:ln>
            <a:noFill/>
          </a:ln>
        </p:spPr>
      </p:pic>
      <p:sp>
        <p:nvSpPr>
          <p:cNvPr id="299" name="TextShape 3"/>
          <p:cNvSpPr txBox="1"/>
          <p:nvPr/>
        </p:nvSpPr>
        <p:spPr>
          <a:xfrm>
            <a:off x="3893040" y="1756800"/>
            <a:ext cx="4336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Mobile Apps like </a:t>
            </a:r>
            <a:r>
              <a:rPr b="1" lang="en-US" sz="1800" spc="-1" strike="noStrike">
                <a:latin typeface="Arial"/>
              </a:rPr>
              <a:t>CommCare</a:t>
            </a:r>
            <a:r>
              <a:rPr b="0" lang="en-US" sz="1800" spc="-1" strike="noStrike">
                <a:latin typeface="Arial"/>
              </a:rPr>
              <a:t> (by Dimagi)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US Pharma Bots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1645920"/>
            <a:ext cx="4114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Diabetes coach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Pharma </a:t>
            </a: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prior</a:t>
            </a: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: 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insulin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808080"/>
                </a:solidFill>
                <a:latin typeface="Roboto Light"/>
              </a:rPr>
              <a:t>medication 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rcRect l="1755" t="17830" r="1472" b="2660"/>
          <a:stretch/>
        </p:blipFill>
        <p:spPr>
          <a:xfrm>
            <a:off x="3016800" y="1188720"/>
            <a:ext cx="6035400" cy="274320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1097280" y="3566160"/>
            <a:ext cx="1255680" cy="92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Clinical Dataset (Diabetes Severity)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graphicFrame>
        <p:nvGraphicFramePr>
          <p:cNvPr id="305" name="Object 2"/>
          <p:cNvGraphicFramePr/>
          <p:nvPr/>
        </p:nvGraphicFramePr>
        <p:xfrm>
          <a:off x="575640" y="1107720"/>
          <a:ext cx="8032680" cy="346428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30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5640" y="1107720"/>
                    <a:ext cx="8032680" cy="3464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07" name="TextShape 3"/>
          <p:cNvSpPr txBox="1"/>
          <p:nvPr/>
        </p:nvSpPr>
        <p:spPr>
          <a:xfrm>
            <a:off x="6370560" y="640080"/>
            <a:ext cx="2315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bit.ly/ucsd-diabetes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Clinical Dataset (Age, Gender, BMI, BP)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522000" y="1935000"/>
            <a:ext cx="7981920" cy="20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Clinical Dataset (Blood Test Results)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822960" y="1097280"/>
            <a:ext cx="5590080" cy="192024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837720" y="3106080"/>
            <a:ext cx="5549400" cy="19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548640" y="1069200"/>
            <a:ext cx="5457600" cy="942480"/>
          </a:xfrm>
          <a:prstGeom prst="rect">
            <a:avLst/>
          </a:prstGeom>
          <a:ln>
            <a:noFill/>
          </a:ln>
        </p:spPr>
      </p:pic>
      <p:sp>
        <p:nvSpPr>
          <p:cNvPr id="31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Single-variate Linear Regression (BMI)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3847320" y="1743120"/>
            <a:ext cx="4572000" cy="326160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3"/>
          <a:stretch/>
        </p:blipFill>
        <p:spPr>
          <a:xfrm>
            <a:off x="584640" y="2194560"/>
            <a:ext cx="3223800" cy="731520"/>
          </a:xfrm>
          <a:prstGeom prst="rect">
            <a:avLst/>
          </a:prstGeom>
          <a:ln>
            <a:noFill/>
          </a:ln>
        </p:spPr>
      </p:pic>
      <p:pic>
        <p:nvPicPr>
          <p:cNvPr id="317" name="" descr=""/>
          <p:cNvPicPr/>
          <p:nvPr/>
        </p:nvPicPr>
        <p:blipFill>
          <a:blip r:embed="rId4"/>
          <a:stretch/>
        </p:blipFill>
        <p:spPr>
          <a:xfrm>
            <a:off x="689040" y="3383280"/>
            <a:ext cx="2786040" cy="90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Test Set Error Larger than Training Set?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rcRect l="0" t="50663" r="0" b="0"/>
          <a:stretch/>
        </p:blipFill>
        <p:spPr>
          <a:xfrm>
            <a:off x="1188720" y="2453760"/>
            <a:ext cx="3963960" cy="635760"/>
          </a:xfrm>
          <a:prstGeom prst="rect">
            <a:avLst/>
          </a:prstGeom>
          <a:ln>
            <a:noFill/>
          </a:ln>
        </p:spPr>
      </p:pic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5076720" y="2377440"/>
            <a:ext cx="2512800" cy="640080"/>
          </a:xfrm>
          <a:prstGeom prst="rect">
            <a:avLst/>
          </a:prstGeom>
          <a:ln>
            <a:noFill/>
          </a:ln>
        </p:spPr>
      </p:pic>
      <p:sp>
        <p:nvSpPr>
          <p:cNvPr id="321" name="TextShape 2"/>
          <p:cNvSpPr txBox="1"/>
          <p:nvPr/>
        </p:nvSpPr>
        <p:spPr>
          <a:xfrm>
            <a:off x="4892760" y="1573920"/>
            <a:ext cx="30625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Unseen Test Set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960840" y="1593000"/>
            <a:ext cx="30625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Training Set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4206240" y="2343240"/>
            <a:ext cx="548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c9211e"/>
                </a:solidFill>
                <a:latin typeface="Arial"/>
              </a:rPr>
              <a:t>&lt;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1326960" y="3383640"/>
            <a:ext cx="5988240" cy="914040"/>
          </a:xfrm>
          <a:prstGeom prst="rect">
            <a:avLst/>
          </a:prstGeom>
          <a:ln>
            <a:noFill/>
          </a:ln>
        </p:spPr>
      </p:pic>
      <p:sp>
        <p:nvSpPr>
          <p:cNvPr id="325" name="TextShape 5"/>
          <p:cNvSpPr txBox="1"/>
          <p:nvPr/>
        </p:nvSpPr>
        <p:spPr>
          <a:xfrm>
            <a:off x="1332720" y="4297680"/>
            <a:ext cx="72460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Test set error is </a:t>
            </a: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5%</a:t>
            </a:r>
            <a:r>
              <a:rPr b="0" lang="en-US" sz="1800" spc="-1" strike="noStrike">
                <a:latin typeface="Arial"/>
              </a:rPr>
              <a:t> larger than training set error for this simple model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" descr=""/>
          <p:cNvPicPr/>
          <p:nvPr/>
        </p:nvPicPr>
        <p:blipFill>
          <a:blip r:embed="rId1"/>
          <a:srcRect l="0" t="0" r="0" b="66970"/>
          <a:stretch/>
        </p:blipFill>
        <p:spPr>
          <a:xfrm>
            <a:off x="731520" y="1043280"/>
            <a:ext cx="4663440" cy="968040"/>
          </a:xfrm>
          <a:prstGeom prst="rect">
            <a:avLst/>
          </a:prstGeom>
          <a:ln>
            <a:noFill/>
          </a:ln>
        </p:spPr>
      </p:pic>
      <p:sp>
        <p:nvSpPr>
          <p:cNvPr id="327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Multivariate Linear Regression (Age, BMI, BP)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4297680" y="1828800"/>
            <a:ext cx="4438800" cy="3166560"/>
          </a:xfrm>
          <a:prstGeom prst="rect">
            <a:avLst/>
          </a:prstGeom>
          <a:ln>
            <a:noFill/>
          </a:ln>
        </p:spPr>
      </p:pic>
      <p:pic>
        <p:nvPicPr>
          <p:cNvPr id="329" name="" descr=""/>
          <p:cNvPicPr/>
          <p:nvPr/>
        </p:nvPicPr>
        <p:blipFill>
          <a:blip r:embed="rId3"/>
          <a:stretch/>
        </p:blipFill>
        <p:spPr>
          <a:xfrm>
            <a:off x="843480" y="2194560"/>
            <a:ext cx="2722680" cy="20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Agenda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199880"/>
            <a:ext cx="82292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Clinical Data Environments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US (HIPAA): 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  <a:ea typeface="Arial Unicode MS"/>
              </a:rPr>
              <a:t>Europe (GDPR)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PII and Privacy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Developing Countries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Clinical Machine Learning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Tabular data: Diabetes severity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Visualization: Scatterplots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Machine Learning: Linear Regression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Feature engineering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Coefficients of Multivariate Model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522000" y="1935000"/>
            <a:ext cx="7981920" cy="208836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1188720" y="139104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-0.16*age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3139920" y="1371600"/>
            <a:ext cx="1340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-20.89*sex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5394960" y="1371600"/>
            <a:ext cx="11887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+6.4*bmi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7163280" y="1391040"/>
            <a:ext cx="97488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+1.0*bp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Blood Test Coefficients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822960" y="1097280"/>
            <a:ext cx="5590080" cy="1920240"/>
          </a:xfrm>
          <a:prstGeom prst="rect">
            <a:avLst/>
          </a:prstGeom>
          <a:ln>
            <a:noFill/>
          </a:ln>
        </p:spPr>
      </p:pic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837720" y="3106080"/>
            <a:ext cx="5549400" cy="1920240"/>
          </a:xfrm>
          <a:prstGeom prst="rect">
            <a:avLst/>
          </a:prstGeom>
          <a:ln>
            <a:noFill/>
          </a:ln>
        </p:spPr>
      </p:pic>
      <p:sp>
        <p:nvSpPr>
          <p:cNvPr id="339" name="TextShape 2"/>
          <p:cNvSpPr txBox="1"/>
          <p:nvPr/>
        </p:nvSpPr>
        <p:spPr>
          <a:xfrm>
            <a:off x="1920240" y="97056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-0.77*s1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3566160" y="100584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+0.41*s2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5303520" y="100584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-0.03*s3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1097280" y="301752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+5*s4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TextShape 6"/>
          <p:cNvSpPr txBox="1"/>
          <p:nvPr/>
        </p:nvSpPr>
        <p:spPr>
          <a:xfrm>
            <a:off x="3108960" y="301752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64*s5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TextShape 7"/>
          <p:cNvSpPr txBox="1"/>
          <p:nvPr/>
        </p:nvSpPr>
        <p:spPr>
          <a:xfrm>
            <a:off x="4846320" y="2982240"/>
            <a:ext cx="1371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0.12*s6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Too Many Features (Overfitting)?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892760" y="1573920"/>
            <a:ext cx="30625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Unseen Test Set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960840" y="1593000"/>
            <a:ext cx="30625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Training Set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TextShape 4"/>
          <p:cNvSpPr txBox="1"/>
          <p:nvPr/>
        </p:nvSpPr>
        <p:spPr>
          <a:xfrm>
            <a:off x="4023360" y="2269080"/>
            <a:ext cx="82296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600" spc="-1" strike="noStrike">
                <a:solidFill>
                  <a:srgbClr val="c9211e"/>
                </a:solidFill>
                <a:latin typeface="Arial"/>
              </a:rPr>
              <a:t>&lt;&lt;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9" name="TextShape 5"/>
          <p:cNvSpPr txBox="1"/>
          <p:nvPr/>
        </p:nvSpPr>
        <p:spPr>
          <a:xfrm>
            <a:off x="914400" y="4170240"/>
            <a:ext cx="7589520" cy="58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Test set error is </a:t>
            </a:r>
            <a:r>
              <a:rPr b="1" lang="en-US" sz="2200" spc="-1" strike="noStrike">
                <a:solidFill>
                  <a:srgbClr val="c9211e"/>
                </a:solidFill>
                <a:latin typeface="Arial"/>
              </a:rPr>
              <a:t>7%</a:t>
            </a:r>
            <a:r>
              <a:rPr b="0" lang="en-US" sz="1800" spc="-1" strike="noStrike">
                <a:latin typeface="Arial"/>
              </a:rPr>
              <a:t> larger than training set error for this simple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5120640" y="2176200"/>
            <a:ext cx="2561040" cy="74988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1221480" y="3200400"/>
            <a:ext cx="6825240" cy="96984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/>
        </p:blipFill>
        <p:spPr>
          <a:xfrm>
            <a:off x="1005840" y="2197800"/>
            <a:ext cx="2800800" cy="72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Clinical Data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11998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Data Quantity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Difficult in the US (HIPAA)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Easier in Europe (GDPR)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Easiest in developing economies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Data Quality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Complete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Correct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808080"/>
                </a:solidFill>
                <a:latin typeface="Roboto Light"/>
              </a:rPr>
              <a:t>Available</a:t>
            </a:r>
            <a:endParaRPr b="0" lang="en-US" sz="16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4021200" y="1095840"/>
            <a:ext cx="4848480" cy="301896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4663440" y="1188720"/>
            <a:ext cx="914400" cy="457200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Accept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057440" y="1427040"/>
            <a:ext cx="731520" cy="365760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400" spc="-1" strike="noStrike">
                <a:latin typeface="Arial"/>
              </a:rPr>
              <a:t>Accept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4023360" y="2926080"/>
            <a:ext cx="731520" cy="365760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400" spc="-1" strike="noStrike">
                <a:latin typeface="Arial"/>
              </a:rPr>
              <a:t>Accept</a:t>
            </a:r>
            <a:endParaRPr b="1" lang="en-US" sz="14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7863840" y="2834640"/>
            <a:ext cx="1005840" cy="548640"/>
          </a:xfrm>
          <a:prstGeom prst="bevel">
            <a:avLst>
              <a:gd name="adj" fmla="val 1250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US" sz="1800" spc="-1" strike="noStrike">
                <a:latin typeface="Arial"/>
              </a:rPr>
              <a:t>Accept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Centralized US Data Resource (CDC)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CDC (Center for Disease Control): bit.ly/ucsd-cdc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data.gov/health</a:t>
            </a: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4023360" y="2406240"/>
            <a:ext cx="1368000" cy="244008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391360" y="2406240"/>
            <a:ext cx="1524600" cy="237744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6820560" y="2376720"/>
            <a:ext cx="1500480" cy="2378160"/>
          </a:xfrm>
          <a:prstGeom prst="rect">
            <a:avLst/>
          </a:prstGeom>
          <a:ln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4023360" y="1974240"/>
            <a:ext cx="6776640" cy="40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400" spc="-1" strike="noStrike">
                <a:latin typeface="Arial"/>
                <a:hlinkClick r:id="rId4"/>
              </a:rPr>
              <a:t>ftp.cdc.gov/pub/Health_Statistics/NCHS/Datasets/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914400" y="2560320"/>
            <a:ext cx="2820240" cy="196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200" spc="-1" strike="noStrike">
                <a:latin typeface="Arial"/>
              </a:rPr>
              <a:t>Mortality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Nutrition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Ambulatory care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Insurance stats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Discharge stats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Tobacco use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EU (European Union)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4135320" y="553320"/>
            <a:ext cx="4642920" cy="429300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5416920" y="1097280"/>
            <a:ext cx="892440" cy="59256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548640" y="1554480"/>
            <a:ext cx="2719080" cy="2719080"/>
          </a:xfrm>
          <a:prstGeom prst="rect">
            <a:avLst/>
          </a:prstGeom>
          <a:ln>
            <a:noFill/>
          </a:ln>
        </p:spPr>
      </p:pic>
      <p:sp>
        <p:nvSpPr>
          <p:cNvPr id="273" name="TextShape 2"/>
          <p:cNvSpPr txBox="1"/>
          <p:nvPr/>
        </p:nvSpPr>
        <p:spPr>
          <a:xfrm>
            <a:off x="457200" y="4287960"/>
            <a:ext cx="374904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EEA (Economic Area)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Data in Europe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549000" y="12232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808080"/>
                </a:solidFill>
                <a:latin typeface="Roboto Light"/>
              </a:rPr>
              <a:t>WHO (World Healthcare Organization):</a:t>
            </a:r>
            <a:r>
              <a:rPr b="1" lang="en-US" sz="2200" spc="-1" strike="noStrike">
                <a:solidFill>
                  <a:srgbClr val="808080"/>
                </a:solidFill>
                <a:latin typeface="Roboto Light"/>
                <a:hlinkClick r:id="rId1"/>
              </a:rPr>
              <a:t>gateway.euro.who.int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2"/>
          <a:srcRect l="0" t="0" r="19403" b="0"/>
          <a:stretch/>
        </p:blipFill>
        <p:spPr>
          <a:xfrm>
            <a:off x="3840480" y="2011680"/>
            <a:ext cx="4937400" cy="29368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731520" y="2027160"/>
            <a:ext cx="2925000" cy="3002040"/>
          </a:xfrm>
          <a:prstGeom prst="rect">
            <a:avLst/>
          </a:prstGeom>
          <a:ln>
            <a:noFill/>
          </a:ln>
        </p:spPr>
      </p:pic>
      <p:sp>
        <p:nvSpPr>
          <p:cNvPr id="278" name="TextShape 3"/>
          <p:cNvSpPr txBox="1"/>
          <p:nvPr/>
        </p:nvSpPr>
        <p:spPr>
          <a:xfrm>
            <a:off x="6126480" y="2177640"/>
            <a:ext cx="27432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bit.ly/ucsd-who-beer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UK Hospital Data (bit.ly/ucsd-hes)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549000" y="12232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808080"/>
                </a:solidFill>
                <a:latin typeface="Roboto Light"/>
              </a:rPr>
              <a:t> </a:t>
            </a: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74320" y="1188720"/>
            <a:ext cx="8364960" cy="36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114920" y="935640"/>
            <a:ext cx="7007760" cy="4114440"/>
          </a:xfrm>
          <a:prstGeom prst="rect">
            <a:avLst/>
          </a:prstGeom>
          <a:ln>
            <a:noFill/>
          </a:ln>
        </p:spPr>
      </p:pic>
      <p:sp>
        <p:nvSpPr>
          <p:cNvPr id="283" name="TextShape 1"/>
          <p:cNvSpPr txBox="1"/>
          <p:nvPr/>
        </p:nvSpPr>
        <p:spPr>
          <a:xfrm>
            <a:off x="457200" y="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D3.js and Plot.ly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486400" y="4114800"/>
            <a:ext cx="27432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bit.ly/ucsd-d3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5486400" y="4480560"/>
            <a:ext cx="274320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000" spc="-1" strike="noStrike">
                <a:latin typeface="Arial"/>
              </a:rPr>
              <a:t>plot.ly/python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457200" y="-11160"/>
            <a:ext cx="8229240" cy="1199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ts val="5800"/>
              </a:lnSpc>
            </a:pPr>
            <a:r>
              <a:rPr b="1" lang="en-US" sz="3000" spc="-1" strike="noStrike">
                <a:solidFill>
                  <a:srgbClr val="184da3"/>
                </a:solidFill>
                <a:latin typeface="Calibri"/>
                <a:ea typeface="Arial"/>
              </a:rPr>
              <a:t>PII (Personally Identifiable Information)</a:t>
            </a:r>
            <a:endParaRPr b="0" lang="en-US" sz="3000" spc="-1" strike="noStrike">
              <a:solidFill>
                <a:srgbClr val="000000"/>
              </a:solidFill>
              <a:latin typeface="News Gothic MT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549000" y="1223280"/>
            <a:ext cx="8229240" cy="371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Full name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ID Number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SSN, Driver’s License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Telephone, Credit Card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lnSpc>
                <a:spcPts val="32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Combinations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Birthdate + neighborhood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Hospital + age (if over 80)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Why protected?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Prevent discrimination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latin typeface="Arial"/>
              </a:rPr>
              <a:t>Profit, bias, politics</a:t>
            </a:r>
            <a:endParaRPr b="0" lang="en-US" sz="3200" spc="-1" strike="noStrike">
              <a:solidFill>
                <a:srgbClr val="808080"/>
              </a:solidFill>
              <a:latin typeface="Roboto Light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rcRect l="4372" t="22091" r="0" b="0"/>
          <a:stretch/>
        </p:blipFill>
        <p:spPr>
          <a:xfrm>
            <a:off x="4297680" y="1229040"/>
            <a:ext cx="4663440" cy="261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15311</TotalTime>
  <Application>LibreOffice/6.3.4.2$MacOSX_X86_64 LibreOffice_project/60da17e045e08f1793c57c00ba83cdfce946d0aa</Application>
  <Company>UC San Diego Extension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2017-03-09T17:29:36Z</dcterms:created>
  <dc:creator>Juanita LaHaye</dc:creator>
  <dc:description/>
  <dc:language>en-US</dc:language>
  <cp:lastModifiedBy/>
  <dcterms:modified xsi:type="dcterms:W3CDTF">2020-02-20T23:32:15Z</dcterms:modified>
  <cp:revision>419</cp:revision>
  <dc:subject/>
  <dc:title>UC San Diego Extension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 San Diego Extension</vt:lpwstr>
  </property>
  <property fmtid="{D5CDD505-2E9C-101B-9397-08002B2CF9AE}" pid="4" name="ContentTypeId">
    <vt:lpwstr>0x01010024DF6829C4779C4599C6FD5A8B2371C6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20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29</vt:i4>
  </property>
</Properties>
</file>