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20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4.png" ContentType="image/png"/>
  <Override PartName="/ppt/media/image16.png" ContentType="image/png"/>
  <Override PartName="/ppt/media/image3.jpeg" ContentType="image/jpeg"/>
  <Override PartName="/ppt/media/image2.jpeg" ContentType="image/jpeg"/>
  <Override PartName="/ppt/media/image11.png" ContentType="image/png"/>
  <Override PartName="/ppt/media/image1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AF4B0C-EDA7-42D8-83AF-2304C3A9D3E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81360" rIns="81360" tIns="81360" bIns="8136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81360" rIns="81360" tIns="81360" bIns="8136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81360" rIns="81360" tIns="81360" bIns="8136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81360" rIns="81360" tIns="81360" bIns="8136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81360" rIns="81360" tIns="81360" bIns="8136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81360" rIns="81360" tIns="81360" bIns="81360" anchor="ctr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R*-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til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78368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3040" y="3027960"/>
            <a:ext cx="78368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8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30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303000" y="146952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2600" y="146952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52600" y="302796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303000" y="302796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3040" y="302796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53040" y="1469520"/>
            <a:ext cx="78368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783684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3040" y="204840"/>
            <a:ext cx="803232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530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3040" y="1469520"/>
            <a:ext cx="78368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88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3040" y="3027960"/>
            <a:ext cx="78368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78368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3040" y="3027960"/>
            <a:ext cx="78368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88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30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303000" y="146952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952600" y="146952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952600" y="302796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303000" y="302796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3040" y="3027960"/>
            <a:ext cx="2523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783684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3040" y="204840"/>
            <a:ext cx="803232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30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29833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840" y="302796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30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840" y="1469520"/>
            <a:ext cx="382428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3040" y="3027960"/>
            <a:ext cx="78368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51" descr=""/>
          <p:cNvPicPr/>
          <p:nvPr/>
        </p:nvPicPr>
        <p:blipFill>
          <a:blip r:embed="rId2"/>
          <a:stretch/>
        </p:blipFill>
        <p:spPr>
          <a:xfrm>
            <a:off x="8031960" y="3828240"/>
            <a:ext cx="1041120" cy="1041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856800"/>
            <a:ext cx="456840" cy="73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261640" y="4749840"/>
            <a:ext cx="548280" cy="3931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53680" y="3896640"/>
            <a:ext cx="7611480" cy="91980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53680" y="782640"/>
            <a:ext cx="7771320" cy="979560"/>
          </a:xfrm>
          <a:prstGeom prst="rect">
            <a:avLst/>
          </a:prstGeom>
        </p:spPr>
        <p:txBody>
          <a:bodyPr lIns="75960" rIns="75960" tIns="75960" bIns="75960" anchor="ctr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95840"/>
            <a:ext cx="456840" cy="734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Shape 69" descr=""/>
          <p:cNvPicPr/>
          <p:nvPr/>
        </p:nvPicPr>
        <p:blipFill>
          <a:blip r:embed="rId2"/>
          <a:stretch/>
        </p:blipFill>
        <p:spPr>
          <a:xfrm>
            <a:off x="8031960" y="3904200"/>
            <a:ext cx="1041120" cy="104112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75960" rIns="75960" tIns="75960" bIns="75960" anchor="ctr"/>
          <a:p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53040" y="1469520"/>
            <a:ext cx="7836840" cy="2983320"/>
          </a:xfrm>
          <a:prstGeom prst="rect">
            <a:avLst/>
          </a:prstGeom>
        </p:spPr>
        <p:txBody>
          <a:bodyPr lIns="75960" rIns="75960" tIns="75960" bIns="7596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Shape 73" descr=""/>
          <p:cNvPicPr/>
          <p:nvPr/>
        </p:nvPicPr>
        <p:blipFill>
          <a:blip r:embed="rId3"/>
          <a:stretch/>
        </p:blipFill>
        <p:spPr>
          <a:xfrm>
            <a:off x="8031960" y="3904200"/>
            <a:ext cx="1041120" cy="104112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080200" y="4749840"/>
            <a:ext cx="548280" cy="393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54841C05-3633-4A6B-9B3B-39DF2B2EAA0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http://www.cc.gatech.edu/projects/large_models/horse.html" TargetMode="Externa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github.com/totalgood/twip/blob/master/docs/notebooks/09%20Features%20--%20LSI%20with%20Gensim.ipynb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ai-platform.withthebest.com/#/dashboard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18560" y="822600"/>
            <a:ext cx="8296920" cy="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53680" y="782640"/>
            <a:ext cx="7771320" cy="97956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x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y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</a:t>
            </a:r>
            <a:r>
              <a:rPr b="1" lang="en-US" sz="4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53680" y="1353240"/>
            <a:ext cx="8134920" cy="2789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@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(</a:t>
            </a:r>
            <a:r>
              <a:rPr b="1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</a:t>
            </a:r>
            <a:r>
              <a:rPr b="1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</a:t>
            </a:r>
            <a:r>
              <a:rPr b="1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</a:t>
            </a:r>
            <a:r>
              <a:rPr b="1" lang="en-US" sz="4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53040" y="1469520"/>
            <a:ext cx="7836840" cy="298332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Constant time lookup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Pseudorandom (no “distance”)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Locality-Sensitive Hashes?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Zip Codes work in 2-D, right?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F736714E-6DF9-4237-A982-2103DFE3E6F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Shape 152" descr=""/>
          <p:cNvPicPr/>
          <p:nvPr/>
        </p:nvPicPr>
        <p:blipFill>
          <a:blip r:embed="rId1"/>
          <a:stretch/>
        </p:blipFill>
        <p:spPr>
          <a:xfrm>
            <a:off x="5497920" y="1383120"/>
            <a:ext cx="3516480" cy="230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D024A288-2FAB-4F30-8272-6BE5E53BD25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28" name="Table 3"/>
          <p:cNvGraphicFramePr/>
          <p:nvPr/>
        </p:nvGraphicFramePr>
        <p:xfrm>
          <a:off x="82440" y="1152360"/>
          <a:ext cx="5273280" cy="3426480"/>
        </p:xfrm>
        <a:graphic>
          <a:graphicData uri="http://schemas.openxmlformats.org/drawingml/2006/table">
            <a:tbl>
              <a:tblPr/>
              <a:tblGrid>
                <a:gridCol w="370800"/>
                <a:gridCol w="675720"/>
                <a:gridCol w="927360"/>
                <a:gridCol w="821520"/>
                <a:gridCol w="821520"/>
                <a:gridCol w="821520"/>
                <a:gridCol w="834840"/>
              </a:tblGrid>
              <a:tr h="454320"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100th Cosine Distance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1 Correct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2 Correct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10 Correct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Top 100 Correct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4254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7727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0.0003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12198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0.0028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9920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0.0143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11310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0.0166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12002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0.0246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11859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0.0334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6958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0.0378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5196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0.0513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3019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12263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0.0606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0.0871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0.1379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19800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6350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0.1375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  <a:tr h="200160"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10980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0.0942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solidFill>
                      <a:srgbClr val="66cc99"/>
                    </a:solidFill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  <a:tc>
                  <a:txBody>
                    <a:bodyPr lIns="28440" rIns="28440" tIns="18720" bIns="18720" anchor="b"/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28440" marR="28440">
                    <a:noFill/>
                  </a:tcPr>
                </a:tc>
              </a:tr>
            </a:tbl>
          </a:graphicData>
        </a:graphic>
      </p:graphicFrame>
      <p:sp>
        <p:nvSpPr>
          <p:cNvPr id="129" name="CustomShape 4"/>
          <p:cNvSpPr/>
          <p:nvPr/>
        </p:nvSpPr>
        <p:spPr>
          <a:xfrm>
            <a:off x="5356080" y="758880"/>
            <a:ext cx="3672720" cy="11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pip install lshash3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Variance Maximizing D-Reducers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53040" y="1469520"/>
            <a:ext cx="7836840" cy="29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27252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PCA</a:t>
            </a: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Principal Component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7252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LSI</a:t>
            </a: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Latent Semantic Indexing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7252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LSA</a:t>
            </a: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Latent Semantic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7252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1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SVD</a:t>
            </a: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Singular Value Decomposition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One way to "squash" our hyperspace would be to </a:t>
            </a:r>
            <a:r>
              <a:rPr b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"lemmatize"</a:t>
            </a: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LSI</a:t>
            </a: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LSA</a:t>
            </a: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SVD, and PCA together</a:t>
            </a: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eliminating 12 dimensions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0FCF5768-0267-48F9-B464-00611A9ABF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Some 3D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Shape 173" descr=""/>
          <p:cNvPicPr/>
          <p:nvPr/>
        </p:nvPicPr>
        <p:blipFill>
          <a:blip r:embed="rId1"/>
          <a:stretch/>
        </p:blipFill>
        <p:spPr>
          <a:xfrm>
            <a:off x="73800" y="945000"/>
            <a:ext cx="7796520" cy="40899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653040" y="4108680"/>
            <a:ext cx="5805720" cy="92628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useful is this 2D projection?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series?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Person, place, or thing?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8844334F-94F4-4B2C-8F10-903DB14D97E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80" descr=""/>
          <p:cNvPicPr/>
          <p:nvPr/>
        </p:nvPicPr>
        <p:blipFill>
          <a:blip r:embed="rId1"/>
          <a:stretch/>
        </p:blipFill>
        <p:spPr>
          <a:xfrm>
            <a:off x="653040" y="694080"/>
            <a:ext cx="8304480" cy="435636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3B30BFE9-6A4E-43A3-9AB7-A7EC44A8CC7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Better projection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87" descr=""/>
          <p:cNvPicPr/>
          <p:nvPr/>
        </p:nvPicPr>
        <p:blipFill>
          <a:blip r:embed="rId1"/>
          <a:stretch/>
        </p:blipFill>
        <p:spPr>
          <a:xfrm>
            <a:off x="474480" y="870840"/>
            <a:ext cx="8211240" cy="430740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Better Projection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FE1FDE5E-418D-4DB4-8288-052061E07D2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Best Projection by Human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Shape 195" descr=""/>
          <p:cNvPicPr/>
          <p:nvPr/>
        </p:nvPicPr>
        <p:blipFill>
          <a:blip r:embed="rId1"/>
          <a:stretch/>
        </p:blipFill>
        <p:spPr>
          <a:xfrm>
            <a:off x="580680" y="933120"/>
            <a:ext cx="7826760" cy="4105800"/>
          </a:xfrm>
          <a:prstGeom prst="rect">
            <a:avLst/>
          </a:prstGeom>
          <a:ln>
            <a:noFill/>
          </a:ln>
        </p:spPr>
      </p:pic>
      <p:sp>
        <p:nvSpPr>
          <p:cNvPr id="145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CE0B75DF-888B-4F17-AF63-D927B06628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201" descr=""/>
          <p:cNvPicPr/>
          <p:nvPr/>
        </p:nvPicPr>
        <p:blipFill>
          <a:blip r:embed="rId1"/>
          <a:stretch/>
        </p:blipFill>
        <p:spPr>
          <a:xfrm>
            <a:off x="620280" y="808920"/>
            <a:ext cx="8470440" cy="447192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What PCA "sees"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14720" y="1104840"/>
            <a:ext cx="3454920" cy="1871280"/>
          </a:xfrm>
          <a:prstGeom prst="rect">
            <a:avLst/>
          </a:prstGeom>
          <a:solidFill>
            <a:srgbClr val="a2c4c9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from sklearn.decomposition import 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pca = PCA(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n_components=2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horse_2d = pca.fit_transform(horse_3d)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horse_2d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array([[ 0.05345299, -0.01176284],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[-0.04042495,  0.00867702],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[ 0.01822556,  0.06463228],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[-0.09842423, -0.01486043],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[ 0.04317155, -0.01602001],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[-0.09122991, -0.02736549]])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033640" y="3857400"/>
            <a:ext cx="497520" cy="2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 flipH="1">
            <a:off x="7170480" y="2193120"/>
            <a:ext cx="434520" cy="25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 flipH="1">
            <a:off x="5423400" y="3421800"/>
            <a:ext cx="497160" cy="2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6"/>
          <p:cNvSpPr/>
          <p:nvPr/>
        </p:nvSpPr>
        <p:spPr>
          <a:xfrm>
            <a:off x="999720" y="3369600"/>
            <a:ext cx="13849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685840" y="2894040"/>
            <a:ext cx="299952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6997680" y="1676520"/>
            <a:ext cx="1384920" cy="5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Anomaly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9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E0551971-B039-4A4B-95B2-A4BC12D651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5160" y="3249720"/>
            <a:ext cx="6774120" cy="174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… </a:t>
            </a: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It’s </a:t>
            </a:r>
            <a:r>
              <a:rPr b="1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Mr. Ed,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 a plastic toy on a 3D scanner.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 Horse is a Horse unless...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Shape 217" descr=""/>
          <p:cNvPicPr/>
          <p:nvPr/>
        </p:nvPicPr>
        <p:blipFill>
          <a:blip r:embed="rId1"/>
          <a:stretch/>
        </p:blipFill>
        <p:spPr>
          <a:xfrm>
            <a:off x="3228120" y="933120"/>
            <a:ext cx="2859120" cy="2859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4549680" y="4043880"/>
            <a:ext cx="1559880" cy="3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4880" rIns="74880" tIns="37440" bIns="3744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</a:t>
            </a:r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Georgia Tech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 flipH="1">
            <a:off x="5842440" y="2285280"/>
            <a:ext cx="5677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3333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6372000" y="833760"/>
            <a:ext cx="16135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Residual injection molding plastic?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6E3B94ED-25D4-4070-8EB5-DF4EA01572E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Recurrent Chatbot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Shape 227" descr=""/>
          <p:cNvPicPr/>
          <p:nvPr/>
        </p:nvPicPr>
        <p:blipFill>
          <a:blip r:embed="rId1"/>
          <a:stretch/>
        </p:blipFill>
        <p:spPr>
          <a:xfrm>
            <a:off x="2088720" y="1122840"/>
            <a:ext cx="5343840" cy="3899520"/>
          </a:xfrm>
          <a:prstGeom prst="rect">
            <a:avLst/>
          </a:prstGeom>
          <a:ln>
            <a:noFill/>
          </a:ln>
        </p:spPr>
      </p:pic>
      <p:sp>
        <p:nvSpPr>
          <p:cNvPr id="165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36CD4D71-2EEE-4B51-A8CF-9E9A8670607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2"/>
          <p:cNvSpPr txBox="1"/>
          <p:nvPr/>
        </p:nvSpPr>
        <p:spPr>
          <a:xfrm>
            <a:off x="653040" y="1469520"/>
            <a:ext cx="7836840" cy="298332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/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10-D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272520">
              <a:lnSpc>
                <a:spcPct val="100000"/>
              </a:lnSpc>
              <a:buClr>
                <a:srgbClr val="333333"/>
              </a:buClr>
              <a:buSzPct val="73000"/>
              <a:buFont typeface="Noto Sans Symbols"/>
              <a:buChar char="○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Physics breaks (string theory = 12D)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310680">
              <a:lnSpc>
                <a:spcPct val="100000"/>
              </a:lnSpc>
              <a:buClr>
                <a:srgbClr val="333333"/>
              </a:buClr>
              <a:buFont typeface="Arial"/>
              <a:buChar char="○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 mind breaks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3000"/>
              <a:buFont typeface="Noto Sans Symbols"/>
              <a:buChar char="●"/>
            </a:pPr>
            <a:r>
              <a:rPr b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272520">
              <a:lnSpc>
                <a:spcPct val="100000"/>
              </a:lnSpc>
              <a:buClr>
                <a:srgbClr val="333333"/>
              </a:buClr>
              <a:buSzPct val="73000"/>
              <a:buFont typeface="Noto Sans Symbols"/>
              <a:buChar char="○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Bounding boxes are useless (empty or full)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272520">
              <a:lnSpc>
                <a:spcPct val="100000"/>
              </a:lnSpc>
              <a:buClr>
                <a:srgbClr val="333333"/>
              </a:buClr>
              <a:buSzPct val="73000"/>
              <a:buFont typeface="Noto Sans Symbols"/>
              <a:buChar char="○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272520">
              <a:lnSpc>
                <a:spcPct val="100000"/>
              </a:lnSpc>
              <a:buClr>
                <a:srgbClr val="333333"/>
              </a:buClr>
              <a:buSzPct val="73000"/>
              <a:buFont typeface="Noto Sans Symbols"/>
              <a:buChar char="○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Locality-sentiive hashes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959BCCC1-CBE4-4A7E-80F7-DD07BCB403F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Shape 234" descr=""/>
          <p:cNvPicPr/>
          <p:nvPr/>
        </p:nvPicPr>
        <p:blipFill>
          <a:blip r:embed="rId1"/>
          <a:stretch/>
        </p:blipFill>
        <p:spPr>
          <a:xfrm>
            <a:off x="1291680" y="1227240"/>
            <a:ext cx="6680160" cy="377460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563028E8-A498-4F06-9989-61F7FB28EC8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Open Spaces Twitter Bot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84400" y="1196280"/>
            <a:ext cx="1326240" cy="168948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Bot streaming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Twitter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 flipH="1" rot="10800000">
            <a:off x="2414880" y="2449080"/>
            <a:ext cx="402120" cy="40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3546360" y="1102320"/>
            <a:ext cx="1445400" cy="14781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&amp; room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 &amp; schedule tweets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504400" y="2732400"/>
            <a:ext cx="1445400" cy="450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3c47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Celery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 flipH="1">
            <a:off x="6223320" y="3183120"/>
            <a:ext cx="1440" cy="637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 flipH="1">
            <a:off x="5175720" y="3530880"/>
            <a:ext cx="2039040" cy="11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Sends tweet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5878440" y="2155320"/>
            <a:ext cx="697320" cy="52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3c47d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 flipH="1" rot="10800000">
            <a:off x="8384760" y="1645920"/>
            <a:ext cx="814680" cy="101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 flipH="1">
            <a:off x="6978240" y="1442160"/>
            <a:ext cx="591120" cy="190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1"/>
          <p:cNvSpPr/>
          <p:nvPr/>
        </p:nvSpPr>
        <p:spPr>
          <a:xfrm>
            <a:off x="7570440" y="1102320"/>
            <a:ext cx="1164600" cy="67968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Manual approval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 flipH="1" rot="10800000">
            <a:off x="1002240" y="4551480"/>
            <a:ext cx="54720" cy="831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3"/>
          <p:cNvSpPr/>
          <p:nvPr/>
        </p:nvSpPr>
        <p:spPr>
          <a:xfrm>
            <a:off x="51120" y="3298680"/>
            <a:ext cx="2627280" cy="1042920"/>
          </a:xfrm>
          <a:prstGeom prst="cloud">
            <a:avLst/>
          </a:prstGeom>
          <a:solidFill>
            <a:srgbClr val="6d9ee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Tweet with target word in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>
            <a:off x="6950160" y="2732400"/>
            <a:ext cx="1122120" cy="450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9ead3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RabbitMq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2013840" y="1111680"/>
            <a:ext cx="1266120" cy="1042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Spam/Troll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5583960" y="1153080"/>
            <a:ext cx="1394280" cy="96012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DRF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 flipH="1" rot="10800000">
            <a:off x="6174000" y="2049480"/>
            <a:ext cx="590760" cy="207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8"/>
          <p:cNvSpPr/>
          <p:nvPr/>
        </p:nvSpPr>
        <p:spPr>
          <a:xfrm>
            <a:off x="3280680" y="1633320"/>
            <a:ext cx="264960" cy="207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9"/>
          <p:cNvSpPr/>
          <p:nvPr/>
        </p:nvSpPr>
        <p:spPr>
          <a:xfrm>
            <a:off x="1931400" y="4003200"/>
            <a:ext cx="2627280" cy="1042920"/>
          </a:xfrm>
          <a:prstGeom prst="cloud">
            <a:avLst/>
          </a:prstGeom>
          <a:solidFill>
            <a:srgbClr val="6d9ee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Tweets gathered from search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0"/>
          <p:cNvSpPr/>
          <p:nvPr/>
        </p:nvSpPr>
        <p:spPr>
          <a:xfrm>
            <a:off x="2104200" y="2467440"/>
            <a:ext cx="1266120" cy="547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LSI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1"/>
          <p:cNvSpPr/>
          <p:nvPr/>
        </p:nvSpPr>
        <p:spPr>
          <a:xfrm rot="10800000">
            <a:off x="2782800" y="2467440"/>
            <a:ext cx="90360" cy="3117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2"/>
          <p:cNvSpPr/>
          <p:nvPr/>
        </p:nvSpPr>
        <p:spPr>
          <a:xfrm rot="10800000">
            <a:off x="3370680" y="4025160"/>
            <a:ext cx="507240" cy="1046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360">
            <a:solidFill>
              <a:srgbClr val="59595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3"/>
          <p:cNvSpPr/>
          <p:nvPr/>
        </p:nvSpPr>
        <p:spPr>
          <a:xfrm>
            <a:off x="4479120" y="3895560"/>
            <a:ext cx="642960" cy="397080"/>
          </a:xfrm>
          <a:prstGeom prst="flowChartExtract">
            <a:avLst/>
          </a:prstGeom>
          <a:solidFill>
            <a:srgbClr val="ff9900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75960" bIns="75960" anchor="ctr"/>
          <a:p>
            <a:pPr algn="ctr">
              <a:lnSpc>
                <a:spcPct val="100000"/>
              </a:lnSpc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4250520" y="3670200"/>
            <a:ext cx="26496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25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BBA160BA-C469-42CB-AF35-851F58F7996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gensim.models.</a:t>
            </a:r>
            <a:r>
              <a:rPr b="1" lang="en-US" sz="37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1"/>
              </a:rPr>
              <a:t>LsiModel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Shape 270" descr=""/>
          <p:cNvPicPr/>
          <p:nvPr/>
        </p:nvPicPr>
        <p:blipFill>
          <a:blip r:embed="rId2"/>
          <a:stretch/>
        </p:blipFill>
        <p:spPr>
          <a:xfrm>
            <a:off x="1150920" y="1063800"/>
            <a:ext cx="5862960" cy="3990600"/>
          </a:xfrm>
          <a:prstGeom prst="rect">
            <a:avLst/>
          </a:prstGeom>
          <a:ln>
            <a:noFill/>
          </a:ln>
        </p:spPr>
      </p:pic>
      <p:sp>
        <p:nvSpPr>
          <p:cNvPr id="196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7DE38A56-BCCF-4B90-9C5A-7F9EDD07D93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PCA Generalizes Well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03B4C570-6DFF-4880-BAC9-E9AA1B09BDE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423440" y="1071720"/>
            <a:ext cx="654372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LSA on </a:t>
            </a:r>
            <a:r>
              <a:rPr b="1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5.5 M</a:t>
            </a: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tweets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81.2% accuracy for </a:t>
            </a:r>
            <a:r>
              <a:rPr b="1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50 k </a:t>
            </a: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bot/human tweet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79.6% accuracy for </a:t>
            </a:r>
            <a:r>
              <a:rPr b="1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3.3 k</a:t>
            </a: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bot/human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Only 1.6% gain for </a:t>
            </a:r>
            <a:r>
              <a:rPr b="1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15x</a:t>
            </a:r>
            <a:r>
              <a:rPr b="0" lang="en-US" sz="2050" spc="-1" strike="noStrike">
                <a:solidFill>
                  <a:srgbClr val="14171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labeled data!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83" descr=""/>
          <p:cNvPicPr/>
          <p:nvPr/>
        </p:nvPicPr>
        <p:blipFill>
          <a:blip r:embed="rId1"/>
          <a:stretch/>
        </p:blipFill>
        <p:spPr>
          <a:xfrm>
            <a:off x="4680360" y="1216080"/>
            <a:ext cx="4203000" cy="3381120"/>
          </a:xfrm>
          <a:prstGeom prst="rect">
            <a:avLst/>
          </a:prstGeom>
          <a:ln>
            <a:noFill/>
          </a:ln>
        </p:spPr>
      </p:pic>
      <p:sp>
        <p:nvSpPr>
          <p:cNvPr id="201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 marL="763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</a:t>
            </a:r>
            <a:r>
              <a:rPr b="1" lang="en-US" sz="4800" spc="-1" strike="noStrike">
                <a:solidFill>
                  <a:srgbClr val="39393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CDE5F46D-DA2C-4D8F-889B-777F782D1E9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3" name="Shape 286" descr=""/>
          <p:cNvPicPr/>
          <p:nvPr/>
        </p:nvPicPr>
        <p:blipFill>
          <a:blip r:embed="rId2"/>
          <a:stretch/>
        </p:blipFill>
        <p:spPr>
          <a:xfrm>
            <a:off x="752760" y="1216080"/>
            <a:ext cx="3774600" cy="377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1"/>
              </a:rPr>
              <a:t>NLP in Action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271040" y="1469520"/>
            <a:ext cx="4218840" cy="298332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NL Search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NL Modeling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NL Generation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CNNs, RNNs, and LSTMs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Word2Vec, GloVe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755331EB-8918-4DA8-89BB-D6D2428728F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7" name="Shape 294" descr=""/>
          <p:cNvPicPr/>
          <p:nvPr/>
        </p:nvPicPr>
        <p:blipFill>
          <a:blip r:embed="rId2"/>
          <a:stretch/>
        </p:blipFill>
        <p:spPr>
          <a:xfrm>
            <a:off x="701640" y="936720"/>
            <a:ext cx="3206520" cy="39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021CCDAE-6EDB-42E0-BF02-0E6384B1098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x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53040" y="1469520"/>
            <a:ext cx="7836840" cy="298332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Images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Time Series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Natural Language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Mental Gymnastics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53040" y="1469520"/>
            <a:ext cx="783684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i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"Imagine a 3D space and then say 12 dimensions to yourself forcefully over and over again."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279000">
              <a:lnSpc>
                <a:spcPct val="100000"/>
              </a:lnSpc>
              <a:buClr>
                <a:srgbClr val="333333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Geoffrey Hinton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Imagine a 3D sphere at the edge of universe, your vectors are out there.”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23960" indent="-279000">
              <a:lnSpc>
                <a:spcPct val="100000"/>
              </a:lnSpc>
              <a:buClr>
                <a:srgbClr val="333333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Anonymous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CDEFCA74-3CCE-48BD-A2DC-686C8E12E32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Why Squash?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3040" y="1469520"/>
            <a:ext cx="783684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5000"/>
              <a:buFont typeface="Noto Sans Symbols"/>
              <a:buChar char="●"/>
            </a:pPr>
            <a:r>
              <a:rPr b="1" lang="en-US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5000"/>
              <a:buFont typeface="Noto Sans Symbols"/>
              <a:buChar char="●"/>
            </a:pPr>
            <a:r>
              <a:rPr b="1" lang="en-US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Abstraction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5000"/>
              <a:buFont typeface="Noto Sans Symbols"/>
              <a:buChar char="●"/>
            </a:pPr>
            <a:r>
              <a:rPr b="1" lang="en-US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Dimension Reduction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5000"/>
              <a:buFont typeface="Noto Sans Symbols"/>
              <a:buChar char="●"/>
            </a:pPr>
            <a:r>
              <a:rPr b="1" lang="en-US" sz="4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Generalization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266400">
              <a:lnSpc>
                <a:spcPct val="100000"/>
              </a:lnSpc>
              <a:buClr>
                <a:srgbClr val="333333"/>
              </a:buClr>
              <a:buSzPct val="45000"/>
              <a:buFont typeface="Noto Sans Symbols"/>
              <a:buChar char="●"/>
            </a:pPr>
            <a:r>
              <a:rPr b="1" lang="en-US" sz="4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Stereotyping?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9187785C-19EE-4604-83D1-9D2FD8BC191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"Issues" for 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3040" y="1469520"/>
            <a:ext cx="783684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are far from each 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 on a thin shell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Manifolds have many saddle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Costs have local minima (though fewer than saddles)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Classes far away in feature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F9C0864B-B2D3-4B2D-A1CD-2B73FD699B5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53040" y="1182240"/>
            <a:ext cx="7836840" cy="29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55680" indent="-348840">
              <a:lnSpc>
                <a:spcPct val="100000"/>
              </a:lnSpc>
              <a:buClr>
                <a:srgbClr val="333333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Great for discrete or sparse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74400">
              <a:lnSpc>
                <a:spcPct val="100000"/>
              </a:lnSpc>
              <a:buClr>
                <a:srgbClr val="333333"/>
              </a:buClr>
              <a:buFont typeface="Noto Sans Symbols"/>
              <a:buChar char="➔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 2 3 1 1 2 3 4 1 2 1 3 4]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74400">
              <a:lnSpc>
                <a:spcPct val="100000"/>
              </a:lnSpc>
              <a:buClr>
                <a:srgbClr val="333333"/>
              </a:buClr>
              <a:buFont typeface="Noto Sans Symbols"/>
              <a:buChar char="➔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[42 0 0 3 0 9 0 0 12 0 1 0 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74400">
              <a:lnSpc>
                <a:spcPct val="100000"/>
              </a:lnSpc>
              <a:buClr>
                <a:srgbClr val="333333"/>
              </a:buClr>
              <a:buFont typeface="Noto Sans Symbols"/>
              <a:buChar char="➔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[“A” 0  0  0  0  0  0  0  0  “and” 0 0 0 0 0 0 0 0 “cat”]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74400">
              <a:lnSpc>
                <a:spcPct val="100000"/>
              </a:lnSpc>
              <a:buClr>
                <a:srgbClr val="333333"/>
              </a:buClr>
              <a:buFont typeface="Noto Sans Symbols"/>
              <a:buChar char="➔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[0.123 0 0 0 0 0 0.567 0 0 0 0 -.42 0 0 0 2.718 0 0 0]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8840">
              <a:lnSpc>
                <a:spcPct val="100000"/>
              </a:lnSpc>
              <a:buClr>
                <a:srgbClr val="333333"/>
              </a:buClr>
              <a:buFont typeface="Noto Sans Symbols"/>
              <a:buChar char="●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Bad for dense, real-valued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74400">
              <a:lnSpc>
                <a:spcPct val="100000"/>
              </a:lnSpc>
              <a:buClr>
                <a:srgbClr val="333333"/>
              </a:buClr>
              <a:buFont typeface="Noto Sans Symbols"/>
              <a:buChar char="➔"/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[0.123 0.456 0.789 -0.1011 …]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9F53C8E5-1B5A-45FE-9C89-534B98048C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n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d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x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? 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h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a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b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l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? 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37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(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P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o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G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S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E76EB3BE-B16B-4A91-8825-3B011A94622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2" name="Shape 131" descr=""/>
          <p:cNvPicPr/>
          <p:nvPr/>
        </p:nvPicPr>
        <p:blipFill>
          <a:blip r:embed="rId1"/>
          <a:stretch/>
        </p:blipFill>
        <p:spPr>
          <a:xfrm>
            <a:off x="474480" y="1063800"/>
            <a:ext cx="4000320" cy="3425040"/>
          </a:xfrm>
          <a:prstGeom prst="rect">
            <a:avLst/>
          </a:prstGeom>
          <a:ln>
            <a:noFill/>
          </a:ln>
        </p:spPr>
      </p:pic>
      <p:pic>
        <p:nvPicPr>
          <p:cNvPr id="113" name="Shape 132" descr=""/>
          <p:cNvPicPr/>
          <p:nvPr/>
        </p:nvPicPr>
        <p:blipFill>
          <a:blip r:embed="rId2"/>
          <a:stretch/>
        </p:blipFill>
        <p:spPr>
          <a:xfrm>
            <a:off x="4777560" y="869040"/>
            <a:ext cx="3589920" cy="358992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811520" y="4690800"/>
            <a:ext cx="2501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Wikimedia Creative Commons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026680" y="4459320"/>
            <a:ext cx="2501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Wikimedia Creative Commons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75960" rIns="75960" tIns="75960" bIns="7596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*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-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T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r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e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08020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668F0C63-5E63-452B-9A90-013B5BC44D1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Shape 141" descr=""/>
          <p:cNvPicPr/>
          <p:nvPr/>
        </p:nvPicPr>
        <p:blipFill>
          <a:blip r:embed="rId1"/>
          <a:stretch/>
        </p:blipFill>
        <p:spPr>
          <a:xfrm>
            <a:off x="281880" y="974880"/>
            <a:ext cx="4095720" cy="3715560"/>
          </a:xfrm>
          <a:prstGeom prst="rect">
            <a:avLst/>
          </a:prstGeom>
          <a:ln>
            <a:noFill/>
          </a:ln>
        </p:spPr>
      </p:pic>
      <p:pic>
        <p:nvPicPr>
          <p:cNvPr id="119" name="Shape 142" descr=""/>
          <p:cNvPicPr/>
          <p:nvPr/>
        </p:nvPicPr>
        <p:blipFill>
          <a:blip r:embed="rId2"/>
          <a:stretch/>
        </p:blipFill>
        <p:spPr>
          <a:xfrm>
            <a:off x="4487760" y="1171800"/>
            <a:ext cx="3449880" cy="33811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1811520" y="4690800"/>
            <a:ext cx="2501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Wikimedia Creative Commons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436360" y="4660920"/>
            <a:ext cx="25012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Wikimedia Creative Commons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