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9" r:id="rId7"/>
    <p:sldId id="260" r:id="rId8"/>
    <p:sldId id="258"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opensource.com/article/19/10/devsecops-pipeline-and-tool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Kyle Lund</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486957" y="2089596"/>
            <a:ext cx="10820400" cy="4024125"/>
          </a:xfrm>
          <a:prstGeom prst="rect">
            <a:avLst/>
          </a:prstGeom>
          <a:noFill/>
          <a:ln>
            <a:noFill/>
          </a:ln>
        </p:spPr>
        <p:txBody>
          <a:bodyPr spcFirstLastPara="1" wrap="square" lIns="91425" tIns="45700" rIns="91425" bIns="45700" anchor="t" anchorCtr="0">
            <a:noAutofit/>
          </a:bodyPr>
          <a:lstStyle/>
          <a:p>
            <a:pPr marL="685800" lvl="1" indent="-228600">
              <a:lnSpc>
                <a:spcPct val="100000"/>
              </a:lnSpc>
              <a:spcBef>
                <a:spcPts val="0"/>
              </a:spcBef>
              <a:buSzPts val="2000"/>
            </a:pPr>
            <a:r>
              <a:rPr lang="en-US" dirty="0">
                <a:solidFill>
                  <a:schemeClr val="bg1"/>
                </a:solidFill>
              </a:rPr>
              <a:t>The </a:t>
            </a:r>
            <a:r>
              <a:rPr lang="en-US" dirty="0" err="1">
                <a:solidFill>
                  <a:schemeClr val="bg1"/>
                </a:solidFill>
              </a:rPr>
              <a:t>DevSecOps</a:t>
            </a:r>
            <a:r>
              <a:rPr lang="en-US" dirty="0">
                <a:solidFill>
                  <a:schemeClr val="bg1"/>
                </a:solidFill>
              </a:rPr>
              <a:t> Pipeline refers to integrating security into your software development life cycle</a:t>
            </a:r>
          </a:p>
          <a:p>
            <a:pPr marL="685800" lvl="1" indent="-228600">
              <a:lnSpc>
                <a:spcPct val="100000"/>
              </a:lnSpc>
              <a:spcBef>
                <a:spcPts val="0"/>
              </a:spcBef>
              <a:buSzPts val="2000"/>
            </a:pPr>
            <a:endParaRPr lang="en-US" dirty="0"/>
          </a:p>
          <a:p>
            <a:pPr marL="685800" lvl="1" indent="-228600">
              <a:lnSpc>
                <a:spcPct val="100000"/>
              </a:lnSpc>
              <a:spcBef>
                <a:spcPts val="0"/>
              </a:spcBef>
              <a:buSzPts val="2000"/>
            </a:pPr>
            <a:r>
              <a:rPr lang="en-US" dirty="0"/>
              <a:t>Software development life cycles (SDLCs) are being expanded upon by </a:t>
            </a:r>
            <a:r>
              <a:rPr lang="en-US" dirty="0" err="1"/>
              <a:t>DevSecOps</a:t>
            </a:r>
            <a:r>
              <a:rPr lang="en-US" dirty="0"/>
              <a:t>, which focuses on security standards from the beginning. Ensuring smooth operation from the designing, construction, and testing stages to production maintenance requires adherence to a secure, consistent policy.</a:t>
            </a:r>
            <a:endParaRPr lang="en-US" dirty="0">
              <a:solidFill>
                <a:schemeClr val="bg1"/>
              </a:solidFill>
            </a:endParaRPr>
          </a:p>
          <a:p>
            <a:pPr marL="685800" lvl="1" indent="-228600">
              <a:lnSpc>
                <a:spcPct val="100000"/>
              </a:lnSpc>
              <a:spcBef>
                <a:spcPts val="0"/>
              </a:spcBef>
              <a:buSzPts val="2000"/>
            </a:pPr>
            <a:endParaRPr lang="en-US" dirty="0"/>
          </a:p>
          <a:p>
            <a:pPr marL="685800" lvl="1" indent="-228600">
              <a:lnSpc>
                <a:spcPct val="100000"/>
              </a:lnSpc>
              <a:spcBef>
                <a:spcPts val="0"/>
              </a:spcBef>
              <a:buSzPts val="2000"/>
            </a:pPr>
            <a:r>
              <a:rPr lang="en-US" dirty="0"/>
              <a:t>The "Verify and Test" stage of the procedure will make use of several tools, such as Clang and </a:t>
            </a:r>
            <a:r>
              <a:rPr lang="en-US" dirty="0" err="1"/>
              <a:t>Astree</a:t>
            </a:r>
            <a:r>
              <a:rPr lang="en-US" dirty="0"/>
              <a:t>. Using external tools will assist in ensuring that all code complies with security regulations, detecting vulnerabilities in dependencies, and verifying code functionality.</a:t>
            </a:r>
            <a:endParaRPr lang="en-US" dirty="0">
              <a:solidFill>
                <a:schemeClr val="bg1"/>
              </a:solidFill>
            </a:endParaRPr>
          </a:p>
          <a:p>
            <a:pPr marL="685800" lvl="1" indent="-228600">
              <a:lnSpc>
                <a:spcPct val="100000"/>
              </a:lnSpc>
              <a:spcBef>
                <a:spcPts val="0"/>
              </a:spcBef>
              <a:buSzPts val="2000"/>
            </a:pP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430619" y="1747992"/>
            <a:ext cx="606587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Risks of Waiting:</a:t>
            </a:r>
          </a:p>
          <a:p>
            <a:pPr marL="342900">
              <a:spcBef>
                <a:spcPts val="0"/>
              </a:spcBef>
              <a:buSzPts val="2000"/>
            </a:pPr>
            <a:r>
              <a:rPr lang="en-US" dirty="0"/>
              <a:t>Potential harm to data</a:t>
            </a:r>
          </a:p>
          <a:p>
            <a:pPr marL="342900">
              <a:spcBef>
                <a:spcPts val="0"/>
              </a:spcBef>
              <a:buSzPts val="2000"/>
            </a:pPr>
            <a:r>
              <a:rPr lang="en-US" dirty="0"/>
              <a:t>Potential harm to consumer trust</a:t>
            </a:r>
          </a:p>
          <a:p>
            <a:pPr marL="342900">
              <a:spcBef>
                <a:spcPts val="0"/>
              </a:spcBef>
              <a:buSzPts val="2000"/>
            </a:pPr>
            <a:r>
              <a:rPr lang="en-US" dirty="0"/>
              <a:t>Financial costs</a:t>
            </a:r>
          </a:p>
          <a:p>
            <a:pPr marL="342900">
              <a:spcBef>
                <a:spcPts val="0"/>
              </a:spcBef>
              <a:buSzPts val="2000"/>
            </a:pPr>
            <a:r>
              <a:rPr lang="en-US" dirty="0"/>
              <a:t>Potential future damages from attacks</a:t>
            </a:r>
          </a:p>
          <a:p>
            <a:pPr marL="342900">
              <a:spcBef>
                <a:spcPts val="0"/>
              </a:spcBef>
              <a:buSzPts val="2000"/>
            </a:pPr>
            <a:endParaRPr lang="en-US" dirty="0"/>
          </a:p>
          <a:p>
            <a:pPr marL="0" indent="0">
              <a:spcBef>
                <a:spcPts val="0"/>
              </a:spcBef>
              <a:buSzPts val="2000"/>
              <a:buNone/>
            </a:pPr>
            <a:r>
              <a:rPr lang="en-US" dirty="0"/>
              <a:t>Benefits:</a:t>
            </a:r>
          </a:p>
          <a:p>
            <a:pPr marL="342900">
              <a:spcBef>
                <a:spcPts val="0"/>
              </a:spcBef>
              <a:buSzPts val="2000"/>
            </a:pPr>
            <a:r>
              <a:rPr lang="en-US" dirty="0"/>
              <a:t>Mitigate possible damages</a:t>
            </a:r>
          </a:p>
          <a:p>
            <a:pPr marL="342900">
              <a:spcBef>
                <a:spcPts val="0"/>
              </a:spcBef>
              <a:buSzPts val="2000"/>
            </a:pPr>
            <a:r>
              <a:rPr lang="en-US" dirty="0"/>
              <a:t>Prevent threats</a:t>
            </a:r>
          </a:p>
          <a:p>
            <a:pPr marL="342900">
              <a:spcBef>
                <a:spcPts val="0"/>
              </a:spcBef>
              <a:buSzPts val="2000"/>
            </a:pPr>
            <a:r>
              <a:rPr lang="en-US" dirty="0"/>
              <a:t>Create a structured and consistent security system</a:t>
            </a:r>
          </a:p>
          <a:p>
            <a:pPr marL="342900">
              <a:spcBef>
                <a:spcPts val="0"/>
              </a:spcBef>
              <a:buSzPts val="2000"/>
            </a:pPr>
            <a:r>
              <a:rPr lang="en-US" dirty="0"/>
              <a:t>Potential money saved in case of a security issue.</a:t>
            </a:r>
          </a:p>
          <a:p>
            <a:pPr marL="342900">
              <a:spcBef>
                <a:spcPts val="0"/>
              </a:spcBef>
              <a:buSzPts val="2000"/>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1279A78-F501-1954-3D10-B52571CAF7C6}"/>
              </a:ext>
            </a:extLst>
          </p:cNvPr>
          <p:cNvSpPr txBox="1"/>
          <p:nvPr/>
        </p:nvSpPr>
        <p:spPr>
          <a:xfrm>
            <a:off x="6317513" y="2840339"/>
            <a:ext cx="5443868" cy="2308324"/>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bg1"/>
                </a:solidFill>
              </a:defRPr>
            </a:lvl1pPr>
          </a:lstStyle>
          <a:p>
            <a:r>
              <a:rPr lang="en-US" sz="1800" dirty="0">
                <a:latin typeface="Century Gothic" panose="020B0502020202020204" pitchFamily="34" charset="0"/>
              </a:rPr>
              <a:t>Conclusion: There are considerably more benefits than drawbacks to taking early action and putting automation and safety measures in place. Imagine a hacker who manages to get past security measures to steal user data. Any upfront costs are outweighed by the possible loss of value in the form of trust or compensation.</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558209" y="2507148"/>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A strong foundation is provided by policy. It should be updated and reviewed on a regular basis, or whenever gaps are found. </a:t>
            </a:r>
            <a:br>
              <a:rPr lang="en-US" sz="2000" dirty="0"/>
            </a:br>
            <a:endParaRPr lang="en-US" sz="2000" dirty="0"/>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Annual audits by a third-party, such a white hat security company, will help in testing security in real-world scenarios and identifying any weaknesses. </a:t>
            </a:r>
            <a:br>
              <a:rPr lang="en-US" sz="2000" dirty="0"/>
            </a:br>
            <a:endParaRPr lang="en-US" sz="2000" dirty="0"/>
          </a:p>
          <a:p>
            <a:pPr marL="1143000" lvl="2" indent="-228600" algn="l" rtl="0">
              <a:lnSpc>
                <a:spcPct val="90000"/>
              </a:lnSpc>
              <a:spcBef>
                <a:spcPts val="0"/>
              </a:spcBef>
              <a:spcAft>
                <a:spcPts val="0"/>
              </a:spcAft>
              <a:buClr>
                <a:schemeClr val="lt1"/>
              </a:buClr>
              <a:buSzPts val="1800"/>
              <a:buChar char="•"/>
            </a:pPr>
            <a:r>
              <a:rPr lang="en-US" sz="2000" dirty="0"/>
              <a:t>Keep to Triple A policies in a strict manner</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24;p12">
            <a:extLst>
              <a:ext uri="{FF2B5EF4-FFF2-40B4-BE49-F238E27FC236}">
                <a16:creationId xmlns:a16="http://schemas.microsoft.com/office/drawing/2014/main" id="{566648A8-C431-91FB-B443-59C47CAE3A79}"/>
              </a:ext>
            </a:extLst>
          </p:cNvPr>
          <p:cNvSpPr txBox="1">
            <a:spLocks/>
          </p:cNvSpPr>
          <p:nvPr/>
        </p:nvSpPr>
        <p:spPr>
          <a:xfrm>
            <a:off x="558209" y="2507148"/>
            <a:ext cx="108204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0" lvl="2" indent="-228600">
              <a:spcBef>
                <a:spcPts val="0"/>
              </a:spcBef>
            </a:pPr>
            <a:r>
              <a:rPr lang="en-US" sz="2000"/>
              <a:t>Focus should be made to the use of strings, buffers, and memory management, especially when working in C++, even though all standards should be implemented to further strengthen the security of both the systems and applications.</a:t>
            </a:r>
          </a:p>
          <a:p>
            <a:pPr marL="1143000" lvl="2" indent="-228600">
              <a:spcBef>
                <a:spcPts val="0"/>
              </a:spcBef>
            </a:pPr>
            <a:endParaRPr lang="en-US" sz="2000"/>
          </a:p>
          <a:p>
            <a:pPr marL="1143000" lvl="2" indent="-228600">
              <a:spcBef>
                <a:spcPts val="0"/>
              </a:spcBef>
            </a:pPr>
            <a:endParaRPr lang="en-US" sz="2000"/>
          </a:p>
          <a:p>
            <a:pPr marL="1143000" lvl="2" indent="-228600">
              <a:spcBef>
                <a:spcPts val="0"/>
              </a:spcBef>
            </a:pPr>
            <a:r>
              <a:rPr lang="en-US" sz="2000"/>
              <a:t>It's also crucial to consider log files, or the Triple-A Framework's "Accounting" section. Attacks will occur, and our response will be solely based on the information we are able to obtain regarding the vulnerability.</a:t>
            </a:r>
            <a:endParaRPr lang="en-US" sz="2000"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dirty="0" err="1">
                <a:effectLst/>
                <a:latin typeface="Helvetica" pitchFamily="2" charset="0"/>
              </a:rPr>
              <a:t>Nangare</a:t>
            </a:r>
            <a:r>
              <a:rPr lang="en-US" dirty="0">
                <a:effectLst/>
                <a:latin typeface="Helvetica" pitchFamily="2" charset="0"/>
              </a:rPr>
              <a:t>, S. (2019, October 10). </a:t>
            </a:r>
            <a:r>
              <a:rPr lang="en-US" dirty="0" err="1">
                <a:effectLst/>
                <a:latin typeface="Helvetica" pitchFamily="2" charset="0"/>
              </a:rPr>
              <a:t>DevSecOps</a:t>
            </a:r>
            <a:r>
              <a:rPr lang="en-US" dirty="0">
                <a:effectLst/>
                <a:latin typeface="Helvetica" pitchFamily="2" charset="0"/>
              </a:rPr>
              <a:t> pipelines and tools: What you need to know. </a:t>
            </a:r>
            <a:r>
              <a:rPr lang="en-US" dirty="0" err="1">
                <a:effectLst/>
                <a:latin typeface="Helvetica" pitchFamily="2" charset="0"/>
              </a:rPr>
              <a:t>Opensource.com</a:t>
            </a:r>
            <a:r>
              <a:rPr lang="en-US" dirty="0">
                <a:effectLst/>
                <a:latin typeface="Helvetica" pitchFamily="2" charset="0"/>
              </a:rPr>
              <a:t>.</a:t>
            </a:r>
          </a:p>
          <a:p>
            <a:pPr marL="114300" indent="0">
              <a:buNone/>
            </a:pPr>
            <a:r>
              <a:rPr lang="en-US" dirty="0">
                <a:effectLst/>
                <a:latin typeface="Helvetica" pitchFamily="2" charset="0"/>
              </a:rPr>
              <a:t>	</a:t>
            </a:r>
            <a:r>
              <a:rPr lang="en-US" dirty="0">
                <a:effectLst/>
                <a:latin typeface="Helvetica" pitchFamily="2" charset="0"/>
                <a:hlinkClick r:id="rId4"/>
              </a:rPr>
              <a:t>https://opensource.com/article/19/10/devsecops-pipeline-and-tools</a:t>
            </a:r>
            <a:endParaRPr lang="en-US" dirty="0">
              <a:effectLst/>
              <a:latin typeface="Helvetica" pitchFamily="2" charset="0"/>
            </a:endParaRPr>
          </a:p>
          <a:p>
            <a:pPr marL="114300" indent="0">
              <a:buNone/>
            </a:pPr>
            <a:r>
              <a:rPr lang="en-US" dirty="0">
                <a:effectLst/>
                <a:latin typeface="Helvetica" pitchFamily="2" charset="0"/>
              </a:rPr>
              <a:t>Authentication, Authorization, Accounting and Identity Management. (2018, April 3). CCSI. </a:t>
            </a:r>
          </a:p>
          <a:p>
            <a:pPr marL="114300" indent="0">
              <a:buNone/>
            </a:pPr>
            <a:r>
              <a:rPr lang="en-US" dirty="0">
                <a:latin typeface="Helvetica" pitchFamily="2" charset="0"/>
              </a:rPr>
              <a:t>	</a:t>
            </a:r>
            <a:r>
              <a:rPr lang="en-US" dirty="0">
                <a:effectLst/>
                <a:latin typeface="Helvetica" pitchFamily="2" charset="0"/>
              </a:rPr>
              <a:t>https://</a:t>
            </a:r>
            <a:r>
              <a:rPr lang="en-US" dirty="0" err="1">
                <a:effectLst/>
                <a:latin typeface="Helvetica" pitchFamily="2" charset="0"/>
              </a:rPr>
              <a:t>www.ccsinet.com</a:t>
            </a:r>
            <a:r>
              <a:rPr lang="en-US" dirty="0">
                <a:effectLst/>
                <a:latin typeface="Helvetica" pitchFamily="2" charset="0"/>
              </a:rPr>
              <a:t>/blog/</a:t>
            </a:r>
            <a:r>
              <a:rPr lang="en-US" dirty="0" err="1">
                <a:effectLst/>
                <a:latin typeface="Helvetica" pitchFamily="2" charset="0"/>
              </a:rPr>
              <a:t>aaa</a:t>
            </a:r>
            <a:r>
              <a:rPr lang="en-US" dirty="0">
                <a:effectLst/>
                <a:latin typeface="Helvetica" pitchFamily="2" charset="0"/>
              </a:rPr>
              <a:t>-identity-management/ </a:t>
            </a:r>
          </a:p>
          <a:p>
            <a:pPr marL="114300" indent="0">
              <a:buNone/>
            </a:pPr>
            <a:r>
              <a:rPr lang="en-US" dirty="0" err="1">
                <a:effectLst/>
                <a:latin typeface="Helvetica" pitchFamily="2" charset="0"/>
              </a:rPr>
              <a:t>Argintaru</a:t>
            </a:r>
            <a:r>
              <a:rPr lang="en-US" dirty="0">
                <a:effectLst/>
                <a:latin typeface="Helvetica" pitchFamily="2" charset="0"/>
              </a:rPr>
              <a:t>, D. (2021). Data Encryption: How to Protect Data in Transit, Data in Use and Data at Rest. </a:t>
            </a:r>
            <a:r>
              <a:rPr lang="en-US" dirty="0" err="1">
                <a:effectLst/>
                <a:latin typeface="Helvetica" pitchFamily="2" charset="0"/>
              </a:rPr>
              <a:t>Mimecast.com</a:t>
            </a:r>
            <a:r>
              <a:rPr lang="en-US" dirty="0">
                <a:effectLst/>
                <a:latin typeface="Helvetica" pitchFamily="2" charset="0"/>
              </a:rPr>
              <a:t>. 	</a:t>
            </a:r>
          </a:p>
          <a:p>
            <a:pPr marL="114300" indent="0">
              <a:buNone/>
            </a:pPr>
            <a:r>
              <a:rPr lang="en-US" dirty="0">
                <a:latin typeface="Helvetica" pitchFamily="2" charset="0"/>
              </a:rPr>
              <a:t>	</a:t>
            </a:r>
            <a:r>
              <a:rPr lang="en-US" dirty="0">
                <a:effectLst/>
                <a:latin typeface="Helvetica" pitchFamily="2" charset="0"/>
              </a:rPr>
              <a:t>https://</a:t>
            </a:r>
            <a:r>
              <a:rPr lang="en-US" dirty="0" err="1">
                <a:effectLst/>
                <a:latin typeface="Helvetica" pitchFamily="2" charset="0"/>
              </a:rPr>
              <a:t>www.mimecast.com</a:t>
            </a:r>
            <a:r>
              <a:rPr lang="en-US" dirty="0">
                <a:effectLst/>
                <a:latin typeface="Helvetica" pitchFamily="2" charset="0"/>
              </a:rPr>
              <a:t>/blog/data-in-transit-vs-motion-vs-rest/</a:t>
            </a:r>
          </a:p>
          <a:p>
            <a:pPr marL="114300" indent="0">
              <a:buNone/>
            </a:pPr>
            <a:endParaRPr lang="en-US" dirty="0">
              <a:effectLst/>
              <a:latin typeface="Helvetica" pitchFamily="2" charset="0"/>
            </a:endParaRPr>
          </a:p>
          <a:p>
            <a:pPr marL="114300" indent="0">
              <a:buNone/>
            </a:pPr>
            <a:endParaRPr lang="en-US" dirty="0">
              <a:effectLst/>
              <a:latin typeface="Helvetica" pitchFamily="2" charset="0"/>
            </a:endParaRPr>
          </a:p>
          <a:p>
            <a:pPr marL="114300" indent="0">
              <a:buNone/>
            </a:pPr>
            <a:endParaRPr lang="en-US" dirty="0">
              <a:effectLst/>
              <a:latin typeface="Helvetica" pitchFamily="2" charset="0"/>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538433" y="2057401"/>
            <a:ext cx="5310667" cy="403622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information security strategy known as "defense in depth" involves layering safety procedures deliberately and carefully to increase protection against potential risks and system weaknesses. </a:t>
            </a:r>
            <a:br>
              <a:rPr lang="en-US" dirty="0"/>
            </a:b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28076" y="205740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Validate</a:t>
            </a:r>
            <a:r>
              <a:rPr lang="en-US" sz="2400" b="1" dirty="0">
                <a:solidFill>
                  <a:schemeClr val="bg1"/>
                </a:solidFill>
                <a:effectLst/>
                <a:latin typeface="Calibri" panose="020F0502020204030204" pitchFamily="34" charset="0"/>
                <a:ea typeface="Calibri" panose="020F0502020204030204" pitchFamily="34" charset="0"/>
              </a:rPr>
              <a:t> </a:t>
            </a:r>
            <a:r>
              <a:rPr lang="en-US" sz="2400" dirty="0">
                <a:solidFill>
                  <a:schemeClr val="bg1"/>
                </a:solidFill>
                <a:effectLst/>
                <a:latin typeface="Calibri" panose="020F0502020204030204" pitchFamily="34" charset="0"/>
                <a:ea typeface="Calibri" panose="020F0502020204030204" pitchFamily="34" charset="0"/>
              </a:rPr>
              <a:t>Input Data</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Heed Compiler Warnings</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Architect and Design for Security Policies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Keep It Simple</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Default Deny</a:t>
            </a:r>
            <a:endParaRPr lang="en-US" sz="2400" dirty="0">
              <a:solidFill>
                <a:schemeClr val="bg1"/>
              </a:solidFill>
              <a:latin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Adhere to the Principle of Least Privilege</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Sanitize Data Sent to Other Systems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Practice Defense in Depth </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Use Effective Quality Assurance Techniques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Adopt a Secure Coding Standard</a:t>
            </a:r>
            <a:endParaRPr lang="en-US" sz="2800"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6756991"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Do not read uninitialized memory</a:t>
            </a:r>
            <a:endParaRPr lang="en-US" sz="1400" dirty="0">
              <a:effectLst/>
            </a:endParaRPr>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Do not attempt to create a std::string from a null pointer</a:t>
            </a:r>
            <a:r>
              <a:rPr lang="en-US" sz="1100" dirty="0">
                <a:effectLst/>
              </a:rPr>
              <a:t> </a:t>
            </a:r>
            <a:endParaRPr lang="en-US" sz="1400" dirty="0"/>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Prevent SQL injection</a:t>
            </a:r>
            <a:r>
              <a:rPr lang="en-US" sz="1100" dirty="0">
                <a:effectLst/>
              </a:rPr>
              <a:t> </a:t>
            </a:r>
            <a:endParaRPr lang="en-US" sz="1400" dirty="0">
              <a:effectLst/>
            </a:endParaRPr>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Do not access freed memory</a:t>
            </a:r>
            <a:r>
              <a:rPr lang="en-US" sz="1100" dirty="0">
                <a:effectLst/>
              </a:rPr>
              <a:t> </a:t>
            </a:r>
            <a:endParaRPr lang="en-US" sz="1400" dirty="0"/>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Do not access an object outside of its lifetime</a:t>
            </a:r>
            <a:r>
              <a:rPr lang="en-US" sz="1100" dirty="0">
                <a:effectLst/>
              </a:rPr>
              <a:t> </a:t>
            </a:r>
            <a:endParaRPr lang="en-US" sz="1400" dirty="0">
              <a:effectLst/>
            </a:endParaRPr>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Use valid iterator ranges</a:t>
            </a:r>
            <a:r>
              <a:rPr lang="en-US" sz="1100" dirty="0">
                <a:effectLst/>
              </a:rPr>
              <a:t> </a:t>
            </a:r>
            <a:endParaRPr lang="en-US" sz="1400" dirty="0"/>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Use a static assertion to test the value of a constant expression</a:t>
            </a:r>
            <a:r>
              <a:rPr lang="en-US" sz="1100" dirty="0">
                <a:effectLst/>
              </a:rPr>
              <a:t> </a:t>
            </a:r>
            <a:endParaRPr lang="en-US" sz="1400" dirty="0">
              <a:effectLst/>
            </a:endParaRPr>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Do not abruptly terminate the program</a:t>
            </a:r>
            <a:r>
              <a:rPr lang="en-US" sz="1100" dirty="0">
                <a:effectLst/>
              </a:rPr>
              <a:t> </a:t>
            </a:r>
            <a:endParaRPr lang="en-US" sz="1400" dirty="0"/>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Write constructor member initializers in the canonical order</a:t>
            </a:r>
            <a:r>
              <a:rPr lang="en-US" sz="1100" dirty="0">
                <a:effectLst/>
              </a:rPr>
              <a:t> </a:t>
            </a:r>
            <a:endParaRPr lang="en-US" sz="1400" dirty="0">
              <a:effectLst/>
            </a:endParaRPr>
          </a:p>
          <a:p>
            <a:pPr indent="-457200">
              <a:spcBef>
                <a:spcPts val="0"/>
              </a:spcBef>
              <a:buSzPts val="2000"/>
              <a:buFont typeface="+mj-lt"/>
              <a:buAutoNum type="arabicPeriod"/>
            </a:pPr>
            <a:r>
              <a:rPr lang="en-US" sz="1800" b="1" dirty="0">
                <a:effectLst/>
                <a:latin typeface="Calibri" panose="020F0502020204030204" pitchFamily="34" charset="0"/>
                <a:ea typeface="Calibri" panose="020F0502020204030204" pitchFamily="34" charset="0"/>
              </a:rPr>
              <a:t>Obey the one-definition rule</a:t>
            </a:r>
            <a:r>
              <a:rPr lang="en-US" sz="1100" dirty="0">
                <a:effectLst/>
              </a:rPr>
              <a:t> </a:t>
            </a:r>
            <a:endParaRPr lang="en-US" sz="1400" dirty="0">
              <a:effectLst/>
            </a:endParaRPr>
          </a:p>
          <a:p>
            <a:pPr indent="-457200">
              <a:spcBef>
                <a:spcPts val="0"/>
              </a:spcBef>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75;p6">
            <a:extLst>
              <a:ext uri="{FF2B5EF4-FFF2-40B4-BE49-F238E27FC236}">
                <a16:creationId xmlns:a16="http://schemas.microsoft.com/office/drawing/2014/main" id="{EE4781EE-F85A-9A96-BE4B-D0D5D8247540}"/>
              </a:ext>
            </a:extLst>
          </p:cNvPr>
          <p:cNvSpPr txBox="1">
            <a:spLocks/>
          </p:cNvSpPr>
          <p:nvPr/>
        </p:nvSpPr>
        <p:spPr>
          <a:xfrm>
            <a:off x="7200900" y="1903634"/>
            <a:ext cx="6756991"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None/>
            </a:pPr>
            <a:r>
              <a:rPr lang="en-US" sz="1800" b="1" dirty="0">
                <a:latin typeface="Calibri" panose="020F0502020204030204" pitchFamily="34" charset="0"/>
                <a:ea typeface="Calibri" panose="020F0502020204030204" pitchFamily="34" charset="0"/>
              </a:rPr>
              <a:t>Priority</a:t>
            </a:r>
          </a:p>
          <a:p>
            <a:pPr indent="-457200">
              <a:spcBef>
                <a:spcPts val="0"/>
              </a:spcBef>
              <a:buSzPts val="2000"/>
              <a:buFont typeface="+mj-lt"/>
              <a:buAutoNum type="arabicPeriod"/>
            </a:pPr>
            <a:r>
              <a:rPr lang="en-US" sz="1800" b="1" dirty="0">
                <a:latin typeface="Calibri" panose="020F0502020204030204" pitchFamily="34" charset="0"/>
                <a:ea typeface="Calibri" panose="020F0502020204030204" pitchFamily="34" charset="0"/>
              </a:rPr>
              <a:t>STD-002-CPP HIGH(12)</a:t>
            </a:r>
          </a:p>
          <a:p>
            <a:pPr indent="-457200">
              <a:spcBef>
                <a:spcPts val="0"/>
              </a:spcBef>
              <a:buSzPts val="2000"/>
              <a:buFont typeface="+mj-lt"/>
              <a:buAutoNum type="arabicPeriod"/>
            </a:pPr>
            <a:r>
              <a:rPr lang="en-US" sz="1800" b="1" dirty="0">
                <a:latin typeface="Calibri" panose="020F0502020204030204" pitchFamily="34" charset="0"/>
              </a:rPr>
              <a:t>STD-003-CPP HIGH(18)</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STD-004-CPP HIGH(12)</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STD-005-CPP HIGH(18)</a:t>
            </a:r>
            <a:r>
              <a:rPr lang="en-US" sz="1100" dirty="0"/>
              <a:t> </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STD-010-CPP MEDIUM(6)</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STD-009-CPP MEDIUM(6)</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STD-006-CPP LOW(1)</a:t>
            </a:r>
            <a:r>
              <a:rPr lang="en-US" sz="1100" dirty="0"/>
              <a:t> </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STD-007-CPP LOW(4)</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STD-008-CPP LOW(4)</a:t>
            </a:r>
            <a:endParaRPr lang="en-US" sz="1400" dirty="0"/>
          </a:p>
          <a:p>
            <a:pPr indent="-457200">
              <a:spcBef>
                <a:spcPts val="0"/>
              </a:spcBef>
              <a:buSzPts val="2000"/>
              <a:buFont typeface="+mj-lt"/>
              <a:buAutoNum type="arabicPeriod"/>
            </a:pPr>
            <a:r>
              <a:rPr lang="en-US" sz="1800" b="1" dirty="0">
                <a:latin typeface="Calibri" panose="020F0502020204030204" pitchFamily="34" charset="0"/>
              </a:rPr>
              <a:t>STD-001-CPP LOW(3)</a:t>
            </a:r>
            <a:r>
              <a:rPr lang="en-US" sz="1100" dirty="0"/>
              <a:t> </a:t>
            </a:r>
            <a:endParaRPr lang="en-US" sz="1400" dirty="0"/>
          </a:p>
          <a:p>
            <a:pPr indent="-457200">
              <a:spcBef>
                <a:spcPts val="0"/>
              </a:spcBef>
              <a:buSzPts val="2000"/>
              <a:buFont typeface="+mj-lt"/>
              <a:buAutoNum type="arabicPeriod"/>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370825768"/>
              </p:ext>
            </p:extLst>
          </p:nvPr>
        </p:nvGraphicFramePr>
        <p:xfrm>
          <a:off x="2178387" y="1754812"/>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STD-009-CPP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3600" u="none" strike="noStrike" cap="none" dirty="0">
                          <a:solidFill>
                            <a:srgbClr val="FFD966"/>
                          </a:solidFill>
                        </a:rPr>
                        <a:t>STD-003-CPP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STD-010-CPP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STD-008-CPP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482600">
              <a:lnSpc>
                <a:spcPct val="200000"/>
              </a:lnSpc>
              <a:buSzPts val="2200"/>
            </a:pPr>
            <a:r>
              <a:rPr lang="en-US" dirty="0"/>
              <a:t>Encryption in Rest - Protects stored data, Hard drives, phones, Computers, and cloud assets.</a:t>
            </a:r>
          </a:p>
          <a:p>
            <a:pPr marL="482600">
              <a:lnSpc>
                <a:spcPct val="200000"/>
              </a:lnSpc>
              <a:buSzPts val="2200"/>
            </a:pPr>
            <a:r>
              <a:rPr lang="en-US" dirty="0"/>
              <a:t>Encryption in Flight – Protecting data that is moving such as data moving between devices in a network and outside the network.</a:t>
            </a:r>
          </a:p>
          <a:p>
            <a:pPr marL="482600">
              <a:lnSpc>
                <a:spcPct val="200000"/>
              </a:lnSpc>
              <a:buSzPts val="2200"/>
            </a:pPr>
            <a:r>
              <a:rPr lang="en-US" dirty="0"/>
              <a:t>Encryption in Use – Protects data that is being edited, created, and in other definitions of being in use. Protection should be implemented before use.</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342900">
              <a:lnSpc>
                <a:spcPct val="200000"/>
              </a:lnSpc>
              <a:spcBef>
                <a:spcPts val="0"/>
              </a:spcBef>
              <a:buSzPts val="2400"/>
            </a:pPr>
            <a:r>
              <a:rPr lang="en-US" dirty="0"/>
              <a:t>Authentication – The act of confirming one’s identity, ensuring the person is who they say they are.</a:t>
            </a:r>
          </a:p>
          <a:p>
            <a:pPr marL="342900">
              <a:lnSpc>
                <a:spcPct val="200000"/>
              </a:lnSpc>
              <a:spcBef>
                <a:spcPts val="0"/>
              </a:spcBef>
              <a:buSzPts val="2400"/>
            </a:pPr>
            <a:r>
              <a:rPr lang="en-US" dirty="0"/>
              <a:t>Authorization – Specifies the access level and privileges a user can and cannot have access too.</a:t>
            </a:r>
          </a:p>
          <a:p>
            <a:pPr marL="342900">
              <a:lnSpc>
                <a:spcPct val="200000"/>
              </a:lnSpc>
              <a:spcBef>
                <a:spcPts val="0"/>
              </a:spcBef>
              <a:buSzPts val="2400"/>
            </a:pPr>
            <a:r>
              <a:rPr lang="en-US" dirty="0"/>
              <a:t>Accounting – The act of keeping track of a systems activity while it is being interacted with. This includes timestamps, accessed resources, and logged users. This creates a breadcrumb trail of activity to follow.</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944278" y="1805935"/>
            <a:ext cx="5119577"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based on Google’s Unit Testing Framework</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10;&#10;Description automatically generated">
            <a:extLst>
              <a:ext uri="{FF2B5EF4-FFF2-40B4-BE49-F238E27FC236}">
                <a16:creationId xmlns:a16="http://schemas.microsoft.com/office/drawing/2014/main" id="{F4EDA9AF-D982-DF47-CFF9-6948C60F1F94}"/>
              </a:ext>
            </a:extLst>
          </p:cNvPr>
          <p:cNvPicPr>
            <a:picLocks noChangeAspect="1"/>
          </p:cNvPicPr>
          <p:nvPr/>
        </p:nvPicPr>
        <p:blipFill>
          <a:blip r:embed="rId5"/>
          <a:stretch>
            <a:fillRect/>
          </a:stretch>
        </p:blipFill>
        <p:spPr>
          <a:xfrm>
            <a:off x="221325" y="479342"/>
            <a:ext cx="6509084" cy="541111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21325" y="2161685"/>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5814A2A-4DB8-BA48-911E-090AF313C6EF}"/>
              </a:ext>
            </a:extLst>
          </p:cNvPr>
          <p:cNvSpPr txBox="1"/>
          <p:nvPr/>
        </p:nvSpPr>
        <p:spPr>
          <a:xfrm>
            <a:off x="8260022" y="2389233"/>
            <a:ext cx="3807932" cy="3416320"/>
          </a:xfrm>
          <a:prstGeom prst="rect">
            <a:avLst/>
          </a:prstGeom>
          <a:noFill/>
        </p:spPr>
        <p:txBody>
          <a:bodyPr wrap="square" rtlCol="0">
            <a:spAutoFit/>
          </a:bodyPr>
          <a:lstStyle/>
          <a:p>
            <a:r>
              <a:rPr lang="en-US" sz="1800" dirty="0">
                <a:solidFill>
                  <a:schemeClr val="bg1"/>
                </a:solidFill>
              </a:rPr>
              <a:t>Automation will be used to ensure compliance and enforcement of the policies' specified requirements. </a:t>
            </a:r>
            <a:br>
              <a:rPr lang="en-US" sz="1800" dirty="0">
                <a:solidFill>
                  <a:schemeClr val="bg1"/>
                </a:solidFill>
              </a:rPr>
            </a:br>
            <a:br>
              <a:rPr lang="en-US" sz="1800" dirty="0">
                <a:solidFill>
                  <a:schemeClr val="bg1"/>
                </a:solidFill>
              </a:rPr>
            </a:br>
            <a:r>
              <a:rPr lang="en-US" sz="1800" dirty="0">
                <a:solidFill>
                  <a:schemeClr val="bg1"/>
                </a:solidFill>
              </a:rPr>
              <a:t>Within the current DevOps, automation will enforce standards in several areas. </a:t>
            </a:r>
            <a:br>
              <a:rPr lang="en-US" sz="1800" dirty="0">
                <a:solidFill>
                  <a:schemeClr val="bg1"/>
                </a:solidFill>
              </a:rPr>
            </a:br>
            <a:br>
              <a:rPr lang="en-US" sz="1800" dirty="0">
                <a:solidFill>
                  <a:schemeClr val="bg1"/>
                </a:solidFill>
              </a:rPr>
            </a:br>
            <a:r>
              <a:rPr lang="en-US" sz="1800" dirty="0">
                <a:solidFill>
                  <a:schemeClr val="bg1"/>
                </a:solidFill>
              </a:rPr>
              <a:t>We could automate penetration tests throughout the production stage. </a:t>
            </a:r>
            <a:br>
              <a:rPr lang="en-US" sz="1800" dirty="0">
                <a:solidFill>
                  <a:schemeClr val="bg1"/>
                </a:solidFill>
              </a:rPr>
            </a:br>
            <a:endParaRPr lang="en-US" sz="1800" dirty="0">
              <a:solidFill>
                <a:schemeClr val="bg1"/>
              </a:solidFill>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 ds:uri="http://purl.org/dc/term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4825</TotalTime>
  <Words>902</Words>
  <Application>Microsoft Macintosh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vt:lpstr>
      <vt:lpstr>Century Gothic</vt:lpstr>
      <vt:lpstr>Calibri</vt:lpstr>
      <vt:lpstr>Vapor Trail</vt:lpstr>
      <vt:lpstr>Green Pace</vt:lpstr>
      <vt:lpstr>OVERVIEW: DEFENSE IN DEPTH</vt:lpstr>
      <vt:lpstr>10 PRINCIPLES</vt:lpstr>
      <vt:lpstr>CODING STANDARDS</vt:lpstr>
      <vt:lpstr>THREATS MATRIX</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Lund, Kyle</cp:lastModifiedBy>
  <cp:revision>6</cp:revision>
  <dcterms:created xsi:type="dcterms:W3CDTF">2020-08-19T17:59:24Z</dcterms:created>
  <dcterms:modified xsi:type="dcterms:W3CDTF">2024-06-24T01:27:07Z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