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6.xml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d47f521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d47f521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e928fb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e928fb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d47f521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d47f52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928fb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e928fb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182289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18228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d47f52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d47f52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e928fb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e928fb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d47f521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d47f521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e928fb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e928fb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e928fb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e928fb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e928fb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e928fb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f8b32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f8b32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d47f521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d47f521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d47f521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d47f521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e928fb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e928fb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d47f521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d47f521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d47f521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d47f521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7f8b32e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7f8b32e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4e928fb3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4e928fb3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3ab717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3ab717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4e928fb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4e928fb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e928fb3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4e928fb3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d47f52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d47f52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4e928fb3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4e928fb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4e928fb3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4e928fb3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4d47f521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4d47f521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d47f521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d47f521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4d47f521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4d47f521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4f3641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4f3641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d47f521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d47f521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d47f521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d47f521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f8b32e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f8b32e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3ab717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3ab717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928fb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e928fb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e928fb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e928fb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e928fb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e928fb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8625" y="1491572"/>
            <a:ext cx="7810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i="0" sz="42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i="0" sz="34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28625" y="2904694"/>
            <a:ext cx="49137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428625" y="3970744"/>
            <a:ext cx="284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0" i="0" sz="11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0" i="0" sz="23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628" y="539950"/>
            <a:ext cx="1817799" cy="4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204403" y="4448091"/>
            <a:ext cx="1971600" cy="542700"/>
          </a:xfrm>
          <a:prstGeom prst="rect">
            <a:avLst/>
          </a:prstGeom>
          <a:solidFill>
            <a:srgbClr val="00003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y v1" showMasterSp="0">
  <p:cSld name="Title - Top Grey">
    <p:bg>
      <p:bgPr>
        <a:solidFill>
          <a:srgbClr val="F2F4F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i="0" sz="30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rustpilot_brandmark_gr-blk_RGB.png"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y v2" showMasterSp="0">
  <p:cSld name="Title - Top Grey_1">
    <p:bg>
      <p:bgPr>
        <a:solidFill>
          <a:srgbClr val="F2F4F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280998" y="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0" i="0" sz="18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descr="Trustpilot_brandmark_gr-blk_RGB.png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277368" y="857400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 v1" showMasterSp="0">
  <p:cSld name="Title - Top White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ustpilot_brandmark_gr-blk_RGB.png"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281000" y="133350"/>
            <a:ext cx="698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i="0" sz="30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 v2" showMasterSp="0">
  <p:cSld name="Title - Top White_2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ustpilot_brandmark_gr-blk_RGB.png"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280998" y="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b="0" i="0" sz="1800" u="none" cap="none" strike="noStrike">
                <a:solidFill>
                  <a:srgbClr val="00000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None/>
              <a:defRPr b="0" i="0" sz="34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77368" y="857400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●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○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Helvetica Neue Light"/>
              <a:buChar char="■"/>
              <a:defRPr sz="1200">
                <a:solidFill>
                  <a:srgbClr val="66666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Title - Top White_1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blk_RGB.png"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696324" y="469582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5817" y="1912485"/>
            <a:ext cx="4592365" cy="112986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63844" y="4334353"/>
            <a:ext cx="9080100" cy="737700"/>
          </a:xfrm>
          <a:prstGeom prst="rect">
            <a:avLst/>
          </a:prstGeom>
          <a:solidFill>
            <a:srgbClr val="00003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668175" y="5075"/>
            <a:ext cx="1475700" cy="618600"/>
          </a:xfrm>
          <a:prstGeom prst="rect">
            <a:avLst/>
          </a:prstGeom>
          <a:solidFill>
            <a:srgbClr val="0000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9050" lIns="19050" spcFirstLastPara="1" rIns="19050" wrap="square" tIns="190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i="0" sz="30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Dark">
  <p:cSld name="TITLE_AND_BODY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>
            <a:off x="409406" y="1218104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150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150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394588" y="1002759"/>
            <a:ext cx="67533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i="0" sz="30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394588" y="3410255"/>
            <a:ext cx="2529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Light">
  <p:cSld name="TITLE_AND_BODY_2_2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394588" y="1002759"/>
            <a:ext cx="67533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000"/>
              <a:buNone/>
              <a:defRPr i="0" sz="3000" u="none" cap="none" strike="noStrike">
                <a:solidFill>
                  <a:srgbClr val="000032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title"/>
          </p:nvPr>
        </p:nvSpPr>
        <p:spPr>
          <a:xfrm>
            <a:off x="1394588" y="3410255"/>
            <a:ext cx="2529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00003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blk_RGB.png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409406" y="1218104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150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150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Quote">
  <p:cSld name="TITLE_AND_BODY_2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09406" y="1294800"/>
            <a:ext cx="2475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b="0" i="0" sz="17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409406" y="965700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75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75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6"/>
          <p:cNvSpPr txBox="1"/>
          <p:nvPr>
            <p:ph idx="2" type="title"/>
          </p:nvPr>
        </p:nvSpPr>
        <p:spPr>
          <a:xfrm>
            <a:off x="409406" y="3542306"/>
            <a:ext cx="2195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3334331" y="1294800"/>
            <a:ext cx="2475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b="0" i="0" sz="17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6"/>
          <p:cNvSpPr txBox="1"/>
          <p:nvPr/>
        </p:nvSpPr>
        <p:spPr>
          <a:xfrm>
            <a:off x="3334331" y="965700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75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75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6"/>
          <p:cNvSpPr txBox="1"/>
          <p:nvPr>
            <p:ph idx="4" type="title"/>
          </p:nvPr>
        </p:nvSpPr>
        <p:spPr>
          <a:xfrm>
            <a:off x="3334331" y="3542306"/>
            <a:ext cx="2195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5" type="title"/>
          </p:nvPr>
        </p:nvSpPr>
        <p:spPr>
          <a:xfrm>
            <a:off x="6259256" y="1294800"/>
            <a:ext cx="24753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b="0" i="0" sz="17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259256" y="965700"/>
            <a:ext cx="444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b="1" lang="en" sz="7500">
                <a:solidFill>
                  <a:srgbClr val="00B67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1" sz="7500">
              <a:solidFill>
                <a:srgbClr val="00B67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6"/>
          <p:cNvSpPr txBox="1"/>
          <p:nvPr>
            <p:ph idx="6" type="title"/>
          </p:nvPr>
        </p:nvSpPr>
        <p:spPr>
          <a:xfrm>
            <a:off x="6259256" y="3542306"/>
            <a:ext cx="2195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Standard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i="0" sz="3000" u="none" cap="none" strike="noStrike">
                <a:solidFill>
                  <a:srgbClr val="FFFFFF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rustpilot_brandmark_gr-wht_RGB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lide">
  <p:cSld name="TITLE_AND_BODY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33388" y="471647"/>
            <a:ext cx="40128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Helvetica Neue"/>
              <a:buNone/>
              <a:defRPr b="1" i="0" sz="4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8"/>
          <p:cNvSpPr/>
          <p:nvPr/>
        </p:nvSpPr>
        <p:spPr>
          <a:xfrm>
            <a:off x="4897171" y="-9451"/>
            <a:ext cx="4292100" cy="51624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8"/>
          <p:cNvSpPr txBox="1"/>
          <p:nvPr>
            <p:ph idx="2" type="title"/>
          </p:nvPr>
        </p:nvSpPr>
        <p:spPr>
          <a:xfrm>
            <a:off x="6628866" y="1163153"/>
            <a:ext cx="19326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1300"/>
              <a:buFont typeface="Helvetica Neue Light"/>
              <a:buNone/>
              <a:defRPr b="0" i="0" sz="13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32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3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B7B7B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blk_RGB.png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300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Green">
  <p:cSld name="TITLE_AND_BODY_1_1">
    <p:bg>
      <p:bgPr>
        <a:solidFill>
          <a:srgbClr val="00B679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Dark">
  <p:cSld name="TITLE_AND_BODY_1_1_1">
    <p:bg>
      <p:bgPr>
        <a:solidFill>
          <a:srgbClr val="00003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b="1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rustpilot_brandmark_gr-wht_RGB.png" id="62" name="Google Shape;6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0375" y="184049"/>
            <a:ext cx="1054195" cy="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3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383476" y="4697597"/>
            <a:ext cx="4812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bat@trustpilot.com" TargetMode="External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28625" y="1491572"/>
            <a:ext cx="7810500" cy="13029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on ML Engine</a:t>
            </a:r>
            <a:endParaRPr/>
          </a:p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428625" y="2904694"/>
            <a:ext cx="4913700" cy="10659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Balázs Tóth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 at Trustpilot</a:t>
            </a:r>
            <a:endParaRPr/>
          </a:p>
        </p:txBody>
      </p:sp>
      <p:sp>
        <p:nvSpPr>
          <p:cNvPr id="101" name="Google Shape;101;p18"/>
          <p:cNvSpPr txBox="1"/>
          <p:nvPr>
            <p:ph idx="3" type="title"/>
          </p:nvPr>
        </p:nvSpPr>
        <p:spPr>
          <a:xfrm>
            <a:off x="428625" y="3970744"/>
            <a:ext cx="2847000" cy="383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</a:t>
            </a:r>
            <a:r>
              <a:rPr lang="en" sz="1800">
                <a:solidFill>
                  <a:schemeClr val="lt1"/>
                </a:solidFill>
              </a:rPr>
              <a:t>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Good ecosystem with Dataflow and BigQuery</a:t>
            </a:r>
            <a:endParaRPr sz="1800">
              <a:solidFill>
                <a:srgbClr val="00B67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an ML Engine Service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Spammer adversaries in Trustpilot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50" y="1190275"/>
            <a:ext cx="3088500" cy="30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Spam review detector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50" y="152400"/>
            <a:ext cx="59072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spam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iterations of the spam review detector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Preprocessing - Google Dataflow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and evaluation - Google ML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Deployment of the model - </a:t>
            </a:r>
            <a:r>
              <a:rPr lang="en" sz="1800">
                <a:solidFill>
                  <a:schemeClr val="lt1"/>
                </a:solidFill>
              </a:rPr>
              <a:t>Google ML Engine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Batch prediction (2nd part of evaluation) - Google ML Engine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- Google Dataflow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Training and evaluation - Google ML Engine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Deployment of the model - </a:t>
            </a:r>
            <a:r>
              <a:rPr lang="en" sz="1800">
                <a:solidFill>
                  <a:schemeClr val="lt1"/>
                </a:solidFill>
              </a:rPr>
              <a:t>Google ML Engine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Batch prediction (2nd part of evaluation) - Google ML Engine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- Google Dataflow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and evaluation - Google ML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Deployment of the model - Google ML Engine API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Batch prediction (2nd part of evaluation) - Google ML Engine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workflow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- Google Dataflow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and evaluation - Google ML 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Deployment of the model - </a:t>
            </a:r>
            <a:r>
              <a:rPr lang="en" sz="1800">
                <a:solidFill>
                  <a:schemeClr val="lt1"/>
                </a:solidFill>
              </a:rPr>
              <a:t>Google ML Engine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Batch prediction (2nd part of evaluation) - Google ML Engine</a:t>
            </a:r>
            <a:endParaRPr>
              <a:solidFill>
                <a:srgbClr val="00B6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Software engineer at Trustpilot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Applied machine learning to detect fake reviews and fraudulent user behavior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33388" y="1580475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tutorial on training neural networks with Keras on ML Engine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application: Classification of newsgroups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Dataset: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http://qwone.com/~jason/20Newsgroups/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https://github.com/tothbalazs0920/ml-engine-example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only 4 groups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atheism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religion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graphics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science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Setup a project on Google Cloud Console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Enable ML Angine API’s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Install Google cloud command line tools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 the data - bag of words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88" y="1190275"/>
            <a:ext cx="4042538" cy="30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 the data and upload the preprocessed data to a gcs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0" y="1748800"/>
            <a:ext cx="7766898" cy="1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Create a Keras model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1098650"/>
            <a:ext cx="7702777" cy="31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Create a Keras model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" y="1098650"/>
            <a:ext cx="7702777" cy="31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Set up the training in Keras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model.fit() and use a machine with a lot of memory (256 GB)</a:t>
            </a:r>
            <a:endParaRPr sz="1800">
              <a:solidFill>
                <a:srgbClr val="00B67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model.fit_generator() and use a machine with less memory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Set up the training in Keras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model.fit() and use a machine with a lot of memory (256 GB)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model.fit_generator() and use a machine with less memory</a:t>
            </a:r>
            <a:endParaRPr sz="1800">
              <a:solidFill>
                <a:srgbClr val="00B67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Overview of an ML engine service in the fraud detection context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 tutorial on training neural networks with Keras on ML Engine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Add arguments to the entry file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3" y="1190275"/>
            <a:ext cx="4224424" cy="31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Convert the keras model to tensorflow model after training</a:t>
            </a:r>
            <a:endParaRPr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0" y="1190275"/>
            <a:ext cx="6882099" cy="33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Create a python package and upload it to a gcs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p</a:t>
            </a:r>
            <a:r>
              <a:rPr lang="en" sz="1800">
                <a:solidFill>
                  <a:schemeClr val="lt1"/>
                </a:solidFill>
              </a:rPr>
              <a:t>y</a:t>
            </a:r>
            <a:r>
              <a:rPr lang="en" sz="1800">
                <a:solidFill>
                  <a:schemeClr val="lt1"/>
                </a:solidFill>
              </a:rPr>
              <a:t>thon setup.py sdist --formats=gztar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Submit a training job to ML Engine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5" y="1240313"/>
            <a:ext cx="3614899" cy="29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68" y="1190275"/>
            <a:ext cx="2866632" cy="306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model with SHAP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50" y="1190275"/>
            <a:ext cx="3520949" cy="36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ctrTitle"/>
          </p:nvPr>
        </p:nvSpPr>
        <p:spPr>
          <a:xfrm>
            <a:off x="294483" y="228150"/>
            <a:ext cx="8520600" cy="20526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6" name="Google Shape;316;p53"/>
          <p:cNvSpPr txBox="1"/>
          <p:nvPr>
            <p:ph idx="1" type="subTitle"/>
          </p:nvPr>
        </p:nvSpPr>
        <p:spPr>
          <a:xfrm>
            <a:off x="311700" y="2280750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r>
              <a:rPr lang="en" sz="1800" u="sng">
                <a:solidFill>
                  <a:srgbClr val="FFFF00"/>
                </a:solidFill>
                <a:hlinkClick r:id="rId3"/>
              </a:rPr>
              <a:t>bat@trustpilot.com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LinkedIn: https://www.linkedin.com/in/balazs-toth-6186005a/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3057175" y="3478575"/>
            <a:ext cx="2995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363" y="3121188"/>
            <a:ext cx="1561625" cy="15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Limitations of your local computer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Limitations of your time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Train multiple models in parallel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Easy access to powerful computers</a:t>
            </a:r>
            <a:endParaRPr sz="1800">
              <a:solidFill>
                <a:srgbClr val="00B67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</a:t>
            </a:r>
            <a:r>
              <a:rPr lang="en" sz="1800">
                <a:solidFill>
                  <a:schemeClr val="lt1"/>
                </a:solidFill>
              </a:rPr>
              <a:t>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Easy to deploy and maintain models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Hyperparameter optimization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80998" y="133350"/>
            <a:ext cx="68340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ML Engine in Trust and Transparency?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77368" y="1190275"/>
            <a:ext cx="5695200" cy="30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Train multiple models </a:t>
            </a:r>
            <a:r>
              <a:rPr lang="en" sz="1800">
                <a:solidFill>
                  <a:schemeClr val="lt1"/>
                </a:solidFill>
              </a:rPr>
              <a:t>in parallel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access to powerful computers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Easy to deploy and maintain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679"/>
              </a:buClr>
              <a:buSzPts val="1800"/>
              <a:buChar char="-"/>
            </a:pPr>
            <a:r>
              <a:rPr lang="en" sz="1800">
                <a:solidFill>
                  <a:srgbClr val="00B679"/>
                </a:solidFill>
              </a:rPr>
              <a:t>Hyperparameter optimization</a:t>
            </a:r>
            <a:endParaRPr sz="1800">
              <a:solidFill>
                <a:srgbClr val="00B6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Good ecosystem with Dataflow and BigQuery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ustpilot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