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6" r:id="rId29"/>
    <p:sldId id="283" r:id="rId30"/>
    <p:sldId id="285" r:id="rId31"/>
    <p:sldId id="287" r:id="rId32"/>
    <p:sldId id="288" r:id="rId33"/>
    <p:sldId id="289" r:id="rId34"/>
    <p:sldId id="291" r:id="rId35"/>
    <p:sldId id="292" r:id="rId36"/>
    <p:sldId id="293" r:id="rId37"/>
    <p:sldId id="294" r:id="rId38"/>
    <p:sldId id="284"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lapértelmezett szakasz" id="{BC16A5C6-7DAE-4928-856D-CD7C6A22BB65}">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6"/>
            <p14:sldId id="283"/>
            <p14:sldId id="285"/>
            <p14:sldId id="287"/>
            <p14:sldId id="288"/>
            <p14:sldId id="289"/>
            <p14:sldId id="291"/>
            <p14:sldId id="292"/>
            <p14:sldId id="293"/>
            <p14:sldId id="294"/>
            <p14:sldId id="28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D92B1B-7D21-4D81-AEB0-A804C4C37B92}" type="datetimeFigureOut">
              <a:rPr lang="hu-HU" smtClean="0"/>
              <a:t>2024. 12. 01.</a:t>
            </a:fld>
            <a:endParaRPr lang="hu-HU"/>
          </a:p>
        </p:txBody>
      </p:sp>
      <p:sp>
        <p:nvSpPr>
          <p:cNvPr id="4" name="Diakép hely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11AE5C-5D15-4BAC-8B21-C41CEA109B6F}" type="slidenum">
              <a:rPr lang="hu-HU" smtClean="0"/>
              <a:t>‹#›</a:t>
            </a:fld>
            <a:endParaRPr lang="hu-HU"/>
          </a:p>
        </p:txBody>
      </p:sp>
    </p:spTree>
    <p:extLst>
      <p:ext uri="{BB962C8B-B14F-4D97-AF65-F5344CB8AC3E}">
        <p14:creationId xmlns:p14="http://schemas.microsoft.com/office/powerpoint/2010/main" val="3492935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200" i="1" kern="1200" dirty="0" smtClean="0">
                <a:solidFill>
                  <a:schemeClr val="tx1"/>
                </a:solidFill>
                <a:effectLst/>
                <a:latin typeface="+mn-lt"/>
                <a:ea typeface="+mn-ea"/>
                <a:cs typeface="+mn-cs"/>
              </a:rPr>
              <a:t>A programozható anyagok világa egy viszonylag új, de gyorsan fejlődő tudományterület. A technológia lényege, hogy az anyagok tulajdonságait vagy alakját megváltoztatjuk a külső utasítások vagy környezeti hatások alapján. Tehát az elképzelés az, hogy az anyag képes legyen különböző fizikai tulajdonságainak a megváltoztatására, mint az alak, szín, sűrűség stb., és ezek a változások programozott módon, valamilyen vezérlés hatására történjenek meg.</a:t>
            </a:r>
            <a:br>
              <a:rPr lang="hu-HU" sz="1200" i="1" kern="1200" dirty="0" smtClean="0">
                <a:solidFill>
                  <a:schemeClr val="tx1"/>
                </a:solidFill>
                <a:effectLst/>
                <a:latin typeface="+mn-lt"/>
                <a:ea typeface="+mn-ea"/>
                <a:cs typeface="+mn-cs"/>
              </a:rPr>
            </a:br>
            <a:endParaRPr lang="hu-HU" dirty="0"/>
          </a:p>
        </p:txBody>
      </p:sp>
      <p:sp>
        <p:nvSpPr>
          <p:cNvPr id="4" name="Dia számának helye 3"/>
          <p:cNvSpPr>
            <a:spLocks noGrp="1"/>
          </p:cNvSpPr>
          <p:nvPr>
            <p:ph type="sldNum" sz="quarter" idx="10"/>
          </p:nvPr>
        </p:nvSpPr>
        <p:spPr/>
        <p:txBody>
          <a:bodyPr/>
          <a:lstStyle/>
          <a:p>
            <a:fld id="{5E11AE5C-5D15-4BAC-8B21-C41CEA109B6F}" type="slidenum">
              <a:rPr lang="hu-HU" smtClean="0"/>
              <a:t>3</a:t>
            </a:fld>
            <a:endParaRPr lang="hu-HU"/>
          </a:p>
        </p:txBody>
      </p:sp>
    </p:spTree>
    <p:extLst>
      <p:ext uri="{BB962C8B-B14F-4D97-AF65-F5344CB8AC3E}">
        <p14:creationId xmlns:p14="http://schemas.microsoft.com/office/powerpoint/2010/main" val="21572924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hu-HU" sz="1200" kern="1200" dirty="0" smtClean="0">
                <a:solidFill>
                  <a:schemeClr val="tx1"/>
                </a:solidFill>
                <a:effectLst/>
                <a:latin typeface="+mn-lt"/>
                <a:ea typeface="+mn-ea"/>
                <a:cs typeface="+mn-cs"/>
              </a:rPr>
              <a:t>Egy </a:t>
            </a:r>
            <a:r>
              <a:rPr lang="hu-HU" sz="1200" b="1" kern="1200" dirty="0" smtClean="0">
                <a:solidFill>
                  <a:schemeClr val="tx1"/>
                </a:solidFill>
                <a:effectLst/>
                <a:latin typeface="+mn-lt"/>
                <a:ea typeface="+mn-ea"/>
                <a:cs typeface="+mn-cs"/>
              </a:rPr>
              <a:t>C = (T, p)</a:t>
            </a:r>
            <a:r>
              <a:rPr lang="hu-HU" sz="1200" kern="1200" dirty="0" smtClean="0">
                <a:solidFill>
                  <a:schemeClr val="tx1"/>
                </a:solidFill>
                <a:effectLst/>
                <a:latin typeface="+mn-lt"/>
                <a:ea typeface="+mn-ea"/>
                <a:cs typeface="+mn-cs"/>
              </a:rPr>
              <a:t> konfiguráció az a halmaz, amely tartalmazza az összes burkolt (</a:t>
            </a:r>
            <a:r>
              <a:rPr lang="hu-HU" sz="1200" kern="1200" dirty="0" err="1" smtClean="0">
                <a:solidFill>
                  <a:schemeClr val="tx1"/>
                </a:solidFill>
                <a:effectLst/>
                <a:latin typeface="+mn-lt"/>
                <a:ea typeface="+mn-ea"/>
                <a:cs typeface="+mn-cs"/>
              </a:rPr>
              <a:t>tiled</a:t>
            </a:r>
            <a:r>
              <a:rPr lang="hu-HU" sz="1200" kern="1200" dirty="0" smtClean="0">
                <a:solidFill>
                  <a:schemeClr val="tx1"/>
                </a:solidFill>
                <a:effectLst/>
                <a:latin typeface="+mn-lt"/>
                <a:ea typeface="+mn-ea"/>
                <a:cs typeface="+mn-cs"/>
              </a:rPr>
              <a:t>) csomópontot </a:t>
            </a:r>
            <a:r>
              <a:rPr lang="hu-HU" sz="1200" b="1" kern="1200" dirty="0" smtClean="0">
                <a:solidFill>
                  <a:schemeClr val="tx1"/>
                </a:solidFill>
                <a:effectLst/>
                <a:latin typeface="+mn-lt"/>
                <a:ea typeface="+mn-ea"/>
                <a:cs typeface="+mn-cs"/>
              </a:rPr>
              <a:t>T</a:t>
            </a:r>
            <a:r>
              <a:rPr lang="hu-HU" sz="1200" kern="1200" dirty="0" smtClean="0">
                <a:solidFill>
                  <a:schemeClr val="tx1"/>
                </a:solidFill>
                <a:effectLst/>
                <a:latin typeface="+mn-lt"/>
                <a:ea typeface="+mn-ea"/>
                <a:cs typeface="+mn-cs"/>
              </a:rPr>
              <a:t>, valamint az ügynök pozícióját </a:t>
            </a:r>
            <a:r>
              <a:rPr lang="hu-HU" sz="1200" b="1" kern="1200" dirty="0" smtClean="0">
                <a:solidFill>
                  <a:schemeClr val="tx1"/>
                </a:solidFill>
                <a:effectLst/>
                <a:latin typeface="+mn-lt"/>
                <a:ea typeface="+mn-ea"/>
                <a:cs typeface="+mn-cs"/>
              </a:rPr>
              <a:t>p</a:t>
            </a:r>
            <a:r>
              <a:rPr lang="hu-HU" sz="1200" kern="1200" dirty="0" smtClean="0">
                <a:solidFill>
                  <a:schemeClr val="tx1"/>
                </a:solidFill>
                <a:effectLst/>
                <a:latin typeface="+mn-lt"/>
                <a:ea typeface="+mn-ea"/>
                <a:cs typeface="+mn-cs"/>
              </a:rPr>
              <a:t>.</a:t>
            </a:r>
            <a:br>
              <a:rPr lang="hu-HU" sz="1200" kern="1200" dirty="0" smtClean="0">
                <a:solidFill>
                  <a:schemeClr val="tx1"/>
                </a:solidFill>
                <a:effectLst/>
                <a:latin typeface="+mn-lt"/>
                <a:ea typeface="+mn-ea"/>
                <a:cs typeface="+mn-cs"/>
              </a:rPr>
            </a:br>
            <a:r>
              <a:rPr lang="hu-HU" sz="1200" kern="1200" dirty="0" smtClean="0">
                <a:solidFill>
                  <a:schemeClr val="tx1"/>
                </a:solidFill>
                <a:effectLst/>
                <a:latin typeface="+mn-lt"/>
                <a:ea typeface="+mn-ea"/>
                <a:cs typeface="+mn-cs"/>
              </a:rPr>
              <a:t>A </a:t>
            </a:r>
            <a:r>
              <a:rPr lang="hu-HU" sz="1200" b="1" kern="1200" dirty="0" smtClean="0">
                <a:solidFill>
                  <a:schemeClr val="tx1"/>
                </a:solidFill>
                <a:effectLst/>
                <a:latin typeface="+mn-lt"/>
                <a:ea typeface="+mn-ea"/>
                <a:cs typeface="+mn-cs"/>
              </a:rPr>
              <a:t>C</a:t>
            </a:r>
            <a:r>
              <a:rPr lang="hu-HU" sz="1200" kern="1200" dirty="0" smtClean="0">
                <a:solidFill>
                  <a:schemeClr val="tx1"/>
                </a:solidFill>
                <a:effectLst/>
                <a:latin typeface="+mn-lt"/>
                <a:ea typeface="+mn-ea"/>
                <a:cs typeface="+mn-cs"/>
              </a:rPr>
              <a:t> konfigurációt összefüggőnek nevezzük, ha a </a:t>
            </a:r>
            <a:r>
              <a:rPr lang="hu-HU" sz="1200" b="1" kern="1200" dirty="0" smtClean="0">
                <a:solidFill>
                  <a:schemeClr val="tx1"/>
                </a:solidFill>
                <a:effectLst/>
                <a:latin typeface="+mn-lt"/>
                <a:ea typeface="+mn-ea"/>
                <a:cs typeface="+mn-cs"/>
              </a:rPr>
              <a:t>G|T</a:t>
            </a:r>
            <a:r>
              <a:rPr lang="hu-HU" sz="1200" kern="1200" dirty="0" smtClean="0">
                <a:solidFill>
                  <a:schemeClr val="tx1"/>
                </a:solidFill>
                <a:effectLst/>
                <a:latin typeface="+mn-lt"/>
                <a:ea typeface="+mn-ea"/>
                <a:cs typeface="+mn-cs"/>
              </a:rPr>
              <a:t> (vagyis a gráf azon része, amelyet a burkolt csomópontok alkotnak) összefüggő, vagy ha a </a:t>
            </a:r>
            <a:r>
              <a:rPr lang="hu-HU" sz="1200" b="1" kern="1200" dirty="0" smtClean="0">
                <a:solidFill>
                  <a:schemeClr val="tx1"/>
                </a:solidFill>
                <a:effectLst/>
                <a:latin typeface="+mn-lt"/>
                <a:ea typeface="+mn-ea"/>
                <a:cs typeface="+mn-cs"/>
              </a:rPr>
              <a:t>G|T ∪ {p}. </a:t>
            </a:r>
            <a:r>
              <a:rPr lang="hu-HU" sz="1200" kern="1200" dirty="0" smtClean="0">
                <a:solidFill>
                  <a:schemeClr val="tx1"/>
                </a:solidFill>
                <a:effectLst/>
                <a:latin typeface="+mn-lt"/>
                <a:ea typeface="+mn-ea"/>
                <a:cs typeface="+mn-cs"/>
              </a:rPr>
              <a:t>Ez röviden azt jelenti egy konfiguráció akkor összefüggő, ha a burkolt csomópontok összefüggő hálózatot alkotnak, vagy ha az ügynök is része ennek, miközben egy lapot hordoz.</a:t>
            </a:r>
            <a:br>
              <a:rPr lang="hu-HU" sz="1200" kern="1200" dirty="0" smtClean="0">
                <a:solidFill>
                  <a:schemeClr val="tx1"/>
                </a:solidFill>
                <a:effectLst/>
                <a:latin typeface="+mn-lt"/>
                <a:ea typeface="+mn-ea"/>
                <a:cs typeface="+mn-cs"/>
              </a:rPr>
            </a:br>
            <a:r>
              <a:rPr lang="hu-HU" sz="1200" kern="1200" dirty="0" smtClean="0">
                <a:solidFill>
                  <a:schemeClr val="tx1"/>
                </a:solidFill>
                <a:effectLst/>
                <a:latin typeface="+mn-lt"/>
                <a:ea typeface="+mn-ea"/>
                <a:cs typeface="+mn-cs"/>
              </a:rPr>
              <a:t>Az ügynök, r, egy korlátozott érzékelési és számítási képességekkel rendelkező entitás, amely passzív csempéken végezhet műveleteket, például csempéket mozgathat. Determinisztikus véges automataként működik a Nézz-Számolj-Mozdul ciklusokban, és megfigyeli saját pozícióját, valamint tizenkét szomszédját. Iránytűje segítségével képes megkülönböztetni ezeknek a szomszédoknak a relatív helyzetét.</a:t>
            </a:r>
            <a:br>
              <a:rPr lang="hu-HU" sz="1200" kern="1200" dirty="0" smtClean="0">
                <a:solidFill>
                  <a:schemeClr val="tx1"/>
                </a:solidFill>
                <a:effectLst/>
                <a:latin typeface="+mn-lt"/>
                <a:ea typeface="+mn-ea"/>
                <a:cs typeface="+mn-cs"/>
              </a:rPr>
            </a:br>
            <a:r>
              <a:rPr lang="hu-HU" sz="1200" kern="1200" dirty="0" smtClean="0">
                <a:solidFill>
                  <a:schemeClr val="tx1"/>
                </a:solidFill>
                <a:effectLst/>
                <a:latin typeface="+mn-lt"/>
                <a:ea typeface="+mn-ea"/>
                <a:cs typeface="+mn-cs"/>
              </a:rPr>
              <a:t>A mozgási fázisban az ügynök egy olyan műveletet hajt végre, amely az előző állapotváltásnak felel meg: mozoghat, csempét helyezhet le, csempét vehet fel, vagy befejezheti a folyamatot.</a:t>
            </a:r>
            <a:br>
              <a:rPr lang="hu-HU" sz="1200" kern="1200" dirty="0" smtClean="0">
                <a:solidFill>
                  <a:schemeClr val="tx1"/>
                </a:solidFill>
                <a:effectLst/>
                <a:latin typeface="+mn-lt"/>
                <a:ea typeface="+mn-ea"/>
                <a:cs typeface="+mn-cs"/>
              </a:rPr>
            </a:br>
            <a:r>
              <a:rPr lang="hu-HU" sz="1200" kern="1200" dirty="0" smtClean="0">
                <a:solidFill>
                  <a:schemeClr val="tx1"/>
                </a:solidFill>
                <a:effectLst/>
                <a:latin typeface="+mn-lt"/>
                <a:ea typeface="+mn-ea"/>
                <a:cs typeface="+mn-cs"/>
              </a:rPr>
              <a:t>Kezdetben egy csempézett csomóponton helyezkedik el, és már hordoz egy csempét. Bár technikailag véges automataként működik, az algoritmusokat magasabb absztrakciós szinten írják le.</a:t>
            </a:r>
            <a:br>
              <a:rPr lang="hu-HU" sz="1200" kern="1200" dirty="0" smtClean="0">
                <a:solidFill>
                  <a:schemeClr val="tx1"/>
                </a:solidFill>
                <a:effectLst/>
                <a:latin typeface="+mn-lt"/>
                <a:ea typeface="+mn-ea"/>
                <a:cs typeface="+mn-cs"/>
              </a:rPr>
            </a:br>
            <a:endParaRPr lang="hu-HU" dirty="0"/>
          </a:p>
        </p:txBody>
      </p:sp>
      <p:sp>
        <p:nvSpPr>
          <p:cNvPr id="4" name="Dia számának helye 3"/>
          <p:cNvSpPr>
            <a:spLocks noGrp="1"/>
          </p:cNvSpPr>
          <p:nvPr>
            <p:ph type="sldNum" sz="quarter" idx="10"/>
          </p:nvPr>
        </p:nvSpPr>
        <p:spPr/>
        <p:txBody>
          <a:bodyPr/>
          <a:lstStyle/>
          <a:p>
            <a:fld id="{5E11AE5C-5D15-4BAC-8B21-C41CEA109B6F}" type="slidenum">
              <a:rPr lang="hu-HU" smtClean="0"/>
              <a:t>14</a:t>
            </a:fld>
            <a:endParaRPr lang="hu-HU"/>
          </a:p>
        </p:txBody>
      </p:sp>
    </p:spTree>
    <p:extLst>
      <p:ext uri="{BB962C8B-B14F-4D97-AF65-F5344CB8AC3E}">
        <p14:creationId xmlns:p14="http://schemas.microsoft.com/office/powerpoint/2010/main" val="2897969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200" kern="1200" dirty="0" smtClean="0">
                <a:solidFill>
                  <a:schemeClr val="tx1"/>
                </a:solidFill>
                <a:effectLst/>
                <a:latin typeface="+mn-lt"/>
                <a:ea typeface="+mn-ea"/>
                <a:cs typeface="+mn-cs"/>
              </a:rPr>
              <a:t>Egy tetszőleges kezdetben összefüggő konfiguráció, C0 = (T0, p0), esetén, ahol p0 ∈ T, egy algoritmus megoldja a jégcsap formáció problémáját, ha a végrehajtása eredményeként egy összefüggő konfigurációk sorozata jön létre, C0 = (T0, p0), ..., CT = (T0, p0), úgy, hogy a T halmaz csomópontjai jégcsap alakúak (amit alább definiálnak). Minden </a:t>
            </a:r>
            <a:r>
              <a:rPr lang="hu-HU" sz="1200" kern="1200" dirty="0" err="1" smtClean="0">
                <a:solidFill>
                  <a:schemeClr val="tx1"/>
                </a:solidFill>
                <a:effectLst/>
                <a:latin typeface="+mn-lt"/>
                <a:ea typeface="+mn-ea"/>
                <a:cs typeface="+mn-cs"/>
              </a:rPr>
              <a:t>Ct</a:t>
            </a:r>
            <a:r>
              <a:rPr lang="hu-HU" sz="1200" kern="1200" dirty="0" smtClean="0">
                <a:solidFill>
                  <a:schemeClr val="tx1"/>
                </a:solidFill>
                <a:effectLst/>
                <a:latin typeface="+mn-lt"/>
                <a:ea typeface="+mn-ea"/>
                <a:cs typeface="+mn-cs"/>
              </a:rPr>
              <a:t> konfiguráció Ct−1-ből származik 1 ≤ t ≤ T intervallumban az ügynök által végrehajtott műveletek (i)–(iii) egyikének alkalmazásával pt−1-re, és az ügynök a T lépésben befejezi a műveleteket (iv).</a:t>
            </a:r>
            <a:endParaRPr lang="hu-HU" dirty="0"/>
          </a:p>
        </p:txBody>
      </p:sp>
      <p:sp>
        <p:nvSpPr>
          <p:cNvPr id="4" name="Dia számának helye 3"/>
          <p:cNvSpPr>
            <a:spLocks noGrp="1"/>
          </p:cNvSpPr>
          <p:nvPr>
            <p:ph type="sldNum" sz="quarter" idx="10"/>
          </p:nvPr>
        </p:nvSpPr>
        <p:spPr/>
        <p:txBody>
          <a:bodyPr/>
          <a:lstStyle/>
          <a:p>
            <a:fld id="{5E11AE5C-5D15-4BAC-8B21-C41CEA109B6F}" type="slidenum">
              <a:rPr lang="hu-HU" smtClean="0"/>
              <a:t>15</a:t>
            </a:fld>
            <a:endParaRPr lang="hu-HU"/>
          </a:p>
        </p:txBody>
      </p:sp>
    </p:spTree>
    <p:extLst>
      <p:ext uri="{BB962C8B-B14F-4D97-AF65-F5344CB8AC3E}">
        <p14:creationId xmlns:p14="http://schemas.microsoft.com/office/powerpoint/2010/main" val="14619863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200" b="1" kern="1200" dirty="0" smtClean="0">
                <a:solidFill>
                  <a:schemeClr val="tx1"/>
                </a:solidFill>
                <a:effectLst/>
                <a:latin typeface="+mn-lt"/>
                <a:ea typeface="+mn-ea"/>
                <a:cs typeface="+mn-cs"/>
              </a:rPr>
              <a:t>Mi a jégcsap?</a:t>
            </a:r>
            <a:r>
              <a:rPr lang="hu-HU" sz="1200" kern="1200" dirty="0" smtClean="0">
                <a:solidFill>
                  <a:schemeClr val="tx1"/>
                </a:solidFill>
                <a:effectLst/>
                <a:latin typeface="+mn-lt"/>
                <a:ea typeface="+mn-ea"/>
                <a:cs typeface="+mn-cs"/>
              </a:rPr>
              <a:t> Egy v csomópontnál a v + x az x irányban szomszédos csomópont, míg −x az ellentétes irány, pl. −</a:t>
            </a:r>
            <a:r>
              <a:rPr lang="hu-HU" sz="1200" kern="1200" dirty="0" err="1" smtClean="0">
                <a:solidFill>
                  <a:schemeClr val="tx1"/>
                </a:solidFill>
                <a:effectLst/>
                <a:latin typeface="+mn-lt"/>
                <a:ea typeface="+mn-ea"/>
                <a:cs typeface="+mn-cs"/>
              </a:rPr>
              <a:t>une</a:t>
            </a:r>
            <a:r>
              <a:rPr lang="hu-HU" sz="1200" kern="1200" dirty="0" smtClean="0">
                <a:solidFill>
                  <a:schemeClr val="tx1"/>
                </a:solidFill>
                <a:effectLst/>
                <a:latin typeface="+mn-lt"/>
                <a:ea typeface="+mn-ea"/>
                <a:cs typeface="+mn-cs"/>
              </a:rPr>
              <a:t> = </a:t>
            </a:r>
            <a:r>
              <a:rPr lang="hu-HU" sz="1200" kern="1200" dirty="0" err="1" smtClean="0">
                <a:solidFill>
                  <a:schemeClr val="tx1"/>
                </a:solidFill>
                <a:effectLst/>
                <a:latin typeface="+mn-lt"/>
                <a:ea typeface="+mn-ea"/>
                <a:cs typeface="+mn-cs"/>
              </a:rPr>
              <a:t>dsw</a:t>
            </a:r>
            <a:r>
              <a:rPr lang="hu-HU" sz="1200" kern="1200" dirty="0" smtClean="0">
                <a:solidFill>
                  <a:schemeClr val="tx1"/>
                </a:solidFill>
                <a:effectLst/>
                <a:latin typeface="+mn-lt"/>
                <a:ea typeface="+mn-ea"/>
                <a:cs typeface="+mn-cs"/>
              </a:rPr>
              <a:t>. Egy oszlop az n és s irányban lévő maximális csempesor, egy sor az </a:t>
            </a:r>
            <a:r>
              <a:rPr lang="hu-HU" sz="1200" kern="1200" dirty="0" err="1" smtClean="0">
                <a:solidFill>
                  <a:schemeClr val="tx1"/>
                </a:solidFill>
                <a:effectLst/>
                <a:latin typeface="+mn-lt"/>
                <a:ea typeface="+mn-ea"/>
                <a:cs typeface="+mn-cs"/>
              </a:rPr>
              <a:t>nw</a:t>
            </a:r>
            <a:r>
              <a:rPr lang="hu-HU" sz="1200" kern="1200" dirty="0" smtClean="0">
                <a:solidFill>
                  <a:schemeClr val="tx1"/>
                </a:solidFill>
                <a:effectLst/>
                <a:latin typeface="+mn-lt"/>
                <a:ea typeface="+mn-ea"/>
                <a:cs typeface="+mn-cs"/>
              </a:rPr>
              <a:t> és se irányban, míg egy torony az </a:t>
            </a:r>
            <a:r>
              <a:rPr lang="hu-HU" sz="1200" kern="1200" dirty="0" err="1" smtClean="0">
                <a:solidFill>
                  <a:schemeClr val="tx1"/>
                </a:solidFill>
                <a:effectLst/>
                <a:latin typeface="+mn-lt"/>
                <a:ea typeface="+mn-ea"/>
                <a:cs typeface="+mn-cs"/>
              </a:rPr>
              <a:t>une</a:t>
            </a:r>
            <a:r>
              <a:rPr lang="hu-HU" sz="1200" kern="1200" dirty="0" smtClean="0">
                <a:solidFill>
                  <a:schemeClr val="tx1"/>
                </a:solidFill>
                <a:effectLst/>
                <a:latin typeface="+mn-lt"/>
                <a:ea typeface="+mn-ea"/>
                <a:cs typeface="+mn-cs"/>
              </a:rPr>
              <a:t> és </a:t>
            </a:r>
            <a:r>
              <a:rPr lang="hu-HU" sz="1200" kern="1200" dirty="0" err="1" smtClean="0">
                <a:solidFill>
                  <a:schemeClr val="tx1"/>
                </a:solidFill>
                <a:effectLst/>
                <a:latin typeface="+mn-lt"/>
                <a:ea typeface="+mn-ea"/>
                <a:cs typeface="+mn-cs"/>
              </a:rPr>
              <a:t>dsw</a:t>
            </a:r>
            <a:r>
              <a:rPr lang="hu-HU" sz="1200" kern="1200" dirty="0" smtClean="0">
                <a:solidFill>
                  <a:schemeClr val="tx1"/>
                </a:solidFill>
                <a:effectLst/>
                <a:latin typeface="+mn-lt"/>
                <a:ea typeface="+mn-ea"/>
                <a:cs typeface="+mn-cs"/>
              </a:rPr>
              <a:t> irányban található. A paralelogramma egy maximális egymást követő oszlopokból álló sorozat, ahol a </a:t>
            </a:r>
            <a:r>
              <a:rPr lang="hu-HU" sz="1200" kern="1200" dirty="0" err="1" smtClean="0">
                <a:solidFill>
                  <a:schemeClr val="tx1"/>
                </a:solidFill>
                <a:effectLst/>
                <a:latin typeface="+mn-lt"/>
                <a:ea typeface="+mn-ea"/>
                <a:cs typeface="+mn-cs"/>
              </a:rPr>
              <a:t>legdélebbi</a:t>
            </a:r>
            <a:r>
              <a:rPr lang="hu-HU" sz="1200" kern="1200" dirty="0" smtClean="0">
                <a:solidFill>
                  <a:schemeClr val="tx1"/>
                </a:solidFill>
                <a:effectLst/>
                <a:latin typeface="+mn-lt"/>
                <a:ea typeface="+mn-ea"/>
                <a:cs typeface="+mn-cs"/>
              </a:rPr>
              <a:t> csempék egy sorban helyezkednek el. Egy részben kitöltött paralelogrammában az első oszlop kisebb lehet, mint a többiek.</a:t>
            </a:r>
            <a:br>
              <a:rPr lang="hu-HU" sz="1200" kern="1200" dirty="0" smtClean="0">
                <a:solidFill>
                  <a:schemeClr val="tx1"/>
                </a:solidFill>
                <a:effectLst/>
                <a:latin typeface="+mn-lt"/>
                <a:ea typeface="+mn-ea"/>
                <a:cs typeface="+mn-cs"/>
              </a:rPr>
            </a:br>
            <a:endParaRPr lang="hu-HU" dirty="0"/>
          </a:p>
        </p:txBody>
      </p:sp>
      <p:sp>
        <p:nvSpPr>
          <p:cNvPr id="4" name="Dia számának helye 3"/>
          <p:cNvSpPr>
            <a:spLocks noGrp="1"/>
          </p:cNvSpPr>
          <p:nvPr>
            <p:ph type="sldNum" sz="quarter" idx="10"/>
          </p:nvPr>
        </p:nvSpPr>
        <p:spPr/>
        <p:txBody>
          <a:bodyPr/>
          <a:lstStyle/>
          <a:p>
            <a:fld id="{5E11AE5C-5D15-4BAC-8B21-C41CEA109B6F}" type="slidenum">
              <a:rPr lang="hu-HU" smtClean="0"/>
              <a:t>16</a:t>
            </a:fld>
            <a:endParaRPr lang="hu-HU"/>
          </a:p>
        </p:txBody>
      </p:sp>
    </p:spTree>
    <p:extLst>
      <p:ext uri="{BB962C8B-B14F-4D97-AF65-F5344CB8AC3E}">
        <p14:creationId xmlns:p14="http://schemas.microsoft.com/office/powerpoint/2010/main" val="2687876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200" kern="1200" dirty="0" smtClean="0">
                <a:solidFill>
                  <a:schemeClr val="tx1"/>
                </a:solidFill>
                <a:effectLst/>
                <a:latin typeface="+mn-lt"/>
                <a:ea typeface="+mn-ea"/>
                <a:cs typeface="+mn-cs"/>
              </a:rPr>
              <a:t>A jégcsap egy összefüggő toronyhalmaz, amelynek legfelső csempéi egy (részben kitöltött) paralelogrammában helyezkednek el. A csempék a </a:t>
            </a:r>
            <a:r>
              <a:rPr lang="hu-HU" sz="1200" kern="1200" dirty="0" err="1" smtClean="0">
                <a:solidFill>
                  <a:schemeClr val="tx1"/>
                </a:solidFill>
                <a:effectLst/>
                <a:latin typeface="+mn-lt"/>
                <a:ea typeface="+mn-ea"/>
                <a:cs typeface="+mn-cs"/>
              </a:rPr>
              <a:t>dsw</a:t>
            </a:r>
            <a:r>
              <a:rPr lang="hu-HU" sz="1200" kern="1200" dirty="0" smtClean="0">
                <a:solidFill>
                  <a:schemeClr val="tx1"/>
                </a:solidFill>
                <a:effectLst/>
                <a:latin typeface="+mn-lt"/>
                <a:ea typeface="+mn-ea"/>
                <a:cs typeface="+mn-cs"/>
              </a:rPr>
              <a:t> irányban "nőnek" le a felső paralelogrammából. Bármely csempe, amelynek van </a:t>
            </a:r>
            <a:r>
              <a:rPr lang="hu-HU" sz="1200" kern="1200" dirty="0" err="1" smtClean="0">
                <a:solidFill>
                  <a:schemeClr val="tx1"/>
                </a:solidFill>
                <a:effectLst/>
                <a:latin typeface="+mn-lt"/>
                <a:ea typeface="+mn-ea"/>
                <a:cs typeface="+mn-cs"/>
              </a:rPr>
              <a:t>une</a:t>
            </a:r>
            <a:r>
              <a:rPr lang="hu-HU" sz="1200" kern="1200" dirty="0" smtClean="0">
                <a:solidFill>
                  <a:schemeClr val="tx1"/>
                </a:solidFill>
                <a:effectLst/>
                <a:latin typeface="+mn-lt"/>
                <a:ea typeface="+mn-ea"/>
                <a:cs typeface="+mn-cs"/>
              </a:rPr>
              <a:t> irányú szomszédja, de nincs </a:t>
            </a:r>
            <a:r>
              <a:rPr lang="hu-HU" sz="1200" kern="1200" dirty="0" err="1" smtClean="0">
                <a:solidFill>
                  <a:schemeClr val="tx1"/>
                </a:solidFill>
                <a:effectLst/>
                <a:latin typeface="+mn-lt"/>
                <a:ea typeface="+mn-ea"/>
                <a:cs typeface="+mn-cs"/>
              </a:rPr>
              <a:t>dsw</a:t>
            </a:r>
            <a:r>
              <a:rPr lang="hu-HU" sz="1200" kern="1200" dirty="0" smtClean="0">
                <a:solidFill>
                  <a:schemeClr val="tx1"/>
                </a:solidFill>
                <a:effectLst/>
                <a:latin typeface="+mn-lt"/>
                <a:ea typeface="+mn-ea"/>
                <a:cs typeface="+mn-cs"/>
              </a:rPr>
              <a:t> irányú, eltávolítható anélkül, hogy az összefüggőség sérülne. Ha nincs ilyen csempe (minden torony mérete egy), akkor a legészakibb csempe a legnyugatibb oszlopból eltávolítható.</a:t>
            </a:r>
            <a:endParaRPr lang="hu-HU" dirty="0"/>
          </a:p>
        </p:txBody>
      </p:sp>
      <p:sp>
        <p:nvSpPr>
          <p:cNvPr id="4" name="Dia számának helye 3"/>
          <p:cNvSpPr>
            <a:spLocks noGrp="1"/>
          </p:cNvSpPr>
          <p:nvPr>
            <p:ph type="sldNum" sz="quarter" idx="10"/>
          </p:nvPr>
        </p:nvSpPr>
        <p:spPr/>
        <p:txBody>
          <a:bodyPr/>
          <a:lstStyle/>
          <a:p>
            <a:fld id="{5E11AE5C-5D15-4BAC-8B21-C41CEA109B6F}" type="slidenum">
              <a:rPr lang="hu-HU" smtClean="0"/>
              <a:t>17</a:t>
            </a:fld>
            <a:endParaRPr lang="hu-HU"/>
          </a:p>
        </p:txBody>
      </p:sp>
    </p:spTree>
    <p:extLst>
      <p:ext uri="{BB962C8B-B14F-4D97-AF65-F5344CB8AC3E}">
        <p14:creationId xmlns:p14="http://schemas.microsoft.com/office/powerpoint/2010/main" val="7930265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200" kern="1200" dirty="0" smtClean="0">
                <a:solidFill>
                  <a:schemeClr val="tx1"/>
                </a:solidFill>
                <a:effectLst/>
                <a:latin typeface="+mn-lt"/>
                <a:ea typeface="+mn-ea"/>
                <a:cs typeface="+mn-cs"/>
              </a:rPr>
              <a:t>Magas szinten az ügynök iteratívan alakítja át a lokálisan legfelsőbb csempetöredékeket részben kitöltött paralelogrammákká. Ez a csempék átrendezését jelenti az adott rétegen belül, és időnként csempék elhelyezését az alsóbb rétegekben a kapcsolódás fenntartása érdekében. Ha az ügynök felsőbb rétegeken talál csempéket, tovább halad felfelé. Miután egy paralelogramma kialakult, a következő lépés a projekció, amely során minden csempe a </a:t>
            </a:r>
            <a:r>
              <a:rPr lang="hu-HU" sz="1200" kern="1200" dirty="0" err="1" smtClean="0">
                <a:solidFill>
                  <a:schemeClr val="tx1"/>
                </a:solidFill>
                <a:effectLst/>
                <a:latin typeface="+mn-lt"/>
                <a:ea typeface="+mn-ea"/>
                <a:cs typeface="+mn-cs"/>
              </a:rPr>
              <a:t>dsw</a:t>
            </a:r>
            <a:r>
              <a:rPr lang="hu-HU" sz="1200" kern="1200" dirty="0" smtClean="0">
                <a:solidFill>
                  <a:schemeClr val="tx1"/>
                </a:solidFill>
                <a:effectLst/>
                <a:latin typeface="+mn-lt"/>
                <a:ea typeface="+mn-ea"/>
                <a:cs typeface="+mn-cs"/>
              </a:rPr>
              <a:t> irányában lévő első üres csomópontra kerül.</a:t>
            </a:r>
            <a:endParaRPr lang="hu-HU" dirty="0"/>
          </a:p>
        </p:txBody>
      </p:sp>
      <p:sp>
        <p:nvSpPr>
          <p:cNvPr id="4" name="Dia számának helye 3"/>
          <p:cNvSpPr>
            <a:spLocks noGrp="1"/>
          </p:cNvSpPr>
          <p:nvPr>
            <p:ph type="sldNum" sz="quarter" idx="10"/>
          </p:nvPr>
        </p:nvSpPr>
        <p:spPr/>
        <p:txBody>
          <a:bodyPr/>
          <a:lstStyle/>
          <a:p>
            <a:fld id="{5E11AE5C-5D15-4BAC-8B21-C41CEA109B6F}" type="slidenum">
              <a:rPr lang="hu-HU" smtClean="0"/>
              <a:t>19</a:t>
            </a:fld>
            <a:endParaRPr lang="hu-HU"/>
          </a:p>
        </p:txBody>
      </p:sp>
    </p:spTree>
    <p:extLst>
      <p:ext uri="{BB962C8B-B14F-4D97-AF65-F5344CB8AC3E}">
        <p14:creationId xmlns:p14="http://schemas.microsoft.com/office/powerpoint/2010/main" val="20742271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lvl="0"/>
            <a:r>
              <a:rPr lang="hu-HU" sz="1200" b="1" u="none" strike="noStrike" kern="1200" dirty="0" smtClean="0">
                <a:solidFill>
                  <a:schemeClr val="tx1"/>
                </a:solidFill>
                <a:effectLst/>
                <a:latin typeface="+mn-lt"/>
                <a:ea typeface="+mn-ea"/>
                <a:cs typeface="+mn-cs"/>
              </a:rPr>
              <a:t>Garancia</a:t>
            </a:r>
            <a:r>
              <a:rPr lang="hu-HU" sz="1200" u="none" strike="noStrike" kern="1200" dirty="0" smtClean="0">
                <a:solidFill>
                  <a:schemeClr val="tx1"/>
                </a:solidFill>
                <a:effectLst/>
                <a:latin typeface="+mn-lt"/>
                <a:ea typeface="+mn-ea"/>
                <a:cs typeface="+mn-cs"/>
              </a:rPr>
              <a:t>: Az algoritmus futási ideje garantáltan </a:t>
            </a:r>
            <a:r>
              <a:rPr lang="hu-HU" sz="1200" b="1" u="none" strike="noStrike" kern="1200" dirty="0" smtClean="0">
                <a:solidFill>
                  <a:schemeClr val="tx1"/>
                </a:solidFill>
                <a:effectLst/>
                <a:latin typeface="+mn-lt"/>
                <a:ea typeface="+mn-ea"/>
                <a:cs typeface="+mn-cs"/>
              </a:rPr>
              <a:t>O(n³)</a:t>
            </a:r>
            <a:r>
              <a:rPr lang="hu-HU" sz="1200" u="none" strike="noStrike" kern="1200" dirty="0" smtClean="0">
                <a:solidFill>
                  <a:schemeClr val="tx1"/>
                </a:solidFill>
                <a:effectLst/>
                <a:latin typeface="+mn-lt"/>
                <a:ea typeface="+mn-ea"/>
                <a:cs typeface="+mn-cs"/>
              </a:rPr>
              <a:t> lépés. Ez azt jelenti, hogy a módszer minden esetben, a legrosszabb forgatókönyv szerint is legfeljebb O(n³) lépést fog végrehajtani, ahol </a:t>
            </a:r>
            <a:r>
              <a:rPr lang="hu-HU" sz="1200" i="1" u="none" strike="noStrike" kern="1200" dirty="0" smtClean="0">
                <a:solidFill>
                  <a:schemeClr val="tx1"/>
                </a:solidFill>
                <a:effectLst/>
                <a:latin typeface="+mn-lt"/>
                <a:ea typeface="+mn-ea"/>
                <a:cs typeface="+mn-cs"/>
              </a:rPr>
              <a:t>n</a:t>
            </a:r>
            <a:r>
              <a:rPr lang="hu-HU" sz="1200" u="none" strike="noStrike" kern="1200" dirty="0" smtClean="0">
                <a:solidFill>
                  <a:schemeClr val="tx1"/>
                </a:solidFill>
                <a:effectLst/>
                <a:latin typeface="+mn-lt"/>
                <a:ea typeface="+mn-ea"/>
                <a:cs typeface="+mn-cs"/>
              </a:rPr>
              <a:t> a csempék száma. Az algoritmus teljesítménye megegyezik a 3D vonalformációs algoritmuséval, ami egy korábbi, hasonló megközelítés volt.</a:t>
            </a:r>
          </a:p>
          <a:p>
            <a:pPr lvl="0"/>
            <a:r>
              <a:rPr lang="hu-HU" sz="1200" b="1" u="none" strike="noStrike" kern="1200" dirty="0" smtClean="0">
                <a:solidFill>
                  <a:schemeClr val="tx1"/>
                </a:solidFill>
                <a:effectLst/>
                <a:latin typeface="+mn-lt"/>
                <a:ea typeface="+mn-ea"/>
                <a:cs typeface="+mn-cs"/>
              </a:rPr>
              <a:t>Részletezés</a:t>
            </a:r>
            <a:r>
              <a:rPr lang="hu-HU" sz="1200" u="none" strike="noStrike" kern="1200" dirty="0" smtClean="0">
                <a:solidFill>
                  <a:schemeClr val="tx1"/>
                </a:solidFill>
                <a:effectLst/>
                <a:latin typeface="+mn-lt"/>
                <a:ea typeface="+mn-ea"/>
                <a:cs typeface="+mn-cs"/>
              </a:rPr>
              <a:t>: Az algoritmus biztosítja, hogy bármely kezdeti konfigurációból kiindulva képes egy előre meghatározott jégcsap (</a:t>
            </a:r>
            <a:r>
              <a:rPr lang="hu-HU" sz="1200" u="none" strike="noStrike" kern="1200" dirty="0" err="1" smtClean="0">
                <a:solidFill>
                  <a:schemeClr val="tx1"/>
                </a:solidFill>
                <a:effectLst/>
                <a:latin typeface="+mn-lt"/>
                <a:ea typeface="+mn-ea"/>
                <a:cs typeface="+mn-cs"/>
              </a:rPr>
              <a:t>icicle</a:t>
            </a:r>
            <a:r>
              <a:rPr lang="hu-HU" sz="1200" u="none" strike="noStrike" kern="1200" dirty="0" smtClean="0">
                <a:solidFill>
                  <a:schemeClr val="tx1"/>
                </a:solidFill>
                <a:effectLst/>
                <a:latin typeface="+mn-lt"/>
                <a:ea typeface="+mn-ea"/>
                <a:cs typeface="+mn-cs"/>
              </a:rPr>
              <a:t>) formát elérni a csempék mozgatásával és rendezésével. A jégcsap forma kialakítása gyorsabb és hatékonyabb, mint a vonal formájú alakzat, mivel csökkenti az alakzat átmérőjét, és több eltávolítható csempét tartalmaz.</a:t>
            </a:r>
          </a:p>
          <a:p>
            <a:endParaRPr lang="hu-HU" dirty="0"/>
          </a:p>
        </p:txBody>
      </p:sp>
      <p:sp>
        <p:nvSpPr>
          <p:cNvPr id="4" name="Dia számának helye 3"/>
          <p:cNvSpPr>
            <a:spLocks noGrp="1"/>
          </p:cNvSpPr>
          <p:nvPr>
            <p:ph type="sldNum" sz="quarter" idx="10"/>
          </p:nvPr>
        </p:nvSpPr>
        <p:spPr/>
        <p:txBody>
          <a:bodyPr/>
          <a:lstStyle/>
          <a:p>
            <a:fld id="{5E11AE5C-5D15-4BAC-8B21-C41CEA109B6F}" type="slidenum">
              <a:rPr lang="hu-HU" smtClean="0"/>
              <a:t>24</a:t>
            </a:fld>
            <a:endParaRPr lang="hu-HU"/>
          </a:p>
        </p:txBody>
      </p:sp>
    </p:spTree>
    <p:extLst>
      <p:ext uri="{BB962C8B-B14F-4D97-AF65-F5344CB8AC3E}">
        <p14:creationId xmlns:p14="http://schemas.microsoft.com/office/powerpoint/2010/main" val="10404191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lvl="0"/>
            <a:r>
              <a:rPr lang="hu-HU" sz="1200" b="1" u="none" strike="noStrike" kern="1200" dirty="0" smtClean="0">
                <a:solidFill>
                  <a:schemeClr val="tx1"/>
                </a:solidFill>
                <a:effectLst/>
                <a:latin typeface="+mn-lt"/>
                <a:ea typeface="+mn-ea"/>
                <a:cs typeface="+mn-cs"/>
              </a:rPr>
              <a:t>Garancia</a:t>
            </a:r>
            <a:r>
              <a:rPr lang="hu-HU" sz="1200" u="none" strike="noStrike" kern="1200" dirty="0" smtClean="0">
                <a:solidFill>
                  <a:schemeClr val="tx1"/>
                </a:solidFill>
                <a:effectLst/>
                <a:latin typeface="+mn-lt"/>
                <a:ea typeface="+mn-ea"/>
                <a:cs typeface="+mn-cs"/>
              </a:rPr>
              <a:t>: Az algoritmus </a:t>
            </a:r>
            <a:r>
              <a:rPr lang="hu-HU" sz="1200" b="1" u="none" strike="noStrike" kern="1200" dirty="0" smtClean="0">
                <a:solidFill>
                  <a:schemeClr val="tx1"/>
                </a:solidFill>
                <a:effectLst/>
                <a:latin typeface="+mn-lt"/>
                <a:ea typeface="+mn-ea"/>
                <a:cs typeface="+mn-cs"/>
              </a:rPr>
              <a:t>biztosítja</a:t>
            </a:r>
            <a:r>
              <a:rPr lang="hu-HU" sz="1200" u="none" strike="noStrike" kern="1200" dirty="0" smtClean="0">
                <a:solidFill>
                  <a:schemeClr val="tx1"/>
                </a:solidFill>
                <a:effectLst/>
                <a:latin typeface="+mn-lt"/>
                <a:ea typeface="+mn-ea"/>
                <a:cs typeface="+mn-cs"/>
              </a:rPr>
              <a:t>, hogy bármelyik összefüggő kezdeti csempeszerkezet konvergál egy jégcsap alakhoz, függetlenül a kezdeti állapottól. Ez az alakzat a csempék egy központi platformból induló sorozatát képviseli, ahol a csempék lefelé nyúlnak.</a:t>
            </a:r>
          </a:p>
          <a:p>
            <a:pPr lvl="0"/>
            <a:r>
              <a:rPr lang="hu-HU" sz="1200" b="1" u="none" strike="noStrike" kern="1200" dirty="0" smtClean="0">
                <a:solidFill>
                  <a:schemeClr val="tx1"/>
                </a:solidFill>
                <a:effectLst/>
                <a:latin typeface="+mn-lt"/>
                <a:ea typeface="+mn-ea"/>
                <a:cs typeface="+mn-cs"/>
              </a:rPr>
              <a:t>Részletezés</a:t>
            </a:r>
            <a:r>
              <a:rPr lang="hu-HU" sz="1200" u="none" strike="noStrike" kern="1200" dirty="0" smtClean="0">
                <a:solidFill>
                  <a:schemeClr val="tx1"/>
                </a:solidFill>
                <a:effectLst/>
                <a:latin typeface="+mn-lt"/>
                <a:ea typeface="+mn-ea"/>
                <a:cs typeface="+mn-cs"/>
              </a:rPr>
              <a:t>: Az algoritmus minden lépése során fenntartja a csempék kapcsolódását, és fokozatosan alakítja át a csempék elrendezését oly módon, hogy az végül egy jól meghatározott jégcsap struktúrát képezzen. A jégcsap forma előnye, hogy az ágens könnyebben navigálhat a csempék között, és biztonságosan azonosíthatja az eltávolítható csempéket anélkül, hogy megszakítaná a szerkezet összefüggőségét.</a:t>
            </a:r>
          </a:p>
          <a:p>
            <a:endParaRPr lang="hu-HU" dirty="0"/>
          </a:p>
        </p:txBody>
      </p:sp>
      <p:sp>
        <p:nvSpPr>
          <p:cNvPr id="4" name="Dia számának helye 3"/>
          <p:cNvSpPr>
            <a:spLocks noGrp="1"/>
          </p:cNvSpPr>
          <p:nvPr>
            <p:ph type="sldNum" sz="quarter" idx="10"/>
          </p:nvPr>
        </p:nvSpPr>
        <p:spPr/>
        <p:txBody>
          <a:bodyPr/>
          <a:lstStyle/>
          <a:p>
            <a:fld id="{5E11AE5C-5D15-4BAC-8B21-C41CEA109B6F}" type="slidenum">
              <a:rPr lang="hu-HU" smtClean="0"/>
              <a:t>25</a:t>
            </a:fld>
            <a:endParaRPr lang="hu-HU"/>
          </a:p>
        </p:txBody>
      </p:sp>
    </p:spTree>
    <p:extLst>
      <p:ext uri="{BB962C8B-B14F-4D97-AF65-F5344CB8AC3E}">
        <p14:creationId xmlns:p14="http://schemas.microsoft.com/office/powerpoint/2010/main" val="26663786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lvl="0"/>
            <a:r>
              <a:rPr lang="hu-HU" sz="1200" b="1" u="none" strike="noStrike" kern="1200" dirty="0" smtClean="0">
                <a:solidFill>
                  <a:schemeClr val="tx1"/>
                </a:solidFill>
                <a:effectLst/>
                <a:latin typeface="+mn-lt"/>
                <a:ea typeface="+mn-ea"/>
                <a:cs typeface="+mn-cs"/>
              </a:rPr>
              <a:t>Garancia</a:t>
            </a:r>
            <a:r>
              <a:rPr lang="hu-HU" sz="1200" u="none" strike="noStrike" kern="1200" dirty="0" smtClean="0">
                <a:solidFill>
                  <a:schemeClr val="tx1"/>
                </a:solidFill>
                <a:effectLst/>
                <a:latin typeface="+mn-lt"/>
                <a:ea typeface="+mn-ea"/>
                <a:cs typeface="+mn-cs"/>
              </a:rPr>
              <a:t>: Az algoritmus egyik alapvető követelménye, hogy </a:t>
            </a:r>
            <a:r>
              <a:rPr lang="hu-HU" sz="1200" b="1" u="none" strike="noStrike" kern="1200" dirty="0" smtClean="0">
                <a:solidFill>
                  <a:schemeClr val="tx1"/>
                </a:solidFill>
                <a:effectLst/>
                <a:latin typeface="+mn-lt"/>
                <a:ea typeface="+mn-ea"/>
                <a:cs typeface="+mn-cs"/>
              </a:rPr>
              <a:t>biztosítja a csempék összefüggőségét</a:t>
            </a:r>
            <a:r>
              <a:rPr lang="hu-HU" sz="1200" u="none" strike="noStrike" kern="1200" dirty="0" smtClean="0">
                <a:solidFill>
                  <a:schemeClr val="tx1"/>
                </a:solidFill>
                <a:effectLst/>
                <a:latin typeface="+mn-lt"/>
                <a:ea typeface="+mn-ea"/>
                <a:cs typeface="+mn-cs"/>
              </a:rPr>
              <a:t> az egész folyamat során. Minden egyes csempe áthelyezése és mozgatása közben az algoritmus folyamatosan ellenőrzi, hogy az átalakított szerkezet összefüggő maradjon. Ez különösen fontos olyan </a:t>
            </a:r>
            <a:r>
              <a:rPr lang="hu-HU" sz="1200" u="none" strike="noStrike" kern="1200" dirty="0" err="1" smtClean="0">
                <a:solidFill>
                  <a:schemeClr val="tx1"/>
                </a:solidFill>
                <a:effectLst/>
                <a:latin typeface="+mn-lt"/>
                <a:ea typeface="+mn-ea"/>
                <a:cs typeface="+mn-cs"/>
              </a:rPr>
              <a:t>környezetekben</a:t>
            </a:r>
            <a:r>
              <a:rPr lang="hu-HU" sz="1200" u="none" strike="noStrike" kern="1200" dirty="0" smtClean="0">
                <a:solidFill>
                  <a:schemeClr val="tx1"/>
                </a:solidFill>
                <a:effectLst/>
                <a:latin typeface="+mn-lt"/>
                <a:ea typeface="+mn-ea"/>
                <a:cs typeface="+mn-cs"/>
              </a:rPr>
              <a:t>, mint folyadékban vagy alacsony gravitációs környezetben, ahol a csempék közötti kapcsolat megszakadása nemkívánatos következményekkel járhat.</a:t>
            </a:r>
          </a:p>
          <a:p>
            <a:pPr lvl="0"/>
            <a:r>
              <a:rPr lang="hu-HU" sz="1200" b="1" u="none" strike="noStrike" kern="1200" dirty="0" smtClean="0">
                <a:solidFill>
                  <a:schemeClr val="tx1"/>
                </a:solidFill>
                <a:effectLst/>
                <a:latin typeface="+mn-lt"/>
                <a:ea typeface="+mn-ea"/>
                <a:cs typeface="+mn-cs"/>
              </a:rPr>
              <a:t>Részletezés</a:t>
            </a:r>
            <a:r>
              <a:rPr lang="hu-HU" sz="1200" u="none" strike="noStrike" kern="1200" dirty="0" smtClean="0">
                <a:solidFill>
                  <a:schemeClr val="tx1"/>
                </a:solidFill>
                <a:effectLst/>
                <a:latin typeface="+mn-lt"/>
                <a:ea typeface="+mn-ea"/>
                <a:cs typeface="+mn-cs"/>
              </a:rPr>
              <a:t>: Az algoritmusnak mindig garantálnia kell, hogy bármely eltávolított vagy mozgatott csempe után a szerkezet továbbra is összefüggő marad, és a csempék ne váljanak szét egymástól. Ezt úgy éri el, hogy minden egyes csempe mozgatása előtt ellenőrzi, hogy van-e egy biztonságosan eltávolítható csempe, amelynek eltávolítása után a többi csempe kapcsolódása nem szakad meg.</a:t>
            </a:r>
          </a:p>
          <a:p>
            <a:endParaRPr lang="hu-HU" dirty="0"/>
          </a:p>
        </p:txBody>
      </p:sp>
      <p:sp>
        <p:nvSpPr>
          <p:cNvPr id="4" name="Dia számának helye 3"/>
          <p:cNvSpPr>
            <a:spLocks noGrp="1"/>
          </p:cNvSpPr>
          <p:nvPr>
            <p:ph type="sldNum" sz="quarter" idx="10"/>
          </p:nvPr>
        </p:nvSpPr>
        <p:spPr/>
        <p:txBody>
          <a:bodyPr/>
          <a:lstStyle/>
          <a:p>
            <a:fld id="{5E11AE5C-5D15-4BAC-8B21-C41CEA109B6F}" type="slidenum">
              <a:rPr lang="hu-HU" smtClean="0"/>
              <a:t>26</a:t>
            </a:fld>
            <a:endParaRPr lang="hu-HU"/>
          </a:p>
        </p:txBody>
      </p:sp>
    </p:spTree>
    <p:extLst>
      <p:ext uri="{BB962C8B-B14F-4D97-AF65-F5344CB8AC3E}">
        <p14:creationId xmlns:p14="http://schemas.microsoft.com/office/powerpoint/2010/main" val="34722568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lvl="0"/>
            <a:r>
              <a:rPr lang="hu-HU" sz="1200" b="1" u="none" strike="noStrike" kern="1200" dirty="0" smtClean="0">
                <a:solidFill>
                  <a:schemeClr val="tx1"/>
                </a:solidFill>
                <a:effectLst/>
                <a:latin typeface="+mn-lt"/>
                <a:ea typeface="+mn-ea"/>
                <a:cs typeface="+mn-cs"/>
              </a:rPr>
              <a:t>Garancia</a:t>
            </a:r>
            <a:r>
              <a:rPr lang="hu-HU" sz="1200" u="none" strike="noStrike" kern="1200" dirty="0" smtClean="0">
                <a:solidFill>
                  <a:schemeClr val="tx1"/>
                </a:solidFill>
                <a:effectLst/>
                <a:latin typeface="+mn-lt"/>
                <a:ea typeface="+mn-ea"/>
                <a:cs typeface="+mn-cs"/>
              </a:rPr>
              <a:t>: A jégcsap struktúra több eltávolítható csempét tartalmaz, ami azt jelenti, hogy az algoritmus könnyebben talál olyan csempéket, amelyeket mozgatni lehet anélkül, hogy megsértené a szerkezet integritását.</a:t>
            </a:r>
          </a:p>
          <a:p>
            <a:pPr lvl="0"/>
            <a:r>
              <a:rPr lang="hu-HU" sz="1200" b="1" u="none" strike="noStrike" kern="1200" dirty="0" smtClean="0">
                <a:solidFill>
                  <a:schemeClr val="tx1"/>
                </a:solidFill>
                <a:effectLst/>
                <a:latin typeface="+mn-lt"/>
                <a:ea typeface="+mn-ea"/>
                <a:cs typeface="+mn-cs"/>
              </a:rPr>
              <a:t>Részletezés</a:t>
            </a:r>
            <a:r>
              <a:rPr lang="hu-HU" sz="1200" u="none" strike="noStrike" kern="1200" dirty="0" smtClean="0">
                <a:solidFill>
                  <a:schemeClr val="tx1"/>
                </a:solidFill>
                <a:effectLst/>
                <a:latin typeface="+mn-lt"/>
                <a:ea typeface="+mn-ea"/>
                <a:cs typeface="+mn-cs"/>
              </a:rPr>
              <a:t>: Az eltávolítható csempék az algoritmus számára kulcsfontosságúak, mivel lehetővé teszik, hogy az ágens a csempéket átrendezzék és a kívánt struktúrát létrehozzák anélkül, hogy megzavarnák a szerkezet stabilitását. A jégcsap (</a:t>
            </a:r>
            <a:r>
              <a:rPr lang="hu-HU" sz="1200" u="none" strike="noStrike" kern="1200" dirty="0" err="1" smtClean="0">
                <a:solidFill>
                  <a:schemeClr val="tx1"/>
                </a:solidFill>
                <a:effectLst/>
                <a:latin typeface="+mn-lt"/>
                <a:ea typeface="+mn-ea"/>
                <a:cs typeface="+mn-cs"/>
              </a:rPr>
              <a:t>icicle</a:t>
            </a:r>
            <a:r>
              <a:rPr lang="hu-HU" sz="1200" u="none" strike="noStrike" kern="1200" dirty="0" smtClean="0">
                <a:solidFill>
                  <a:schemeClr val="tx1"/>
                </a:solidFill>
                <a:effectLst/>
                <a:latin typeface="+mn-lt"/>
                <a:ea typeface="+mn-ea"/>
                <a:cs typeface="+mn-cs"/>
              </a:rPr>
              <a:t>) formációval szembeni másik alternatíva, a vonal, kevesebb eltávolítható csempét kínál, ami hosszabb keresési időt és nagyobb átmérőt eredményez, így a jégcsap forma hatékonyabb.</a:t>
            </a:r>
          </a:p>
          <a:p>
            <a:endParaRPr lang="hu-HU" dirty="0"/>
          </a:p>
        </p:txBody>
      </p:sp>
      <p:sp>
        <p:nvSpPr>
          <p:cNvPr id="4" name="Dia számának helye 3"/>
          <p:cNvSpPr>
            <a:spLocks noGrp="1"/>
          </p:cNvSpPr>
          <p:nvPr>
            <p:ph type="sldNum" sz="quarter" idx="10"/>
          </p:nvPr>
        </p:nvSpPr>
        <p:spPr/>
        <p:txBody>
          <a:bodyPr/>
          <a:lstStyle/>
          <a:p>
            <a:fld id="{5E11AE5C-5D15-4BAC-8B21-C41CEA109B6F}" type="slidenum">
              <a:rPr lang="hu-HU" smtClean="0"/>
              <a:t>27</a:t>
            </a:fld>
            <a:endParaRPr lang="hu-HU"/>
          </a:p>
        </p:txBody>
      </p:sp>
    </p:spTree>
    <p:extLst>
      <p:ext uri="{BB962C8B-B14F-4D97-AF65-F5344CB8AC3E}">
        <p14:creationId xmlns:p14="http://schemas.microsoft.com/office/powerpoint/2010/main" val="42017384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lvl="0"/>
            <a:r>
              <a:rPr lang="hu-HU" sz="1200" b="1" u="none" strike="noStrike" kern="1200" dirty="0" smtClean="0">
                <a:solidFill>
                  <a:schemeClr val="tx1"/>
                </a:solidFill>
                <a:effectLst/>
                <a:latin typeface="+mn-lt"/>
                <a:ea typeface="+mn-ea"/>
                <a:cs typeface="+mn-cs"/>
              </a:rPr>
              <a:t>Garancia</a:t>
            </a:r>
            <a:r>
              <a:rPr lang="hu-HU" sz="1200" u="none" strike="noStrike" kern="1200" dirty="0" smtClean="0">
                <a:solidFill>
                  <a:schemeClr val="tx1"/>
                </a:solidFill>
                <a:effectLst/>
                <a:latin typeface="+mn-lt"/>
                <a:ea typeface="+mn-ea"/>
                <a:cs typeface="+mn-cs"/>
              </a:rPr>
              <a:t>: Noha a legrosszabb esetben a futási idő </a:t>
            </a:r>
            <a:r>
              <a:rPr lang="hu-HU" sz="1200" b="1" u="none" strike="noStrike" kern="1200" dirty="0" smtClean="0">
                <a:solidFill>
                  <a:schemeClr val="tx1"/>
                </a:solidFill>
                <a:effectLst/>
                <a:latin typeface="+mn-lt"/>
                <a:ea typeface="+mn-ea"/>
                <a:cs typeface="+mn-cs"/>
              </a:rPr>
              <a:t>O(n³)</a:t>
            </a:r>
            <a:r>
              <a:rPr lang="hu-HU" sz="1200" u="none" strike="noStrike" kern="1200" dirty="0" smtClean="0">
                <a:solidFill>
                  <a:schemeClr val="tx1"/>
                </a:solidFill>
                <a:effectLst/>
                <a:latin typeface="+mn-lt"/>
                <a:ea typeface="+mn-ea"/>
                <a:cs typeface="+mn-cs"/>
              </a:rPr>
              <a:t> lépés, a szimulációk alapján az algoritmus futási ideje gyakran </a:t>
            </a:r>
            <a:r>
              <a:rPr lang="hu-HU" sz="1200" b="1" u="none" strike="noStrike" kern="1200" dirty="0" smtClean="0">
                <a:solidFill>
                  <a:schemeClr val="tx1"/>
                </a:solidFill>
                <a:effectLst/>
                <a:latin typeface="+mn-lt"/>
                <a:ea typeface="+mn-ea"/>
                <a:cs typeface="+mn-cs"/>
              </a:rPr>
              <a:t>O(n²)</a:t>
            </a:r>
            <a:r>
              <a:rPr lang="hu-HU" sz="1200" u="none" strike="noStrike" kern="1200" dirty="0" smtClean="0">
                <a:solidFill>
                  <a:schemeClr val="tx1"/>
                </a:solidFill>
                <a:effectLst/>
                <a:latin typeface="+mn-lt"/>
                <a:ea typeface="+mn-ea"/>
                <a:cs typeface="+mn-cs"/>
              </a:rPr>
              <a:t> körül mozog. Ez azt jelenti, hogy valós körülmények között az algoritmus jelentősen gyorsabb lehet, mint amit a legrosszabb eset analízise alapján várnánk.</a:t>
            </a:r>
          </a:p>
          <a:p>
            <a:pPr lvl="0"/>
            <a:r>
              <a:rPr lang="hu-HU" sz="1200" b="1" u="none" strike="noStrike" kern="1200" dirty="0" smtClean="0">
                <a:solidFill>
                  <a:schemeClr val="tx1"/>
                </a:solidFill>
                <a:effectLst/>
                <a:latin typeface="+mn-lt"/>
                <a:ea typeface="+mn-ea"/>
                <a:cs typeface="+mn-cs"/>
              </a:rPr>
              <a:t>Részletezés</a:t>
            </a:r>
            <a:r>
              <a:rPr lang="hu-HU" sz="1200" u="none" strike="noStrike" kern="1200" dirty="0" smtClean="0">
                <a:solidFill>
                  <a:schemeClr val="tx1"/>
                </a:solidFill>
                <a:effectLst/>
                <a:latin typeface="+mn-lt"/>
                <a:ea typeface="+mn-ea"/>
                <a:cs typeface="+mn-cs"/>
              </a:rPr>
              <a:t>: A szimulációk azt mutatják, hogy a módszer a csempeszerkezet átmérőjét csökkenti, és az esetek többségében gyorsabban fut, mint a legrosszabb esetre vonatkozó elméleti elemzés. Ezzel javítja az algoritmus hatékonyságát, különösen nagyobb csempeszám esetén.</a:t>
            </a:r>
          </a:p>
        </p:txBody>
      </p:sp>
      <p:sp>
        <p:nvSpPr>
          <p:cNvPr id="4" name="Dia számának helye 3"/>
          <p:cNvSpPr>
            <a:spLocks noGrp="1"/>
          </p:cNvSpPr>
          <p:nvPr>
            <p:ph type="sldNum" sz="quarter" idx="10"/>
          </p:nvPr>
        </p:nvSpPr>
        <p:spPr/>
        <p:txBody>
          <a:bodyPr/>
          <a:lstStyle/>
          <a:p>
            <a:fld id="{5E11AE5C-5D15-4BAC-8B21-C41CEA109B6F}" type="slidenum">
              <a:rPr lang="hu-HU" smtClean="0"/>
              <a:t>29</a:t>
            </a:fld>
            <a:endParaRPr lang="hu-HU"/>
          </a:p>
        </p:txBody>
      </p:sp>
    </p:spTree>
    <p:extLst>
      <p:ext uri="{BB962C8B-B14F-4D97-AF65-F5344CB8AC3E}">
        <p14:creationId xmlns:p14="http://schemas.microsoft.com/office/powerpoint/2010/main" val="3380144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200" i="1" kern="1200" dirty="0" smtClean="0">
                <a:solidFill>
                  <a:schemeClr val="tx1"/>
                </a:solidFill>
                <a:effectLst/>
                <a:latin typeface="+mn-lt"/>
                <a:ea typeface="+mn-ea"/>
                <a:cs typeface="+mn-cs"/>
              </a:rPr>
              <a:t>A programozható anyagok olyan rendszerek, amelyek apró egységekből állnak. Ezek az egységek képesek egymással együttműködni és bizonyos formákba rendeződni. Ennek célja, hogy különböző feladatokat tudnak elvégezni az átalakításokkal.</a:t>
            </a:r>
            <a:br>
              <a:rPr lang="hu-HU" sz="1200" i="1" kern="1200" dirty="0" smtClean="0">
                <a:solidFill>
                  <a:schemeClr val="tx1"/>
                </a:solidFill>
                <a:effectLst/>
                <a:latin typeface="+mn-lt"/>
                <a:ea typeface="+mn-ea"/>
                <a:cs typeface="+mn-cs"/>
              </a:rPr>
            </a:br>
            <a:r>
              <a:rPr lang="hu-HU" sz="1200" i="1" kern="1200" dirty="0" smtClean="0">
                <a:solidFill>
                  <a:schemeClr val="tx1"/>
                </a:solidFill>
                <a:effectLst/>
                <a:latin typeface="+mn-lt"/>
                <a:ea typeface="+mn-ea"/>
                <a:cs typeface="+mn-cs"/>
              </a:rPr>
              <a:t>A passzív rendszerek olyan entitásokból (lapkák, csempék) állnak, amelyek kizárólag külső ingerek hatására mozognak, változtatják alakjukat. Ezzel szemben az aktív rendszerek olyan entitásokból állnak (részecskék, ügynökök vagy robotok), amelyek önállóan végeznek számításokat és mozognak a feladatok elvégzése érdekében. A cikk kombinálja a két megközelítést -&gt; hibrid modell</a:t>
            </a:r>
            <a:br>
              <a:rPr lang="hu-HU" sz="1200" i="1" kern="1200" dirty="0" smtClean="0">
                <a:solidFill>
                  <a:schemeClr val="tx1"/>
                </a:solidFill>
                <a:effectLst/>
                <a:latin typeface="+mn-lt"/>
                <a:ea typeface="+mn-ea"/>
                <a:cs typeface="+mn-cs"/>
              </a:rPr>
            </a:br>
            <a:r>
              <a:rPr lang="hu-HU" sz="1200" i="1" kern="1200" dirty="0" smtClean="0">
                <a:solidFill>
                  <a:schemeClr val="tx1"/>
                </a:solidFill>
                <a:effectLst/>
                <a:latin typeface="+mn-lt"/>
                <a:ea typeface="+mn-ea"/>
                <a:cs typeface="+mn-cs"/>
              </a:rPr>
              <a:t>A cikkben a „csempék” jelentik az egységeket, amelyekből az anyag felépül. Ezek olyan passzív egységek, amelyeket egy aktív ügynök manipulál a formálás során (hibrid). Ezek a csempék DNS robotokat szimulálnak, amelyek </a:t>
            </a:r>
            <a:r>
              <a:rPr lang="hu-HU" sz="1200" i="1" kern="1200" dirty="0" err="1" smtClean="0">
                <a:solidFill>
                  <a:schemeClr val="tx1"/>
                </a:solidFill>
                <a:effectLst/>
                <a:latin typeface="+mn-lt"/>
                <a:ea typeface="+mn-ea"/>
                <a:cs typeface="+mn-cs"/>
              </a:rPr>
              <a:t>nanoméretű</a:t>
            </a:r>
            <a:r>
              <a:rPr lang="hu-HU" sz="1200" i="1" kern="1200" dirty="0" smtClean="0">
                <a:solidFill>
                  <a:schemeClr val="tx1"/>
                </a:solidFill>
                <a:effectLst/>
                <a:latin typeface="+mn-lt"/>
                <a:ea typeface="+mn-ea"/>
                <a:cs typeface="+mn-cs"/>
              </a:rPr>
              <a:t> műveletekre vannak tervezve.</a:t>
            </a:r>
            <a:endParaRPr lang="hu-HU" dirty="0"/>
          </a:p>
        </p:txBody>
      </p:sp>
      <p:sp>
        <p:nvSpPr>
          <p:cNvPr id="4" name="Dia számának helye 3"/>
          <p:cNvSpPr>
            <a:spLocks noGrp="1"/>
          </p:cNvSpPr>
          <p:nvPr>
            <p:ph type="sldNum" sz="quarter" idx="10"/>
          </p:nvPr>
        </p:nvSpPr>
        <p:spPr/>
        <p:txBody>
          <a:bodyPr/>
          <a:lstStyle/>
          <a:p>
            <a:fld id="{5E11AE5C-5D15-4BAC-8B21-C41CEA109B6F}" type="slidenum">
              <a:rPr lang="hu-HU" smtClean="0"/>
              <a:t>4</a:t>
            </a:fld>
            <a:endParaRPr lang="hu-HU"/>
          </a:p>
        </p:txBody>
      </p:sp>
    </p:spTree>
    <p:extLst>
      <p:ext uri="{BB962C8B-B14F-4D97-AF65-F5344CB8AC3E}">
        <p14:creationId xmlns:p14="http://schemas.microsoft.com/office/powerpoint/2010/main" val="217229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200" i="1" kern="1200" dirty="0" smtClean="0">
                <a:solidFill>
                  <a:schemeClr val="tx1"/>
                </a:solidFill>
                <a:effectLst/>
                <a:latin typeface="+mn-lt"/>
                <a:ea typeface="+mn-ea"/>
                <a:cs typeface="+mn-cs"/>
              </a:rPr>
              <a:t>A szerzők egy olyan rendszert vizsgálnak, ahol egyetlen ügynök korlátozott látótávolsággal és determinisztikus véges automataként működő számítási kapacitással passzív csempéket manipulál, hogy előre meghatározott formát hozzon létre.</a:t>
            </a:r>
            <a:br>
              <a:rPr lang="hu-HU" sz="1200" i="1" kern="1200" dirty="0" smtClean="0">
                <a:solidFill>
                  <a:schemeClr val="tx1"/>
                </a:solidFill>
                <a:effectLst/>
                <a:latin typeface="+mn-lt"/>
                <a:ea typeface="+mn-ea"/>
                <a:cs typeface="+mn-cs"/>
              </a:rPr>
            </a:br>
            <a:r>
              <a:rPr lang="hu-HU" sz="1200" i="1" kern="1200" dirty="0" smtClean="0">
                <a:solidFill>
                  <a:schemeClr val="tx1"/>
                </a:solidFill>
                <a:effectLst/>
                <a:latin typeface="+mn-lt"/>
                <a:ea typeface="+mn-ea"/>
                <a:cs typeface="+mn-cs"/>
              </a:rPr>
              <a:t>A cikk tehát egy formaalakítási problémára keres megoldást. A probléma lényege az, hogy hogyan lehet egy ügynök segítségével csempéket úgy manipulálni, hogy azok egy meghatározott formát alkossanak, anélkül, hogy a szerkezet kapcsolata megszakadna.</a:t>
            </a:r>
            <a:endParaRPr lang="hu-HU" dirty="0"/>
          </a:p>
        </p:txBody>
      </p:sp>
      <p:sp>
        <p:nvSpPr>
          <p:cNvPr id="4" name="Dia számának helye 3"/>
          <p:cNvSpPr>
            <a:spLocks noGrp="1"/>
          </p:cNvSpPr>
          <p:nvPr>
            <p:ph type="sldNum" sz="quarter" idx="10"/>
          </p:nvPr>
        </p:nvSpPr>
        <p:spPr/>
        <p:txBody>
          <a:bodyPr/>
          <a:lstStyle/>
          <a:p>
            <a:fld id="{5E11AE5C-5D15-4BAC-8B21-C41CEA109B6F}" type="slidenum">
              <a:rPr lang="hu-HU" smtClean="0"/>
              <a:t>6</a:t>
            </a:fld>
            <a:endParaRPr lang="hu-HU"/>
          </a:p>
        </p:txBody>
      </p:sp>
    </p:spTree>
    <p:extLst>
      <p:ext uri="{BB962C8B-B14F-4D97-AF65-F5344CB8AC3E}">
        <p14:creationId xmlns:p14="http://schemas.microsoft.com/office/powerpoint/2010/main" val="451492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200" i="1" kern="1200" dirty="0" smtClean="0">
                <a:solidFill>
                  <a:schemeClr val="tx1"/>
                </a:solidFill>
                <a:effectLst/>
                <a:latin typeface="+mn-lt"/>
                <a:ea typeface="+mn-ea"/>
                <a:cs typeface="+mn-cs"/>
              </a:rPr>
              <a:t>A probléma központi eleme annak meghatározása, hogy mely csempék mozdíthatók el anélkül, hogy a szerkezet kapcsolatát megszakítanák. A cikk egy algoritmust javasol, amely bármilyen kezdetben összekapcsolt csemperendszert egy "jégcsap" nevű köztes struktúrává alakít, ami egyszerűsíti az alakformálást, csökkenti a szerkezet átmérőjét, és több eltávolítható csempét kínál, javítva az ügynök mozgásterét és hatékonyságát.</a:t>
            </a:r>
            <a:endParaRPr lang="hu-HU" dirty="0"/>
          </a:p>
        </p:txBody>
      </p:sp>
      <p:sp>
        <p:nvSpPr>
          <p:cNvPr id="4" name="Dia számának helye 3"/>
          <p:cNvSpPr>
            <a:spLocks noGrp="1"/>
          </p:cNvSpPr>
          <p:nvPr>
            <p:ph type="sldNum" sz="quarter" idx="10"/>
          </p:nvPr>
        </p:nvSpPr>
        <p:spPr/>
        <p:txBody>
          <a:bodyPr/>
          <a:lstStyle/>
          <a:p>
            <a:fld id="{5E11AE5C-5D15-4BAC-8B21-C41CEA109B6F}" type="slidenum">
              <a:rPr lang="hu-HU" smtClean="0"/>
              <a:t>7</a:t>
            </a:fld>
            <a:endParaRPr lang="hu-HU"/>
          </a:p>
        </p:txBody>
      </p:sp>
    </p:spTree>
    <p:extLst>
      <p:ext uri="{BB962C8B-B14F-4D97-AF65-F5344CB8AC3E}">
        <p14:creationId xmlns:p14="http://schemas.microsoft.com/office/powerpoint/2010/main" val="258923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200" i="1" kern="1200" dirty="0" smtClean="0">
                <a:solidFill>
                  <a:schemeClr val="tx1"/>
                </a:solidFill>
                <a:effectLst/>
                <a:latin typeface="+mn-lt"/>
                <a:ea typeface="+mn-ea"/>
                <a:cs typeface="+mn-cs"/>
              </a:rPr>
              <a:t>A cél, hogy ezzel a hibrid modellel </a:t>
            </a:r>
            <a:r>
              <a:rPr lang="hu-HU" sz="1200" i="1" kern="1200" dirty="0" err="1" smtClean="0">
                <a:solidFill>
                  <a:schemeClr val="tx1"/>
                </a:solidFill>
                <a:effectLst/>
                <a:latin typeface="+mn-lt"/>
                <a:ea typeface="+mn-ea"/>
                <a:cs typeface="+mn-cs"/>
              </a:rPr>
              <a:t>nanoszintű</a:t>
            </a:r>
            <a:r>
              <a:rPr lang="hu-HU" sz="1200" i="1" kern="1200" dirty="0" smtClean="0">
                <a:solidFill>
                  <a:schemeClr val="tx1"/>
                </a:solidFill>
                <a:effectLst/>
                <a:latin typeface="+mn-lt"/>
                <a:ea typeface="+mn-ea"/>
                <a:cs typeface="+mn-cs"/>
              </a:rPr>
              <a:t> feladatokat lehessen megoldani, mint például a fentiek</a:t>
            </a:r>
            <a:endParaRPr lang="hu-HU" dirty="0"/>
          </a:p>
        </p:txBody>
      </p:sp>
      <p:sp>
        <p:nvSpPr>
          <p:cNvPr id="4" name="Dia számának helye 3"/>
          <p:cNvSpPr>
            <a:spLocks noGrp="1"/>
          </p:cNvSpPr>
          <p:nvPr>
            <p:ph type="sldNum" sz="quarter" idx="10"/>
          </p:nvPr>
        </p:nvSpPr>
        <p:spPr/>
        <p:txBody>
          <a:bodyPr/>
          <a:lstStyle/>
          <a:p>
            <a:fld id="{5E11AE5C-5D15-4BAC-8B21-C41CEA109B6F}" type="slidenum">
              <a:rPr lang="hu-HU" smtClean="0"/>
              <a:t>8</a:t>
            </a:fld>
            <a:endParaRPr lang="hu-HU"/>
          </a:p>
        </p:txBody>
      </p:sp>
    </p:spTree>
    <p:extLst>
      <p:ext uri="{BB962C8B-B14F-4D97-AF65-F5344CB8AC3E}">
        <p14:creationId xmlns:p14="http://schemas.microsoft.com/office/powerpoint/2010/main" val="3370779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200" i="1" kern="1200" dirty="0" smtClean="0">
                <a:solidFill>
                  <a:schemeClr val="tx1"/>
                </a:solidFill>
                <a:effectLst/>
                <a:latin typeface="+mn-lt"/>
                <a:ea typeface="+mn-ea"/>
                <a:cs typeface="+mn-cs"/>
              </a:rPr>
              <a:t>Mikro- és </a:t>
            </a:r>
            <a:r>
              <a:rPr lang="hu-HU" sz="1200" i="1" kern="1200" dirty="0" err="1" smtClean="0">
                <a:solidFill>
                  <a:schemeClr val="tx1"/>
                </a:solidFill>
                <a:effectLst/>
                <a:latin typeface="+mn-lt"/>
                <a:ea typeface="+mn-ea"/>
                <a:cs typeface="+mn-cs"/>
              </a:rPr>
              <a:t>nanorobotok</a:t>
            </a:r>
            <a:r>
              <a:rPr lang="hu-HU" sz="1200" i="1" kern="1200" dirty="0" smtClean="0">
                <a:solidFill>
                  <a:schemeClr val="tx1"/>
                </a:solidFill>
                <a:effectLst/>
                <a:latin typeface="+mn-lt"/>
                <a:ea typeface="+mn-ea"/>
                <a:cs typeface="+mn-cs"/>
              </a:rPr>
              <a:t>, amelyek a testbe juttatva diagnosztikai vagy terápiás célokat szolgálnak (például célzott gyógyszeradagolás)</a:t>
            </a:r>
            <a:br>
              <a:rPr lang="hu-HU" sz="1200" i="1" kern="1200" dirty="0" smtClean="0">
                <a:solidFill>
                  <a:schemeClr val="tx1"/>
                </a:solidFill>
                <a:effectLst/>
                <a:latin typeface="+mn-lt"/>
                <a:ea typeface="+mn-ea"/>
                <a:cs typeface="+mn-cs"/>
              </a:rPr>
            </a:br>
            <a:r>
              <a:rPr lang="hu-HU" sz="1200" i="1" kern="1200" dirty="0" smtClean="0">
                <a:solidFill>
                  <a:schemeClr val="tx1"/>
                </a:solidFill>
                <a:effectLst/>
                <a:latin typeface="+mn-lt"/>
                <a:ea typeface="+mn-ea"/>
                <a:cs typeface="+mn-cs"/>
              </a:rPr>
              <a:t>Szennyező anyagokat eltávolító </a:t>
            </a:r>
            <a:r>
              <a:rPr lang="hu-HU" sz="1200" i="1" kern="1200" dirty="0" err="1" smtClean="0">
                <a:solidFill>
                  <a:schemeClr val="tx1"/>
                </a:solidFill>
                <a:effectLst/>
                <a:latin typeface="+mn-lt"/>
                <a:ea typeface="+mn-ea"/>
                <a:cs typeface="+mn-cs"/>
              </a:rPr>
              <a:t>nanoszűrők</a:t>
            </a:r>
            <a:r>
              <a:rPr lang="hu-HU" sz="1200" i="1" kern="1200" dirty="0" smtClean="0">
                <a:solidFill>
                  <a:schemeClr val="tx1"/>
                </a:solidFill>
                <a:effectLst/>
                <a:latin typeface="+mn-lt"/>
                <a:ea typeface="+mn-ea"/>
                <a:cs typeface="+mn-cs"/>
              </a:rPr>
              <a:t>, amelyek szennyező anyagokat kötnek meg.</a:t>
            </a:r>
            <a:br>
              <a:rPr lang="hu-HU" sz="1200" i="1" kern="1200" dirty="0" smtClean="0">
                <a:solidFill>
                  <a:schemeClr val="tx1"/>
                </a:solidFill>
                <a:effectLst/>
                <a:latin typeface="+mn-lt"/>
                <a:ea typeface="+mn-ea"/>
                <a:cs typeface="+mn-cs"/>
              </a:rPr>
            </a:br>
            <a:r>
              <a:rPr lang="hu-HU" sz="1200" i="1" kern="1200" dirty="0" smtClean="0">
                <a:solidFill>
                  <a:schemeClr val="tx1"/>
                </a:solidFill>
                <a:effectLst/>
                <a:latin typeface="+mn-lt"/>
                <a:ea typeface="+mn-ea"/>
                <a:cs typeface="+mn-cs"/>
              </a:rPr>
              <a:t>Ezek a programozható anyagok felhasználhatók önmagukat javító szerkezetekben, amelyek képesek érzékelni a sérüléseket és automatikusan kijavítják magukat.</a:t>
            </a:r>
            <a:br>
              <a:rPr lang="hu-HU" sz="1200" i="1" kern="1200" dirty="0" smtClean="0">
                <a:solidFill>
                  <a:schemeClr val="tx1"/>
                </a:solidFill>
                <a:effectLst/>
                <a:latin typeface="+mn-lt"/>
                <a:ea typeface="+mn-ea"/>
                <a:cs typeface="+mn-cs"/>
              </a:rPr>
            </a:br>
            <a:r>
              <a:rPr lang="hu-HU" sz="1200" i="1" kern="1200" dirty="0" smtClean="0">
                <a:solidFill>
                  <a:schemeClr val="tx1"/>
                </a:solidFill>
                <a:effectLst/>
                <a:latin typeface="+mn-lt"/>
                <a:ea typeface="+mn-ea"/>
                <a:cs typeface="+mn-cs"/>
              </a:rPr>
              <a:t>Az elektronikai rendszerek egyre kisebb és kompaktabb formában lesznek </a:t>
            </a:r>
            <a:r>
              <a:rPr lang="hu-HU" sz="1200" i="1" kern="1200" dirty="0" err="1" smtClean="0">
                <a:solidFill>
                  <a:schemeClr val="tx1"/>
                </a:solidFill>
                <a:effectLst/>
                <a:latin typeface="+mn-lt"/>
                <a:ea typeface="+mn-ea"/>
                <a:cs typeface="+mn-cs"/>
              </a:rPr>
              <a:t>megvalósíthatóak</a:t>
            </a:r>
            <a:r>
              <a:rPr lang="hu-HU" sz="1200" i="1" kern="1200" dirty="0" smtClean="0">
                <a:solidFill>
                  <a:schemeClr val="tx1"/>
                </a:solidFill>
                <a:effectLst/>
                <a:latin typeface="+mn-lt"/>
                <a:ea typeface="+mn-ea"/>
                <a:cs typeface="+mn-cs"/>
              </a:rPr>
              <a:t>, miközben növelik a hatékonyságukat és rugalmasságukat. Az anyagok képesek </a:t>
            </a:r>
            <a:r>
              <a:rPr lang="hu-HU" sz="1200" i="1" kern="1200" dirty="0" err="1" smtClean="0">
                <a:solidFill>
                  <a:schemeClr val="tx1"/>
                </a:solidFill>
                <a:effectLst/>
                <a:latin typeface="+mn-lt"/>
                <a:ea typeface="+mn-ea"/>
                <a:cs typeface="+mn-cs"/>
              </a:rPr>
              <a:t>újraszerveződni</a:t>
            </a:r>
            <a:r>
              <a:rPr lang="hu-HU" sz="1200" i="1" kern="1200" dirty="0" smtClean="0">
                <a:solidFill>
                  <a:schemeClr val="tx1"/>
                </a:solidFill>
                <a:effectLst/>
                <a:latin typeface="+mn-lt"/>
                <a:ea typeface="+mn-ea"/>
                <a:cs typeface="+mn-cs"/>
              </a:rPr>
              <a:t> és különböző konfigurációkba összeállni, attól függően, hogy milyen feladatot kell elvégezniük.</a:t>
            </a:r>
            <a:endParaRPr lang="hu-HU" dirty="0"/>
          </a:p>
        </p:txBody>
      </p:sp>
      <p:sp>
        <p:nvSpPr>
          <p:cNvPr id="4" name="Dia számának helye 3"/>
          <p:cNvSpPr>
            <a:spLocks noGrp="1"/>
          </p:cNvSpPr>
          <p:nvPr>
            <p:ph type="sldNum" sz="quarter" idx="10"/>
          </p:nvPr>
        </p:nvSpPr>
        <p:spPr/>
        <p:txBody>
          <a:bodyPr/>
          <a:lstStyle/>
          <a:p>
            <a:fld id="{5E11AE5C-5D15-4BAC-8B21-C41CEA109B6F}" type="slidenum">
              <a:rPr lang="hu-HU" smtClean="0"/>
              <a:t>9</a:t>
            </a:fld>
            <a:endParaRPr lang="hu-HU"/>
          </a:p>
        </p:txBody>
      </p:sp>
    </p:spTree>
    <p:extLst>
      <p:ext uri="{BB962C8B-B14F-4D97-AF65-F5344CB8AC3E}">
        <p14:creationId xmlns:p14="http://schemas.microsoft.com/office/powerpoint/2010/main" val="3995535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200" kern="1200" dirty="0" smtClean="0">
                <a:solidFill>
                  <a:schemeClr val="tx1"/>
                </a:solidFill>
                <a:effectLst/>
                <a:latin typeface="+mn-lt"/>
                <a:ea typeface="+mn-ea"/>
                <a:cs typeface="+mn-cs"/>
              </a:rPr>
              <a:t>Képzeljük el az azonos méretű gömbök szoros elrendezését egy végtelen arccal középpontozott köbös rácson (ez egy olyan struktúra, ahol a gömbök egymáshoz közel helyezkednek el egy szabályos </a:t>
            </a:r>
            <a:r>
              <a:rPr lang="hu-HU" sz="1200" kern="1200" dirty="0" err="1" smtClean="0">
                <a:solidFill>
                  <a:schemeClr val="tx1"/>
                </a:solidFill>
                <a:effectLst/>
                <a:latin typeface="+mn-lt"/>
                <a:ea typeface="+mn-ea"/>
                <a:cs typeface="+mn-cs"/>
              </a:rPr>
              <a:t>mintábn</a:t>
            </a:r>
            <a:r>
              <a:rPr lang="hu-HU" sz="1200" kern="1200" dirty="0" smtClean="0">
                <a:solidFill>
                  <a:schemeClr val="tx1"/>
                </a:solidFill>
                <a:effectLst/>
                <a:latin typeface="+mn-lt"/>
                <a:ea typeface="+mn-ea"/>
                <a:cs typeface="+mn-cs"/>
              </a:rPr>
              <a:t>). Ezt követően létrehoznak egy gráfot (</a:t>
            </a:r>
            <a:r>
              <a:rPr lang="hu-HU" sz="1200" b="1" kern="1200" dirty="0" smtClean="0">
                <a:solidFill>
                  <a:schemeClr val="tx1"/>
                </a:solidFill>
                <a:effectLst/>
                <a:latin typeface="+mn-lt"/>
                <a:ea typeface="+mn-ea"/>
                <a:cs typeface="+mn-cs"/>
              </a:rPr>
              <a:t>G = (V, E)</a:t>
            </a:r>
            <a:r>
              <a:rPr lang="hu-HU" sz="1200" kern="1200" dirty="0" smtClean="0">
                <a:solidFill>
                  <a:schemeClr val="tx1"/>
                </a:solidFill>
                <a:effectLst/>
                <a:latin typeface="+mn-lt"/>
                <a:ea typeface="+mn-ea"/>
                <a:cs typeface="+mn-cs"/>
              </a:rPr>
              <a:t>), ahol a csúcsok (V) a gömbök középpontjai, az élek (E) pedig azok a kapcsolatok, ahol két gömb érintkezik egymással. Ezután ezt a gráfot az </a:t>
            </a:r>
            <a:r>
              <a:rPr lang="hu-HU" sz="1200" b="1" kern="1200" dirty="0" smtClean="0">
                <a:solidFill>
                  <a:schemeClr val="tx1"/>
                </a:solidFill>
                <a:effectLst/>
                <a:latin typeface="+mn-lt"/>
                <a:ea typeface="+mn-ea"/>
                <a:cs typeface="+mn-cs"/>
              </a:rPr>
              <a:t>R³</a:t>
            </a:r>
            <a:r>
              <a:rPr lang="hu-HU" sz="1200" kern="1200" dirty="0" smtClean="0">
                <a:solidFill>
                  <a:schemeClr val="tx1"/>
                </a:solidFill>
                <a:effectLst/>
                <a:latin typeface="+mn-lt"/>
                <a:ea typeface="+mn-ea"/>
                <a:cs typeface="+mn-cs"/>
              </a:rPr>
              <a:t> térbe ágyazzák be úgy, hogy minden él azonos hosszúságú legyen. Példaként említik a triviális beágyazást, ahol az élhossz megegyezik a gömbök sugarával, tehát a gömbök </a:t>
            </a:r>
            <a:r>
              <a:rPr lang="hu-HU" sz="1200" kern="1200" dirty="0" err="1" smtClean="0">
                <a:solidFill>
                  <a:schemeClr val="tx1"/>
                </a:solidFill>
                <a:effectLst/>
                <a:latin typeface="+mn-lt"/>
                <a:ea typeface="+mn-ea"/>
                <a:cs typeface="+mn-cs"/>
              </a:rPr>
              <a:t>szomszédai</a:t>
            </a:r>
            <a:r>
              <a:rPr lang="hu-HU" sz="1200" kern="1200" dirty="0" smtClean="0">
                <a:solidFill>
                  <a:schemeClr val="tx1"/>
                </a:solidFill>
                <a:effectLst/>
                <a:latin typeface="+mn-lt"/>
                <a:ea typeface="+mn-ea"/>
                <a:cs typeface="+mn-cs"/>
              </a:rPr>
              <a:t> közötti távolság egyenlő.</a:t>
            </a:r>
            <a:br>
              <a:rPr lang="hu-HU" sz="1200" kern="1200" dirty="0" smtClean="0">
                <a:solidFill>
                  <a:schemeClr val="tx1"/>
                </a:solidFill>
                <a:effectLst/>
                <a:latin typeface="+mn-lt"/>
                <a:ea typeface="+mn-ea"/>
                <a:cs typeface="+mn-cs"/>
              </a:rPr>
            </a:br>
            <a:r>
              <a:rPr lang="hu-HU" sz="1200" kern="1200" dirty="0" smtClean="0">
                <a:solidFill>
                  <a:schemeClr val="tx1"/>
                </a:solidFill>
                <a:effectLst/>
                <a:latin typeface="+mn-lt"/>
                <a:ea typeface="+mn-ea"/>
                <a:cs typeface="+mn-cs"/>
              </a:rPr>
              <a:t>Egy aktív ügynököt vizsgálunk </a:t>
            </a:r>
            <a:r>
              <a:rPr lang="hu-HU" sz="1200" b="1" kern="1200" dirty="0" err="1" smtClean="0">
                <a:solidFill>
                  <a:schemeClr val="tx1"/>
                </a:solidFill>
                <a:effectLst/>
                <a:latin typeface="+mn-lt"/>
                <a:ea typeface="+mn-ea"/>
                <a:cs typeface="+mn-cs"/>
              </a:rPr>
              <a:t>r</a:t>
            </a:r>
            <a:r>
              <a:rPr lang="hu-HU" sz="1200" kern="1200" dirty="0" err="1" smtClean="0">
                <a:solidFill>
                  <a:schemeClr val="tx1"/>
                </a:solidFill>
                <a:effectLst/>
                <a:latin typeface="+mn-lt"/>
                <a:ea typeface="+mn-ea"/>
                <a:cs typeface="+mn-cs"/>
              </a:rPr>
              <a:t>-t</a:t>
            </a:r>
            <a:r>
              <a:rPr lang="hu-HU" sz="1200" kern="1200" dirty="0" smtClean="0">
                <a:solidFill>
                  <a:schemeClr val="tx1"/>
                </a:solidFill>
                <a:effectLst/>
                <a:latin typeface="+mn-lt"/>
                <a:ea typeface="+mn-ea"/>
                <a:cs typeface="+mn-cs"/>
              </a:rPr>
              <a:t>, amely korlátozott érzékelési és számítási képességekkel rendelkezik G-ben.</a:t>
            </a:r>
            <a:br>
              <a:rPr lang="hu-HU" sz="1200" kern="1200" dirty="0" smtClean="0">
                <a:solidFill>
                  <a:schemeClr val="tx1"/>
                </a:solidFill>
                <a:effectLst/>
                <a:latin typeface="+mn-lt"/>
                <a:ea typeface="+mn-ea"/>
                <a:cs typeface="+mn-cs"/>
              </a:rPr>
            </a:br>
            <a:endParaRPr lang="hu-HU" dirty="0"/>
          </a:p>
        </p:txBody>
      </p:sp>
      <p:sp>
        <p:nvSpPr>
          <p:cNvPr id="4" name="Dia számának helye 3"/>
          <p:cNvSpPr>
            <a:spLocks noGrp="1"/>
          </p:cNvSpPr>
          <p:nvPr>
            <p:ph type="sldNum" sz="quarter" idx="10"/>
          </p:nvPr>
        </p:nvSpPr>
        <p:spPr/>
        <p:txBody>
          <a:bodyPr/>
          <a:lstStyle/>
          <a:p>
            <a:fld id="{5E11AE5C-5D15-4BAC-8B21-C41CEA109B6F}" type="slidenum">
              <a:rPr lang="hu-HU" smtClean="0"/>
              <a:t>11</a:t>
            </a:fld>
            <a:endParaRPr lang="hu-HU"/>
          </a:p>
        </p:txBody>
      </p:sp>
    </p:spTree>
    <p:extLst>
      <p:ext uri="{BB962C8B-B14F-4D97-AF65-F5344CB8AC3E}">
        <p14:creationId xmlns:p14="http://schemas.microsoft.com/office/powerpoint/2010/main" val="717484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200" kern="1200" dirty="0" smtClean="0">
                <a:solidFill>
                  <a:schemeClr val="tx1"/>
                </a:solidFill>
                <a:effectLst/>
                <a:latin typeface="+mn-lt"/>
                <a:ea typeface="+mn-ea"/>
                <a:cs typeface="+mn-cs"/>
              </a:rPr>
              <a:t>A </a:t>
            </a:r>
            <a:r>
              <a:rPr lang="hu-HU" sz="1200" b="1" kern="1200" dirty="0" smtClean="0">
                <a:solidFill>
                  <a:schemeClr val="tx1"/>
                </a:solidFill>
                <a:effectLst/>
                <a:latin typeface="+mn-lt"/>
                <a:ea typeface="+mn-ea"/>
                <a:cs typeface="+mn-cs"/>
              </a:rPr>
              <a:t>G</a:t>
            </a:r>
            <a:r>
              <a:rPr lang="hu-HU" sz="1200" kern="1200" dirty="0" smtClean="0">
                <a:solidFill>
                  <a:schemeClr val="tx1"/>
                </a:solidFill>
                <a:effectLst/>
                <a:latin typeface="+mn-lt"/>
                <a:ea typeface="+mn-ea"/>
                <a:cs typeface="+mn-cs"/>
              </a:rPr>
              <a:t> gráf </a:t>
            </a:r>
            <a:r>
              <a:rPr lang="hu-HU" sz="1200" u="sng" kern="1200" dirty="0" smtClean="0">
                <a:solidFill>
                  <a:schemeClr val="tx1"/>
                </a:solidFill>
                <a:effectLst/>
                <a:latin typeface="+mn-lt"/>
                <a:ea typeface="+mn-ea"/>
                <a:cs typeface="+mn-cs"/>
              </a:rPr>
              <a:t>kettős gráfjában</a:t>
            </a:r>
            <a:r>
              <a:rPr lang="hu-HU" sz="1200" kern="1200" dirty="0" smtClean="0">
                <a:solidFill>
                  <a:schemeClr val="tx1"/>
                </a:solidFill>
                <a:effectLst/>
                <a:latin typeface="+mn-lt"/>
                <a:ea typeface="+mn-ea"/>
                <a:cs typeface="+mn-cs"/>
              </a:rPr>
              <a:t>, amely az adott beágyazásra vonatkozik, a cellák formája </a:t>
            </a:r>
            <a:r>
              <a:rPr lang="hu-HU" sz="1200" kern="1200" dirty="0" err="1" smtClean="0">
                <a:solidFill>
                  <a:schemeClr val="tx1"/>
                </a:solidFill>
                <a:effectLst/>
                <a:latin typeface="+mn-lt"/>
                <a:ea typeface="+mn-ea"/>
                <a:cs typeface="+mn-cs"/>
              </a:rPr>
              <a:t>rombikus</a:t>
            </a:r>
            <a:r>
              <a:rPr lang="hu-HU" sz="1200" kern="1200" dirty="0" smtClean="0">
                <a:solidFill>
                  <a:schemeClr val="tx1"/>
                </a:solidFill>
                <a:effectLst/>
                <a:latin typeface="+mn-lt"/>
                <a:ea typeface="+mn-ea"/>
                <a:cs typeface="+mn-cs"/>
              </a:rPr>
              <a:t> dodekaéder lesz. Ez azt jelenti, hogy a cellák olyan poliéderek, amelyek 12 azonos (kongruens) rombusz alakú lapból állnak. A kettős gráf (</a:t>
            </a:r>
            <a:r>
              <a:rPr lang="hu-HU" sz="1200" kern="1200" dirty="0" err="1" smtClean="0">
                <a:solidFill>
                  <a:schemeClr val="tx1"/>
                </a:solidFill>
                <a:effectLst/>
                <a:latin typeface="+mn-lt"/>
                <a:ea typeface="+mn-ea"/>
                <a:cs typeface="+mn-cs"/>
              </a:rPr>
              <a:t>dual</a:t>
            </a:r>
            <a:r>
              <a:rPr lang="hu-HU" sz="1200" kern="1200" dirty="0" smtClean="0">
                <a:solidFill>
                  <a:schemeClr val="tx1"/>
                </a:solidFill>
                <a:effectLst/>
                <a:latin typeface="+mn-lt"/>
                <a:ea typeface="+mn-ea"/>
                <a:cs typeface="+mn-cs"/>
              </a:rPr>
              <a:t> </a:t>
            </a:r>
            <a:r>
              <a:rPr lang="hu-HU" sz="1200" kern="1200" dirty="0" err="1" smtClean="0">
                <a:solidFill>
                  <a:schemeClr val="tx1"/>
                </a:solidFill>
                <a:effectLst/>
                <a:latin typeface="+mn-lt"/>
                <a:ea typeface="+mn-ea"/>
                <a:cs typeface="+mn-cs"/>
              </a:rPr>
              <a:t>graph</a:t>
            </a:r>
            <a:r>
              <a:rPr lang="hu-HU" sz="1200" kern="1200" dirty="0" smtClean="0">
                <a:solidFill>
                  <a:schemeClr val="tx1"/>
                </a:solidFill>
                <a:effectLst/>
                <a:latin typeface="+mn-lt"/>
                <a:ea typeface="+mn-ea"/>
                <a:cs typeface="+mn-cs"/>
              </a:rPr>
              <a:t>) azt jelenti, hogy az eredeti gráf síkjai alapján új cellák jönnek létre, amelyek ebben az esetben </a:t>
            </a:r>
            <a:r>
              <a:rPr lang="hu-HU" sz="1200" kern="1200" dirty="0" err="1" smtClean="0">
                <a:solidFill>
                  <a:schemeClr val="tx1"/>
                </a:solidFill>
                <a:effectLst/>
                <a:latin typeface="+mn-lt"/>
                <a:ea typeface="+mn-ea"/>
                <a:cs typeface="+mn-cs"/>
              </a:rPr>
              <a:t>rombikus</a:t>
            </a:r>
            <a:r>
              <a:rPr lang="hu-HU" sz="1200" kern="1200" dirty="0" smtClean="0">
                <a:solidFill>
                  <a:schemeClr val="tx1"/>
                </a:solidFill>
                <a:effectLst/>
                <a:latin typeface="+mn-lt"/>
                <a:ea typeface="+mn-ea"/>
                <a:cs typeface="+mn-cs"/>
              </a:rPr>
              <a:t> dodekaéderek lesznek.</a:t>
            </a:r>
            <a:endParaRPr lang="hu-HU" dirty="0"/>
          </a:p>
        </p:txBody>
      </p:sp>
      <p:sp>
        <p:nvSpPr>
          <p:cNvPr id="4" name="Dia számának helye 3"/>
          <p:cNvSpPr>
            <a:spLocks noGrp="1"/>
          </p:cNvSpPr>
          <p:nvPr>
            <p:ph type="sldNum" sz="quarter" idx="10"/>
          </p:nvPr>
        </p:nvSpPr>
        <p:spPr/>
        <p:txBody>
          <a:bodyPr/>
          <a:lstStyle/>
          <a:p>
            <a:fld id="{5E11AE5C-5D15-4BAC-8B21-C41CEA109B6F}" type="slidenum">
              <a:rPr lang="hu-HU" smtClean="0"/>
              <a:t>12</a:t>
            </a:fld>
            <a:endParaRPr lang="hu-HU"/>
          </a:p>
        </p:txBody>
      </p:sp>
    </p:spTree>
    <p:extLst>
      <p:ext uri="{BB962C8B-B14F-4D97-AF65-F5344CB8AC3E}">
        <p14:creationId xmlns:p14="http://schemas.microsoft.com/office/powerpoint/2010/main" val="7817298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200" kern="1200" dirty="0" smtClean="0">
                <a:solidFill>
                  <a:schemeClr val="tx1"/>
                </a:solidFill>
                <a:effectLst/>
                <a:latin typeface="+mn-lt"/>
                <a:ea typeface="+mn-ea"/>
                <a:cs typeface="+mn-cs"/>
              </a:rPr>
              <a:t>Egy véges halmaznyi mezőt  képzeljünk el, amelyek </a:t>
            </a:r>
            <a:r>
              <a:rPr lang="hu-HU" sz="1200" kern="1200" dirty="0" err="1" smtClean="0">
                <a:solidFill>
                  <a:schemeClr val="tx1"/>
                </a:solidFill>
                <a:effectLst/>
                <a:latin typeface="+mn-lt"/>
                <a:ea typeface="+mn-ea"/>
                <a:cs typeface="+mn-cs"/>
              </a:rPr>
              <a:t>rombikus</a:t>
            </a:r>
            <a:r>
              <a:rPr lang="hu-HU" sz="1200" kern="1200" dirty="0" smtClean="0">
                <a:solidFill>
                  <a:schemeClr val="tx1"/>
                </a:solidFill>
                <a:effectLst/>
                <a:latin typeface="+mn-lt"/>
                <a:ea typeface="+mn-ea"/>
                <a:cs typeface="+mn-cs"/>
              </a:rPr>
              <a:t> dodekaéder alakúak. Ezek a mezők passzívak, ami azt jelenti, hogy nem képesek önállóan számításra vagy mozgásra. Egy </a:t>
            </a:r>
            <a:r>
              <a:rPr lang="hu-HU" sz="1200" b="1" kern="1200" dirty="0" smtClean="0">
                <a:solidFill>
                  <a:schemeClr val="tx1"/>
                </a:solidFill>
                <a:effectLst/>
                <a:latin typeface="+mn-lt"/>
                <a:ea typeface="+mn-ea"/>
                <a:cs typeface="+mn-cs"/>
              </a:rPr>
              <a:t>v</a:t>
            </a:r>
            <a:r>
              <a:rPr lang="hu-HU" sz="1200" kern="1200" dirty="0" smtClean="0">
                <a:solidFill>
                  <a:schemeClr val="tx1"/>
                </a:solidFill>
                <a:effectLst/>
                <a:latin typeface="+mn-lt"/>
                <a:ea typeface="+mn-ea"/>
                <a:cs typeface="+mn-cs"/>
              </a:rPr>
              <a:t> csomópont akkor van "burkolva" (</a:t>
            </a:r>
            <a:r>
              <a:rPr lang="hu-HU" sz="1200" kern="1200" dirty="0" err="1" smtClean="0">
                <a:solidFill>
                  <a:schemeClr val="tx1"/>
                </a:solidFill>
                <a:effectLst/>
                <a:latin typeface="+mn-lt"/>
                <a:ea typeface="+mn-ea"/>
                <a:cs typeface="+mn-cs"/>
              </a:rPr>
              <a:t>tiled</a:t>
            </a:r>
            <a:r>
              <a:rPr lang="hu-HU" sz="1200" kern="1200" dirty="0" smtClean="0">
                <a:solidFill>
                  <a:schemeClr val="tx1"/>
                </a:solidFill>
                <a:effectLst/>
                <a:latin typeface="+mn-lt"/>
                <a:ea typeface="+mn-ea"/>
                <a:cs typeface="+mn-cs"/>
              </a:rPr>
              <a:t>), ha egy passzív lap helyezkedik el benne; különben a csomópont üres. Minden csomópontban legfeljebb egy lap lehet, és minden lap csak egy csomópontban lehet egy adott időben. A </a:t>
            </a:r>
            <a:r>
              <a:rPr lang="hu-HU" sz="1200" b="1" kern="1200" dirty="0" smtClean="0">
                <a:solidFill>
                  <a:schemeClr val="tx1"/>
                </a:solidFill>
                <a:effectLst/>
                <a:latin typeface="+mn-lt"/>
                <a:ea typeface="+mn-ea"/>
                <a:cs typeface="+mn-cs"/>
              </a:rPr>
              <a:t>V</a:t>
            </a:r>
            <a:r>
              <a:rPr lang="hu-HU" sz="1200" kern="1200" dirty="0" smtClean="0">
                <a:solidFill>
                  <a:schemeClr val="tx1"/>
                </a:solidFill>
                <a:effectLst/>
                <a:latin typeface="+mn-lt"/>
                <a:ea typeface="+mn-ea"/>
                <a:cs typeface="+mn-cs"/>
              </a:rPr>
              <a:t> gráf minden csomópontjának pontosan tizenkét szomszédja van, amelyek helyzete a tizenkét irány szerint van meghatározva, hasonlóan az iránytű irányaihoz.</a:t>
            </a:r>
            <a:br>
              <a:rPr lang="hu-HU" sz="1200" kern="1200" dirty="0" smtClean="0">
                <a:solidFill>
                  <a:schemeClr val="tx1"/>
                </a:solidFill>
                <a:effectLst/>
                <a:latin typeface="+mn-lt"/>
                <a:ea typeface="+mn-ea"/>
                <a:cs typeface="+mn-cs"/>
              </a:rPr>
            </a:br>
            <a:endParaRPr lang="hu-HU" dirty="0"/>
          </a:p>
        </p:txBody>
      </p:sp>
      <p:sp>
        <p:nvSpPr>
          <p:cNvPr id="4" name="Dia számának helye 3"/>
          <p:cNvSpPr>
            <a:spLocks noGrp="1"/>
          </p:cNvSpPr>
          <p:nvPr>
            <p:ph type="sldNum" sz="quarter" idx="10"/>
          </p:nvPr>
        </p:nvSpPr>
        <p:spPr/>
        <p:txBody>
          <a:bodyPr/>
          <a:lstStyle/>
          <a:p>
            <a:fld id="{5E11AE5C-5D15-4BAC-8B21-C41CEA109B6F}" type="slidenum">
              <a:rPr lang="hu-HU" smtClean="0"/>
              <a:t>13</a:t>
            </a:fld>
            <a:endParaRPr lang="hu-HU"/>
          </a:p>
        </p:txBody>
      </p:sp>
    </p:spTree>
    <p:extLst>
      <p:ext uri="{BB962C8B-B14F-4D97-AF65-F5344CB8AC3E}">
        <p14:creationId xmlns:p14="http://schemas.microsoft.com/office/powerpoint/2010/main" val="3009679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ímdia">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hu-HU" smtClean="0"/>
              <a:t>Mintacím szerkesztése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u-HU" smtClean="0"/>
              <a:t>Kattintson ide az alcím mintájának szerkesztéséhez</a:t>
            </a:r>
            <a:endParaRPr lang="en-US" dirty="0"/>
          </a:p>
        </p:txBody>
      </p:sp>
      <p:sp>
        <p:nvSpPr>
          <p:cNvPr id="4" name="Date Placeholder 3"/>
          <p:cNvSpPr>
            <a:spLocks noGrp="1"/>
          </p:cNvSpPr>
          <p:nvPr>
            <p:ph type="dt" sz="half" idx="10"/>
          </p:nvPr>
        </p:nvSpPr>
        <p:spPr/>
        <p:txBody>
          <a:bodyPr/>
          <a:lstStyle/>
          <a:p>
            <a:fld id="{E64BCA62-94EB-421B-BB08-01D14DD9E1C5}" type="datetimeFigureOut">
              <a:rPr lang="hu-HU" smtClean="0"/>
              <a:t>2024. 12. 01.</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63F33779-33ED-4DB2-8012-55FF0812AFA3}" type="slidenum">
              <a:rPr lang="hu-HU" smtClean="0"/>
              <a:t>‹#›</a:t>
            </a:fld>
            <a:endParaRPr lang="hu-H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2661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E64BCA62-94EB-421B-BB08-01D14DD9E1C5}" type="datetimeFigureOut">
              <a:rPr lang="hu-HU" smtClean="0"/>
              <a:t>2024. 12. 01.</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63F33779-33ED-4DB2-8012-55FF0812AFA3}" type="slidenum">
              <a:rPr lang="hu-HU" smtClean="0"/>
              <a:t>‹#›</a:t>
            </a:fld>
            <a:endParaRPr lang="hu-HU"/>
          </a:p>
        </p:txBody>
      </p:sp>
    </p:spTree>
    <p:extLst>
      <p:ext uri="{BB962C8B-B14F-4D97-AF65-F5344CB8AC3E}">
        <p14:creationId xmlns:p14="http://schemas.microsoft.com/office/powerpoint/2010/main" val="109242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Függőleges cím és szöve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hu-HU" smtClean="0"/>
              <a:t>Mintacím szerkesztése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E64BCA62-94EB-421B-BB08-01D14DD9E1C5}" type="datetimeFigureOut">
              <a:rPr lang="hu-HU" smtClean="0"/>
              <a:t>2024. 12. 01.</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63F33779-33ED-4DB2-8012-55FF0812AFA3}" type="slidenum">
              <a:rPr lang="hu-HU" smtClean="0"/>
              <a:t>‹#›</a:t>
            </a:fld>
            <a:endParaRPr lang="hu-HU"/>
          </a:p>
        </p:txBody>
      </p:sp>
    </p:spTree>
    <p:extLst>
      <p:ext uri="{BB962C8B-B14F-4D97-AF65-F5344CB8AC3E}">
        <p14:creationId xmlns:p14="http://schemas.microsoft.com/office/powerpoint/2010/main" val="3910360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Content Placeholder 2"/>
          <p:cNvSpPr>
            <a:spLocks noGrp="1"/>
          </p:cNvSpPr>
          <p:nvPr>
            <p:ph idx="1"/>
          </p:nvPr>
        </p:nvSpPr>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E64BCA62-94EB-421B-BB08-01D14DD9E1C5}" type="datetimeFigureOut">
              <a:rPr lang="hu-HU" smtClean="0"/>
              <a:t>2024. 12. 01.</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63F33779-33ED-4DB2-8012-55FF0812AFA3}" type="slidenum">
              <a:rPr lang="hu-HU" smtClean="0"/>
              <a:t>‹#›</a:t>
            </a:fld>
            <a:endParaRPr lang="hu-HU"/>
          </a:p>
        </p:txBody>
      </p:sp>
    </p:spTree>
    <p:extLst>
      <p:ext uri="{BB962C8B-B14F-4D97-AF65-F5344CB8AC3E}">
        <p14:creationId xmlns:p14="http://schemas.microsoft.com/office/powerpoint/2010/main" val="1991842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zakaszfejléc">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hu-HU" smtClean="0"/>
              <a:t>Mintacím szerkesztése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smtClean="0"/>
              <a:t>Mintaszöveg szerkesztése</a:t>
            </a:r>
          </a:p>
        </p:txBody>
      </p:sp>
      <p:sp>
        <p:nvSpPr>
          <p:cNvPr id="4" name="Date Placeholder 3"/>
          <p:cNvSpPr>
            <a:spLocks noGrp="1"/>
          </p:cNvSpPr>
          <p:nvPr>
            <p:ph type="dt" sz="half" idx="10"/>
          </p:nvPr>
        </p:nvSpPr>
        <p:spPr/>
        <p:txBody>
          <a:bodyPr/>
          <a:lstStyle/>
          <a:p>
            <a:fld id="{E64BCA62-94EB-421B-BB08-01D14DD9E1C5}" type="datetimeFigureOut">
              <a:rPr lang="hu-HU" smtClean="0"/>
              <a:t>2024. 12. 01.</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63F33779-33ED-4DB2-8012-55FF0812AFA3}" type="slidenum">
              <a:rPr lang="hu-HU" smtClean="0"/>
              <a:t>‹#›</a:t>
            </a:fld>
            <a:endParaRPr lang="hu-H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7967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hu-HU" smtClean="0"/>
              <a:t>Mintacím szerkesztése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5" name="Date Placeholder 4"/>
          <p:cNvSpPr>
            <a:spLocks noGrp="1"/>
          </p:cNvSpPr>
          <p:nvPr>
            <p:ph type="dt" sz="half" idx="10"/>
          </p:nvPr>
        </p:nvSpPr>
        <p:spPr/>
        <p:txBody>
          <a:bodyPr/>
          <a:lstStyle/>
          <a:p>
            <a:fld id="{E64BCA62-94EB-421B-BB08-01D14DD9E1C5}" type="datetimeFigureOut">
              <a:rPr lang="hu-HU" smtClean="0"/>
              <a:t>2024. 12. 01.</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63F33779-33ED-4DB2-8012-55FF0812AFA3}" type="slidenum">
              <a:rPr lang="hu-HU" smtClean="0"/>
              <a:t>‹#›</a:t>
            </a:fld>
            <a:endParaRPr lang="hu-HU"/>
          </a:p>
        </p:txBody>
      </p:sp>
    </p:spTree>
    <p:extLst>
      <p:ext uri="{BB962C8B-B14F-4D97-AF65-F5344CB8AC3E}">
        <p14:creationId xmlns:p14="http://schemas.microsoft.com/office/powerpoint/2010/main" val="299844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hu-HU" smtClean="0"/>
              <a:t>Mintacím szerkesztése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4" name="Content Placeholder 3"/>
          <p:cNvSpPr>
            <a:spLocks noGrp="1"/>
          </p:cNvSpPr>
          <p:nvPr>
            <p:ph sz="half" idx="2"/>
          </p:nvPr>
        </p:nvSpPr>
        <p:spPr>
          <a:xfrm>
            <a:off x="1097280" y="2582334"/>
            <a:ext cx="4937760" cy="3378200"/>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6" name="Content Placeholder 5"/>
          <p:cNvSpPr>
            <a:spLocks noGrp="1"/>
          </p:cNvSpPr>
          <p:nvPr>
            <p:ph sz="quarter" idx="4"/>
          </p:nvPr>
        </p:nvSpPr>
        <p:spPr>
          <a:xfrm>
            <a:off x="6217920" y="2582334"/>
            <a:ext cx="4937760" cy="3378200"/>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7" name="Date Placeholder 6"/>
          <p:cNvSpPr>
            <a:spLocks noGrp="1"/>
          </p:cNvSpPr>
          <p:nvPr>
            <p:ph type="dt" sz="half" idx="10"/>
          </p:nvPr>
        </p:nvSpPr>
        <p:spPr/>
        <p:txBody>
          <a:bodyPr/>
          <a:lstStyle/>
          <a:p>
            <a:fld id="{E64BCA62-94EB-421B-BB08-01D14DD9E1C5}" type="datetimeFigureOut">
              <a:rPr lang="hu-HU" smtClean="0"/>
              <a:t>2024. 12. 01.</a:t>
            </a:fld>
            <a:endParaRPr lang="hu-HU"/>
          </a:p>
        </p:txBody>
      </p:sp>
      <p:sp>
        <p:nvSpPr>
          <p:cNvPr id="8" name="Footer Placeholder 7"/>
          <p:cNvSpPr>
            <a:spLocks noGrp="1"/>
          </p:cNvSpPr>
          <p:nvPr>
            <p:ph type="ftr" sz="quarter" idx="11"/>
          </p:nvPr>
        </p:nvSpPr>
        <p:spPr/>
        <p:txBody>
          <a:bodyPr/>
          <a:lstStyle/>
          <a:p>
            <a:endParaRPr lang="hu-HU"/>
          </a:p>
        </p:txBody>
      </p:sp>
      <p:sp>
        <p:nvSpPr>
          <p:cNvPr id="9" name="Slide Number Placeholder 8"/>
          <p:cNvSpPr>
            <a:spLocks noGrp="1"/>
          </p:cNvSpPr>
          <p:nvPr>
            <p:ph type="sldNum" sz="quarter" idx="12"/>
          </p:nvPr>
        </p:nvSpPr>
        <p:spPr/>
        <p:txBody>
          <a:bodyPr/>
          <a:lstStyle/>
          <a:p>
            <a:fld id="{63F33779-33ED-4DB2-8012-55FF0812AFA3}" type="slidenum">
              <a:rPr lang="hu-HU" smtClean="0"/>
              <a:t>‹#›</a:t>
            </a:fld>
            <a:endParaRPr lang="hu-HU"/>
          </a:p>
        </p:txBody>
      </p:sp>
    </p:spTree>
    <p:extLst>
      <p:ext uri="{BB962C8B-B14F-4D97-AF65-F5344CB8AC3E}">
        <p14:creationId xmlns:p14="http://schemas.microsoft.com/office/powerpoint/2010/main" val="3805249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Date Placeholder 2"/>
          <p:cNvSpPr>
            <a:spLocks noGrp="1"/>
          </p:cNvSpPr>
          <p:nvPr>
            <p:ph type="dt" sz="half" idx="10"/>
          </p:nvPr>
        </p:nvSpPr>
        <p:spPr/>
        <p:txBody>
          <a:bodyPr/>
          <a:lstStyle/>
          <a:p>
            <a:fld id="{E64BCA62-94EB-421B-BB08-01D14DD9E1C5}" type="datetimeFigureOut">
              <a:rPr lang="hu-HU" smtClean="0"/>
              <a:t>2024. 12. 01.</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p:txBody>
          <a:bodyPr/>
          <a:lstStyle/>
          <a:p>
            <a:fld id="{63F33779-33ED-4DB2-8012-55FF0812AFA3}" type="slidenum">
              <a:rPr lang="hu-HU" smtClean="0"/>
              <a:t>‹#›</a:t>
            </a:fld>
            <a:endParaRPr lang="hu-HU"/>
          </a:p>
        </p:txBody>
      </p:sp>
    </p:spTree>
    <p:extLst>
      <p:ext uri="{BB962C8B-B14F-4D97-AF65-F5344CB8AC3E}">
        <p14:creationId xmlns:p14="http://schemas.microsoft.com/office/powerpoint/2010/main" val="3830149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Üres">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64BCA62-94EB-421B-BB08-01D14DD9E1C5}" type="datetimeFigureOut">
              <a:rPr lang="hu-HU" smtClean="0"/>
              <a:t>2024. 12. 01.</a:t>
            </a:fld>
            <a:endParaRPr lang="hu-HU"/>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hu-HU"/>
          </a:p>
        </p:txBody>
      </p:sp>
      <p:sp>
        <p:nvSpPr>
          <p:cNvPr id="9" name="Slide Number Placeholder 8"/>
          <p:cNvSpPr>
            <a:spLocks noGrp="1"/>
          </p:cNvSpPr>
          <p:nvPr>
            <p:ph type="sldNum" sz="quarter" idx="12"/>
          </p:nvPr>
        </p:nvSpPr>
        <p:spPr/>
        <p:txBody>
          <a:bodyPr/>
          <a:lstStyle/>
          <a:p>
            <a:fld id="{63F33779-33ED-4DB2-8012-55FF0812AFA3}" type="slidenum">
              <a:rPr lang="hu-HU" smtClean="0"/>
              <a:t>‹#›</a:t>
            </a:fld>
            <a:endParaRPr lang="hu-HU"/>
          </a:p>
        </p:txBody>
      </p:sp>
    </p:spTree>
    <p:extLst>
      <p:ext uri="{BB962C8B-B14F-4D97-AF65-F5344CB8AC3E}">
        <p14:creationId xmlns:p14="http://schemas.microsoft.com/office/powerpoint/2010/main" val="3595099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Tartalomrész képaláírással">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hu-HU" smtClean="0"/>
              <a:t>Mintacím szerkesztése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64BCA62-94EB-421B-BB08-01D14DD9E1C5}" type="datetimeFigureOut">
              <a:rPr lang="hu-HU" smtClean="0"/>
              <a:t>2024. 12. 01.</a:t>
            </a:fld>
            <a:endParaRPr lang="hu-HU"/>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hu-HU"/>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3F33779-33ED-4DB2-8012-55FF0812AFA3}" type="slidenum">
              <a:rPr lang="hu-HU" smtClean="0"/>
              <a:t>‹#›</a:t>
            </a:fld>
            <a:endParaRPr lang="hu-HU"/>
          </a:p>
        </p:txBody>
      </p:sp>
    </p:spTree>
    <p:extLst>
      <p:ext uri="{BB962C8B-B14F-4D97-AF65-F5344CB8AC3E}">
        <p14:creationId xmlns:p14="http://schemas.microsoft.com/office/powerpoint/2010/main" val="1362110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Kép képaláírással">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hu-HU" smtClean="0"/>
              <a:t>Mintacím szerkesztése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u-HU" smtClean="0"/>
              <a:t>Kép beszúrásához kattintson az ikonra</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Date Placeholder 4"/>
          <p:cNvSpPr>
            <a:spLocks noGrp="1"/>
          </p:cNvSpPr>
          <p:nvPr>
            <p:ph type="dt" sz="half" idx="10"/>
          </p:nvPr>
        </p:nvSpPr>
        <p:spPr/>
        <p:txBody>
          <a:bodyPr/>
          <a:lstStyle/>
          <a:p>
            <a:fld id="{E64BCA62-94EB-421B-BB08-01D14DD9E1C5}" type="datetimeFigureOut">
              <a:rPr lang="hu-HU" smtClean="0"/>
              <a:t>2024. 12. 01.</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63F33779-33ED-4DB2-8012-55FF0812AFA3}" type="slidenum">
              <a:rPr lang="hu-HU" smtClean="0"/>
              <a:t>‹#›</a:t>
            </a:fld>
            <a:endParaRPr lang="hu-HU"/>
          </a:p>
        </p:txBody>
      </p:sp>
    </p:spTree>
    <p:extLst>
      <p:ext uri="{BB962C8B-B14F-4D97-AF65-F5344CB8AC3E}">
        <p14:creationId xmlns:p14="http://schemas.microsoft.com/office/powerpoint/2010/main" val="3675910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hu-HU" smtClean="0"/>
              <a:t>Mintacím szerkesztése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64BCA62-94EB-421B-BB08-01D14DD9E1C5}" type="datetimeFigureOut">
              <a:rPr lang="hu-HU" smtClean="0"/>
              <a:t>2024. 12. 01.</a:t>
            </a:fld>
            <a:endParaRPr lang="hu-HU"/>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hu-HU"/>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3F33779-33ED-4DB2-8012-55FF0812AFA3}" type="slidenum">
              <a:rPr lang="hu-HU" smtClean="0"/>
              <a:t>‹#›</a:t>
            </a:fld>
            <a:endParaRPr lang="hu-HU"/>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6711122"/>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8.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5.png"/><Relationship Id="rId4" Type="http://schemas.openxmlformats.org/officeDocument/2006/relationships/image" Target="../media/image24.png"/></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p:txBody>
          <a:bodyPr/>
          <a:lstStyle/>
          <a:p>
            <a:r>
              <a:rPr lang="en-US" dirty="0"/>
              <a:t>Efficient Shape Formation by 3D Hybrid Programmable Matter</a:t>
            </a:r>
            <a:endParaRPr lang="hu-HU" dirty="0"/>
          </a:p>
        </p:txBody>
      </p:sp>
      <p:sp>
        <p:nvSpPr>
          <p:cNvPr id="3" name="Alcím 2"/>
          <p:cNvSpPr>
            <a:spLocks noGrp="1"/>
          </p:cNvSpPr>
          <p:nvPr>
            <p:ph type="subTitle" idx="1"/>
          </p:nvPr>
        </p:nvSpPr>
        <p:spPr/>
        <p:txBody>
          <a:bodyPr/>
          <a:lstStyle/>
          <a:p>
            <a:r>
              <a:rPr lang="hu-HU" b="1" dirty="0"/>
              <a:t>Hatékony alakformálás 3D hibrid programozható anyaggal</a:t>
            </a:r>
            <a:r>
              <a:rPr lang="hu-HU" dirty="0" smtClean="0"/>
              <a:t>.</a:t>
            </a:r>
            <a:br>
              <a:rPr lang="hu-HU" dirty="0" smtClean="0"/>
            </a:br>
            <a:r>
              <a:rPr lang="hu-HU" dirty="0" smtClean="0"/>
              <a:t>Készítette: Béres Gábor Kristóf, </a:t>
            </a:r>
            <a:r>
              <a:rPr lang="hu-HU" dirty="0" err="1" smtClean="0"/>
              <a:t>paulicsek</a:t>
            </a:r>
            <a:r>
              <a:rPr lang="hu-HU" dirty="0" smtClean="0"/>
              <a:t> </a:t>
            </a:r>
            <a:r>
              <a:rPr lang="hu-HU" dirty="0" err="1" smtClean="0"/>
              <a:t>ádám</a:t>
            </a:r>
            <a:r>
              <a:rPr lang="hu-HU" dirty="0" smtClean="0"/>
              <a:t>, </a:t>
            </a:r>
            <a:br>
              <a:rPr lang="hu-HU" dirty="0" smtClean="0"/>
            </a:br>
            <a:r>
              <a:rPr lang="hu-HU" dirty="0" smtClean="0"/>
              <a:t>		</a:t>
            </a:r>
            <a:r>
              <a:rPr lang="hu-HU" dirty="0" err="1" smtClean="0"/>
              <a:t>tóth</a:t>
            </a:r>
            <a:r>
              <a:rPr lang="hu-HU" dirty="0" smtClean="0"/>
              <a:t> </a:t>
            </a:r>
            <a:r>
              <a:rPr lang="hu-HU" dirty="0" err="1" smtClean="0"/>
              <a:t>botond</a:t>
            </a:r>
            <a:endParaRPr lang="hu-HU" dirty="0"/>
          </a:p>
        </p:txBody>
      </p:sp>
    </p:spTree>
    <p:extLst>
      <p:ext uri="{BB962C8B-B14F-4D97-AF65-F5344CB8AC3E}">
        <p14:creationId xmlns:p14="http://schemas.microsoft.com/office/powerpoint/2010/main" val="19152589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ím 3"/>
          <p:cNvSpPr>
            <a:spLocks noGrp="1"/>
          </p:cNvSpPr>
          <p:nvPr>
            <p:ph type="ctrTitle"/>
          </p:nvPr>
        </p:nvSpPr>
        <p:spPr/>
        <p:txBody>
          <a:bodyPr/>
          <a:lstStyle/>
          <a:p>
            <a:r>
              <a:rPr lang="hu-HU" dirty="0" smtClean="0"/>
              <a:t>Modell és probléma</a:t>
            </a:r>
            <a:endParaRPr lang="hu-HU" dirty="0"/>
          </a:p>
        </p:txBody>
      </p:sp>
      <p:sp>
        <p:nvSpPr>
          <p:cNvPr id="5" name="Alcím 4"/>
          <p:cNvSpPr>
            <a:spLocks noGrp="1"/>
          </p:cNvSpPr>
          <p:nvPr>
            <p:ph type="subTitle" idx="1"/>
          </p:nvPr>
        </p:nvSpPr>
        <p:spPr/>
        <p:txBody>
          <a:bodyPr/>
          <a:lstStyle/>
          <a:p>
            <a:endParaRPr lang="hu-HU"/>
          </a:p>
        </p:txBody>
      </p:sp>
    </p:spTree>
    <p:extLst>
      <p:ext uri="{BB962C8B-B14F-4D97-AF65-F5344CB8AC3E}">
        <p14:creationId xmlns:p14="http://schemas.microsoft.com/office/powerpoint/2010/main" val="25757656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Modell I.</a:t>
            </a:r>
            <a:endParaRPr lang="hu-HU" dirty="0"/>
          </a:p>
        </p:txBody>
      </p:sp>
      <p:sp>
        <p:nvSpPr>
          <p:cNvPr id="3" name="Tartalom helye 2"/>
          <p:cNvSpPr>
            <a:spLocks noGrp="1"/>
          </p:cNvSpPr>
          <p:nvPr>
            <p:ph idx="1"/>
          </p:nvPr>
        </p:nvSpPr>
        <p:spPr/>
        <p:txBody>
          <a:bodyPr>
            <a:normAutofit fontScale="92500" lnSpcReduction="10000"/>
          </a:bodyPr>
          <a:lstStyle/>
          <a:p>
            <a:r>
              <a:rPr lang="hu-HU" b="1" dirty="0"/>
              <a:t>Képzeljük el:</a:t>
            </a:r>
            <a:r>
              <a:rPr lang="hu-HU" dirty="0"/>
              <a:t/>
            </a:r>
            <a:br>
              <a:rPr lang="hu-HU" dirty="0"/>
            </a:br>
            <a:r>
              <a:rPr lang="hu-HU" dirty="0"/>
              <a:t>Az azonos méretű gömbök szoros elrendezését egy végtelen arccal középpontozott köbös rácson. Ez egy szabályos struktúra, ahol a gömbök egymáshoz közel, meghatározott mintában helyezkednek el.</a:t>
            </a:r>
          </a:p>
          <a:p>
            <a:r>
              <a:rPr lang="hu-HU" b="1" dirty="0"/>
              <a:t>Gráf létrehozása (G = (V, E)):</a:t>
            </a:r>
            <a:endParaRPr lang="hu-HU" dirty="0"/>
          </a:p>
          <a:p>
            <a:r>
              <a:rPr lang="hu-HU" b="1" dirty="0"/>
              <a:t>Csúcsok (V):</a:t>
            </a:r>
            <a:r>
              <a:rPr lang="hu-HU" dirty="0"/>
              <a:t> A gömbök középpontjai.</a:t>
            </a:r>
          </a:p>
          <a:p>
            <a:r>
              <a:rPr lang="hu-HU" b="1" dirty="0"/>
              <a:t>Élek (E):</a:t>
            </a:r>
            <a:r>
              <a:rPr lang="hu-HU" dirty="0"/>
              <a:t> Azok a kapcsolatok, ahol két gömb érintkezik egymással.</a:t>
            </a:r>
          </a:p>
          <a:p>
            <a:r>
              <a:rPr lang="hu-HU" b="1" dirty="0"/>
              <a:t>Beágyazás az R³ térbe:</a:t>
            </a:r>
            <a:r>
              <a:rPr lang="hu-HU" dirty="0"/>
              <a:t/>
            </a:r>
            <a:br>
              <a:rPr lang="hu-HU" dirty="0"/>
            </a:br>
            <a:r>
              <a:rPr lang="hu-HU" dirty="0"/>
              <a:t>A gráfot </a:t>
            </a:r>
            <a:r>
              <a:rPr lang="hu-HU" dirty="0" smtClean="0"/>
              <a:t>ágyazzuk úgy </a:t>
            </a:r>
            <a:r>
              <a:rPr lang="hu-HU" dirty="0"/>
              <a:t>be az R³ térbe, hogy minden él azonos hosszúságú legyen. A triviális beágyazás esetében az élhossz megegyezik a gömbök sugarával, így a gömbök </a:t>
            </a:r>
            <a:r>
              <a:rPr lang="hu-HU" dirty="0" err="1"/>
              <a:t>szomszédai</a:t>
            </a:r>
            <a:r>
              <a:rPr lang="hu-HU" dirty="0"/>
              <a:t> közötti távolság is egyenlő.</a:t>
            </a:r>
          </a:p>
          <a:p>
            <a:r>
              <a:rPr lang="hu-HU" b="1" dirty="0"/>
              <a:t>Aktív ügynök r:</a:t>
            </a:r>
            <a:r>
              <a:rPr lang="hu-HU" dirty="0"/>
              <a:t/>
            </a:r>
            <a:br>
              <a:rPr lang="hu-HU" dirty="0"/>
            </a:br>
            <a:r>
              <a:rPr lang="hu-HU" dirty="0"/>
              <a:t>Az ügynök, amelyet vizsgálunk, korlátozott érzékelési és számítási képességekkel rendelkezik a gráfban (G).</a:t>
            </a:r>
          </a:p>
        </p:txBody>
      </p:sp>
    </p:spTree>
    <p:extLst>
      <p:ext uri="{BB962C8B-B14F-4D97-AF65-F5344CB8AC3E}">
        <p14:creationId xmlns:p14="http://schemas.microsoft.com/office/powerpoint/2010/main" val="19298105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Modell II.</a:t>
            </a:r>
            <a:endParaRPr lang="hu-HU" dirty="0"/>
          </a:p>
        </p:txBody>
      </p:sp>
      <p:sp>
        <p:nvSpPr>
          <p:cNvPr id="3" name="Tartalom helye 2"/>
          <p:cNvSpPr>
            <a:spLocks noGrp="1"/>
          </p:cNvSpPr>
          <p:nvPr>
            <p:ph idx="1"/>
          </p:nvPr>
        </p:nvSpPr>
        <p:spPr/>
        <p:txBody>
          <a:bodyPr/>
          <a:lstStyle/>
          <a:p>
            <a:r>
              <a:rPr lang="hu-HU" dirty="0"/>
              <a:t>A G gráf kettős gráfjában a cellák </a:t>
            </a:r>
            <a:r>
              <a:rPr lang="hu-HU" b="1" dirty="0" err="1"/>
              <a:t>rombikus</a:t>
            </a:r>
            <a:r>
              <a:rPr lang="hu-HU" b="1" dirty="0"/>
              <a:t> dodekaéderek</a:t>
            </a:r>
            <a:r>
              <a:rPr lang="hu-HU" dirty="0"/>
              <a:t> lesznek.</a:t>
            </a:r>
          </a:p>
          <a:p>
            <a:r>
              <a:rPr lang="hu-HU" dirty="0"/>
              <a:t>A </a:t>
            </a:r>
            <a:r>
              <a:rPr lang="hu-HU" dirty="0" err="1"/>
              <a:t>rombikus</a:t>
            </a:r>
            <a:r>
              <a:rPr lang="hu-HU" dirty="0"/>
              <a:t> dodekaéder egy poliéder, amelynek 12 azonos rombusz alakú lapja van.</a:t>
            </a:r>
          </a:p>
          <a:p>
            <a:r>
              <a:rPr lang="hu-HU" dirty="0"/>
              <a:t>A kettős gráf (</a:t>
            </a:r>
            <a:r>
              <a:rPr lang="hu-HU" dirty="0" err="1"/>
              <a:t>dual</a:t>
            </a:r>
            <a:r>
              <a:rPr lang="hu-HU" dirty="0"/>
              <a:t> </a:t>
            </a:r>
            <a:r>
              <a:rPr lang="hu-HU" dirty="0" err="1"/>
              <a:t>graph</a:t>
            </a:r>
            <a:r>
              <a:rPr lang="hu-HU" dirty="0"/>
              <a:t>) azt jelenti, hogy az eredeti gráf síkjai alapján új cellák jönnek létre, és ezek ebben az esetben </a:t>
            </a:r>
            <a:r>
              <a:rPr lang="hu-HU" dirty="0" err="1"/>
              <a:t>rombikus</a:t>
            </a:r>
            <a:r>
              <a:rPr lang="hu-HU" dirty="0"/>
              <a:t> dodekaéder formájúak.</a:t>
            </a:r>
          </a:p>
          <a:p>
            <a:endParaRPr lang="hu-HU" dirty="0"/>
          </a:p>
        </p:txBody>
      </p:sp>
      <p:pic>
        <p:nvPicPr>
          <p:cNvPr id="4098" name="Picture 2" descr="undefine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7280" y="3565636"/>
            <a:ext cx="3232923" cy="2303458"/>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Rhombic dodecahedron - Wikipedi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38571" y="3604699"/>
            <a:ext cx="2505711" cy="2225332"/>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Rhombic dodecahedral honeycomb - Wikipedia"/>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8052651" y="3275639"/>
            <a:ext cx="2554392" cy="2554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05380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Modell III.</a:t>
            </a:r>
            <a:endParaRPr lang="hu-HU" dirty="0"/>
          </a:p>
        </p:txBody>
      </p:sp>
      <p:sp>
        <p:nvSpPr>
          <p:cNvPr id="3" name="Tartalom helye 2"/>
          <p:cNvSpPr>
            <a:spLocks noGrp="1"/>
          </p:cNvSpPr>
          <p:nvPr>
            <p:ph idx="1"/>
          </p:nvPr>
        </p:nvSpPr>
        <p:spPr/>
        <p:txBody>
          <a:bodyPr/>
          <a:lstStyle/>
          <a:p>
            <a:r>
              <a:rPr lang="hu-HU" b="1" dirty="0"/>
              <a:t>Mezők és csomópontok:</a:t>
            </a:r>
            <a:endParaRPr lang="hu-HU" dirty="0"/>
          </a:p>
          <a:p>
            <a:r>
              <a:rPr lang="hu-HU" dirty="0"/>
              <a:t>A mezők, amelyeket elképzelünk, </a:t>
            </a:r>
            <a:r>
              <a:rPr lang="hu-HU" dirty="0" err="1"/>
              <a:t>rombikus</a:t>
            </a:r>
            <a:r>
              <a:rPr lang="hu-HU" dirty="0"/>
              <a:t> dodekaéder alakúak, és ezek passzívak, tehát nem képesek önálló mozgásra vagy számításra.</a:t>
            </a:r>
          </a:p>
          <a:p>
            <a:r>
              <a:rPr lang="hu-HU" dirty="0"/>
              <a:t>Egy </a:t>
            </a:r>
            <a:r>
              <a:rPr lang="hu-HU" b="1" dirty="0"/>
              <a:t>v</a:t>
            </a:r>
            <a:r>
              <a:rPr lang="hu-HU" dirty="0"/>
              <a:t> csomópont akkor van „burkolva” (</a:t>
            </a:r>
            <a:r>
              <a:rPr lang="hu-HU" dirty="0" err="1"/>
              <a:t>tiled</a:t>
            </a:r>
            <a:r>
              <a:rPr lang="hu-HU" dirty="0"/>
              <a:t>), ha egy passzív lap helyezkedik el benne. Ha nincs lap benne, akkor a csomópont üres.</a:t>
            </a:r>
          </a:p>
          <a:p>
            <a:r>
              <a:rPr lang="hu-HU" b="1" dirty="0"/>
              <a:t>Szomszédsági kapcsolatok:</a:t>
            </a:r>
            <a:r>
              <a:rPr lang="hu-HU" dirty="0"/>
              <a:t/>
            </a:r>
            <a:br>
              <a:rPr lang="hu-HU" dirty="0"/>
            </a:br>
            <a:r>
              <a:rPr lang="hu-HU" dirty="0"/>
              <a:t>A V gráf minden csomópontja 12 szomszéddal rendelkezik, hasonlóan az iránytű tizenkét irányához. Ezek a szomszédok pontosan meghatározott helyzetben helyezkednek el, és mindegyik egy-egy </a:t>
            </a:r>
            <a:r>
              <a:rPr lang="hu-HU" dirty="0" err="1"/>
              <a:t>rombikus</a:t>
            </a:r>
            <a:r>
              <a:rPr lang="hu-HU" dirty="0"/>
              <a:t> dodekaéderre vonatkozik.</a:t>
            </a:r>
          </a:p>
        </p:txBody>
      </p:sp>
    </p:spTree>
    <p:extLst>
      <p:ext uri="{BB962C8B-B14F-4D97-AF65-F5344CB8AC3E}">
        <p14:creationId xmlns:p14="http://schemas.microsoft.com/office/powerpoint/2010/main" val="26806428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Modell IV.</a:t>
            </a:r>
            <a:endParaRPr lang="hu-HU" dirty="0"/>
          </a:p>
        </p:txBody>
      </p:sp>
      <p:sp>
        <p:nvSpPr>
          <p:cNvPr id="3" name="Tartalom helye 2"/>
          <p:cNvSpPr>
            <a:spLocks noGrp="1"/>
          </p:cNvSpPr>
          <p:nvPr>
            <p:ph idx="1"/>
          </p:nvPr>
        </p:nvSpPr>
        <p:spPr/>
        <p:txBody>
          <a:bodyPr/>
          <a:lstStyle/>
          <a:p>
            <a:r>
              <a:rPr lang="hu-HU" b="1" dirty="0"/>
              <a:t>C = (T, p) konfiguráció:</a:t>
            </a:r>
            <a:r>
              <a:rPr lang="hu-HU" dirty="0"/>
              <a:t/>
            </a:r>
            <a:br>
              <a:rPr lang="hu-HU" dirty="0"/>
            </a:br>
            <a:r>
              <a:rPr lang="hu-HU" dirty="0"/>
              <a:t>Ez a halmaz tartalmazza:</a:t>
            </a:r>
          </a:p>
          <a:p>
            <a:r>
              <a:rPr lang="hu-HU" b="1" dirty="0"/>
              <a:t>T:</a:t>
            </a:r>
            <a:r>
              <a:rPr lang="hu-HU" dirty="0"/>
              <a:t> Az összes burkolt (</a:t>
            </a:r>
            <a:r>
              <a:rPr lang="hu-HU" dirty="0" err="1"/>
              <a:t>tiled</a:t>
            </a:r>
            <a:r>
              <a:rPr lang="hu-HU" dirty="0"/>
              <a:t>) csomópontot.</a:t>
            </a:r>
          </a:p>
          <a:p>
            <a:r>
              <a:rPr lang="hu-HU" b="1" dirty="0"/>
              <a:t>p:</a:t>
            </a:r>
            <a:r>
              <a:rPr lang="hu-HU" dirty="0"/>
              <a:t> Az ügynök aktuális pozícióját.</a:t>
            </a:r>
          </a:p>
          <a:p>
            <a:pPr marL="0" indent="0">
              <a:buNone/>
            </a:pPr>
            <a:r>
              <a:rPr lang="hu-HU" dirty="0"/>
              <a:t/>
            </a:r>
            <a:br>
              <a:rPr lang="hu-HU" dirty="0"/>
            </a:br>
            <a:r>
              <a:rPr lang="hu-HU" dirty="0" smtClean="0"/>
              <a:t> A </a:t>
            </a:r>
            <a:r>
              <a:rPr lang="hu-HU" b="1" dirty="0"/>
              <a:t>C konfiguráció</a:t>
            </a:r>
            <a:r>
              <a:rPr lang="hu-HU" dirty="0"/>
              <a:t> összefüggő, ha:</a:t>
            </a:r>
          </a:p>
          <a:p>
            <a:pPr lvl="1"/>
            <a:r>
              <a:rPr lang="hu-HU" dirty="0"/>
              <a:t>A gráf burkolt csomópontokból álló része, </a:t>
            </a:r>
            <a:r>
              <a:rPr lang="hu-HU" b="1" dirty="0"/>
              <a:t>G|T</a:t>
            </a:r>
            <a:r>
              <a:rPr lang="hu-HU" dirty="0"/>
              <a:t>, összefüggő, </a:t>
            </a:r>
            <a:r>
              <a:rPr lang="hu-HU" dirty="0" smtClean="0"/>
              <a:t>VAGY</a:t>
            </a:r>
            <a:endParaRPr lang="hu-HU" dirty="0"/>
          </a:p>
          <a:p>
            <a:pPr lvl="1"/>
            <a:r>
              <a:rPr lang="hu-HU" dirty="0"/>
              <a:t>Az ügynök, </a:t>
            </a:r>
            <a:r>
              <a:rPr lang="hu-HU" b="1" dirty="0"/>
              <a:t>p</a:t>
            </a:r>
            <a:r>
              <a:rPr lang="hu-HU" dirty="0"/>
              <a:t>, is része a hálózatnak, és egy lapot hordoz</a:t>
            </a:r>
            <a:r>
              <a:rPr lang="hu-HU" dirty="0" smtClean="0"/>
              <a:t>,</a:t>
            </a:r>
            <a:br>
              <a:rPr lang="hu-HU" dirty="0" smtClean="0"/>
            </a:br>
            <a:r>
              <a:rPr lang="hu-HU" dirty="0" smtClean="0"/>
              <a:t>tehát </a:t>
            </a:r>
            <a:r>
              <a:rPr lang="hu-HU" b="1" dirty="0"/>
              <a:t>G|T ∪ {p}</a:t>
            </a:r>
            <a:r>
              <a:rPr lang="hu-HU" dirty="0"/>
              <a:t> is összefüggő.</a:t>
            </a:r>
          </a:p>
          <a:p>
            <a:pPr marL="0" indent="0">
              <a:buNone/>
            </a:pPr>
            <a:r>
              <a:rPr lang="hu-HU" dirty="0" smtClean="0"/>
              <a:t> Az </a:t>
            </a:r>
            <a:r>
              <a:rPr lang="hu-HU" dirty="0"/>
              <a:t>ügynök, </a:t>
            </a:r>
            <a:r>
              <a:rPr lang="hu-HU" dirty="0" smtClean="0"/>
              <a:t>r : </a:t>
            </a:r>
            <a:r>
              <a:rPr lang="hu-HU" dirty="0"/>
              <a:t>Nézz-Számolj-Mozdul </a:t>
            </a:r>
          </a:p>
        </p:txBody>
      </p:sp>
      <p:sp>
        <p:nvSpPr>
          <p:cNvPr id="6" name="AutoShape 4" descr="A finite deterministic automaton diagram. It features a series of circles representing states, connected by arrows showing transitions between the states. One state is marked as the starting state, with an arrow pointing toward it from outside. Some states are double-circled to indicate final states. The arrows between the states are labeled with input symbols that cause the transitions, reflecting the deterministic nature of the system. The diagram has a clean, mathematical design, with states and transitions clearly labeled, showing the logical flow from one state to another."/>
          <p:cNvSpPr>
            <a:spLocks noChangeAspect="1" noChangeArrowheads="1"/>
          </p:cNvSpPr>
          <p:nvPr/>
        </p:nvSpPr>
        <p:spPr bwMode="auto">
          <a:xfrm>
            <a:off x="4111755" y="169333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u-HU"/>
          </a:p>
        </p:txBody>
      </p:sp>
      <p:sp>
        <p:nvSpPr>
          <p:cNvPr id="7" name="AutoShape 6" descr="C:\Users\LENOVO\Downloads\DALL%C2%B7E 2024-10-06 10.21.09 - A finite deterministic automaton diagram. It features a series of circles representing states, connected by arrows showing transitions between the sta.webp"/>
          <p:cNvSpPr>
            <a:spLocks noChangeAspect="1" noChangeArrowheads="1"/>
          </p:cNvSpPr>
          <p:nvPr/>
        </p:nvSpPr>
        <p:spPr bwMode="auto">
          <a:xfrm>
            <a:off x="-304800" y="355261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u-HU"/>
          </a:p>
        </p:txBody>
      </p:sp>
      <p:sp>
        <p:nvSpPr>
          <p:cNvPr id="8" name="AutoShape 8" descr="Image DALL·E 2024-10-06 10.21.09 - A finite deterministic automaton diagram. It features a series of circles representing states, connected by arrows showing transitions between the sta.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u-HU"/>
          </a:p>
        </p:txBody>
      </p:sp>
      <p:pic>
        <p:nvPicPr>
          <p:cNvPr id="5132" name="Picture 12" descr="DALL·E 2024-10-06 10.21.09 - A finite deterministic automaton diagram. It features a series of circles representing states, connected by arrows showing transitions between the sta.webp [webp-to-jpg output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35773" y="1998133"/>
            <a:ext cx="3684209" cy="3684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60028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Probléma I.</a:t>
            </a:r>
            <a:endParaRPr lang="hu-HU" dirty="0"/>
          </a:p>
        </p:txBody>
      </p:sp>
      <p:sp>
        <p:nvSpPr>
          <p:cNvPr id="3" name="Tartalom helye 2"/>
          <p:cNvSpPr>
            <a:spLocks noGrp="1"/>
          </p:cNvSpPr>
          <p:nvPr>
            <p:ph idx="1"/>
          </p:nvPr>
        </p:nvSpPr>
        <p:spPr/>
        <p:txBody>
          <a:bodyPr/>
          <a:lstStyle/>
          <a:p>
            <a:r>
              <a:rPr lang="hu-HU" b="1" dirty="0"/>
              <a:t>Kezdeti konfiguráció:</a:t>
            </a:r>
            <a:r>
              <a:rPr lang="hu-HU" dirty="0"/>
              <a:t/>
            </a:r>
            <a:br>
              <a:rPr lang="hu-HU" dirty="0"/>
            </a:br>
            <a:r>
              <a:rPr lang="hu-HU" dirty="0"/>
              <a:t>Egy tetszőleges kezdetben összefüggő konfiguráció, </a:t>
            </a:r>
            <a:r>
              <a:rPr lang="hu-HU" b="1" dirty="0"/>
              <a:t>C0 = (T0, p0)</a:t>
            </a:r>
            <a:r>
              <a:rPr lang="hu-HU" dirty="0"/>
              <a:t>, ahol </a:t>
            </a:r>
            <a:r>
              <a:rPr lang="hu-HU" b="1" dirty="0"/>
              <a:t>p0 ∈ T</a:t>
            </a:r>
            <a:r>
              <a:rPr lang="hu-HU" dirty="0"/>
              <a:t>.</a:t>
            </a:r>
          </a:p>
          <a:p>
            <a:r>
              <a:rPr lang="hu-HU" dirty="0"/>
              <a:t>Az algoritmus célja egy jégcsap formáció kialakítása a konfigurációk sorozatán keresztül.</a:t>
            </a:r>
          </a:p>
          <a:p>
            <a:r>
              <a:rPr lang="hu-HU" b="1" dirty="0"/>
              <a:t>Feltételek:</a:t>
            </a:r>
            <a:endParaRPr lang="hu-HU" dirty="0"/>
          </a:p>
          <a:p>
            <a:r>
              <a:rPr lang="hu-HU" dirty="0"/>
              <a:t>Az algoritmus egy összefüggő konfigurációk sorozatát hozza létre:</a:t>
            </a:r>
            <a:br>
              <a:rPr lang="hu-HU" dirty="0"/>
            </a:br>
            <a:r>
              <a:rPr lang="hu-HU" b="1" dirty="0"/>
              <a:t>C0 = (T0, p0), ..., CT = (T0, p0)</a:t>
            </a:r>
            <a:endParaRPr lang="hu-HU" dirty="0"/>
          </a:p>
          <a:p>
            <a:r>
              <a:rPr lang="hu-HU" dirty="0"/>
              <a:t>A sorozat végén, a </a:t>
            </a:r>
            <a:r>
              <a:rPr lang="hu-HU" b="1" dirty="0"/>
              <a:t>T</a:t>
            </a:r>
            <a:r>
              <a:rPr lang="hu-HU" dirty="0"/>
              <a:t> halmaz csomópontjai </a:t>
            </a:r>
            <a:r>
              <a:rPr lang="hu-HU" b="1" dirty="0"/>
              <a:t>jégcsap alakúak</a:t>
            </a:r>
            <a:r>
              <a:rPr lang="hu-HU" dirty="0"/>
              <a:t> lesznek (amit később definiálnak</a:t>
            </a:r>
            <a:r>
              <a:rPr lang="hu-HU" dirty="0" smtClean="0"/>
              <a:t>).</a:t>
            </a:r>
            <a:endParaRPr lang="hu-HU" dirty="0"/>
          </a:p>
        </p:txBody>
      </p:sp>
    </p:spTree>
    <p:extLst>
      <p:ext uri="{BB962C8B-B14F-4D97-AF65-F5344CB8AC3E}">
        <p14:creationId xmlns:p14="http://schemas.microsoft.com/office/powerpoint/2010/main" val="32145346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Probléma II. </a:t>
            </a:r>
            <a:r>
              <a:rPr lang="hu-HU" dirty="0"/>
              <a:t>(Mit jelent a jégcsap?)</a:t>
            </a:r>
          </a:p>
        </p:txBody>
      </p:sp>
      <p:sp>
        <p:nvSpPr>
          <p:cNvPr id="3" name="Tartalom helye 2"/>
          <p:cNvSpPr>
            <a:spLocks noGrp="1"/>
          </p:cNvSpPr>
          <p:nvPr>
            <p:ph idx="1"/>
          </p:nvPr>
        </p:nvSpPr>
        <p:spPr/>
        <p:txBody>
          <a:bodyPr/>
          <a:lstStyle/>
          <a:p>
            <a:r>
              <a:rPr lang="hu-HU" b="1" dirty="0"/>
              <a:t>Szomszédos csomópontok és irányok:</a:t>
            </a:r>
            <a:endParaRPr lang="hu-HU" dirty="0"/>
          </a:p>
          <a:p>
            <a:r>
              <a:rPr lang="hu-HU" dirty="0"/>
              <a:t>Egy </a:t>
            </a:r>
            <a:r>
              <a:rPr lang="hu-HU" b="1" dirty="0"/>
              <a:t>v</a:t>
            </a:r>
            <a:r>
              <a:rPr lang="hu-HU" dirty="0"/>
              <a:t> csomópontnál:</a:t>
            </a:r>
          </a:p>
          <a:p>
            <a:pPr lvl="1"/>
            <a:r>
              <a:rPr lang="hu-HU" b="1" dirty="0"/>
              <a:t>v + x:</a:t>
            </a:r>
            <a:r>
              <a:rPr lang="hu-HU" dirty="0"/>
              <a:t> az x irányban szomszédos csomópont.</a:t>
            </a:r>
          </a:p>
          <a:p>
            <a:pPr lvl="1"/>
            <a:r>
              <a:rPr lang="hu-HU" b="1" dirty="0"/>
              <a:t>−x:</a:t>
            </a:r>
            <a:r>
              <a:rPr lang="hu-HU" dirty="0"/>
              <a:t> az ellentétes irány, például </a:t>
            </a:r>
            <a:r>
              <a:rPr lang="hu-HU" b="1" dirty="0"/>
              <a:t>−</a:t>
            </a:r>
            <a:r>
              <a:rPr lang="hu-HU" b="1" dirty="0" err="1"/>
              <a:t>une</a:t>
            </a:r>
            <a:r>
              <a:rPr lang="hu-HU" b="1" dirty="0"/>
              <a:t> = </a:t>
            </a:r>
            <a:r>
              <a:rPr lang="hu-HU" b="1" dirty="0" err="1"/>
              <a:t>dsw</a:t>
            </a:r>
            <a:r>
              <a:rPr lang="hu-HU" dirty="0"/>
              <a:t>.</a:t>
            </a:r>
          </a:p>
          <a:p>
            <a:r>
              <a:rPr lang="hu-HU" b="1" dirty="0"/>
              <a:t>Meghatározások:</a:t>
            </a:r>
            <a:endParaRPr lang="hu-HU" dirty="0"/>
          </a:p>
          <a:p>
            <a:r>
              <a:rPr lang="hu-HU" b="1" dirty="0"/>
              <a:t>Oszlop:</a:t>
            </a:r>
            <a:r>
              <a:rPr lang="hu-HU" dirty="0"/>
              <a:t> Az </a:t>
            </a:r>
            <a:r>
              <a:rPr lang="hu-HU" b="1" dirty="0"/>
              <a:t>n</a:t>
            </a:r>
            <a:r>
              <a:rPr lang="hu-HU" dirty="0"/>
              <a:t> és </a:t>
            </a:r>
            <a:r>
              <a:rPr lang="hu-HU" b="1" dirty="0"/>
              <a:t>s</a:t>
            </a:r>
            <a:r>
              <a:rPr lang="hu-HU" dirty="0"/>
              <a:t> irányban lévő maximális csempesor.</a:t>
            </a:r>
          </a:p>
          <a:p>
            <a:r>
              <a:rPr lang="hu-HU" b="1" dirty="0"/>
              <a:t>Sor:</a:t>
            </a:r>
            <a:r>
              <a:rPr lang="hu-HU" dirty="0"/>
              <a:t> Az </a:t>
            </a:r>
            <a:r>
              <a:rPr lang="hu-HU" b="1" dirty="0" err="1"/>
              <a:t>nw</a:t>
            </a:r>
            <a:r>
              <a:rPr lang="hu-HU" dirty="0"/>
              <a:t> és </a:t>
            </a:r>
            <a:r>
              <a:rPr lang="hu-HU" b="1" dirty="0"/>
              <a:t>se</a:t>
            </a:r>
            <a:r>
              <a:rPr lang="hu-HU" dirty="0"/>
              <a:t> irányban elhelyezkedő csempesor.</a:t>
            </a:r>
          </a:p>
          <a:p>
            <a:r>
              <a:rPr lang="hu-HU" b="1" dirty="0"/>
              <a:t>Torony:</a:t>
            </a:r>
            <a:r>
              <a:rPr lang="hu-HU" dirty="0"/>
              <a:t> A csempék az </a:t>
            </a:r>
            <a:r>
              <a:rPr lang="hu-HU" b="1" dirty="0" err="1"/>
              <a:t>une</a:t>
            </a:r>
            <a:r>
              <a:rPr lang="hu-HU" dirty="0"/>
              <a:t> és </a:t>
            </a:r>
            <a:r>
              <a:rPr lang="hu-HU" b="1" dirty="0" err="1"/>
              <a:t>dsw</a:t>
            </a:r>
            <a:r>
              <a:rPr lang="hu-HU" dirty="0"/>
              <a:t> </a:t>
            </a:r>
            <a:r>
              <a:rPr lang="hu-HU" dirty="0" smtClean="0"/>
              <a:t>irányban</a:t>
            </a:r>
            <a:br>
              <a:rPr lang="hu-HU" dirty="0" smtClean="0"/>
            </a:br>
            <a:r>
              <a:rPr lang="hu-HU" dirty="0" smtClean="0"/>
              <a:t>helyezkednek </a:t>
            </a:r>
            <a:r>
              <a:rPr lang="hu-HU" dirty="0"/>
              <a:t>el.</a:t>
            </a:r>
          </a:p>
          <a:p>
            <a:endParaRPr lang="hu-HU" dirty="0"/>
          </a:p>
        </p:txBody>
      </p:sp>
      <p:pic>
        <p:nvPicPr>
          <p:cNvPr id="4" name="Kép 3"/>
          <p:cNvPicPr>
            <a:picLocks noChangeAspect="1"/>
          </p:cNvPicPr>
          <p:nvPr/>
        </p:nvPicPr>
        <p:blipFill>
          <a:blip r:embed="rId3"/>
          <a:stretch>
            <a:fillRect/>
          </a:stretch>
        </p:blipFill>
        <p:spPr>
          <a:xfrm>
            <a:off x="6923314" y="4279326"/>
            <a:ext cx="4251687" cy="1907808"/>
          </a:xfrm>
          <a:prstGeom prst="rect">
            <a:avLst/>
          </a:prstGeom>
        </p:spPr>
      </p:pic>
      <p:pic>
        <p:nvPicPr>
          <p:cNvPr id="5" name="Kép 4"/>
          <p:cNvPicPr>
            <a:picLocks noChangeAspect="1"/>
          </p:cNvPicPr>
          <p:nvPr/>
        </p:nvPicPr>
        <p:blipFill>
          <a:blip r:embed="rId4"/>
          <a:stretch>
            <a:fillRect/>
          </a:stretch>
        </p:blipFill>
        <p:spPr>
          <a:xfrm>
            <a:off x="6923314" y="1845734"/>
            <a:ext cx="4271009" cy="2163827"/>
          </a:xfrm>
          <a:prstGeom prst="rect">
            <a:avLst/>
          </a:prstGeom>
        </p:spPr>
      </p:pic>
    </p:spTree>
    <p:extLst>
      <p:ext uri="{BB962C8B-B14F-4D97-AF65-F5344CB8AC3E}">
        <p14:creationId xmlns:p14="http://schemas.microsoft.com/office/powerpoint/2010/main" val="11198386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Probléma III. (Mit jelent a jégcsap?)</a:t>
            </a:r>
            <a:endParaRPr lang="hu-HU" dirty="0"/>
          </a:p>
        </p:txBody>
      </p:sp>
      <p:sp>
        <p:nvSpPr>
          <p:cNvPr id="3" name="Tartalom helye 2"/>
          <p:cNvSpPr>
            <a:spLocks noGrp="1"/>
          </p:cNvSpPr>
          <p:nvPr>
            <p:ph idx="1"/>
          </p:nvPr>
        </p:nvSpPr>
        <p:spPr/>
        <p:txBody>
          <a:bodyPr>
            <a:normAutofit fontScale="92500" lnSpcReduction="20000"/>
          </a:bodyPr>
          <a:lstStyle/>
          <a:p>
            <a:r>
              <a:rPr lang="hu-HU" b="1" dirty="0"/>
              <a:t>Paralelogramma:</a:t>
            </a:r>
            <a:endParaRPr lang="hu-HU" dirty="0"/>
          </a:p>
          <a:p>
            <a:r>
              <a:rPr lang="hu-HU" dirty="0"/>
              <a:t>Egy </a:t>
            </a:r>
            <a:r>
              <a:rPr lang="hu-HU" b="1" dirty="0"/>
              <a:t>paralelogramma</a:t>
            </a:r>
            <a:r>
              <a:rPr lang="hu-HU" dirty="0"/>
              <a:t> egy maximális, egymást követő </a:t>
            </a:r>
            <a:r>
              <a:rPr lang="hu-HU" b="1" dirty="0"/>
              <a:t>oszlop</a:t>
            </a:r>
            <a:r>
              <a:rPr lang="hu-HU" dirty="0"/>
              <a:t>okból álló sorozat.</a:t>
            </a:r>
          </a:p>
          <a:p>
            <a:r>
              <a:rPr lang="hu-HU" dirty="0"/>
              <a:t>A </a:t>
            </a:r>
            <a:r>
              <a:rPr lang="hu-HU" dirty="0" err="1"/>
              <a:t>legdélebbi</a:t>
            </a:r>
            <a:r>
              <a:rPr lang="hu-HU" dirty="0"/>
              <a:t> csempék egy </a:t>
            </a:r>
            <a:r>
              <a:rPr lang="hu-HU" b="1" dirty="0"/>
              <a:t>sor</a:t>
            </a:r>
            <a:r>
              <a:rPr lang="hu-HU" dirty="0"/>
              <a:t>ban helyezkednek el.</a:t>
            </a:r>
          </a:p>
          <a:p>
            <a:r>
              <a:rPr lang="hu-HU" dirty="0"/>
              <a:t>Egy részben kitöltött paralelogrammában az első </a:t>
            </a:r>
            <a:r>
              <a:rPr lang="hu-HU" b="1" dirty="0"/>
              <a:t>oszlop</a:t>
            </a:r>
            <a:r>
              <a:rPr lang="hu-HU" dirty="0"/>
              <a:t> rövidebb lehet, mint a többiek.</a:t>
            </a:r>
          </a:p>
          <a:p>
            <a:r>
              <a:rPr lang="hu-HU" b="1" dirty="0"/>
              <a:t>Jégcsap definíció:</a:t>
            </a:r>
            <a:endParaRPr lang="hu-HU" dirty="0"/>
          </a:p>
          <a:p>
            <a:r>
              <a:rPr lang="hu-HU" dirty="0"/>
              <a:t>A </a:t>
            </a:r>
            <a:r>
              <a:rPr lang="hu-HU" b="1" dirty="0"/>
              <a:t>jégcsap</a:t>
            </a:r>
            <a:r>
              <a:rPr lang="hu-HU" dirty="0"/>
              <a:t> egy összefüggő </a:t>
            </a:r>
            <a:r>
              <a:rPr lang="hu-HU" b="1" dirty="0"/>
              <a:t>toronyhalmaz</a:t>
            </a:r>
            <a:r>
              <a:rPr lang="hu-HU" dirty="0"/>
              <a:t>, amelynek legfelső csempéi egy </a:t>
            </a:r>
            <a:r>
              <a:rPr lang="hu-HU" dirty="0" smtClean="0"/>
              <a:t>részben kitöltött paralelogrammában </a:t>
            </a:r>
            <a:r>
              <a:rPr lang="hu-HU" dirty="0"/>
              <a:t>találhatók.</a:t>
            </a:r>
          </a:p>
          <a:p>
            <a:r>
              <a:rPr lang="hu-HU" dirty="0"/>
              <a:t>A csempék a </a:t>
            </a:r>
            <a:r>
              <a:rPr lang="hu-HU" b="1" dirty="0" err="1"/>
              <a:t>dsw</a:t>
            </a:r>
            <a:r>
              <a:rPr lang="hu-HU" dirty="0"/>
              <a:t> irányban „nőnek” le a felső paralelogrammából.</a:t>
            </a:r>
          </a:p>
          <a:p>
            <a:r>
              <a:rPr lang="hu-HU" dirty="0"/>
              <a:t>Bármely csempe, amelynek van </a:t>
            </a:r>
            <a:r>
              <a:rPr lang="hu-HU" b="1" dirty="0" err="1"/>
              <a:t>une</a:t>
            </a:r>
            <a:r>
              <a:rPr lang="hu-HU" dirty="0"/>
              <a:t> irányú szomszédja, de nincs </a:t>
            </a:r>
            <a:r>
              <a:rPr lang="hu-HU" b="1" dirty="0" err="1"/>
              <a:t>dsw</a:t>
            </a:r>
            <a:r>
              <a:rPr lang="hu-HU" dirty="0"/>
              <a:t> irányú szomszédja, eltávolítható anélkül, hogy az összefüggőség sérülne.</a:t>
            </a:r>
          </a:p>
          <a:p>
            <a:r>
              <a:rPr lang="hu-HU" dirty="0"/>
              <a:t>Ha nincs ilyen csempe, akkor a legészakibb csempe a legnyugatibb oszlopból eltávolítható.</a:t>
            </a:r>
          </a:p>
          <a:p>
            <a:endParaRPr lang="hu-HU" dirty="0"/>
          </a:p>
        </p:txBody>
      </p:sp>
    </p:spTree>
    <p:extLst>
      <p:ext uri="{BB962C8B-B14F-4D97-AF65-F5344CB8AC3E}">
        <p14:creationId xmlns:p14="http://schemas.microsoft.com/office/powerpoint/2010/main" val="23261091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ím 3"/>
          <p:cNvSpPr>
            <a:spLocks noGrp="1"/>
          </p:cNvSpPr>
          <p:nvPr>
            <p:ph type="ctrTitle"/>
          </p:nvPr>
        </p:nvSpPr>
        <p:spPr/>
        <p:txBody>
          <a:bodyPr/>
          <a:lstStyle/>
          <a:p>
            <a:r>
              <a:rPr lang="hu-HU" dirty="0" smtClean="0"/>
              <a:t>Algoritmus</a:t>
            </a:r>
            <a:endParaRPr lang="hu-HU" dirty="0"/>
          </a:p>
        </p:txBody>
      </p:sp>
      <p:sp>
        <p:nvSpPr>
          <p:cNvPr id="5" name="Alcím 4"/>
          <p:cNvSpPr>
            <a:spLocks noGrp="1"/>
          </p:cNvSpPr>
          <p:nvPr>
            <p:ph type="subTitle" idx="1"/>
          </p:nvPr>
        </p:nvSpPr>
        <p:spPr/>
        <p:txBody>
          <a:bodyPr/>
          <a:lstStyle/>
          <a:p>
            <a:endParaRPr lang="hu-HU"/>
          </a:p>
        </p:txBody>
      </p:sp>
    </p:spTree>
    <p:extLst>
      <p:ext uri="{BB962C8B-B14F-4D97-AF65-F5344CB8AC3E}">
        <p14:creationId xmlns:p14="http://schemas.microsoft.com/office/powerpoint/2010/main" val="8198471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Az ügynök működése és a jégcsap formáció iteratív folyamata</a:t>
            </a:r>
          </a:p>
        </p:txBody>
      </p:sp>
      <p:sp>
        <p:nvSpPr>
          <p:cNvPr id="3" name="Tartalom helye 2"/>
          <p:cNvSpPr>
            <a:spLocks noGrp="1"/>
          </p:cNvSpPr>
          <p:nvPr>
            <p:ph idx="1"/>
          </p:nvPr>
        </p:nvSpPr>
        <p:spPr/>
        <p:txBody>
          <a:bodyPr>
            <a:normAutofit fontScale="92500" lnSpcReduction="10000"/>
          </a:bodyPr>
          <a:lstStyle/>
          <a:p>
            <a:r>
              <a:rPr lang="hu-HU" b="1" dirty="0"/>
              <a:t>Az ügynök feladata:</a:t>
            </a:r>
            <a:endParaRPr lang="hu-HU" dirty="0"/>
          </a:p>
          <a:p>
            <a:r>
              <a:rPr lang="hu-HU" dirty="0"/>
              <a:t>Az ügynök iteratívan átrendezi a </a:t>
            </a:r>
            <a:r>
              <a:rPr lang="hu-HU" b="1" dirty="0"/>
              <a:t>lokálisan legfelsőbb csempetöredékeket</a:t>
            </a:r>
            <a:r>
              <a:rPr lang="hu-HU" dirty="0"/>
              <a:t> úgy, hogy részben kitöltött </a:t>
            </a:r>
            <a:r>
              <a:rPr lang="hu-HU" b="1" dirty="0"/>
              <a:t>paralelogrammákat</a:t>
            </a:r>
            <a:r>
              <a:rPr lang="hu-HU" dirty="0"/>
              <a:t> hozzon létre.</a:t>
            </a:r>
          </a:p>
          <a:p>
            <a:r>
              <a:rPr lang="hu-HU" b="1" dirty="0"/>
              <a:t>Folyamat:</a:t>
            </a:r>
            <a:endParaRPr lang="hu-HU" dirty="0"/>
          </a:p>
          <a:p>
            <a:r>
              <a:rPr lang="hu-HU" b="1" dirty="0"/>
              <a:t>Csempék átrendezése:</a:t>
            </a:r>
            <a:endParaRPr lang="hu-HU" dirty="0"/>
          </a:p>
          <a:p>
            <a:pPr lvl="1"/>
            <a:r>
              <a:rPr lang="hu-HU" dirty="0"/>
              <a:t>A csempék az adott rétegen belül átrendeződnek.</a:t>
            </a:r>
          </a:p>
          <a:p>
            <a:pPr lvl="1"/>
            <a:r>
              <a:rPr lang="hu-HU" dirty="0"/>
              <a:t>Az ügynök időnként elhelyez csempéket az alsóbb rétegekben, hogy fenntartsa a </a:t>
            </a:r>
            <a:r>
              <a:rPr lang="hu-HU" b="1" dirty="0"/>
              <a:t>kapcsolódást</a:t>
            </a:r>
            <a:r>
              <a:rPr lang="hu-HU" dirty="0"/>
              <a:t>.</a:t>
            </a:r>
          </a:p>
          <a:p>
            <a:r>
              <a:rPr lang="hu-HU" b="1" dirty="0"/>
              <a:t>Haladás a felsőbb rétegek felé:</a:t>
            </a:r>
            <a:endParaRPr lang="hu-HU" dirty="0"/>
          </a:p>
          <a:p>
            <a:pPr lvl="1"/>
            <a:r>
              <a:rPr lang="hu-HU" dirty="0"/>
              <a:t>Ha az ügynök felsőbb rétegekben talál csempéket, tovább halad felfelé, hogy folytassa a paralelogramma kialakítását.</a:t>
            </a:r>
          </a:p>
          <a:p>
            <a:r>
              <a:rPr lang="hu-HU" b="1" dirty="0"/>
              <a:t>Paralelogramma kialakulása után:</a:t>
            </a:r>
            <a:endParaRPr lang="hu-HU" dirty="0"/>
          </a:p>
          <a:p>
            <a:pPr lvl="1"/>
            <a:r>
              <a:rPr lang="hu-HU" dirty="0"/>
              <a:t>A következő lépés a </a:t>
            </a:r>
            <a:r>
              <a:rPr lang="hu-HU" b="1" dirty="0"/>
              <a:t>projekció</a:t>
            </a:r>
            <a:r>
              <a:rPr lang="hu-HU" dirty="0"/>
              <a:t>, amely során minden csempe a </a:t>
            </a:r>
            <a:r>
              <a:rPr lang="hu-HU" b="1" dirty="0" err="1"/>
              <a:t>dsw</a:t>
            </a:r>
            <a:r>
              <a:rPr lang="hu-HU" dirty="0"/>
              <a:t> irányában lévő első üres csomópontra kerül.</a:t>
            </a:r>
          </a:p>
          <a:p>
            <a:endParaRPr lang="hu-HU" dirty="0"/>
          </a:p>
        </p:txBody>
      </p:sp>
    </p:spTree>
    <p:extLst>
      <p:ext uri="{BB962C8B-B14F-4D97-AF65-F5344CB8AC3E}">
        <p14:creationId xmlns:p14="http://schemas.microsoft.com/office/powerpoint/2010/main" val="25911923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ím 3"/>
          <p:cNvSpPr>
            <a:spLocks noGrp="1"/>
          </p:cNvSpPr>
          <p:nvPr>
            <p:ph type="ctrTitle"/>
          </p:nvPr>
        </p:nvSpPr>
        <p:spPr/>
        <p:txBody>
          <a:bodyPr/>
          <a:lstStyle/>
          <a:p>
            <a:r>
              <a:rPr lang="hu-HU" dirty="0" smtClean="0"/>
              <a:t>Motiváció</a:t>
            </a:r>
            <a:endParaRPr lang="hu-HU" dirty="0"/>
          </a:p>
        </p:txBody>
      </p:sp>
      <p:sp>
        <p:nvSpPr>
          <p:cNvPr id="5" name="Alcím 4"/>
          <p:cNvSpPr>
            <a:spLocks noGrp="1"/>
          </p:cNvSpPr>
          <p:nvPr>
            <p:ph type="subTitle" idx="1"/>
          </p:nvPr>
        </p:nvSpPr>
        <p:spPr/>
        <p:txBody>
          <a:bodyPr/>
          <a:lstStyle/>
          <a:p>
            <a:endParaRPr lang="hu-HU"/>
          </a:p>
        </p:txBody>
      </p:sp>
    </p:spTree>
    <p:extLst>
      <p:ext uri="{BB962C8B-B14F-4D97-AF65-F5344CB8AC3E}">
        <p14:creationId xmlns:p14="http://schemas.microsoft.com/office/powerpoint/2010/main" val="8958464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Algoritmus szemléltetése 2D-ben</a:t>
            </a:r>
            <a:endParaRPr lang="hu-HU" dirty="0"/>
          </a:p>
        </p:txBody>
      </p:sp>
      <p:sp>
        <p:nvSpPr>
          <p:cNvPr id="3" name="Tartalom helye 2"/>
          <p:cNvSpPr>
            <a:spLocks noGrp="1"/>
          </p:cNvSpPr>
          <p:nvPr>
            <p:ph idx="1"/>
          </p:nvPr>
        </p:nvSpPr>
        <p:spPr/>
        <p:txBody>
          <a:bodyPr/>
          <a:lstStyle/>
          <a:p>
            <a:endParaRPr lang="hu-HU" dirty="0"/>
          </a:p>
        </p:txBody>
      </p:sp>
      <p:pic>
        <p:nvPicPr>
          <p:cNvPr id="4" name="Kép 3"/>
          <p:cNvPicPr>
            <a:picLocks noChangeAspect="1"/>
          </p:cNvPicPr>
          <p:nvPr/>
        </p:nvPicPr>
        <p:blipFill>
          <a:blip r:embed="rId2"/>
          <a:stretch>
            <a:fillRect/>
          </a:stretch>
        </p:blipFill>
        <p:spPr>
          <a:xfrm>
            <a:off x="2817844" y="1845734"/>
            <a:ext cx="6159408" cy="4267813"/>
          </a:xfrm>
          <a:prstGeom prst="rect">
            <a:avLst/>
          </a:prstGeom>
        </p:spPr>
      </p:pic>
    </p:spTree>
    <p:extLst>
      <p:ext uri="{BB962C8B-B14F-4D97-AF65-F5344CB8AC3E}">
        <p14:creationId xmlns:p14="http://schemas.microsoft.com/office/powerpoint/2010/main" val="42680989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p:cNvPicPr>
            <a:picLocks noChangeAspect="1"/>
          </p:cNvPicPr>
          <p:nvPr/>
        </p:nvPicPr>
        <p:blipFill>
          <a:blip r:embed="rId2"/>
          <a:stretch>
            <a:fillRect/>
          </a:stretch>
        </p:blipFill>
        <p:spPr>
          <a:xfrm>
            <a:off x="3677376" y="286603"/>
            <a:ext cx="4898208" cy="6022796"/>
          </a:xfrm>
          <a:prstGeom prst="rect">
            <a:avLst/>
          </a:prstGeom>
        </p:spPr>
      </p:pic>
    </p:spTree>
    <p:extLst>
      <p:ext uri="{BB962C8B-B14F-4D97-AF65-F5344CB8AC3E}">
        <p14:creationId xmlns:p14="http://schemas.microsoft.com/office/powerpoint/2010/main" val="24943294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p:cNvPicPr>
            <a:picLocks noChangeAspect="1"/>
          </p:cNvPicPr>
          <p:nvPr/>
        </p:nvPicPr>
        <p:blipFill>
          <a:blip r:embed="rId2"/>
          <a:stretch>
            <a:fillRect/>
          </a:stretch>
        </p:blipFill>
        <p:spPr>
          <a:xfrm>
            <a:off x="486495" y="145023"/>
            <a:ext cx="5626981" cy="6110920"/>
          </a:xfrm>
          <a:prstGeom prst="rect">
            <a:avLst/>
          </a:prstGeom>
        </p:spPr>
      </p:pic>
      <p:pic>
        <p:nvPicPr>
          <p:cNvPr id="5" name="Kép 4"/>
          <p:cNvPicPr>
            <a:picLocks noChangeAspect="1"/>
          </p:cNvPicPr>
          <p:nvPr/>
        </p:nvPicPr>
        <p:blipFill>
          <a:blip r:embed="rId3"/>
          <a:stretch>
            <a:fillRect/>
          </a:stretch>
        </p:blipFill>
        <p:spPr>
          <a:xfrm>
            <a:off x="6724261" y="1473758"/>
            <a:ext cx="5042204" cy="3453450"/>
          </a:xfrm>
          <a:prstGeom prst="rect">
            <a:avLst/>
          </a:prstGeom>
        </p:spPr>
      </p:pic>
    </p:spTree>
    <p:extLst>
      <p:ext uri="{BB962C8B-B14F-4D97-AF65-F5344CB8AC3E}">
        <p14:creationId xmlns:p14="http://schemas.microsoft.com/office/powerpoint/2010/main" val="3198287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ím 3"/>
          <p:cNvSpPr>
            <a:spLocks noGrp="1"/>
          </p:cNvSpPr>
          <p:nvPr>
            <p:ph type="ctrTitle"/>
          </p:nvPr>
        </p:nvSpPr>
        <p:spPr/>
        <p:txBody>
          <a:bodyPr/>
          <a:lstStyle/>
          <a:p>
            <a:r>
              <a:rPr lang="hu-HU" dirty="0" smtClean="0"/>
              <a:t>Algoritmus lemmák</a:t>
            </a:r>
            <a:endParaRPr lang="hu-HU" dirty="0"/>
          </a:p>
        </p:txBody>
      </p:sp>
      <p:sp>
        <p:nvSpPr>
          <p:cNvPr id="5" name="Alcím 4"/>
          <p:cNvSpPr>
            <a:spLocks noGrp="1"/>
          </p:cNvSpPr>
          <p:nvPr>
            <p:ph type="subTitle" idx="1"/>
          </p:nvPr>
        </p:nvSpPr>
        <p:spPr/>
        <p:txBody>
          <a:bodyPr/>
          <a:lstStyle/>
          <a:p>
            <a:endParaRPr lang="hu-HU"/>
          </a:p>
        </p:txBody>
      </p:sp>
    </p:spTree>
    <p:extLst>
      <p:ext uri="{BB962C8B-B14F-4D97-AF65-F5344CB8AC3E}">
        <p14:creationId xmlns:p14="http://schemas.microsoft.com/office/powerpoint/2010/main" val="4790491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Futási idő: O(n³) lépések</a:t>
            </a:r>
          </a:p>
        </p:txBody>
      </p:sp>
      <p:sp>
        <p:nvSpPr>
          <p:cNvPr id="3" name="Tartalom helye 2"/>
          <p:cNvSpPr>
            <a:spLocks noGrp="1"/>
          </p:cNvSpPr>
          <p:nvPr>
            <p:ph idx="1"/>
          </p:nvPr>
        </p:nvSpPr>
        <p:spPr/>
        <p:txBody>
          <a:bodyPr>
            <a:normAutofit fontScale="92500" lnSpcReduction="10000"/>
          </a:bodyPr>
          <a:lstStyle/>
          <a:p>
            <a:r>
              <a:rPr lang="hu-HU" b="1" dirty="0"/>
              <a:t>Garancia:</a:t>
            </a:r>
            <a:endParaRPr lang="hu-HU" dirty="0"/>
          </a:p>
          <a:p>
            <a:r>
              <a:rPr lang="hu-HU" dirty="0"/>
              <a:t>Az algoritmus futási ideje garantáltan </a:t>
            </a:r>
            <a:r>
              <a:rPr lang="hu-HU" b="1" dirty="0"/>
              <a:t>O(n³)</a:t>
            </a:r>
            <a:r>
              <a:rPr lang="hu-HU" dirty="0"/>
              <a:t> lépés, ahol </a:t>
            </a:r>
            <a:r>
              <a:rPr lang="hu-HU" b="1" dirty="0"/>
              <a:t>n</a:t>
            </a:r>
            <a:r>
              <a:rPr lang="hu-HU" dirty="0"/>
              <a:t> a csempék száma.</a:t>
            </a:r>
          </a:p>
          <a:p>
            <a:r>
              <a:rPr lang="hu-HU" dirty="0" smtClean="0"/>
              <a:t>A </a:t>
            </a:r>
            <a:r>
              <a:rPr lang="hu-HU" dirty="0"/>
              <a:t>teljesítmény megegyezik a 3D </a:t>
            </a:r>
            <a:r>
              <a:rPr lang="hu-HU" b="1" dirty="0"/>
              <a:t>vonalformációs</a:t>
            </a:r>
            <a:r>
              <a:rPr lang="hu-HU" dirty="0"/>
              <a:t> algoritmuséval, amely egy </a:t>
            </a:r>
            <a:r>
              <a:rPr lang="hu-HU" dirty="0" smtClean="0"/>
              <a:t/>
            </a:r>
            <a:br>
              <a:rPr lang="hu-HU" dirty="0" smtClean="0"/>
            </a:br>
            <a:r>
              <a:rPr lang="hu-HU" dirty="0" smtClean="0"/>
              <a:t>hasonló </a:t>
            </a:r>
            <a:r>
              <a:rPr lang="hu-HU" dirty="0"/>
              <a:t>korábbi megközelítés volt.</a:t>
            </a:r>
          </a:p>
          <a:p>
            <a:r>
              <a:rPr lang="hu-HU" b="1" dirty="0"/>
              <a:t>Részletezés:</a:t>
            </a:r>
            <a:endParaRPr lang="hu-HU" dirty="0"/>
          </a:p>
          <a:p>
            <a:r>
              <a:rPr lang="hu-HU" dirty="0"/>
              <a:t>Az algoritmus garantálja, hogy bármely kezdeti konfigurációból kiindulva </a:t>
            </a:r>
            <a:r>
              <a:rPr lang="hu-HU" dirty="0" smtClean="0"/>
              <a:t>képes</a:t>
            </a:r>
            <a:br>
              <a:rPr lang="hu-HU" dirty="0" smtClean="0"/>
            </a:br>
            <a:r>
              <a:rPr lang="hu-HU" dirty="0" smtClean="0"/>
              <a:t>egy </a:t>
            </a:r>
            <a:r>
              <a:rPr lang="hu-HU" b="1" dirty="0"/>
              <a:t>jégcsap formát</a:t>
            </a:r>
            <a:r>
              <a:rPr lang="hu-HU" dirty="0"/>
              <a:t> elérni.</a:t>
            </a:r>
          </a:p>
          <a:p>
            <a:r>
              <a:rPr lang="hu-HU" dirty="0"/>
              <a:t>A csempék mozgatásával és rendezésével a jégcsap alakzat kialakítása </a:t>
            </a:r>
            <a:r>
              <a:rPr lang="hu-HU" dirty="0" smtClean="0"/>
              <a:t>gyorsabb</a:t>
            </a:r>
            <a:br>
              <a:rPr lang="hu-HU" dirty="0" smtClean="0"/>
            </a:br>
            <a:r>
              <a:rPr lang="hu-HU" dirty="0" smtClean="0"/>
              <a:t>és </a:t>
            </a:r>
            <a:r>
              <a:rPr lang="hu-HU" dirty="0"/>
              <a:t>hatékonyabb, mint a </a:t>
            </a:r>
            <a:r>
              <a:rPr lang="hu-HU" b="1" dirty="0"/>
              <a:t>vonal formájú </a:t>
            </a:r>
            <a:r>
              <a:rPr lang="hu-HU" dirty="0"/>
              <a:t>alakzat.</a:t>
            </a:r>
          </a:p>
          <a:p>
            <a:r>
              <a:rPr lang="hu-HU" dirty="0"/>
              <a:t>A jégcsap formáció előnye: csökkenti az alakzat átmérőjét, és több </a:t>
            </a:r>
            <a:r>
              <a:rPr lang="hu-HU" dirty="0" smtClean="0"/>
              <a:t>eltávolítható</a:t>
            </a:r>
            <a:br>
              <a:rPr lang="hu-HU" dirty="0" smtClean="0"/>
            </a:br>
            <a:r>
              <a:rPr lang="hu-HU" dirty="0" smtClean="0"/>
              <a:t>csempét </a:t>
            </a:r>
            <a:r>
              <a:rPr lang="hu-HU" dirty="0"/>
              <a:t>tartalmaz, ezáltal gyorsítva a folyamatot.</a:t>
            </a:r>
          </a:p>
          <a:p>
            <a:endParaRPr lang="hu-HU" dirty="0"/>
          </a:p>
        </p:txBody>
      </p:sp>
      <p:pic>
        <p:nvPicPr>
          <p:cNvPr id="5" name="Kép 4"/>
          <p:cNvPicPr>
            <a:picLocks noChangeAspect="1"/>
          </p:cNvPicPr>
          <p:nvPr/>
        </p:nvPicPr>
        <p:blipFill>
          <a:blip r:embed="rId3"/>
          <a:stretch>
            <a:fillRect/>
          </a:stretch>
        </p:blipFill>
        <p:spPr>
          <a:xfrm>
            <a:off x="9091914" y="2095043"/>
            <a:ext cx="2648320" cy="3524742"/>
          </a:xfrm>
          <a:prstGeom prst="rect">
            <a:avLst/>
          </a:prstGeom>
        </p:spPr>
      </p:pic>
    </p:spTree>
    <p:extLst>
      <p:ext uri="{BB962C8B-B14F-4D97-AF65-F5344CB8AC3E}">
        <p14:creationId xmlns:p14="http://schemas.microsoft.com/office/powerpoint/2010/main" val="19972551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ím 7"/>
          <p:cNvSpPr>
            <a:spLocks noGrp="1"/>
          </p:cNvSpPr>
          <p:nvPr>
            <p:ph type="title"/>
          </p:nvPr>
        </p:nvSpPr>
        <p:spPr/>
        <p:txBody>
          <a:bodyPr/>
          <a:lstStyle/>
          <a:p>
            <a:r>
              <a:rPr lang="hu-HU" dirty="0"/>
              <a:t>Konvergencia a jégcsap </a:t>
            </a:r>
            <a:r>
              <a:rPr lang="hu-HU" dirty="0" smtClean="0"/>
              <a:t>struktúrához</a:t>
            </a:r>
            <a:endParaRPr lang="hu-HU" dirty="0"/>
          </a:p>
        </p:txBody>
      </p:sp>
      <p:sp>
        <p:nvSpPr>
          <p:cNvPr id="9" name="Tartalom helye 8"/>
          <p:cNvSpPr>
            <a:spLocks noGrp="1"/>
          </p:cNvSpPr>
          <p:nvPr>
            <p:ph idx="1"/>
          </p:nvPr>
        </p:nvSpPr>
        <p:spPr/>
        <p:txBody>
          <a:bodyPr>
            <a:normAutofit fontScale="92500" lnSpcReduction="10000"/>
          </a:bodyPr>
          <a:lstStyle/>
          <a:p>
            <a:r>
              <a:rPr lang="hu-HU" b="1" dirty="0"/>
              <a:t>Garancia:</a:t>
            </a:r>
            <a:endParaRPr lang="hu-HU" dirty="0"/>
          </a:p>
          <a:p>
            <a:r>
              <a:rPr lang="hu-HU" dirty="0"/>
              <a:t>Az algoritmus biztosítja, hogy bármelyik összefüggő kezdeti csempeszerkezet </a:t>
            </a:r>
            <a:r>
              <a:rPr lang="hu-HU" b="1" dirty="0"/>
              <a:t>konvergál egy jégcsap alakhoz</a:t>
            </a:r>
            <a:r>
              <a:rPr lang="hu-HU" dirty="0"/>
              <a:t>, függetlenül a kezdeti állapottól.</a:t>
            </a:r>
          </a:p>
          <a:p>
            <a:r>
              <a:rPr lang="hu-HU" b="1" dirty="0" smtClean="0"/>
              <a:t>Részletezés</a:t>
            </a:r>
            <a:r>
              <a:rPr lang="hu-HU" b="1" dirty="0"/>
              <a:t>:</a:t>
            </a:r>
            <a:endParaRPr lang="hu-HU" dirty="0"/>
          </a:p>
          <a:p>
            <a:r>
              <a:rPr lang="hu-HU" dirty="0"/>
              <a:t>Az algoritmus minden lépése során fenntartja a csempék </a:t>
            </a:r>
            <a:r>
              <a:rPr lang="hu-HU" b="1" dirty="0"/>
              <a:t>kapcsolódását</a:t>
            </a:r>
            <a:r>
              <a:rPr lang="hu-HU" dirty="0"/>
              <a:t>, így biztosítva a folyamatos összefüggőséget.</a:t>
            </a:r>
          </a:p>
          <a:p>
            <a:r>
              <a:rPr lang="hu-HU" dirty="0"/>
              <a:t>Az ágens folyamatosan átalakítja a csempék elrendezését, amíg végül egy </a:t>
            </a:r>
            <a:r>
              <a:rPr lang="hu-HU" b="1" dirty="0"/>
              <a:t>jól meghatározott jégcsap struktúrát</a:t>
            </a:r>
            <a:r>
              <a:rPr lang="hu-HU" dirty="0"/>
              <a:t> képez.</a:t>
            </a:r>
          </a:p>
          <a:p>
            <a:r>
              <a:rPr lang="hu-HU" dirty="0"/>
              <a:t>A jégcsap forma előnyei:</a:t>
            </a:r>
          </a:p>
          <a:p>
            <a:pPr lvl="1"/>
            <a:r>
              <a:rPr lang="hu-HU" dirty="0"/>
              <a:t>Az ágens könnyebben navigálhat a csempék között.</a:t>
            </a:r>
          </a:p>
          <a:p>
            <a:pPr lvl="1"/>
            <a:r>
              <a:rPr lang="hu-HU" dirty="0"/>
              <a:t>Biztonságosan azonosíthatja az </a:t>
            </a:r>
            <a:r>
              <a:rPr lang="hu-HU" b="1" dirty="0"/>
              <a:t>eltávolítható csempéket</a:t>
            </a:r>
            <a:r>
              <a:rPr lang="hu-HU" dirty="0"/>
              <a:t>, anélkül, hogy megszakítaná a szerkezet összefüggőségét.</a:t>
            </a:r>
          </a:p>
          <a:p>
            <a:endParaRPr lang="hu-HU" dirty="0"/>
          </a:p>
        </p:txBody>
      </p:sp>
    </p:spTree>
    <p:extLst>
      <p:ext uri="{BB962C8B-B14F-4D97-AF65-F5344CB8AC3E}">
        <p14:creationId xmlns:p14="http://schemas.microsoft.com/office/powerpoint/2010/main" val="15723213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Konnektivitás</a:t>
            </a:r>
            <a:r>
              <a:rPr lang="hu-HU" dirty="0"/>
              <a:t> fenntartása</a:t>
            </a:r>
          </a:p>
        </p:txBody>
      </p:sp>
      <p:sp>
        <p:nvSpPr>
          <p:cNvPr id="3" name="Tartalom helye 2"/>
          <p:cNvSpPr>
            <a:spLocks noGrp="1"/>
          </p:cNvSpPr>
          <p:nvPr>
            <p:ph idx="1"/>
          </p:nvPr>
        </p:nvSpPr>
        <p:spPr/>
        <p:txBody>
          <a:bodyPr>
            <a:normAutofit fontScale="92500" lnSpcReduction="20000"/>
          </a:bodyPr>
          <a:lstStyle/>
          <a:p>
            <a:r>
              <a:rPr lang="hu-HU" b="1" dirty="0"/>
              <a:t>Garancia:</a:t>
            </a:r>
            <a:endParaRPr lang="hu-HU" dirty="0"/>
          </a:p>
          <a:p>
            <a:r>
              <a:rPr lang="hu-HU" dirty="0"/>
              <a:t>Az algoritmus alapvető követelménye, hogy </a:t>
            </a:r>
            <a:r>
              <a:rPr lang="hu-HU" b="1" dirty="0"/>
              <a:t>biztosítja a csempék összefüggőségét</a:t>
            </a:r>
            <a:r>
              <a:rPr lang="hu-HU" dirty="0"/>
              <a:t> az egész folyamat során.</a:t>
            </a:r>
          </a:p>
          <a:p>
            <a:r>
              <a:rPr lang="hu-HU" dirty="0"/>
              <a:t>Minden csempe áthelyezése és mozgatása közben az algoritmus folyamatosan ellenőrzi, hogy az átalakított szerkezet </a:t>
            </a:r>
            <a:r>
              <a:rPr lang="hu-HU" b="1" dirty="0"/>
              <a:t>összefüggő maradjon</a:t>
            </a:r>
            <a:r>
              <a:rPr lang="hu-HU" dirty="0"/>
              <a:t>.</a:t>
            </a:r>
          </a:p>
          <a:p>
            <a:r>
              <a:rPr lang="hu-HU" dirty="0"/>
              <a:t>Ez különösen fontos olyan </a:t>
            </a:r>
            <a:r>
              <a:rPr lang="hu-HU" dirty="0" err="1"/>
              <a:t>környezetekben</a:t>
            </a:r>
            <a:r>
              <a:rPr lang="hu-HU" dirty="0"/>
              <a:t>, mint a folyadékban vagy alacsony gravitációs környezetben, ahol a csempék közötti kapcsolat megszakadása nemkívánatos következményekkel járhat.</a:t>
            </a:r>
          </a:p>
          <a:p>
            <a:r>
              <a:rPr lang="hu-HU" b="1" dirty="0"/>
              <a:t>Részletezés:</a:t>
            </a:r>
            <a:endParaRPr lang="hu-HU" dirty="0"/>
          </a:p>
          <a:p>
            <a:r>
              <a:rPr lang="hu-HU" dirty="0"/>
              <a:t>Az algoritmus garantálja, hogy bármely eltávolított vagy mozgatott csempe után a szerkezet </a:t>
            </a:r>
            <a:r>
              <a:rPr lang="hu-HU" b="1" dirty="0"/>
              <a:t>összefüggő marad</a:t>
            </a:r>
            <a:r>
              <a:rPr lang="hu-HU" dirty="0"/>
              <a:t>.</a:t>
            </a:r>
          </a:p>
          <a:p>
            <a:r>
              <a:rPr lang="hu-HU" dirty="0"/>
              <a:t>Minden csempe mozgatása előtt az algoritmus ellenőrzi, hogy van-e </a:t>
            </a:r>
            <a:r>
              <a:rPr lang="hu-HU" b="1" dirty="0"/>
              <a:t>biztonságosan eltávolítható</a:t>
            </a:r>
            <a:r>
              <a:rPr lang="hu-HU" dirty="0"/>
              <a:t> csempe, amelynek eltávolítása után a többi csempe kapcsolódása nem szakad meg.</a:t>
            </a:r>
          </a:p>
          <a:p>
            <a:endParaRPr lang="hu-HU" dirty="0"/>
          </a:p>
        </p:txBody>
      </p:sp>
    </p:spTree>
    <p:extLst>
      <p:ext uri="{BB962C8B-B14F-4D97-AF65-F5344CB8AC3E}">
        <p14:creationId xmlns:p14="http://schemas.microsoft.com/office/powerpoint/2010/main" val="4869228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A jégcsap forma előnyei és eltávolítható csempék</a:t>
            </a:r>
          </a:p>
        </p:txBody>
      </p:sp>
      <p:sp>
        <p:nvSpPr>
          <p:cNvPr id="3" name="Tartalom helye 2"/>
          <p:cNvSpPr>
            <a:spLocks noGrp="1"/>
          </p:cNvSpPr>
          <p:nvPr>
            <p:ph idx="1"/>
          </p:nvPr>
        </p:nvSpPr>
        <p:spPr/>
        <p:txBody>
          <a:bodyPr>
            <a:normAutofit fontScale="85000" lnSpcReduction="10000"/>
          </a:bodyPr>
          <a:lstStyle/>
          <a:p>
            <a:r>
              <a:rPr lang="hu-HU" b="1" dirty="0"/>
              <a:t>Garancia:</a:t>
            </a:r>
            <a:endParaRPr lang="hu-HU" dirty="0"/>
          </a:p>
          <a:p>
            <a:r>
              <a:rPr lang="hu-HU" dirty="0"/>
              <a:t>A jégcsap struktúra több </a:t>
            </a:r>
            <a:r>
              <a:rPr lang="hu-HU" b="1" dirty="0"/>
              <a:t>eltávolítható csempét</a:t>
            </a:r>
            <a:r>
              <a:rPr lang="hu-HU" dirty="0"/>
              <a:t> tartalmaz, így az algoritmus könnyebben talál olyan csempéket, amelyeket mozgatni lehet anélkül, hogy megsértené a szerkezet integritását.</a:t>
            </a:r>
          </a:p>
          <a:p>
            <a:r>
              <a:rPr lang="hu-HU" b="1" dirty="0"/>
              <a:t>Részletezés:</a:t>
            </a:r>
            <a:endParaRPr lang="hu-HU" dirty="0"/>
          </a:p>
          <a:p>
            <a:r>
              <a:rPr lang="hu-HU" dirty="0"/>
              <a:t>Az eltávolítható csempék kulcsfontosságúak az algoritmus számára, mert lehetővé teszik az ügynök számára, hogy átrendezze a csempéket és kialakítsa a kívánt struktúrát a szerkezet stabilitásának megzavarása nélkül.</a:t>
            </a:r>
          </a:p>
          <a:p>
            <a:r>
              <a:rPr lang="hu-HU" dirty="0"/>
              <a:t>A </a:t>
            </a:r>
            <a:r>
              <a:rPr lang="hu-HU" b="1" dirty="0"/>
              <a:t>jégcsap formáció</a:t>
            </a:r>
            <a:r>
              <a:rPr lang="hu-HU" dirty="0"/>
              <a:t> több eltávolítható csempét kínál, mint a vonal formáció, így gyorsabb és hatékonyabb átrendezést biztosít.</a:t>
            </a:r>
          </a:p>
          <a:p>
            <a:r>
              <a:rPr lang="hu-HU" dirty="0"/>
              <a:t>A vonal formáció kevesebb eltávolítható csempével rendelkezik, ami:</a:t>
            </a:r>
          </a:p>
          <a:p>
            <a:pPr lvl="1"/>
            <a:r>
              <a:rPr lang="hu-HU" dirty="0"/>
              <a:t>Hosszabb keresési időt eredményez.</a:t>
            </a:r>
          </a:p>
          <a:p>
            <a:pPr lvl="1"/>
            <a:r>
              <a:rPr lang="hu-HU" dirty="0"/>
              <a:t>Nagyobb átmérőt von maga után.</a:t>
            </a:r>
          </a:p>
          <a:p>
            <a:r>
              <a:rPr lang="hu-HU" dirty="0"/>
              <a:t>A </a:t>
            </a:r>
            <a:r>
              <a:rPr lang="hu-HU" b="1" dirty="0"/>
              <a:t>jégcsap forma</a:t>
            </a:r>
            <a:r>
              <a:rPr lang="hu-HU" dirty="0"/>
              <a:t> hatékonyabb, mivel optimalizálja az eltávolítható csempéket és csökkenti a keresési időt</a:t>
            </a:r>
            <a:r>
              <a:rPr lang="hu-HU" dirty="0" smtClean="0"/>
              <a:t>.</a:t>
            </a:r>
            <a:endParaRPr lang="hu-HU" dirty="0"/>
          </a:p>
        </p:txBody>
      </p:sp>
    </p:spTree>
    <p:extLst>
      <p:ext uri="{BB962C8B-B14F-4D97-AF65-F5344CB8AC3E}">
        <p14:creationId xmlns:p14="http://schemas.microsoft.com/office/powerpoint/2010/main" val="13402911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ím 3"/>
          <p:cNvSpPr>
            <a:spLocks noGrp="1"/>
          </p:cNvSpPr>
          <p:nvPr>
            <p:ph type="title"/>
          </p:nvPr>
        </p:nvSpPr>
        <p:spPr/>
        <p:txBody>
          <a:bodyPr/>
          <a:lstStyle/>
          <a:p>
            <a:r>
              <a:rPr lang="hu-HU" dirty="0" smtClean="0"/>
              <a:t>Szimuláció</a:t>
            </a:r>
            <a:endParaRPr lang="hu-HU" dirty="0"/>
          </a:p>
        </p:txBody>
      </p:sp>
      <p:sp>
        <p:nvSpPr>
          <p:cNvPr id="5" name="Szöveg helye 4"/>
          <p:cNvSpPr>
            <a:spLocks noGrp="1"/>
          </p:cNvSpPr>
          <p:nvPr>
            <p:ph type="body" idx="1"/>
          </p:nvPr>
        </p:nvSpPr>
        <p:spPr/>
        <p:txBody>
          <a:bodyPr/>
          <a:lstStyle/>
          <a:p>
            <a:endParaRPr lang="hu-HU"/>
          </a:p>
        </p:txBody>
      </p:sp>
    </p:spTree>
    <p:extLst>
      <p:ext uri="{BB962C8B-B14F-4D97-AF65-F5344CB8AC3E}">
        <p14:creationId xmlns:p14="http://schemas.microsoft.com/office/powerpoint/2010/main" val="23683041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Futási idő optimalizálása és szimulációs eredmények</a:t>
            </a:r>
          </a:p>
        </p:txBody>
      </p:sp>
      <p:sp>
        <p:nvSpPr>
          <p:cNvPr id="3" name="Tartalom helye 2"/>
          <p:cNvSpPr>
            <a:spLocks noGrp="1"/>
          </p:cNvSpPr>
          <p:nvPr>
            <p:ph idx="1"/>
          </p:nvPr>
        </p:nvSpPr>
        <p:spPr/>
        <p:txBody>
          <a:bodyPr>
            <a:normAutofit/>
          </a:bodyPr>
          <a:lstStyle/>
          <a:p>
            <a:r>
              <a:rPr lang="hu-HU" dirty="0" smtClean="0"/>
              <a:t>Bár </a:t>
            </a:r>
            <a:r>
              <a:rPr lang="hu-HU" dirty="0"/>
              <a:t>a legrosszabb esetben az algoritmus futási ideje </a:t>
            </a:r>
            <a:r>
              <a:rPr lang="hu-HU" b="1" dirty="0"/>
              <a:t>O(n³)</a:t>
            </a:r>
            <a:r>
              <a:rPr lang="hu-HU" dirty="0"/>
              <a:t> lépés, a szimulációk alapján az algoritmus futási ideje gyakran </a:t>
            </a:r>
            <a:r>
              <a:rPr lang="hu-HU" b="1" dirty="0"/>
              <a:t>O(n²)</a:t>
            </a:r>
            <a:r>
              <a:rPr lang="hu-HU" dirty="0"/>
              <a:t> körül mozog.</a:t>
            </a:r>
          </a:p>
          <a:p>
            <a:r>
              <a:rPr lang="hu-HU" dirty="0"/>
              <a:t>Valós körülmények között az algoritmus gyorsabban működik, mint amit a legrosszabb eset analízise alapján várnánk</a:t>
            </a:r>
            <a:r>
              <a:rPr lang="hu-HU" dirty="0" smtClean="0"/>
              <a:t>.</a:t>
            </a:r>
            <a:endParaRPr lang="hu-HU" dirty="0"/>
          </a:p>
        </p:txBody>
      </p:sp>
      <p:pic>
        <p:nvPicPr>
          <p:cNvPr id="5" name="Kép 4"/>
          <p:cNvPicPr>
            <a:picLocks noChangeAspect="1"/>
          </p:cNvPicPr>
          <p:nvPr/>
        </p:nvPicPr>
        <p:blipFill>
          <a:blip r:embed="rId3"/>
          <a:stretch>
            <a:fillRect/>
          </a:stretch>
        </p:blipFill>
        <p:spPr>
          <a:xfrm>
            <a:off x="352788" y="3656979"/>
            <a:ext cx="5266198" cy="1876687"/>
          </a:xfrm>
          <a:prstGeom prst="rect">
            <a:avLst/>
          </a:prstGeom>
        </p:spPr>
      </p:pic>
      <p:pic>
        <p:nvPicPr>
          <p:cNvPr id="6" name="Kép 5"/>
          <p:cNvPicPr>
            <a:picLocks noChangeAspect="1"/>
          </p:cNvPicPr>
          <p:nvPr/>
        </p:nvPicPr>
        <p:blipFill>
          <a:blip r:embed="rId4"/>
          <a:stretch>
            <a:fillRect/>
          </a:stretch>
        </p:blipFill>
        <p:spPr>
          <a:xfrm>
            <a:off x="6363478" y="3656979"/>
            <a:ext cx="5536694" cy="1876687"/>
          </a:xfrm>
          <a:prstGeom prst="rect">
            <a:avLst/>
          </a:prstGeom>
        </p:spPr>
      </p:pic>
    </p:spTree>
    <p:extLst>
      <p:ext uri="{BB962C8B-B14F-4D97-AF65-F5344CB8AC3E}">
        <p14:creationId xmlns:p14="http://schemas.microsoft.com/office/powerpoint/2010/main" val="27688126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a:t>Programozható anyagok megjelenése</a:t>
            </a:r>
            <a:endParaRPr lang="hu-HU" dirty="0"/>
          </a:p>
        </p:txBody>
      </p:sp>
      <p:sp>
        <p:nvSpPr>
          <p:cNvPr id="3" name="Tartalom helye 2"/>
          <p:cNvSpPr>
            <a:spLocks noGrp="1"/>
          </p:cNvSpPr>
          <p:nvPr>
            <p:ph idx="1"/>
          </p:nvPr>
        </p:nvSpPr>
        <p:spPr/>
        <p:txBody>
          <a:bodyPr/>
          <a:lstStyle/>
          <a:p>
            <a:r>
              <a:rPr lang="hu-HU" dirty="0"/>
              <a:t>Tulajdonságok </a:t>
            </a:r>
            <a:r>
              <a:rPr lang="hu-HU" dirty="0" smtClean="0"/>
              <a:t>megváltoztatása</a:t>
            </a:r>
          </a:p>
          <a:p>
            <a:pPr lvl="1"/>
            <a:r>
              <a:rPr lang="hu-HU" dirty="0" smtClean="0"/>
              <a:t>Alakváltozás</a:t>
            </a:r>
          </a:p>
          <a:p>
            <a:pPr lvl="1"/>
            <a:r>
              <a:rPr lang="hu-HU" dirty="0" smtClean="0"/>
              <a:t>Színváltozás</a:t>
            </a:r>
          </a:p>
          <a:p>
            <a:pPr lvl="1"/>
            <a:r>
              <a:rPr lang="hu-HU" dirty="0" smtClean="0"/>
              <a:t>Szerkezeti változások</a:t>
            </a:r>
            <a:endParaRPr lang="hu-HU" dirty="0"/>
          </a:p>
          <a:p>
            <a:r>
              <a:rPr lang="hu-HU" dirty="0"/>
              <a:t>I</a:t>
            </a:r>
            <a:r>
              <a:rPr lang="hu-HU" dirty="0" smtClean="0"/>
              <a:t>rányítás</a:t>
            </a:r>
          </a:p>
          <a:p>
            <a:pPr lvl="1"/>
            <a:r>
              <a:rPr lang="hu-HU" dirty="0" smtClean="0"/>
              <a:t>Külső behatás</a:t>
            </a:r>
          </a:p>
          <a:p>
            <a:pPr lvl="1"/>
            <a:r>
              <a:rPr lang="hu-HU" dirty="0"/>
              <a:t>programozott vezérlés</a:t>
            </a:r>
            <a:endParaRPr lang="hu-HU" dirty="0" smtClean="0"/>
          </a:p>
          <a:p>
            <a:pPr lvl="1"/>
            <a:endParaRPr lang="hu-HU" dirty="0"/>
          </a:p>
          <a:p>
            <a:endParaRPr lang="hu-HU" dirty="0"/>
          </a:p>
        </p:txBody>
      </p:sp>
      <p:pic>
        <p:nvPicPr>
          <p:cNvPr id="5" name="Kép 4" descr="A képen gerinctelen, művészet, kagylóhéj látható&#10;&#10;Automatikusan generált leírá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58530" y="2401838"/>
            <a:ext cx="5197150" cy="2911151"/>
          </a:xfrm>
          <a:prstGeom prst="rect">
            <a:avLst/>
          </a:prstGeom>
          <a:noFill/>
          <a:ln>
            <a:noFill/>
          </a:ln>
        </p:spPr>
      </p:pic>
    </p:spTree>
    <p:extLst>
      <p:ext uri="{BB962C8B-B14F-4D97-AF65-F5344CB8AC3E}">
        <p14:creationId xmlns:p14="http://schemas.microsoft.com/office/powerpoint/2010/main" val="38341513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Feladat megoldása - Adatgenerálás</a:t>
            </a:r>
            <a:endParaRPr lang="hu-HU" dirty="0"/>
          </a:p>
        </p:txBody>
      </p:sp>
      <p:sp>
        <p:nvSpPr>
          <p:cNvPr id="3" name="Tartalom helye 2"/>
          <p:cNvSpPr>
            <a:spLocks noGrp="1"/>
          </p:cNvSpPr>
          <p:nvPr>
            <p:ph idx="1"/>
          </p:nvPr>
        </p:nvSpPr>
        <p:spPr/>
        <p:txBody>
          <a:bodyPr/>
          <a:lstStyle/>
          <a:p>
            <a:r>
              <a:rPr lang="hu-HU" b="1" dirty="0" err="1" smtClean="0"/>
              <a:t>Demostrator</a:t>
            </a:r>
            <a:r>
              <a:rPr lang="hu-HU" b="1" dirty="0" smtClean="0"/>
              <a:t> program átalakítása</a:t>
            </a:r>
            <a:endParaRPr lang="hu-HU" b="1" dirty="0"/>
          </a:p>
          <a:p>
            <a:r>
              <a:rPr lang="hu-HU" dirty="0" smtClean="0"/>
              <a:t>Applikáció módosítása konzolos verzióra</a:t>
            </a:r>
          </a:p>
          <a:p>
            <a:r>
              <a:rPr lang="hu-HU" dirty="0" smtClean="0"/>
              <a:t>Futás közben különböző statisztikák számolása (lépésszám, mozgatott egyedek száma)</a:t>
            </a:r>
            <a:endParaRPr lang="hu-HU" dirty="0"/>
          </a:p>
          <a:p>
            <a:r>
              <a:rPr lang="hu-HU" b="1" dirty="0" err="1" smtClean="0"/>
              <a:t>Generator</a:t>
            </a:r>
            <a:endParaRPr lang="hu-HU" b="1" dirty="0" smtClean="0"/>
          </a:p>
          <a:p>
            <a:r>
              <a:rPr lang="hu-HU" dirty="0" err="1" smtClean="0"/>
              <a:t>Összefüggőség</a:t>
            </a:r>
            <a:r>
              <a:rPr lang="hu-HU" dirty="0" smtClean="0"/>
              <a:t> fenntartása</a:t>
            </a:r>
          </a:p>
          <a:p>
            <a:r>
              <a:rPr lang="hu-HU" dirty="0" err="1" smtClean="0"/>
              <a:t>Paraméterezhető</a:t>
            </a:r>
            <a:r>
              <a:rPr lang="hu-HU" dirty="0" smtClean="0"/>
              <a:t> n-re megoldás -&gt; output mappába nagyon sok adathalmaz generálása</a:t>
            </a:r>
          </a:p>
          <a:p>
            <a:r>
              <a:rPr lang="hu-HU" dirty="0" smtClean="0"/>
              <a:t>Output mappa bedolgozás, </a:t>
            </a:r>
            <a:r>
              <a:rPr lang="hu-HU" dirty="0" err="1" smtClean="0"/>
              <a:t>csv</a:t>
            </a:r>
            <a:r>
              <a:rPr lang="hu-HU" dirty="0" smtClean="0"/>
              <a:t> előállítása</a:t>
            </a:r>
          </a:p>
          <a:p>
            <a:r>
              <a:rPr lang="hu-HU" b="1" dirty="0" smtClean="0"/>
              <a:t>Jupiter Notebook</a:t>
            </a:r>
          </a:p>
          <a:p>
            <a:r>
              <a:rPr lang="hu-HU" dirty="0" smtClean="0"/>
              <a:t>Adathalmaz feldolgozása</a:t>
            </a:r>
            <a:endParaRPr lang="hu-HU" dirty="0"/>
          </a:p>
        </p:txBody>
      </p:sp>
    </p:spTree>
    <p:extLst>
      <p:ext uri="{BB962C8B-B14F-4D97-AF65-F5344CB8AC3E}">
        <p14:creationId xmlns:p14="http://schemas.microsoft.com/office/powerpoint/2010/main" val="11459427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Eredmények</a:t>
            </a:r>
            <a:endParaRPr lang="hu-HU" dirty="0"/>
          </a:p>
        </p:txBody>
      </p:sp>
      <p:sp>
        <p:nvSpPr>
          <p:cNvPr id="6" name="Tartalom helye 5"/>
          <p:cNvSpPr>
            <a:spLocks noGrp="1"/>
          </p:cNvSpPr>
          <p:nvPr>
            <p:ph idx="1"/>
          </p:nvPr>
        </p:nvSpPr>
        <p:spPr/>
        <p:txBody>
          <a:bodyPr/>
          <a:lstStyle/>
          <a:p>
            <a:r>
              <a:rPr lang="hu-HU" b="1" dirty="0"/>
              <a:t>Elméleti hatékonyság</a:t>
            </a:r>
            <a:r>
              <a:rPr lang="hu-HU" dirty="0"/>
              <a:t>: Az algoritmus futási idejét O(n³)-re becsülték, a mért átlagos idő alacsonyabb volt a </a:t>
            </a:r>
            <a:r>
              <a:rPr lang="hu-HU" dirty="0" smtClean="0"/>
              <a:t>felső határnál, jelezve gyakorlati </a:t>
            </a:r>
            <a:r>
              <a:rPr lang="hu-HU" dirty="0" err="1" smtClean="0"/>
              <a:t>optimalizációt</a:t>
            </a:r>
            <a:r>
              <a:rPr lang="hu-HU" dirty="0" smtClean="0"/>
              <a:t>.</a:t>
            </a:r>
          </a:p>
          <a:p>
            <a:r>
              <a:rPr lang="hu-HU" b="1" dirty="0"/>
              <a:t>Szimulációk részletei</a:t>
            </a:r>
            <a:r>
              <a:rPr lang="hu-HU" dirty="0"/>
              <a:t>:</a:t>
            </a:r>
          </a:p>
          <a:p>
            <a:r>
              <a:rPr lang="hu-HU" dirty="0"/>
              <a:t>Különböző bonyolultságú és méretű csempeelrendezések.</a:t>
            </a:r>
          </a:p>
          <a:p>
            <a:r>
              <a:rPr lang="hu-HU" dirty="0"/>
              <a:t>Kezdeti állapotok: véletlenszerű minták és célzott konfigurációk.</a:t>
            </a:r>
          </a:p>
          <a:p>
            <a:r>
              <a:rPr lang="hu-HU" dirty="0"/>
              <a:t>Mérések: teljes lépésszám, csempére eső átlagos lépések, mozgatások adatai.</a:t>
            </a:r>
          </a:p>
          <a:p>
            <a:r>
              <a:rPr lang="hu-HU" b="1" dirty="0"/>
              <a:t>Hatékonyság bizonyítékai</a:t>
            </a:r>
            <a:r>
              <a:rPr lang="hu-HU" dirty="0"/>
              <a:t>:</a:t>
            </a:r>
          </a:p>
          <a:p>
            <a:r>
              <a:rPr lang="hu-HU" dirty="0"/>
              <a:t>A legtöbb szimuláció kevesebb lépést igényelt, mint várták.</a:t>
            </a:r>
          </a:p>
          <a:p>
            <a:r>
              <a:rPr lang="hu-HU" dirty="0"/>
              <a:t>Stabil jégcsap alakzatok, kisebb átmérő, gyorsabb ügynökhaladás.</a:t>
            </a:r>
          </a:p>
          <a:p>
            <a:endParaRPr lang="hu-HU" dirty="0"/>
          </a:p>
        </p:txBody>
      </p:sp>
    </p:spTree>
    <p:extLst>
      <p:ext uri="{BB962C8B-B14F-4D97-AF65-F5344CB8AC3E}">
        <p14:creationId xmlns:p14="http://schemas.microsoft.com/office/powerpoint/2010/main" val="4446992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5113176" y="8449"/>
            <a:ext cx="10058400" cy="1450757"/>
          </a:xfrm>
        </p:spPr>
        <p:txBody>
          <a:bodyPr/>
          <a:lstStyle/>
          <a:p>
            <a:r>
              <a:rPr lang="hu-HU" dirty="0" smtClean="0"/>
              <a:t>N=25</a:t>
            </a:r>
            <a:endParaRPr lang="hu-HU" dirty="0"/>
          </a:p>
        </p:txBody>
      </p:sp>
      <p:sp>
        <p:nvSpPr>
          <p:cNvPr id="3" name="Tartalom helye 2"/>
          <p:cNvSpPr>
            <a:spLocks noGrp="1"/>
          </p:cNvSpPr>
          <p:nvPr>
            <p:ph idx="1"/>
          </p:nvPr>
        </p:nvSpPr>
        <p:spPr/>
        <p:txBody>
          <a:bodyPr/>
          <a:lstStyle/>
          <a:p>
            <a:endParaRPr lang="hu-HU"/>
          </a:p>
        </p:txBody>
      </p:sp>
      <p:pic>
        <p:nvPicPr>
          <p:cNvPr id="4" name="image1.png"/>
          <p:cNvPicPr/>
          <p:nvPr/>
        </p:nvPicPr>
        <p:blipFill>
          <a:blip r:embed="rId2"/>
          <a:srcRect/>
          <a:stretch>
            <a:fillRect/>
          </a:stretch>
        </p:blipFill>
        <p:spPr>
          <a:xfrm>
            <a:off x="194078" y="1845735"/>
            <a:ext cx="5775649" cy="3636832"/>
          </a:xfrm>
          <a:prstGeom prst="rect">
            <a:avLst/>
          </a:prstGeom>
          <a:ln/>
        </p:spPr>
      </p:pic>
      <p:pic>
        <p:nvPicPr>
          <p:cNvPr id="5" name="image7.png"/>
          <p:cNvPicPr/>
          <p:nvPr/>
        </p:nvPicPr>
        <p:blipFill>
          <a:blip r:embed="rId3"/>
          <a:srcRect/>
          <a:stretch>
            <a:fillRect/>
          </a:stretch>
        </p:blipFill>
        <p:spPr>
          <a:xfrm>
            <a:off x="6046237" y="1845733"/>
            <a:ext cx="6012645" cy="3636834"/>
          </a:xfrm>
          <a:prstGeom prst="rect">
            <a:avLst/>
          </a:prstGeom>
          <a:ln/>
        </p:spPr>
      </p:pic>
      <p:sp>
        <p:nvSpPr>
          <p:cNvPr id="8" name="Szövegdoboz 7"/>
          <p:cNvSpPr txBox="1"/>
          <p:nvPr/>
        </p:nvSpPr>
        <p:spPr>
          <a:xfrm>
            <a:off x="4762357" y="2133600"/>
            <a:ext cx="832279" cy="369332"/>
          </a:xfrm>
          <a:prstGeom prst="rect">
            <a:avLst/>
          </a:prstGeom>
          <a:noFill/>
        </p:spPr>
        <p:txBody>
          <a:bodyPr wrap="none" rtlCol="0">
            <a:spAutoFit/>
          </a:bodyPr>
          <a:lstStyle/>
          <a:p>
            <a:r>
              <a:rPr lang="hu-HU" dirty="0" smtClean="0"/>
              <a:t>O(n^3)</a:t>
            </a:r>
            <a:endParaRPr lang="hu-HU" dirty="0"/>
          </a:p>
        </p:txBody>
      </p:sp>
      <p:sp>
        <p:nvSpPr>
          <p:cNvPr id="9" name="Szövegdoboz 8"/>
          <p:cNvSpPr txBox="1"/>
          <p:nvPr/>
        </p:nvSpPr>
        <p:spPr>
          <a:xfrm>
            <a:off x="2665762" y="4457700"/>
            <a:ext cx="832279" cy="369332"/>
          </a:xfrm>
          <a:prstGeom prst="rect">
            <a:avLst/>
          </a:prstGeom>
          <a:noFill/>
        </p:spPr>
        <p:txBody>
          <a:bodyPr wrap="none" rtlCol="0">
            <a:spAutoFit/>
          </a:bodyPr>
          <a:lstStyle/>
          <a:p>
            <a:r>
              <a:rPr lang="hu-HU" dirty="0" smtClean="0"/>
              <a:t>O(n^2)</a:t>
            </a:r>
            <a:endParaRPr lang="hu-HU" dirty="0"/>
          </a:p>
        </p:txBody>
      </p:sp>
      <p:sp>
        <p:nvSpPr>
          <p:cNvPr id="10" name="Szövegdoboz 9"/>
          <p:cNvSpPr txBox="1"/>
          <p:nvPr/>
        </p:nvSpPr>
        <p:spPr>
          <a:xfrm>
            <a:off x="11422237" y="8448"/>
            <a:ext cx="769763" cy="646331"/>
          </a:xfrm>
          <a:prstGeom prst="rect">
            <a:avLst/>
          </a:prstGeom>
          <a:noFill/>
        </p:spPr>
        <p:txBody>
          <a:bodyPr wrap="none" rtlCol="0">
            <a:spAutoFit/>
          </a:bodyPr>
          <a:lstStyle/>
          <a:p>
            <a:r>
              <a:rPr lang="hu-HU" dirty="0" smtClean="0"/>
              <a:t>625</a:t>
            </a:r>
            <a:br>
              <a:rPr lang="hu-HU" dirty="0" smtClean="0"/>
            </a:br>
            <a:r>
              <a:rPr lang="hu-HU" dirty="0" smtClean="0"/>
              <a:t>15625</a:t>
            </a:r>
            <a:endParaRPr lang="hu-HU" dirty="0"/>
          </a:p>
        </p:txBody>
      </p:sp>
    </p:spTree>
    <p:extLst>
      <p:ext uri="{BB962C8B-B14F-4D97-AF65-F5344CB8AC3E}">
        <p14:creationId xmlns:p14="http://schemas.microsoft.com/office/powerpoint/2010/main" val="27724389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endParaRPr lang="hu-HU"/>
          </a:p>
        </p:txBody>
      </p:sp>
      <p:sp>
        <p:nvSpPr>
          <p:cNvPr id="3" name="Tartalom helye 2"/>
          <p:cNvSpPr>
            <a:spLocks noGrp="1"/>
          </p:cNvSpPr>
          <p:nvPr>
            <p:ph idx="1"/>
          </p:nvPr>
        </p:nvSpPr>
        <p:spPr/>
        <p:txBody>
          <a:bodyPr/>
          <a:lstStyle/>
          <a:p>
            <a:endParaRPr lang="hu-HU"/>
          </a:p>
        </p:txBody>
      </p:sp>
      <p:pic>
        <p:nvPicPr>
          <p:cNvPr id="4" name="image6.png"/>
          <p:cNvPicPr/>
          <p:nvPr/>
        </p:nvPicPr>
        <p:blipFill>
          <a:blip r:embed="rId2"/>
          <a:srcRect/>
          <a:stretch>
            <a:fillRect/>
          </a:stretch>
        </p:blipFill>
        <p:spPr>
          <a:xfrm>
            <a:off x="411947" y="1207924"/>
            <a:ext cx="11429066" cy="3982583"/>
          </a:xfrm>
          <a:prstGeom prst="rect">
            <a:avLst/>
          </a:prstGeom>
          <a:ln/>
        </p:spPr>
      </p:pic>
    </p:spTree>
    <p:extLst>
      <p:ext uri="{BB962C8B-B14F-4D97-AF65-F5344CB8AC3E}">
        <p14:creationId xmlns:p14="http://schemas.microsoft.com/office/powerpoint/2010/main" val="11352760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5113176" y="8449"/>
            <a:ext cx="10058400" cy="1450757"/>
          </a:xfrm>
        </p:spPr>
        <p:txBody>
          <a:bodyPr/>
          <a:lstStyle/>
          <a:p>
            <a:r>
              <a:rPr lang="hu-HU" dirty="0" smtClean="0"/>
              <a:t>N=100</a:t>
            </a:r>
            <a:endParaRPr lang="hu-HU" dirty="0"/>
          </a:p>
        </p:txBody>
      </p:sp>
      <p:sp>
        <p:nvSpPr>
          <p:cNvPr id="3" name="Tartalom helye 2"/>
          <p:cNvSpPr>
            <a:spLocks noGrp="1"/>
          </p:cNvSpPr>
          <p:nvPr>
            <p:ph idx="1"/>
          </p:nvPr>
        </p:nvSpPr>
        <p:spPr/>
        <p:txBody>
          <a:bodyPr/>
          <a:lstStyle/>
          <a:p>
            <a:endParaRPr lang="hu-HU"/>
          </a:p>
        </p:txBody>
      </p:sp>
      <p:pic>
        <p:nvPicPr>
          <p:cNvPr id="4" name="image1.png"/>
          <p:cNvPicPr/>
          <p:nvPr/>
        </p:nvPicPr>
        <p:blipFill>
          <a:blip r:embed="rId2"/>
          <a:srcRect/>
          <a:stretch>
            <a:fillRect/>
          </a:stretch>
        </p:blipFill>
        <p:spPr>
          <a:xfrm>
            <a:off x="194078" y="1845735"/>
            <a:ext cx="5775649" cy="3636832"/>
          </a:xfrm>
          <a:prstGeom prst="rect">
            <a:avLst/>
          </a:prstGeom>
          <a:ln/>
        </p:spPr>
      </p:pic>
      <p:pic>
        <p:nvPicPr>
          <p:cNvPr id="5" name="image7.png"/>
          <p:cNvPicPr/>
          <p:nvPr/>
        </p:nvPicPr>
        <p:blipFill>
          <a:blip r:embed="rId3"/>
          <a:srcRect/>
          <a:stretch>
            <a:fillRect/>
          </a:stretch>
        </p:blipFill>
        <p:spPr>
          <a:xfrm>
            <a:off x="6046237" y="1845733"/>
            <a:ext cx="6012645" cy="3636834"/>
          </a:xfrm>
          <a:prstGeom prst="rect">
            <a:avLst/>
          </a:prstGeom>
          <a:ln/>
        </p:spPr>
      </p:pic>
      <p:sp>
        <p:nvSpPr>
          <p:cNvPr id="8" name="Szövegdoboz 7"/>
          <p:cNvSpPr txBox="1"/>
          <p:nvPr/>
        </p:nvSpPr>
        <p:spPr>
          <a:xfrm>
            <a:off x="4762357" y="2133600"/>
            <a:ext cx="832279" cy="369332"/>
          </a:xfrm>
          <a:prstGeom prst="rect">
            <a:avLst/>
          </a:prstGeom>
          <a:noFill/>
        </p:spPr>
        <p:txBody>
          <a:bodyPr wrap="none" rtlCol="0">
            <a:spAutoFit/>
          </a:bodyPr>
          <a:lstStyle/>
          <a:p>
            <a:r>
              <a:rPr lang="hu-HU" dirty="0" smtClean="0"/>
              <a:t>O(n^3)</a:t>
            </a:r>
            <a:endParaRPr lang="hu-HU" dirty="0"/>
          </a:p>
        </p:txBody>
      </p:sp>
      <p:sp>
        <p:nvSpPr>
          <p:cNvPr id="9" name="Szövegdoboz 8"/>
          <p:cNvSpPr txBox="1"/>
          <p:nvPr/>
        </p:nvSpPr>
        <p:spPr>
          <a:xfrm>
            <a:off x="2665762" y="4457700"/>
            <a:ext cx="832279" cy="369332"/>
          </a:xfrm>
          <a:prstGeom prst="rect">
            <a:avLst/>
          </a:prstGeom>
          <a:noFill/>
        </p:spPr>
        <p:txBody>
          <a:bodyPr wrap="none" rtlCol="0">
            <a:spAutoFit/>
          </a:bodyPr>
          <a:lstStyle/>
          <a:p>
            <a:r>
              <a:rPr lang="hu-HU" dirty="0" smtClean="0"/>
              <a:t>O(n^2)</a:t>
            </a:r>
            <a:endParaRPr lang="hu-HU" dirty="0"/>
          </a:p>
        </p:txBody>
      </p:sp>
      <p:sp>
        <p:nvSpPr>
          <p:cNvPr id="10" name="Szövegdoboz 9"/>
          <p:cNvSpPr txBox="1"/>
          <p:nvPr/>
        </p:nvSpPr>
        <p:spPr>
          <a:xfrm>
            <a:off x="11155680" y="8448"/>
            <a:ext cx="1109599" cy="646331"/>
          </a:xfrm>
          <a:prstGeom prst="rect">
            <a:avLst/>
          </a:prstGeom>
          <a:noFill/>
        </p:spPr>
        <p:txBody>
          <a:bodyPr wrap="none" rtlCol="0">
            <a:spAutoFit/>
          </a:bodyPr>
          <a:lstStyle/>
          <a:p>
            <a:r>
              <a:rPr lang="hu-HU" dirty="0" smtClean="0"/>
              <a:t>10000</a:t>
            </a:r>
            <a:r>
              <a:rPr lang="hu-HU" dirty="0"/>
              <a:t/>
            </a:r>
            <a:br>
              <a:rPr lang="hu-HU" dirty="0"/>
            </a:br>
            <a:r>
              <a:rPr lang="hu-HU" dirty="0"/>
              <a:t>1 000 000</a:t>
            </a:r>
          </a:p>
        </p:txBody>
      </p:sp>
      <p:pic>
        <p:nvPicPr>
          <p:cNvPr id="11" name="image2.png"/>
          <p:cNvPicPr/>
          <p:nvPr/>
        </p:nvPicPr>
        <p:blipFill>
          <a:blip r:embed="rId4"/>
          <a:srcRect/>
          <a:stretch>
            <a:fillRect/>
          </a:stretch>
        </p:blipFill>
        <p:spPr>
          <a:xfrm>
            <a:off x="194077" y="1845733"/>
            <a:ext cx="5775649" cy="3636834"/>
          </a:xfrm>
          <a:prstGeom prst="rect">
            <a:avLst/>
          </a:prstGeom>
          <a:ln/>
        </p:spPr>
      </p:pic>
      <p:pic>
        <p:nvPicPr>
          <p:cNvPr id="12" name="image3.png"/>
          <p:cNvPicPr/>
          <p:nvPr/>
        </p:nvPicPr>
        <p:blipFill>
          <a:blip r:embed="rId5"/>
          <a:srcRect/>
          <a:stretch>
            <a:fillRect/>
          </a:stretch>
        </p:blipFill>
        <p:spPr>
          <a:xfrm>
            <a:off x="6046236" y="1845731"/>
            <a:ext cx="6012646" cy="3636835"/>
          </a:xfrm>
          <a:prstGeom prst="rect">
            <a:avLst/>
          </a:prstGeom>
          <a:ln/>
        </p:spPr>
      </p:pic>
      <p:sp>
        <p:nvSpPr>
          <p:cNvPr id="13" name="Szövegdoboz 12"/>
          <p:cNvSpPr txBox="1"/>
          <p:nvPr/>
        </p:nvSpPr>
        <p:spPr>
          <a:xfrm>
            <a:off x="5237834" y="1764267"/>
            <a:ext cx="832279" cy="369332"/>
          </a:xfrm>
          <a:prstGeom prst="rect">
            <a:avLst/>
          </a:prstGeom>
          <a:noFill/>
        </p:spPr>
        <p:txBody>
          <a:bodyPr wrap="none" rtlCol="0">
            <a:spAutoFit/>
          </a:bodyPr>
          <a:lstStyle/>
          <a:p>
            <a:r>
              <a:rPr lang="hu-HU" dirty="0" smtClean="0"/>
              <a:t>O(n^3)</a:t>
            </a:r>
            <a:endParaRPr lang="hu-HU" dirty="0"/>
          </a:p>
        </p:txBody>
      </p:sp>
      <p:sp>
        <p:nvSpPr>
          <p:cNvPr id="14" name="Szövegdoboz 13"/>
          <p:cNvSpPr txBox="1"/>
          <p:nvPr/>
        </p:nvSpPr>
        <p:spPr>
          <a:xfrm>
            <a:off x="3361409" y="4441850"/>
            <a:ext cx="832279" cy="369332"/>
          </a:xfrm>
          <a:prstGeom prst="rect">
            <a:avLst/>
          </a:prstGeom>
          <a:noFill/>
        </p:spPr>
        <p:txBody>
          <a:bodyPr wrap="none" rtlCol="0">
            <a:spAutoFit/>
          </a:bodyPr>
          <a:lstStyle/>
          <a:p>
            <a:r>
              <a:rPr lang="hu-HU" dirty="0" smtClean="0"/>
              <a:t>O(n^2)</a:t>
            </a:r>
            <a:endParaRPr lang="hu-HU" dirty="0"/>
          </a:p>
        </p:txBody>
      </p:sp>
    </p:spTree>
    <p:extLst>
      <p:ext uri="{BB962C8B-B14F-4D97-AF65-F5344CB8AC3E}">
        <p14:creationId xmlns:p14="http://schemas.microsoft.com/office/powerpoint/2010/main" val="400197110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endParaRPr lang="hu-HU"/>
          </a:p>
        </p:txBody>
      </p:sp>
      <p:sp>
        <p:nvSpPr>
          <p:cNvPr id="3" name="Tartalom helye 2"/>
          <p:cNvSpPr>
            <a:spLocks noGrp="1"/>
          </p:cNvSpPr>
          <p:nvPr>
            <p:ph idx="1"/>
          </p:nvPr>
        </p:nvSpPr>
        <p:spPr/>
        <p:txBody>
          <a:bodyPr/>
          <a:lstStyle/>
          <a:p>
            <a:endParaRPr lang="hu-HU"/>
          </a:p>
        </p:txBody>
      </p:sp>
      <p:pic>
        <p:nvPicPr>
          <p:cNvPr id="4" name="image8.png"/>
          <p:cNvPicPr/>
          <p:nvPr/>
        </p:nvPicPr>
        <p:blipFill>
          <a:blip r:embed="rId2"/>
          <a:srcRect/>
          <a:stretch>
            <a:fillRect/>
          </a:stretch>
        </p:blipFill>
        <p:spPr>
          <a:xfrm>
            <a:off x="351276" y="1202060"/>
            <a:ext cx="11601237" cy="4340324"/>
          </a:xfrm>
          <a:prstGeom prst="rect">
            <a:avLst/>
          </a:prstGeom>
          <a:ln/>
        </p:spPr>
      </p:pic>
    </p:spTree>
    <p:extLst>
      <p:ext uri="{BB962C8B-B14F-4D97-AF65-F5344CB8AC3E}">
        <p14:creationId xmlns:p14="http://schemas.microsoft.com/office/powerpoint/2010/main" val="34558738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5113176" y="8449"/>
            <a:ext cx="10058400" cy="1450757"/>
          </a:xfrm>
        </p:spPr>
        <p:txBody>
          <a:bodyPr/>
          <a:lstStyle/>
          <a:p>
            <a:r>
              <a:rPr lang="hu-HU" dirty="0" smtClean="0"/>
              <a:t>N=500</a:t>
            </a:r>
            <a:endParaRPr lang="hu-HU" dirty="0"/>
          </a:p>
        </p:txBody>
      </p:sp>
      <p:sp>
        <p:nvSpPr>
          <p:cNvPr id="3" name="Tartalom helye 2"/>
          <p:cNvSpPr>
            <a:spLocks noGrp="1"/>
          </p:cNvSpPr>
          <p:nvPr>
            <p:ph idx="1"/>
          </p:nvPr>
        </p:nvSpPr>
        <p:spPr/>
        <p:txBody>
          <a:bodyPr/>
          <a:lstStyle/>
          <a:p>
            <a:endParaRPr lang="hu-HU" dirty="0"/>
          </a:p>
        </p:txBody>
      </p:sp>
      <p:pic>
        <p:nvPicPr>
          <p:cNvPr id="4" name="image1.png"/>
          <p:cNvPicPr/>
          <p:nvPr/>
        </p:nvPicPr>
        <p:blipFill>
          <a:blip r:embed="rId2"/>
          <a:srcRect/>
          <a:stretch>
            <a:fillRect/>
          </a:stretch>
        </p:blipFill>
        <p:spPr>
          <a:xfrm>
            <a:off x="194078" y="1845735"/>
            <a:ext cx="5775649" cy="3636832"/>
          </a:xfrm>
          <a:prstGeom prst="rect">
            <a:avLst/>
          </a:prstGeom>
          <a:ln/>
        </p:spPr>
      </p:pic>
      <p:pic>
        <p:nvPicPr>
          <p:cNvPr id="5" name="image7.png"/>
          <p:cNvPicPr/>
          <p:nvPr/>
        </p:nvPicPr>
        <p:blipFill>
          <a:blip r:embed="rId3"/>
          <a:srcRect/>
          <a:stretch>
            <a:fillRect/>
          </a:stretch>
        </p:blipFill>
        <p:spPr>
          <a:xfrm>
            <a:off x="6046237" y="1845733"/>
            <a:ext cx="6012645" cy="3636834"/>
          </a:xfrm>
          <a:prstGeom prst="rect">
            <a:avLst/>
          </a:prstGeom>
          <a:ln/>
        </p:spPr>
      </p:pic>
      <p:sp>
        <p:nvSpPr>
          <p:cNvPr id="8" name="Szövegdoboz 7"/>
          <p:cNvSpPr txBox="1"/>
          <p:nvPr/>
        </p:nvSpPr>
        <p:spPr>
          <a:xfrm>
            <a:off x="4762357" y="2133600"/>
            <a:ext cx="832279" cy="369332"/>
          </a:xfrm>
          <a:prstGeom prst="rect">
            <a:avLst/>
          </a:prstGeom>
          <a:noFill/>
        </p:spPr>
        <p:txBody>
          <a:bodyPr wrap="none" rtlCol="0">
            <a:spAutoFit/>
          </a:bodyPr>
          <a:lstStyle/>
          <a:p>
            <a:r>
              <a:rPr lang="hu-HU" dirty="0" smtClean="0"/>
              <a:t>O(n^3)</a:t>
            </a:r>
            <a:endParaRPr lang="hu-HU" dirty="0"/>
          </a:p>
        </p:txBody>
      </p:sp>
      <p:sp>
        <p:nvSpPr>
          <p:cNvPr id="9" name="Szövegdoboz 8"/>
          <p:cNvSpPr txBox="1"/>
          <p:nvPr/>
        </p:nvSpPr>
        <p:spPr>
          <a:xfrm>
            <a:off x="2665762" y="4457700"/>
            <a:ext cx="832279" cy="369332"/>
          </a:xfrm>
          <a:prstGeom prst="rect">
            <a:avLst/>
          </a:prstGeom>
          <a:noFill/>
        </p:spPr>
        <p:txBody>
          <a:bodyPr wrap="none" rtlCol="0">
            <a:spAutoFit/>
          </a:bodyPr>
          <a:lstStyle/>
          <a:p>
            <a:r>
              <a:rPr lang="hu-HU" dirty="0" smtClean="0"/>
              <a:t>O(n^2)</a:t>
            </a:r>
            <a:endParaRPr lang="hu-HU" dirty="0"/>
          </a:p>
        </p:txBody>
      </p:sp>
      <p:sp>
        <p:nvSpPr>
          <p:cNvPr id="10" name="Szövegdoboz 9"/>
          <p:cNvSpPr txBox="1"/>
          <p:nvPr/>
        </p:nvSpPr>
        <p:spPr>
          <a:xfrm>
            <a:off x="10848362" y="8448"/>
            <a:ext cx="1343638" cy="646331"/>
          </a:xfrm>
          <a:prstGeom prst="rect">
            <a:avLst/>
          </a:prstGeom>
          <a:noFill/>
        </p:spPr>
        <p:txBody>
          <a:bodyPr wrap="none" rtlCol="0">
            <a:spAutoFit/>
          </a:bodyPr>
          <a:lstStyle/>
          <a:p>
            <a:r>
              <a:rPr lang="hu-HU" dirty="0" smtClean="0"/>
              <a:t>250 000</a:t>
            </a:r>
            <a:r>
              <a:rPr lang="hu-HU" dirty="0"/>
              <a:t/>
            </a:r>
            <a:br>
              <a:rPr lang="hu-HU" dirty="0"/>
            </a:br>
            <a:r>
              <a:rPr lang="hu-HU" dirty="0"/>
              <a:t>125 000 000</a:t>
            </a:r>
          </a:p>
        </p:txBody>
      </p:sp>
      <p:pic>
        <p:nvPicPr>
          <p:cNvPr id="11" name="image2.png"/>
          <p:cNvPicPr/>
          <p:nvPr/>
        </p:nvPicPr>
        <p:blipFill>
          <a:blip r:embed="rId4"/>
          <a:srcRect/>
          <a:stretch>
            <a:fillRect/>
          </a:stretch>
        </p:blipFill>
        <p:spPr>
          <a:xfrm>
            <a:off x="194077" y="1845733"/>
            <a:ext cx="5775649" cy="3636834"/>
          </a:xfrm>
          <a:prstGeom prst="rect">
            <a:avLst/>
          </a:prstGeom>
          <a:ln/>
        </p:spPr>
      </p:pic>
      <p:pic>
        <p:nvPicPr>
          <p:cNvPr id="12" name="image3.png"/>
          <p:cNvPicPr/>
          <p:nvPr/>
        </p:nvPicPr>
        <p:blipFill>
          <a:blip r:embed="rId5"/>
          <a:srcRect/>
          <a:stretch>
            <a:fillRect/>
          </a:stretch>
        </p:blipFill>
        <p:spPr>
          <a:xfrm>
            <a:off x="6046236" y="1845731"/>
            <a:ext cx="6012646" cy="3636835"/>
          </a:xfrm>
          <a:prstGeom prst="rect">
            <a:avLst/>
          </a:prstGeom>
          <a:ln/>
        </p:spPr>
      </p:pic>
      <p:sp>
        <p:nvSpPr>
          <p:cNvPr id="14" name="Szövegdoboz 13"/>
          <p:cNvSpPr txBox="1"/>
          <p:nvPr/>
        </p:nvSpPr>
        <p:spPr>
          <a:xfrm>
            <a:off x="3361409" y="4441850"/>
            <a:ext cx="832279" cy="369332"/>
          </a:xfrm>
          <a:prstGeom prst="rect">
            <a:avLst/>
          </a:prstGeom>
          <a:noFill/>
        </p:spPr>
        <p:txBody>
          <a:bodyPr wrap="none" rtlCol="0">
            <a:spAutoFit/>
          </a:bodyPr>
          <a:lstStyle/>
          <a:p>
            <a:r>
              <a:rPr lang="hu-HU" dirty="0" smtClean="0"/>
              <a:t>O(n^2)</a:t>
            </a:r>
            <a:endParaRPr lang="hu-HU" dirty="0"/>
          </a:p>
        </p:txBody>
      </p:sp>
      <p:pic>
        <p:nvPicPr>
          <p:cNvPr id="15" name="image5.png"/>
          <p:cNvPicPr/>
          <p:nvPr/>
        </p:nvPicPr>
        <p:blipFill>
          <a:blip r:embed="rId6"/>
          <a:srcRect/>
          <a:stretch>
            <a:fillRect/>
          </a:stretch>
        </p:blipFill>
        <p:spPr>
          <a:xfrm>
            <a:off x="158636" y="1845731"/>
            <a:ext cx="5775650" cy="3636835"/>
          </a:xfrm>
          <a:prstGeom prst="rect">
            <a:avLst/>
          </a:prstGeom>
          <a:ln/>
        </p:spPr>
      </p:pic>
      <p:pic>
        <p:nvPicPr>
          <p:cNvPr id="16" name="image4.png"/>
          <p:cNvPicPr/>
          <p:nvPr/>
        </p:nvPicPr>
        <p:blipFill>
          <a:blip r:embed="rId7"/>
          <a:srcRect/>
          <a:stretch>
            <a:fillRect/>
          </a:stretch>
        </p:blipFill>
        <p:spPr>
          <a:xfrm>
            <a:off x="6046235" y="1845730"/>
            <a:ext cx="6012647" cy="3636836"/>
          </a:xfrm>
          <a:prstGeom prst="rect">
            <a:avLst/>
          </a:prstGeom>
          <a:ln/>
        </p:spPr>
      </p:pic>
      <p:sp>
        <p:nvSpPr>
          <p:cNvPr id="7" name="Szövegdoboz 6"/>
          <p:cNvSpPr txBox="1"/>
          <p:nvPr/>
        </p:nvSpPr>
        <p:spPr>
          <a:xfrm>
            <a:off x="5213955" y="1736196"/>
            <a:ext cx="832279" cy="646331"/>
          </a:xfrm>
          <a:prstGeom prst="rect">
            <a:avLst/>
          </a:prstGeom>
          <a:noFill/>
        </p:spPr>
        <p:txBody>
          <a:bodyPr wrap="none" rtlCol="0">
            <a:spAutoFit/>
          </a:bodyPr>
          <a:lstStyle/>
          <a:p>
            <a:r>
              <a:rPr lang="hu-HU" dirty="0"/>
              <a:t>O(n^3)</a:t>
            </a:r>
          </a:p>
          <a:p>
            <a:endParaRPr lang="hu-HU" dirty="0"/>
          </a:p>
        </p:txBody>
      </p:sp>
      <p:sp>
        <p:nvSpPr>
          <p:cNvPr id="17" name="Szövegdoboz 16"/>
          <p:cNvSpPr txBox="1"/>
          <p:nvPr/>
        </p:nvSpPr>
        <p:spPr>
          <a:xfrm>
            <a:off x="3134577" y="4457699"/>
            <a:ext cx="838876" cy="646331"/>
          </a:xfrm>
          <a:prstGeom prst="rect">
            <a:avLst/>
          </a:prstGeom>
          <a:noFill/>
        </p:spPr>
        <p:txBody>
          <a:bodyPr wrap="square" rtlCol="0">
            <a:spAutoFit/>
          </a:bodyPr>
          <a:lstStyle/>
          <a:p>
            <a:r>
              <a:rPr lang="hu-HU" dirty="0" smtClean="0"/>
              <a:t>O(n^2)</a:t>
            </a:r>
            <a:endParaRPr lang="hu-HU" dirty="0"/>
          </a:p>
          <a:p>
            <a:endParaRPr lang="hu-HU" dirty="0"/>
          </a:p>
        </p:txBody>
      </p:sp>
    </p:spTree>
    <p:extLst>
      <p:ext uri="{BB962C8B-B14F-4D97-AF65-F5344CB8AC3E}">
        <p14:creationId xmlns:p14="http://schemas.microsoft.com/office/powerpoint/2010/main" val="11884920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endParaRPr lang="hu-HU"/>
          </a:p>
        </p:txBody>
      </p:sp>
      <p:sp>
        <p:nvSpPr>
          <p:cNvPr id="3" name="Tartalom helye 2"/>
          <p:cNvSpPr>
            <a:spLocks noGrp="1"/>
          </p:cNvSpPr>
          <p:nvPr>
            <p:ph idx="1"/>
          </p:nvPr>
        </p:nvSpPr>
        <p:spPr/>
        <p:txBody>
          <a:bodyPr/>
          <a:lstStyle/>
          <a:p>
            <a:endParaRPr lang="hu-HU"/>
          </a:p>
        </p:txBody>
      </p:sp>
      <p:pic>
        <p:nvPicPr>
          <p:cNvPr id="4" name="image9.png"/>
          <p:cNvPicPr/>
          <p:nvPr/>
        </p:nvPicPr>
        <p:blipFill>
          <a:blip r:embed="rId2"/>
          <a:srcRect/>
          <a:stretch>
            <a:fillRect/>
          </a:stretch>
        </p:blipFill>
        <p:spPr>
          <a:xfrm>
            <a:off x="418973" y="1112811"/>
            <a:ext cx="11415013" cy="4075010"/>
          </a:xfrm>
          <a:prstGeom prst="rect">
            <a:avLst/>
          </a:prstGeom>
          <a:ln/>
        </p:spPr>
      </p:pic>
    </p:spTree>
    <p:extLst>
      <p:ext uri="{BB962C8B-B14F-4D97-AF65-F5344CB8AC3E}">
        <p14:creationId xmlns:p14="http://schemas.microsoft.com/office/powerpoint/2010/main" val="25609613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ím 3"/>
          <p:cNvSpPr>
            <a:spLocks noGrp="1"/>
          </p:cNvSpPr>
          <p:nvPr>
            <p:ph type="ctrTitle"/>
          </p:nvPr>
        </p:nvSpPr>
        <p:spPr/>
        <p:txBody>
          <a:bodyPr/>
          <a:lstStyle/>
          <a:p>
            <a:r>
              <a:rPr lang="hu-HU" dirty="0" smtClean="0"/>
              <a:t>Köszönöm a figyelmet!</a:t>
            </a:r>
            <a:endParaRPr lang="hu-HU" dirty="0"/>
          </a:p>
        </p:txBody>
      </p:sp>
      <p:sp>
        <p:nvSpPr>
          <p:cNvPr id="5" name="Alcím 4"/>
          <p:cNvSpPr>
            <a:spLocks noGrp="1"/>
          </p:cNvSpPr>
          <p:nvPr>
            <p:ph type="subTitle" idx="1"/>
          </p:nvPr>
        </p:nvSpPr>
        <p:spPr/>
        <p:txBody>
          <a:bodyPr/>
          <a:lstStyle/>
          <a:p>
            <a:endParaRPr lang="hu-HU"/>
          </a:p>
        </p:txBody>
      </p:sp>
    </p:spTree>
    <p:extLst>
      <p:ext uri="{BB962C8B-B14F-4D97-AF65-F5344CB8AC3E}">
        <p14:creationId xmlns:p14="http://schemas.microsoft.com/office/powerpoint/2010/main" val="42786095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hu-HU" b="1" dirty="0"/>
              <a:t>Programozható anyagok </a:t>
            </a:r>
            <a:r>
              <a:rPr lang="hu-HU" b="1" dirty="0" smtClean="0"/>
              <a:t>felépítése</a:t>
            </a:r>
            <a:endParaRPr lang="hu-HU" dirty="0"/>
          </a:p>
        </p:txBody>
      </p:sp>
      <p:sp>
        <p:nvSpPr>
          <p:cNvPr id="3" name="Tartalom helye 2"/>
          <p:cNvSpPr>
            <a:spLocks noGrp="1"/>
          </p:cNvSpPr>
          <p:nvPr>
            <p:ph idx="1"/>
          </p:nvPr>
        </p:nvSpPr>
        <p:spPr/>
        <p:txBody>
          <a:bodyPr/>
          <a:lstStyle/>
          <a:p>
            <a:pPr lvl="0"/>
            <a:r>
              <a:rPr lang="hu-HU" dirty="0"/>
              <a:t>Apró egységek</a:t>
            </a:r>
          </a:p>
          <a:p>
            <a:pPr lvl="0"/>
            <a:r>
              <a:rPr lang="hu-HU" dirty="0" smtClean="0"/>
              <a:t>Együttműködés</a:t>
            </a:r>
          </a:p>
          <a:p>
            <a:pPr lvl="1"/>
            <a:r>
              <a:rPr lang="hu-HU" dirty="0" smtClean="0"/>
              <a:t>Modularitás</a:t>
            </a:r>
          </a:p>
          <a:p>
            <a:pPr lvl="1"/>
            <a:r>
              <a:rPr lang="hu-HU" dirty="0" smtClean="0"/>
              <a:t>Adaptív viselkedés</a:t>
            </a:r>
          </a:p>
          <a:p>
            <a:pPr marL="201168" lvl="1" indent="0">
              <a:buNone/>
            </a:pPr>
            <a:r>
              <a:rPr lang="hu-HU" b="1" dirty="0" smtClean="0"/>
              <a:t>Ez </a:t>
            </a:r>
            <a:r>
              <a:rPr lang="hu-HU" b="1" dirty="0"/>
              <a:t>a felépítés alapvetően határozza meg a </a:t>
            </a:r>
            <a:r>
              <a:rPr lang="hu-HU" b="1" dirty="0" smtClean="0"/>
              <a:t>programozható</a:t>
            </a:r>
            <a:br>
              <a:rPr lang="hu-HU" b="1" dirty="0" smtClean="0"/>
            </a:br>
            <a:r>
              <a:rPr lang="hu-HU" b="1" dirty="0" smtClean="0"/>
              <a:t>anyagok </a:t>
            </a:r>
            <a:r>
              <a:rPr lang="hu-HU" b="1" dirty="0"/>
              <a:t>sokoldalú alkalmazhatóságát, lehetővé téve </a:t>
            </a:r>
            <a:r>
              <a:rPr lang="hu-HU" b="1" dirty="0" smtClean="0"/>
              <a:t>különböző</a:t>
            </a:r>
            <a:br>
              <a:rPr lang="hu-HU" b="1" dirty="0" smtClean="0"/>
            </a:br>
            <a:r>
              <a:rPr lang="hu-HU" b="1" dirty="0" smtClean="0"/>
              <a:t>struktúrák </a:t>
            </a:r>
            <a:r>
              <a:rPr lang="hu-HU" b="1" dirty="0"/>
              <a:t>létrehozását és alakítását, akár valós időben is</a:t>
            </a:r>
            <a:r>
              <a:rPr lang="hu-HU" b="1" dirty="0" smtClean="0"/>
              <a:t>.</a:t>
            </a:r>
          </a:p>
          <a:p>
            <a:pPr marL="201168" lvl="1" indent="0">
              <a:buNone/>
            </a:pPr>
            <a:r>
              <a:rPr lang="hu-HU" dirty="0" smtClean="0"/>
              <a:t>Aktív és passzív rendszerek</a:t>
            </a:r>
          </a:p>
          <a:p>
            <a:pPr lvl="1"/>
            <a:r>
              <a:rPr lang="hu-HU" b="1" i="1" dirty="0"/>
              <a:t>hibrid </a:t>
            </a:r>
            <a:r>
              <a:rPr lang="hu-HU" b="1" i="1" dirty="0" smtClean="0"/>
              <a:t>modell</a:t>
            </a:r>
          </a:p>
          <a:p>
            <a:pPr marL="201168" lvl="1" indent="0">
              <a:buNone/>
            </a:pPr>
            <a:r>
              <a:rPr lang="hu-HU" dirty="0"/>
              <a:t>Csempék és </a:t>
            </a:r>
            <a:r>
              <a:rPr lang="hu-HU" dirty="0" smtClean="0"/>
              <a:t>ügynök/</a:t>
            </a:r>
            <a:r>
              <a:rPr lang="hu-HU" dirty="0" err="1" smtClean="0"/>
              <a:t>aktor</a:t>
            </a:r>
            <a:endParaRPr lang="hu-HU" b="1" dirty="0"/>
          </a:p>
          <a:p>
            <a:pPr marL="201168" lvl="1" indent="0">
              <a:buNone/>
            </a:pPr>
            <a:endParaRPr lang="hu-HU" dirty="0"/>
          </a:p>
        </p:txBody>
      </p:sp>
      <p:pic>
        <p:nvPicPr>
          <p:cNvPr id="4" name="Kép 3" descr="A képen fémáru, Autóalkatrész, fogaskerék látható&#10;&#10;Automatikusan generált leírá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48465" y="3997827"/>
            <a:ext cx="3607215" cy="1979641"/>
          </a:xfrm>
          <a:prstGeom prst="rect">
            <a:avLst/>
          </a:prstGeom>
          <a:noFill/>
          <a:ln>
            <a:noFill/>
          </a:ln>
        </p:spPr>
      </p:pic>
      <p:pic>
        <p:nvPicPr>
          <p:cNvPr id="2050" name="Picture 2" descr="Programmable Matter in Architecture: Revolutionizing Design and Construc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14995" y="1930653"/>
            <a:ext cx="2674153" cy="1782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35052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ím 3"/>
          <p:cNvSpPr>
            <a:spLocks noGrp="1"/>
          </p:cNvSpPr>
          <p:nvPr>
            <p:ph type="ctrTitle"/>
          </p:nvPr>
        </p:nvSpPr>
        <p:spPr/>
        <p:txBody>
          <a:bodyPr/>
          <a:lstStyle/>
          <a:p>
            <a:r>
              <a:rPr lang="hu-HU" dirty="0"/>
              <a:t>Probléma és megoldás</a:t>
            </a:r>
          </a:p>
        </p:txBody>
      </p:sp>
      <p:sp>
        <p:nvSpPr>
          <p:cNvPr id="5" name="Alcím 4"/>
          <p:cNvSpPr>
            <a:spLocks noGrp="1"/>
          </p:cNvSpPr>
          <p:nvPr>
            <p:ph type="subTitle" idx="1"/>
          </p:nvPr>
        </p:nvSpPr>
        <p:spPr/>
        <p:txBody>
          <a:bodyPr/>
          <a:lstStyle/>
          <a:p>
            <a:endParaRPr lang="hu-HU"/>
          </a:p>
        </p:txBody>
      </p:sp>
    </p:spTree>
    <p:extLst>
      <p:ext uri="{BB962C8B-B14F-4D97-AF65-F5344CB8AC3E}">
        <p14:creationId xmlns:p14="http://schemas.microsoft.com/office/powerpoint/2010/main" val="8788277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a:t>Formaalakítási problémák</a:t>
            </a:r>
            <a:endParaRPr lang="hu-HU" dirty="0"/>
          </a:p>
        </p:txBody>
      </p:sp>
      <p:sp>
        <p:nvSpPr>
          <p:cNvPr id="3" name="Tartalom helye 2"/>
          <p:cNvSpPr>
            <a:spLocks noGrp="1"/>
          </p:cNvSpPr>
          <p:nvPr>
            <p:ph idx="1"/>
          </p:nvPr>
        </p:nvSpPr>
        <p:spPr/>
        <p:txBody>
          <a:bodyPr/>
          <a:lstStyle/>
          <a:p>
            <a:pPr marL="0" lvl="0" indent="0">
              <a:buNone/>
            </a:pPr>
            <a:r>
              <a:rPr lang="hu-HU" dirty="0"/>
              <a:t>Ügynök és csempék </a:t>
            </a:r>
            <a:r>
              <a:rPr lang="hu-HU" dirty="0" smtClean="0"/>
              <a:t>kapcsolata</a:t>
            </a:r>
          </a:p>
          <a:p>
            <a:pPr marL="0" lvl="0" indent="0">
              <a:buNone/>
            </a:pPr>
            <a:r>
              <a:rPr lang="hu-HU" dirty="0" smtClean="0"/>
              <a:t>Csempék manipulálása</a:t>
            </a:r>
          </a:p>
          <a:p>
            <a:pPr marL="0" lvl="0" indent="0">
              <a:buNone/>
            </a:pPr>
            <a:r>
              <a:rPr lang="hu-HU" b="1" dirty="0" smtClean="0"/>
              <a:t>Probléma</a:t>
            </a:r>
          </a:p>
          <a:p>
            <a:pPr lvl="1"/>
            <a:r>
              <a:rPr lang="hu-HU" dirty="0"/>
              <a:t>Csempék mozgatása</a:t>
            </a:r>
          </a:p>
          <a:p>
            <a:pPr lvl="1"/>
            <a:r>
              <a:rPr lang="hu-HU" dirty="0"/>
              <a:t>Hatékonyság növelés</a:t>
            </a:r>
          </a:p>
          <a:p>
            <a:pPr lvl="1"/>
            <a:r>
              <a:rPr lang="hu-HU" dirty="0" smtClean="0"/>
              <a:t>Formaalakítás</a:t>
            </a:r>
            <a:endParaRPr lang="hu-HU" dirty="0"/>
          </a:p>
        </p:txBody>
      </p:sp>
      <p:pic>
        <p:nvPicPr>
          <p:cNvPr id="4" name="Kép 3"/>
          <p:cNvPicPr>
            <a:picLocks noChangeAspect="1"/>
          </p:cNvPicPr>
          <p:nvPr/>
        </p:nvPicPr>
        <p:blipFill>
          <a:blip r:embed="rId3"/>
          <a:stretch>
            <a:fillRect/>
          </a:stretch>
        </p:blipFill>
        <p:spPr>
          <a:xfrm>
            <a:off x="4248842" y="2661424"/>
            <a:ext cx="6906838" cy="3207670"/>
          </a:xfrm>
          <a:prstGeom prst="rect">
            <a:avLst/>
          </a:prstGeom>
        </p:spPr>
      </p:pic>
    </p:spTree>
    <p:extLst>
      <p:ext uri="{BB962C8B-B14F-4D97-AF65-F5344CB8AC3E}">
        <p14:creationId xmlns:p14="http://schemas.microsoft.com/office/powerpoint/2010/main" val="37900884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a:t>Jégcsap alakzat</a:t>
            </a:r>
            <a:endParaRPr lang="hu-HU" dirty="0"/>
          </a:p>
        </p:txBody>
      </p:sp>
      <p:sp>
        <p:nvSpPr>
          <p:cNvPr id="3" name="Tartalom helye 2"/>
          <p:cNvSpPr>
            <a:spLocks noGrp="1"/>
          </p:cNvSpPr>
          <p:nvPr>
            <p:ph idx="1"/>
          </p:nvPr>
        </p:nvSpPr>
        <p:spPr/>
        <p:txBody>
          <a:bodyPr/>
          <a:lstStyle/>
          <a:p>
            <a:pPr lvl="0"/>
            <a:r>
              <a:rPr lang="hu-HU" dirty="0"/>
              <a:t>Mozgatás a kapcsolat megszakítása nélkül</a:t>
            </a:r>
          </a:p>
          <a:p>
            <a:pPr lvl="0"/>
            <a:r>
              <a:rPr lang="hu-HU" dirty="0"/>
              <a:t>Cél: „jégcsap” struktúra</a:t>
            </a:r>
          </a:p>
          <a:p>
            <a:pPr lvl="0"/>
            <a:r>
              <a:rPr lang="hu-HU" dirty="0"/>
              <a:t>Előnyei: egyszerűsíti az alakformálást, kisebb átmérő, </a:t>
            </a:r>
            <a:r>
              <a:rPr lang="hu-HU" dirty="0" smtClean="0"/>
              <a:t>több</a:t>
            </a:r>
            <a:br>
              <a:rPr lang="hu-HU" dirty="0" smtClean="0"/>
            </a:br>
            <a:r>
              <a:rPr lang="hu-HU" dirty="0" smtClean="0"/>
              <a:t>mozgatható </a:t>
            </a:r>
            <a:r>
              <a:rPr lang="hu-HU" dirty="0"/>
              <a:t>csempe -&gt; ezek javítják az </a:t>
            </a:r>
            <a:r>
              <a:rPr lang="hu-HU" dirty="0" smtClean="0"/>
              <a:t>ügynök</a:t>
            </a:r>
            <a:br>
              <a:rPr lang="hu-HU" dirty="0" smtClean="0"/>
            </a:br>
            <a:r>
              <a:rPr lang="hu-HU" dirty="0" smtClean="0"/>
              <a:t>mozgásterét </a:t>
            </a:r>
            <a:r>
              <a:rPr lang="hu-HU" dirty="0"/>
              <a:t>és </a:t>
            </a:r>
            <a:r>
              <a:rPr lang="hu-HU" dirty="0" smtClean="0"/>
              <a:t>hatékonyságát</a:t>
            </a:r>
            <a:endParaRPr lang="hu-HU" dirty="0"/>
          </a:p>
        </p:txBody>
      </p:sp>
      <p:pic>
        <p:nvPicPr>
          <p:cNvPr id="4" name="Kép 3"/>
          <p:cNvPicPr/>
          <p:nvPr/>
        </p:nvPicPr>
        <p:blipFill>
          <a:blip r:embed="rId3"/>
          <a:stretch>
            <a:fillRect/>
          </a:stretch>
        </p:blipFill>
        <p:spPr>
          <a:xfrm>
            <a:off x="7916786" y="3396343"/>
            <a:ext cx="3238894" cy="2472751"/>
          </a:xfrm>
          <a:prstGeom prst="rect">
            <a:avLst/>
          </a:prstGeom>
        </p:spPr>
      </p:pic>
      <p:pic>
        <p:nvPicPr>
          <p:cNvPr id="5" name="Kép 4"/>
          <p:cNvPicPr>
            <a:picLocks noChangeAspect="1"/>
          </p:cNvPicPr>
          <p:nvPr/>
        </p:nvPicPr>
        <p:blipFill>
          <a:blip r:embed="rId4"/>
          <a:stretch>
            <a:fillRect/>
          </a:stretch>
        </p:blipFill>
        <p:spPr>
          <a:xfrm>
            <a:off x="5566644" y="3396343"/>
            <a:ext cx="1953830" cy="2469210"/>
          </a:xfrm>
          <a:prstGeom prst="rect">
            <a:avLst/>
          </a:prstGeom>
        </p:spPr>
      </p:pic>
    </p:spTree>
    <p:extLst>
      <p:ext uri="{BB962C8B-B14F-4D97-AF65-F5344CB8AC3E}">
        <p14:creationId xmlns:p14="http://schemas.microsoft.com/office/powerpoint/2010/main" val="35315568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err="1"/>
              <a:t>Nanoszintű</a:t>
            </a:r>
            <a:r>
              <a:rPr lang="hu-HU" b="1" dirty="0"/>
              <a:t> </a:t>
            </a:r>
            <a:r>
              <a:rPr lang="hu-HU" b="1" dirty="0" smtClean="0"/>
              <a:t>feladatok</a:t>
            </a:r>
            <a:endParaRPr lang="hu-HU" dirty="0"/>
          </a:p>
        </p:txBody>
      </p:sp>
      <p:sp>
        <p:nvSpPr>
          <p:cNvPr id="3" name="Tartalom helye 2"/>
          <p:cNvSpPr>
            <a:spLocks noGrp="1"/>
          </p:cNvSpPr>
          <p:nvPr>
            <p:ph idx="1"/>
          </p:nvPr>
        </p:nvSpPr>
        <p:spPr/>
        <p:txBody>
          <a:bodyPr/>
          <a:lstStyle/>
          <a:p>
            <a:pPr lvl="0"/>
            <a:r>
              <a:rPr lang="hu-HU" dirty="0"/>
              <a:t>Teher szállítása (gyógyszeradagolás, molekulák szállítása),</a:t>
            </a:r>
          </a:p>
          <a:p>
            <a:pPr lvl="0"/>
            <a:r>
              <a:rPr lang="hu-HU" dirty="0"/>
              <a:t>Kommunikáció elsősegítése (jelek fogadása és küldése egymás között vagy a környezetkkel)</a:t>
            </a:r>
          </a:p>
          <a:p>
            <a:pPr lvl="0"/>
            <a:r>
              <a:rPr lang="hu-HU" dirty="0"/>
              <a:t>Membránok felszínén való navigálás (</a:t>
            </a:r>
            <a:r>
              <a:rPr lang="hu-HU" dirty="0" err="1"/>
              <a:t>nanorobotok</a:t>
            </a:r>
            <a:r>
              <a:rPr lang="hu-HU" dirty="0"/>
              <a:t> képesek a sejtek vagy más biológiai struktúrák felületén mozogni)</a:t>
            </a:r>
          </a:p>
          <a:p>
            <a:pPr lvl="0"/>
            <a:r>
              <a:rPr lang="hu-HU" dirty="0"/>
              <a:t>Útvonalkeresés (ezek az egységek képesek lehetnek megtalálni a legjobb utat egy adott célhoz)</a:t>
            </a:r>
          </a:p>
          <a:p>
            <a:pPr marL="0" indent="0">
              <a:buNone/>
            </a:pPr>
            <a:endParaRPr lang="hu-HU" dirty="0"/>
          </a:p>
        </p:txBody>
      </p:sp>
    </p:spTree>
    <p:extLst>
      <p:ext uri="{BB962C8B-B14F-4D97-AF65-F5344CB8AC3E}">
        <p14:creationId xmlns:p14="http://schemas.microsoft.com/office/powerpoint/2010/main" val="25386022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hu-HU" b="1" dirty="0"/>
              <a:t>Felhasználás, konkrét lehetséges </a:t>
            </a:r>
            <a:r>
              <a:rPr lang="hu-HU" b="1" dirty="0" smtClean="0"/>
              <a:t>alkalmazások</a:t>
            </a:r>
            <a:endParaRPr lang="hu-HU" dirty="0"/>
          </a:p>
        </p:txBody>
      </p:sp>
      <p:sp>
        <p:nvSpPr>
          <p:cNvPr id="3" name="Tartalom helye 2"/>
          <p:cNvSpPr>
            <a:spLocks noGrp="1"/>
          </p:cNvSpPr>
          <p:nvPr>
            <p:ph idx="1"/>
          </p:nvPr>
        </p:nvSpPr>
        <p:spPr/>
        <p:txBody>
          <a:bodyPr/>
          <a:lstStyle/>
          <a:p>
            <a:r>
              <a:rPr lang="hu-HU" b="1" dirty="0"/>
              <a:t>Orvostudomány</a:t>
            </a:r>
            <a:endParaRPr lang="hu-HU" dirty="0"/>
          </a:p>
          <a:p>
            <a:pPr lvl="1"/>
            <a:r>
              <a:rPr lang="hu-HU" dirty="0"/>
              <a:t>Gyógyszeradagolás</a:t>
            </a:r>
          </a:p>
          <a:p>
            <a:pPr lvl="1"/>
            <a:r>
              <a:rPr lang="hu-HU" dirty="0"/>
              <a:t>Testbe </a:t>
            </a:r>
            <a:r>
              <a:rPr lang="hu-HU" dirty="0" smtClean="0"/>
              <a:t>juttatás</a:t>
            </a:r>
          </a:p>
          <a:p>
            <a:r>
              <a:rPr lang="hu-HU" b="1" dirty="0"/>
              <a:t>Környezetvédelem</a:t>
            </a:r>
            <a:endParaRPr lang="hu-HU" dirty="0"/>
          </a:p>
          <a:p>
            <a:pPr lvl="1"/>
            <a:r>
              <a:rPr lang="hu-HU" dirty="0" err="1" smtClean="0"/>
              <a:t>Nanoszűrők</a:t>
            </a:r>
            <a:endParaRPr lang="hu-HU" dirty="0" smtClean="0"/>
          </a:p>
          <a:p>
            <a:r>
              <a:rPr lang="hu-HU" b="1" dirty="0"/>
              <a:t>Építőipar</a:t>
            </a:r>
            <a:endParaRPr lang="hu-HU" dirty="0"/>
          </a:p>
          <a:p>
            <a:pPr lvl="1"/>
            <a:r>
              <a:rPr lang="hu-HU" dirty="0" smtClean="0"/>
              <a:t>Sérülésjavítás</a:t>
            </a:r>
          </a:p>
          <a:p>
            <a:r>
              <a:rPr lang="hu-HU" b="1" dirty="0"/>
              <a:t>Elektronikai eszközök</a:t>
            </a:r>
            <a:endParaRPr lang="hu-HU" dirty="0"/>
          </a:p>
          <a:p>
            <a:pPr lvl="1"/>
            <a:r>
              <a:rPr lang="hu-HU" dirty="0"/>
              <a:t>Rugalmasság (</a:t>
            </a:r>
            <a:r>
              <a:rPr lang="hu-HU" dirty="0" err="1"/>
              <a:t>újraszerveződés</a:t>
            </a:r>
            <a:r>
              <a:rPr lang="hu-HU" dirty="0"/>
              <a:t> feladattól függően)</a:t>
            </a:r>
          </a:p>
          <a:p>
            <a:pPr lvl="1"/>
            <a:r>
              <a:rPr lang="hu-HU" dirty="0"/>
              <a:t>Hatékonyság növelés</a:t>
            </a:r>
          </a:p>
          <a:p>
            <a:endParaRPr lang="hu-HU" dirty="0"/>
          </a:p>
          <a:p>
            <a:endParaRPr lang="hu-HU" dirty="0"/>
          </a:p>
          <a:p>
            <a:endParaRPr lang="hu-HU" dirty="0"/>
          </a:p>
        </p:txBody>
      </p:sp>
      <p:pic>
        <p:nvPicPr>
          <p:cNvPr id="3076" name="Picture 4" descr="Nanotechnology's Favorable Future in Food Packagi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05061" y="1845734"/>
            <a:ext cx="4950619"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619749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ktív">
  <a:themeElements>
    <a:clrScheme name="Retrospektív">
      <a:dk1>
        <a:srgbClr val="000000"/>
      </a:dk1>
      <a:lt1>
        <a:srgbClr val="FFFFFF"/>
      </a:lt1>
      <a:dk2>
        <a:srgbClr val="46464A"/>
      </a:dk2>
      <a:lt2>
        <a:srgbClr val="D1D9E1"/>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Retrospektív">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ktív">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282</TotalTime>
  <Words>3440</Words>
  <Application>Microsoft Office PowerPoint</Application>
  <PresentationFormat>Szélesvásznú</PresentationFormat>
  <Paragraphs>232</Paragraphs>
  <Slides>38</Slides>
  <Notes>19</Notes>
  <HiddenSlides>0</HiddenSlides>
  <MMClips>0</MMClips>
  <ScaleCrop>false</ScaleCrop>
  <HeadingPairs>
    <vt:vector size="6" baseType="variant">
      <vt:variant>
        <vt:lpstr>Használt betűtípusok</vt:lpstr>
      </vt:variant>
      <vt:variant>
        <vt:i4>2</vt:i4>
      </vt:variant>
      <vt:variant>
        <vt:lpstr>Téma</vt:lpstr>
      </vt:variant>
      <vt:variant>
        <vt:i4>1</vt:i4>
      </vt:variant>
      <vt:variant>
        <vt:lpstr>Diacímek</vt:lpstr>
      </vt:variant>
      <vt:variant>
        <vt:i4>38</vt:i4>
      </vt:variant>
    </vt:vector>
  </HeadingPairs>
  <TitlesOfParts>
    <vt:vector size="41" baseType="lpstr">
      <vt:lpstr>Calibri</vt:lpstr>
      <vt:lpstr>Calibri Light</vt:lpstr>
      <vt:lpstr>Retrospektív</vt:lpstr>
      <vt:lpstr>Efficient Shape Formation by 3D Hybrid Programmable Matter</vt:lpstr>
      <vt:lpstr>Motiváció</vt:lpstr>
      <vt:lpstr>Programozható anyagok megjelenése</vt:lpstr>
      <vt:lpstr>Programozható anyagok felépítése</vt:lpstr>
      <vt:lpstr>Probléma és megoldás</vt:lpstr>
      <vt:lpstr>Formaalakítási problémák</vt:lpstr>
      <vt:lpstr>Jégcsap alakzat</vt:lpstr>
      <vt:lpstr>Nanoszintű feladatok</vt:lpstr>
      <vt:lpstr>Felhasználás, konkrét lehetséges alkalmazások</vt:lpstr>
      <vt:lpstr>Modell és probléma</vt:lpstr>
      <vt:lpstr>Modell I.</vt:lpstr>
      <vt:lpstr>Modell II.</vt:lpstr>
      <vt:lpstr>Modell III.</vt:lpstr>
      <vt:lpstr>Modell IV.</vt:lpstr>
      <vt:lpstr>Probléma I.</vt:lpstr>
      <vt:lpstr>Probléma II. (Mit jelent a jégcsap?)</vt:lpstr>
      <vt:lpstr>Probléma III. (Mit jelent a jégcsap?)</vt:lpstr>
      <vt:lpstr>Algoritmus</vt:lpstr>
      <vt:lpstr>Az ügynök működése és a jégcsap formáció iteratív folyamata</vt:lpstr>
      <vt:lpstr>Algoritmus szemléltetése 2D-ben</vt:lpstr>
      <vt:lpstr>PowerPoint-bemutató</vt:lpstr>
      <vt:lpstr>PowerPoint-bemutató</vt:lpstr>
      <vt:lpstr>Algoritmus lemmák</vt:lpstr>
      <vt:lpstr>Futási idő: O(n³) lépések</vt:lpstr>
      <vt:lpstr>Konvergencia a jégcsap struktúrához</vt:lpstr>
      <vt:lpstr>Konnektivitás fenntartása</vt:lpstr>
      <vt:lpstr>A jégcsap forma előnyei és eltávolítható csempék</vt:lpstr>
      <vt:lpstr>Szimuláció</vt:lpstr>
      <vt:lpstr>Futási idő optimalizálása és szimulációs eredmények</vt:lpstr>
      <vt:lpstr>Feladat megoldása - Adatgenerálás</vt:lpstr>
      <vt:lpstr>Eredmények</vt:lpstr>
      <vt:lpstr>N=25</vt:lpstr>
      <vt:lpstr>PowerPoint-bemutató</vt:lpstr>
      <vt:lpstr>N=100</vt:lpstr>
      <vt:lpstr>PowerPoint-bemutató</vt:lpstr>
      <vt:lpstr>N=500</vt:lpstr>
      <vt:lpstr>PowerPoint-bemutató</vt:lpstr>
      <vt:lpstr>Köszönöm a figyelmet!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Shape Formation by 3D Hybrid Programmable Matter</dc:title>
  <dc:creator>LENOVO</dc:creator>
  <cp:lastModifiedBy>LENOVO</cp:lastModifiedBy>
  <cp:revision>14</cp:revision>
  <dcterms:created xsi:type="dcterms:W3CDTF">2024-10-06T07:42:38Z</dcterms:created>
  <dcterms:modified xsi:type="dcterms:W3CDTF">2024-12-01T21:15:10Z</dcterms:modified>
</cp:coreProperties>
</file>