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2"/>
  </p:notesMasterIdLst>
  <p:sldIdLst>
    <p:sldId id="258" r:id="rId2"/>
    <p:sldId id="257" r:id="rId3"/>
    <p:sldId id="260" r:id="rId4"/>
    <p:sldId id="261" r:id="rId5"/>
    <p:sldId id="262" r:id="rId6"/>
    <p:sldId id="263" r:id="rId7"/>
    <p:sldId id="259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63675" autoAdjust="0"/>
  </p:normalViewPr>
  <p:slideViewPr>
    <p:cSldViewPr snapToGrid="0">
      <p:cViewPr varScale="1">
        <p:scale>
          <a:sx n="40" d="100"/>
          <a:sy n="40" d="100"/>
        </p:scale>
        <p:origin x="1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2701B-0897-4DAB-B6E0-3248AD1C0F47}" type="datetimeFigureOut">
              <a:rPr lang="hu-HU" smtClean="0"/>
              <a:t>2025. 04. 26.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3ED91-E693-448B-848E-29DD61AA72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65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D91-E693-448B-848E-29DD61AA729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588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hu-HU" sz="1800" b="0" i="0" u="none" strike="noStrike" baseline="0" dirty="0">
                <a:latin typeface="NimbusRomNo9L-Regu"/>
              </a:rPr>
              <a:t>Transzformátor </a:t>
            </a:r>
            <a:r>
              <a:rPr lang="hu-HU" sz="1800" b="0" i="0" u="none" strike="noStrike" baseline="0" dirty="0" err="1">
                <a:latin typeface="NimbusRomNo9L-Regu"/>
              </a:rPr>
              <a:t>Architktúra</a:t>
            </a:r>
            <a:r>
              <a:rPr lang="hu-HU" sz="1800" b="0" i="0" u="none" strike="noStrike" baseline="0" dirty="0">
                <a:latin typeface="NimbusRomNo9L-Regu"/>
              </a:rPr>
              <a:t>: </a:t>
            </a:r>
            <a:r>
              <a:rPr lang="hu-HU" sz="2800" b="0" i="0" dirty="0">
                <a:solidFill>
                  <a:srgbClr val="262626"/>
                </a:solidFill>
                <a:effectLst/>
                <a:latin typeface="Nunito Sans" panose="020F0502020204030204" pitchFamily="2" charset="-18"/>
              </a:rPr>
              <a:t>a modell a tanítás során </a:t>
            </a:r>
            <a:r>
              <a:rPr lang="hu-HU" sz="2800" b="1" u="none" strike="noStrike" dirty="0">
                <a:solidFill>
                  <a:srgbClr val="262626"/>
                </a:solidFill>
                <a:effectLst/>
                <a:latin typeface="Nunito Sans" panose="020F0502020204030204" pitchFamily="2" charset="-18"/>
              </a:rPr>
              <a:t>párhuzamosan vizsgálja egy szöveg összes elemét, súlyozva azok jelentőségét egymáshoz viszonyítva</a:t>
            </a:r>
            <a:endParaRPr lang="hu-HU" sz="1800" b="0" i="0" u="none" strike="noStrike" baseline="0" dirty="0">
              <a:latin typeface="NimbusRomNo9L-Regu"/>
            </a:endParaRPr>
          </a:p>
          <a:p>
            <a:pPr algn="l"/>
            <a:r>
              <a:rPr lang="hu-HU" sz="1800" b="0" i="0" u="none" strike="noStrike" baseline="0" dirty="0">
                <a:latin typeface="NimbusRomNo9L-Regu"/>
              </a:rPr>
              <a:t>Az </a:t>
            </a:r>
            <a:r>
              <a:rPr lang="hu-HU" sz="1800" b="0" i="0" u="none" strike="noStrike" baseline="0" dirty="0" err="1">
                <a:latin typeface="NimbusRomNo9L-Regu"/>
              </a:rPr>
              <a:t>LLMek</a:t>
            </a:r>
            <a:r>
              <a:rPr lang="hu-HU" sz="1800" b="0" i="0" u="none" strike="noStrike" baseline="0" dirty="0">
                <a:latin typeface="NimbusRomNo9L-Regu"/>
              </a:rPr>
              <a:t> fejlődése a számítástechnikai teljesítmény növekedésének,</a:t>
            </a:r>
          </a:p>
          <a:p>
            <a:pPr algn="l"/>
            <a:r>
              <a:rPr lang="hu-HU" sz="1800" b="0" i="0" u="none" strike="noStrike" baseline="0" dirty="0">
                <a:latin typeface="NimbusRomNo9L-Regu"/>
              </a:rPr>
              <a:t>a nagy mennyiségű szöveges adatok elérhetőségének, a transzformátor architektúrának és az</a:t>
            </a:r>
          </a:p>
          <a:p>
            <a:pPr algn="l"/>
            <a:r>
              <a:rPr lang="hu-HU" sz="1800" b="0" i="0" u="none" strike="noStrike" baseline="0" dirty="0">
                <a:latin typeface="NimbusRomNo9L-Regu"/>
              </a:rPr>
              <a:t>innovatív tanítási módszereknek köszönhető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D91-E693-448B-848E-29DD61AA729E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6656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Architektúra általános technikái, komponensei:</a:t>
            </a:r>
          </a:p>
          <a:p>
            <a:r>
              <a:rPr lang="hu-HU" b="1" dirty="0" err="1"/>
              <a:t>Tokenizáció</a:t>
            </a:r>
            <a:r>
              <a:rPr lang="hu-HU" dirty="0"/>
              <a:t>: szöveg kisebb elemekre bontása különböző szöveghosszúság és komplexitás kezelése érdekében</a:t>
            </a:r>
          </a:p>
          <a:p>
            <a:r>
              <a:rPr lang="hu-HU" b="1" dirty="0" err="1"/>
              <a:t>Pozícionális</a:t>
            </a:r>
            <a:r>
              <a:rPr lang="hu-HU" b="1" dirty="0"/>
              <a:t> kódolás</a:t>
            </a:r>
            <a:r>
              <a:rPr lang="hu-HU" dirty="0"/>
              <a:t>: </a:t>
            </a:r>
            <a:r>
              <a:rPr lang="hu-HU" dirty="0" err="1"/>
              <a:t>tokenek</a:t>
            </a:r>
            <a:r>
              <a:rPr lang="hu-HU" dirty="0"/>
              <a:t> helyének tárolása a sorrendben rejlő információ megőrzése érdekében</a:t>
            </a:r>
          </a:p>
          <a:p>
            <a:r>
              <a:rPr lang="hu-HU" b="1" dirty="0" err="1"/>
              <a:t>Figyelmi</a:t>
            </a:r>
            <a:r>
              <a:rPr lang="hu-HU" b="1" dirty="0"/>
              <a:t> mechanizmusok</a:t>
            </a:r>
            <a:r>
              <a:rPr lang="hu-HU" dirty="0"/>
              <a:t>: különböző mechanizmusok (</a:t>
            </a:r>
            <a:r>
              <a:rPr lang="hu-HU" dirty="0" err="1"/>
              <a:t>flash</a:t>
            </a:r>
            <a:r>
              <a:rPr lang="hu-HU" dirty="0"/>
              <a:t>/ritkított/önfigyelem) használatával a modell a bemenet releváns részeire tud összpontosítani</a:t>
            </a:r>
          </a:p>
          <a:p>
            <a:r>
              <a:rPr lang="hu-HU" b="1" dirty="0"/>
              <a:t>Aktivációs </a:t>
            </a:r>
            <a:r>
              <a:rPr lang="hu-HU" b="1" dirty="0" err="1"/>
              <a:t>fgvények</a:t>
            </a:r>
            <a:r>
              <a:rPr lang="hu-HU" dirty="0"/>
              <a:t>: nemlineáris elemeket vezetnek be a modellbe a komplexebb összefüggések felismerése érdekében</a:t>
            </a:r>
          </a:p>
          <a:p>
            <a:r>
              <a:rPr lang="hu-HU" b="1" dirty="0"/>
              <a:t>Réteg normalizálás</a:t>
            </a:r>
            <a:r>
              <a:rPr lang="hu-HU" dirty="0"/>
              <a:t>: A normalizálási módszerek csökkentik a rétegeken belüli változások miatti problémákat, és gyorsítják a tanulást</a:t>
            </a:r>
          </a:p>
          <a:p>
            <a:r>
              <a:rPr lang="hu-HU" b="1" dirty="0"/>
              <a:t>Elosztott tanulás</a:t>
            </a:r>
            <a:r>
              <a:rPr lang="hu-HU" dirty="0"/>
              <a:t>: a számítási terhelés elosztásához</a:t>
            </a:r>
          </a:p>
          <a:p>
            <a:r>
              <a:rPr lang="hu-HU" b="1" dirty="0" err="1"/>
              <a:t>Pre</a:t>
            </a:r>
            <a:r>
              <a:rPr lang="hu-HU" b="1" dirty="0"/>
              <a:t>-tréning és finomhangolás</a:t>
            </a:r>
            <a:r>
              <a:rPr lang="hu-HU" dirty="0"/>
              <a:t>: először önfelügyelt tanulással általános szövegek összességén tanul a modell a széles körű nyelvi megértés érdekében, majd ezután szűkítik le feladatspecifikus adatbázisokra a tanulási teret, hogy a modell alkalmazkodjon a feladatokhoz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D91-E693-448B-848E-29DD61AA729E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290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b="0" i="0" u="none" strike="noStrike" baseline="0" dirty="0" err="1">
                <a:latin typeface="NimbusRomNo9L-Medi"/>
              </a:rPr>
              <a:t>Anthropic</a:t>
            </a:r>
            <a:r>
              <a:rPr lang="hu-HU" sz="1800" b="0" i="0" u="none" strike="noStrike" baseline="0" dirty="0">
                <a:latin typeface="NimbusRomNo9L-Medi"/>
              </a:rPr>
              <a:t> Claude 3</a:t>
            </a:r>
          </a:p>
          <a:p>
            <a:r>
              <a:rPr lang="hu-HU" sz="1800" b="0" i="0" u="none" strike="noStrike" baseline="0" dirty="0" err="1">
                <a:latin typeface="NimbusRomNo9L-Medi"/>
              </a:rPr>
              <a:t>Cohere</a:t>
            </a:r>
            <a:r>
              <a:rPr lang="hu-HU" sz="1800" b="0" i="0" u="none" strike="noStrike" baseline="0" dirty="0">
                <a:latin typeface="NimbusRomNo9L-Medi"/>
              </a:rPr>
              <a:t> </a:t>
            </a:r>
            <a:r>
              <a:rPr lang="hu-HU" sz="1800" b="0" i="0" u="none" strike="noStrike" baseline="0" dirty="0" err="1">
                <a:latin typeface="NimbusRomNo9L-Medi"/>
              </a:rPr>
              <a:t>Command-nightly</a:t>
            </a:r>
            <a:endParaRPr lang="hu-HU" sz="1800" b="0" i="0" u="none" strike="noStrike" baseline="0" dirty="0">
              <a:latin typeface="NimbusRomNo9L-Medi"/>
            </a:endParaRPr>
          </a:p>
          <a:p>
            <a:r>
              <a:rPr lang="hu-HU" dirty="0"/>
              <a:t>A mai legfontosabb nagy nyelvi modellek közé tartozik még az </a:t>
            </a:r>
            <a:r>
              <a:rPr lang="hu-HU" dirty="0" err="1"/>
              <a:t>OpenAI</a:t>
            </a:r>
            <a:r>
              <a:rPr lang="hu-HU" dirty="0"/>
              <a:t> GPT-4, amely komplex feladatokat is nagy pontossággal old meg. Az </a:t>
            </a:r>
            <a:r>
              <a:rPr lang="hu-HU" dirty="0" err="1"/>
              <a:t>Anthropic</a:t>
            </a:r>
            <a:r>
              <a:rPr lang="hu-HU" dirty="0"/>
              <a:t> Claude 3 biztonságos, robusztus működésre lett fejlesztve, és multimodális inputokat is kezel. A </a:t>
            </a:r>
            <a:r>
              <a:rPr lang="hu-HU" dirty="0" err="1"/>
              <a:t>Cohere</a:t>
            </a:r>
            <a:r>
              <a:rPr lang="hu-HU" dirty="0"/>
              <a:t> </a:t>
            </a:r>
            <a:r>
              <a:rPr lang="hu-HU" dirty="0" err="1"/>
              <a:t>Command-nightly</a:t>
            </a:r>
            <a:r>
              <a:rPr lang="hu-HU" dirty="0"/>
              <a:t> erős az utasításfeldolgozásban és több mint 100 nyelvet támogat. A Google </a:t>
            </a:r>
            <a:r>
              <a:rPr lang="hu-HU" dirty="0" err="1"/>
              <a:t>Gemini</a:t>
            </a:r>
            <a:r>
              <a:rPr lang="hu-HU" dirty="0"/>
              <a:t> modellek, különösen a </a:t>
            </a:r>
            <a:r>
              <a:rPr lang="hu-HU" dirty="0" err="1"/>
              <a:t>Gemini</a:t>
            </a:r>
            <a:r>
              <a:rPr lang="hu-HU" dirty="0"/>
              <a:t> Ultra, szövegen, képen, hangon és videón is képesek dolgozni. A </a:t>
            </a:r>
            <a:r>
              <a:rPr lang="hu-HU" dirty="0" err="1"/>
              <a:t>Meta</a:t>
            </a:r>
            <a:r>
              <a:rPr lang="hu-HU" dirty="0"/>
              <a:t> AI </a:t>
            </a:r>
            <a:r>
              <a:rPr lang="hu-HU" dirty="0" err="1"/>
              <a:t>LLaMA</a:t>
            </a:r>
            <a:r>
              <a:rPr lang="hu-HU" dirty="0"/>
              <a:t> és </a:t>
            </a:r>
            <a:r>
              <a:rPr lang="hu-HU" dirty="0" err="1"/>
              <a:t>LLaMA</a:t>
            </a:r>
            <a:r>
              <a:rPr lang="hu-HU" dirty="0"/>
              <a:t> 2 modellek pedig alacsony erőforrás-igény mellett is magas teljesítményt kínálnak, biztonságra és etikára fókuszálva.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D91-E693-448B-848E-29DD61AA729E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764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nb-NO" sz="1800" b="0" i="0" u="none" strike="noStrike" baseline="0" dirty="0">
                <a:latin typeface="NimbusRomNo9L-Regu"/>
              </a:rPr>
              <a:t>A Mistral 7B modell egy </a:t>
            </a:r>
            <a:r>
              <a:rPr lang="hu-HU" sz="1800" b="0" i="0" u="none" strike="noStrike" baseline="0" dirty="0">
                <a:latin typeface="NimbusRomNo9L-Regu"/>
              </a:rPr>
              <a:t>nyílt forráskódú 7 milliárd paraméterrel rendelkező LLM, amelyet a </a:t>
            </a:r>
            <a:r>
              <a:rPr lang="hu-HU" sz="1800" b="0" i="0" u="none" strike="noStrike" baseline="0" dirty="0" err="1">
                <a:latin typeface="NimbusRomNo9L-Regu"/>
              </a:rPr>
              <a:t>Mistral</a:t>
            </a:r>
            <a:r>
              <a:rPr lang="hu-HU" sz="1800" b="0" i="0" u="none" strike="noStrike" baseline="0" dirty="0">
                <a:latin typeface="NimbusRomNo9L-Regu"/>
              </a:rPr>
              <a:t> AI fejlesztett. </a:t>
            </a:r>
          </a:p>
          <a:p>
            <a:pPr algn="l"/>
            <a:r>
              <a:rPr lang="hu-HU" sz="1800" b="0" i="0" u="none" strike="noStrike" baseline="0" dirty="0">
                <a:latin typeface="NimbusRomNo9L-Regu"/>
              </a:rPr>
              <a:t>Bár méretében kisebb, mint a GPT-4 vagy Claude 3 modellek, hatékony működésével, alacsony</a:t>
            </a:r>
          </a:p>
          <a:p>
            <a:pPr algn="l"/>
            <a:r>
              <a:rPr lang="hu-HU" sz="1800" b="0" i="0" u="none" strike="noStrike" baseline="0" dirty="0">
                <a:latin typeface="NimbusRomNo9L-Regu"/>
              </a:rPr>
              <a:t>erőforrásigényével és </a:t>
            </a:r>
            <a:r>
              <a:rPr lang="hu-HU" sz="1800" b="0" i="0" u="none" strike="noStrike" baseline="0" dirty="0" err="1">
                <a:latin typeface="NimbusRomNo9L-Regu"/>
              </a:rPr>
              <a:t>kvantált</a:t>
            </a:r>
            <a:r>
              <a:rPr lang="hu-HU" sz="1800" b="0" i="0" u="none" strike="noStrike" baseline="0" dirty="0">
                <a:latin typeface="NimbusRomNo9L-Regu"/>
              </a:rPr>
              <a:t> változatának CPU kompatibilitásával kiváló választás oktatási, kutatási és kísérleti célokra</a:t>
            </a:r>
          </a:p>
          <a:p>
            <a:pPr algn="l"/>
            <a:endParaRPr lang="hu-HU" sz="1800" b="0" i="0" u="none" strike="noStrike" baseline="0" dirty="0">
              <a:latin typeface="NimbusRomNo9L-Regu"/>
            </a:endParaRPr>
          </a:p>
          <a:p>
            <a:pPr algn="l"/>
            <a:r>
              <a:rPr lang="hu-HU" sz="1800" b="0" i="0" u="none" strike="noStrike" baseline="0" dirty="0">
                <a:latin typeface="NimbusRomNo9L-Regu"/>
              </a:rPr>
              <a:t>7B </a:t>
            </a:r>
            <a:r>
              <a:rPr lang="hu-HU" sz="1800" b="0" i="0" u="none" strike="noStrike" baseline="0" dirty="0" err="1">
                <a:latin typeface="NimbusRomNo9L-Regu"/>
              </a:rPr>
              <a:t>Base</a:t>
            </a:r>
            <a:r>
              <a:rPr lang="hu-HU" sz="1800" b="0" i="0" u="none" strike="noStrike" baseline="0" dirty="0">
                <a:latin typeface="NimbusRomNo9L-Regu"/>
              </a:rPr>
              <a:t>: nyers, finomhangolatlan változat </a:t>
            </a:r>
            <a:r>
              <a:rPr lang="hu-HU" sz="1800" b="0" i="0" u="none" strike="noStrike" baseline="0" dirty="0">
                <a:latin typeface="NimbusRomNo9L-Regu"/>
                <a:sym typeface="Wingdings" panose="05000000000000000000" pitchFamily="2" charset="2"/>
              </a:rPr>
              <a:t> speciális feladatokra lehet finomítani</a:t>
            </a:r>
          </a:p>
          <a:p>
            <a:pPr algn="l"/>
            <a:r>
              <a:rPr lang="hu-HU" sz="1800" b="0" i="0" u="none" strike="noStrike" baseline="0" dirty="0">
                <a:latin typeface="NimbusRomNo9L-Regu"/>
                <a:sym typeface="Wingdings" panose="05000000000000000000" pitchFamily="2" charset="2"/>
              </a:rPr>
              <a:t>7B </a:t>
            </a:r>
            <a:r>
              <a:rPr lang="hu-HU" sz="1800" b="0" i="0" u="none" strike="noStrike" baseline="0" dirty="0" err="1">
                <a:latin typeface="NimbusRomNo9L-Regu"/>
                <a:sym typeface="Wingdings" panose="05000000000000000000" pitchFamily="2" charset="2"/>
              </a:rPr>
              <a:t>Instruct</a:t>
            </a:r>
            <a:r>
              <a:rPr lang="hu-HU" sz="1800" b="0" i="0" u="none" strike="noStrike" baseline="0" dirty="0">
                <a:latin typeface="NimbusRomNo9L-Regu"/>
                <a:sym typeface="Wingdings" panose="05000000000000000000" pitchFamily="2" charset="2"/>
              </a:rPr>
              <a:t>: utasításkövető, felhasználóbarát változat, ideális párbeszédes alkalmazásokhoz</a:t>
            </a:r>
          </a:p>
          <a:p>
            <a:pPr algn="l"/>
            <a:endParaRPr lang="hu-HU" sz="1800" b="0" i="0" u="none" strike="noStrike" baseline="0" dirty="0">
              <a:latin typeface="NimbusRomNo9L-Regu"/>
              <a:sym typeface="Wingdings" panose="05000000000000000000" pitchFamily="2" charset="2"/>
            </a:endParaRPr>
          </a:p>
          <a:p>
            <a:pPr algn="l"/>
            <a:r>
              <a:rPr lang="hu-HU" sz="1800" b="0" i="0" u="none" strike="noStrike" baseline="0" dirty="0" err="1">
                <a:latin typeface="NimbusRomNo9L-Regu"/>
                <a:sym typeface="Wingdings" panose="05000000000000000000" pitchFamily="2" charset="2"/>
              </a:rPr>
              <a:t>Sliding</a:t>
            </a:r>
            <a:r>
              <a:rPr lang="hu-HU" sz="1800" b="0" i="0" u="none" strike="noStrike" baseline="0" dirty="0">
                <a:latin typeface="NimbusRomNo9L-Regu"/>
                <a:sym typeface="Wingdings" panose="05000000000000000000" pitchFamily="2" charset="2"/>
              </a:rPr>
              <a:t> </a:t>
            </a:r>
            <a:r>
              <a:rPr lang="hu-HU" sz="1800" b="0" i="0" u="none" strike="noStrike" baseline="0" dirty="0" err="1">
                <a:latin typeface="NimbusRomNo9L-Regu"/>
                <a:sym typeface="Wingdings" panose="05000000000000000000" pitchFamily="2" charset="2"/>
              </a:rPr>
              <a:t>Window</a:t>
            </a:r>
            <a:r>
              <a:rPr lang="hu-HU" sz="1800" b="0" i="0" u="none" strike="noStrike" baseline="0" dirty="0">
                <a:latin typeface="NimbusRomNo9L-Regu"/>
                <a:sym typeface="Wingdings" panose="05000000000000000000" pitchFamily="2" charset="2"/>
              </a:rPr>
              <a:t> </a:t>
            </a:r>
            <a:r>
              <a:rPr lang="hu-HU" sz="1800" b="0" i="0" u="none" strike="noStrike" baseline="0" dirty="0" err="1">
                <a:latin typeface="NimbusRomNo9L-Regu"/>
                <a:sym typeface="Wingdings" panose="05000000000000000000" pitchFamily="2" charset="2"/>
              </a:rPr>
              <a:t>Attention</a:t>
            </a:r>
            <a:r>
              <a:rPr lang="hu-HU" sz="1800" b="0" i="0" u="none" strike="noStrike" baseline="0" dirty="0">
                <a:latin typeface="NimbusRomNo9L-Regu"/>
                <a:sym typeface="Wingdings" panose="05000000000000000000" pitchFamily="2" charset="2"/>
              </a:rPr>
              <a:t>: egy </a:t>
            </a:r>
            <a:r>
              <a:rPr lang="hu-HU" sz="1800" b="0" i="0" u="none" strike="noStrike" baseline="0" dirty="0" err="1">
                <a:latin typeface="NimbusRomNo9L-Regu"/>
                <a:sym typeface="Wingdings" panose="05000000000000000000" pitchFamily="2" charset="2"/>
              </a:rPr>
              <a:t>figyelmi</a:t>
            </a:r>
            <a:r>
              <a:rPr lang="hu-HU" sz="1800" b="0" i="0" u="none" strike="noStrike" baseline="0" dirty="0">
                <a:latin typeface="NimbusRomNo9L-Regu"/>
                <a:sym typeface="Wingdings" panose="05000000000000000000" pitchFamily="2" charset="2"/>
              </a:rPr>
              <a:t> mechanizmus ami lehetővé teszi a bonyolultabb kontextuskezelést alacsony számítási költséggel</a:t>
            </a:r>
          </a:p>
          <a:p>
            <a:pPr algn="l"/>
            <a:r>
              <a:rPr lang="hu-HU" sz="1800" b="0" i="0" u="none" strike="noStrike" baseline="0" dirty="0" err="1">
                <a:latin typeface="NimbusRomNo9L-Regu"/>
                <a:sym typeface="Wingdings" panose="05000000000000000000" pitchFamily="2" charset="2"/>
              </a:rPr>
              <a:t>Grouped</a:t>
            </a:r>
            <a:r>
              <a:rPr lang="hu-HU" sz="1800" b="0" i="0" u="none" strike="noStrike" baseline="0" dirty="0">
                <a:latin typeface="NimbusRomNo9L-Regu"/>
                <a:sym typeface="Wingdings" panose="05000000000000000000" pitchFamily="2" charset="2"/>
              </a:rPr>
              <a:t> </a:t>
            </a:r>
            <a:r>
              <a:rPr lang="hu-HU" sz="1800" b="0" i="0" u="none" strike="noStrike" baseline="0" dirty="0" err="1">
                <a:latin typeface="NimbusRomNo9L-Regu"/>
                <a:sym typeface="Wingdings" panose="05000000000000000000" pitchFamily="2" charset="2"/>
              </a:rPr>
              <a:t>Query</a:t>
            </a:r>
            <a:r>
              <a:rPr lang="hu-HU" sz="1800" b="0" i="0" u="none" strike="noStrike" baseline="0" dirty="0">
                <a:latin typeface="NimbusRomNo9L-Regu"/>
                <a:sym typeface="Wingdings" panose="05000000000000000000" pitchFamily="2" charset="2"/>
              </a:rPr>
              <a:t> </a:t>
            </a:r>
            <a:r>
              <a:rPr lang="hu-HU" sz="1800" b="0" i="0" u="none" strike="noStrike" baseline="0" dirty="0" err="1">
                <a:latin typeface="NimbusRomNo9L-Regu"/>
                <a:sym typeface="Wingdings" panose="05000000000000000000" pitchFamily="2" charset="2"/>
              </a:rPr>
              <a:t>Attention</a:t>
            </a:r>
            <a:r>
              <a:rPr lang="hu-HU" sz="1800" b="0" i="0" u="none" strike="noStrike" baseline="0" dirty="0">
                <a:latin typeface="NimbusRomNo9L-Regu"/>
                <a:sym typeface="Wingdings" panose="05000000000000000000" pitchFamily="2" charset="2"/>
              </a:rPr>
              <a:t>: hatékonyabb lekérdezés feldolgozás nagyobb adathalmaz esetén</a:t>
            </a:r>
          </a:p>
          <a:p>
            <a:pPr algn="l"/>
            <a:r>
              <a:rPr lang="hu-HU" sz="1800" b="0" i="0" u="none" strike="noStrike" baseline="0" dirty="0" err="1">
                <a:latin typeface="NimbusRomNo9L-Regu"/>
                <a:sym typeface="Wingdings" panose="05000000000000000000" pitchFamily="2" charset="2"/>
              </a:rPr>
              <a:t>Position</a:t>
            </a:r>
            <a:r>
              <a:rPr lang="hu-HU" sz="1800" b="0" i="0" u="none" strike="noStrike" baseline="0" dirty="0">
                <a:latin typeface="NimbusRomNo9L-Regu"/>
                <a:sym typeface="Wingdings" panose="05000000000000000000" pitchFamily="2" charset="2"/>
              </a:rPr>
              <a:t> </a:t>
            </a:r>
            <a:r>
              <a:rPr lang="hu-HU" sz="1800" b="0" i="0" u="none" strike="noStrike" baseline="0" dirty="0" err="1">
                <a:latin typeface="NimbusRomNo9L-Regu"/>
                <a:sym typeface="Wingdings" panose="05000000000000000000" pitchFamily="2" charset="2"/>
              </a:rPr>
              <a:t>Encoding</a:t>
            </a:r>
            <a:r>
              <a:rPr lang="hu-HU" sz="1800" b="0" i="0" u="none" strike="noStrike" baseline="0" dirty="0">
                <a:latin typeface="NimbusRomNo9L-Regu"/>
                <a:sym typeface="Wingdings" panose="05000000000000000000" pitchFamily="2" charset="2"/>
              </a:rPr>
              <a:t>: pozícionálási kódolási eljárás, ami segít megőrizni a kontextust hosszú szekvenciáknál</a:t>
            </a:r>
          </a:p>
          <a:p>
            <a:pPr algn="l"/>
            <a:endParaRPr lang="hu-HU" sz="1800" b="0" i="0" u="none" strike="noStrike" baseline="0" dirty="0">
              <a:latin typeface="NimbusRomNo9L-Regu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D91-E693-448B-848E-29DD61AA729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23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Mistral</a:t>
            </a:r>
            <a:r>
              <a:rPr lang="hu-HU" dirty="0"/>
              <a:t> 7B nevű modell a közösségi tesztek alapján nagyon jól teljesít, és felveszi a versenyt a </a:t>
            </a:r>
            <a:r>
              <a:rPr lang="hu-HU" dirty="0" err="1"/>
              <a:t>LLaMA</a:t>
            </a:r>
            <a:r>
              <a:rPr lang="hu-HU" dirty="0"/>
              <a:t> 2-7B és a GPT-J modellekkel is. A </a:t>
            </a:r>
            <a:r>
              <a:rPr lang="hu-HU" dirty="0" err="1"/>
              <a:t>kvantált</a:t>
            </a:r>
            <a:r>
              <a:rPr lang="hu-HU" dirty="0"/>
              <a:t>, vagyis "könnyített" változatai különösen népszerűek, mert kisebb gépeken is futnak, akár akkor is, ha nincs erős videókártya.</a:t>
            </a:r>
          </a:p>
          <a:p>
            <a:r>
              <a:rPr lang="hu-HU" dirty="0"/>
              <a:t>Más modellekkel való összehasonlításnál teszteken (a modell kap-e példát a kérdés előtt (ez a 0-shot, 3-shot vagy 5-shot beállítás)), az ábrán látható módon teljesített a </a:t>
            </a:r>
            <a:r>
              <a:rPr lang="hu-HU" dirty="0" err="1"/>
              <a:t>Mistral</a:t>
            </a:r>
            <a:r>
              <a:rPr lang="hu-HU" dirty="0"/>
              <a:t> 7B</a:t>
            </a:r>
          </a:p>
          <a:p>
            <a:pPr>
              <a:buNone/>
            </a:pPr>
            <a:r>
              <a:rPr lang="hu-HU" b="1" dirty="0"/>
              <a:t>Józan ész használata</a:t>
            </a:r>
            <a:r>
              <a:rPr lang="hu-HU" dirty="0"/>
              <a:t>: hétköznapi logikai kérdések megoldása, például "Melyik megoldás működne a valóságban?"</a:t>
            </a:r>
          </a:p>
          <a:p>
            <a:pPr>
              <a:buNone/>
            </a:pPr>
            <a:r>
              <a:rPr lang="hu-HU" b="1" dirty="0"/>
              <a:t>Világtudás</a:t>
            </a:r>
            <a:r>
              <a:rPr lang="hu-HU" dirty="0"/>
              <a:t>: lexikonokból, enciklopédiákból származó kérdésekre válaszolás, kvíz jelleggel.</a:t>
            </a:r>
          </a:p>
          <a:p>
            <a:pPr>
              <a:buNone/>
            </a:pPr>
            <a:r>
              <a:rPr lang="hu-HU" b="1" dirty="0"/>
              <a:t>Szövegértés</a:t>
            </a:r>
            <a:r>
              <a:rPr lang="hu-HU" dirty="0"/>
              <a:t>: rövid szövegek alapján eldöntendő kérdések megválaszolása vagy párbeszédes kérdések megértése.</a:t>
            </a:r>
          </a:p>
          <a:p>
            <a:pPr>
              <a:buNone/>
            </a:pPr>
            <a:r>
              <a:rPr lang="hu-HU" b="1" dirty="0"/>
              <a:t>Matematika</a:t>
            </a:r>
            <a:r>
              <a:rPr lang="hu-HU" dirty="0"/>
              <a:t>: szöveges matekfeladatok megoldása, ahol többször is próbálkozhat a modell, hogy jó választ adjon.</a:t>
            </a:r>
          </a:p>
          <a:p>
            <a:r>
              <a:rPr lang="hu-HU" b="1" dirty="0"/>
              <a:t>Kódolás</a:t>
            </a:r>
            <a:r>
              <a:rPr lang="hu-HU" dirty="0"/>
              <a:t>: programkódok megértése és írása, egyszerűbb programozási feladatok megoldása.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D91-E693-448B-848E-29DD61AA729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50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hu-HU" sz="1800" b="1" i="0" u="none" strike="noStrike" baseline="0" dirty="0">
                <a:latin typeface="NimbusRomNo9L-Regu"/>
              </a:rPr>
              <a:t>Interaktív mód</a:t>
            </a:r>
            <a:r>
              <a:rPr lang="hu-HU" sz="1800" b="0" i="0" u="none" strike="noStrike" baseline="0" dirty="0">
                <a:latin typeface="NimbusRomNo9L-Regu"/>
              </a:rPr>
              <a:t>: A </a:t>
            </a:r>
            <a:r>
              <a:rPr lang="hu-HU" sz="1800" b="0" i="1" u="none" strike="noStrike" baseline="0" dirty="0">
                <a:latin typeface="NimbusMonL-Regu"/>
              </a:rPr>
              <a:t>-</a:t>
            </a:r>
            <a:r>
              <a:rPr lang="hu-HU" sz="1800" b="0" i="1" u="none" strike="noStrike" baseline="0" dirty="0" err="1">
                <a:latin typeface="NimbusMonL-Regu"/>
              </a:rPr>
              <a:t>cnv</a:t>
            </a:r>
            <a:r>
              <a:rPr lang="hu-HU" sz="1800" b="0" i="1" u="none" strike="noStrike" baseline="0" dirty="0">
                <a:latin typeface="NimbusMonL-Regu"/>
              </a:rPr>
              <a:t> </a:t>
            </a:r>
            <a:r>
              <a:rPr lang="hu-HU" sz="1800" b="0" i="0" u="none" strike="noStrike" baseline="0" dirty="0" err="1">
                <a:latin typeface="NimbusRomNo9L-Regu"/>
              </a:rPr>
              <a:t>flag</a:t>
            </a:r>
            <a:r>
              <a:rPr lang="hu-HU" sz="1800" b="0" i="0" u="none" strike="noStrike" baseline="0" dirty="0">
                <a:latin typeface="NimbusRomNo9L-Regu"/>
              </a:rPr>
              <a:t> engedélyezi az interaktív működést, így az LLM folyamatosan fogadja az új</a:t>
            </a:r>
          </a:p>
          <a:p>
            <a:pPr algn="l"/>
            <a:r>
              <a:rPr lang="hu-HU" sz="1800" b="0" i="0" u="none" strike="noStrike" baseline="0" dirty="0">
                <a:latin typeface="NimbusRomNo9L-Regu"/>
              </a:rPr>
              <a:t>kérdéseket anélkül, hogy újra kellene indítani</a:t>
            </a:r>
          </a:p>
          <a:p>
            <a:pPr algn="l"/>
            <a:r>
              <a:rPr lang="hu-HU" sz="1800" b="1" i="0" u="none" strike="noStrike" baseline="0" dirty="0">
                <a:latin typeface="NimbusRomNo9L-Regu"/>
              </a:rPr>
              <a:t>Kategorizálási utasítás</a:t>
            </a:r>
            <a:r>
              <a:rPr lang="hu-HU" sz="1800" b="0" i="0" u="none" strike="noStrike" baseline="0" dirty="0">
                <a:latin typeface="NimbusRomNo9L-Regu"/>
              </a:rPr>
              <a:t>: </a:t>
            </a:r>
            <a:r>
              <a:rPr lang="hu-HU" sz="1800" b="0" i="1" u="none" strike="noStrike" baseline="0" dirty="0">
                <a:latin typeface="NimbusRomNo9L-Regu"/>
              </a:rPr>
              <a:t>-p</a:t>
            </a:r>
            <a:r>
              <a:rPr lang="hu-HU" sz="1800" b="0" i="0" u="none" strike="noStrike" baseline="0" dirty="0">
                <a:latin typeface="NimbusRomNo9L-Regu"/>
              </a:rPr>
              <a:t> paraméter, hogy a modell minden bemenetnél tudja milyen válaszformátumot várunk el tőle</a:t>
            </a:r>
          </a:p>
          <a:p>
            <a:pPr algn="l"/>
            <a:r>
              <a:rPr lang="hu-HU" b="1" dirty="0"/>
              <a:t>Validációs mechanizmus</a:t>
            </a:r>
            <a:r>
              <a:rPr lang="hu-HU" dirty="0"/>
              <a:t>: csak az előre meghatározott kategóriák a jó válaszok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D91-E693-448B-848E-29DD61AA729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281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hu-HU" sz="1800" b="0" i="0" u="none" strike="noStrike" baseline="0" dirty="0">
                <a:latin typeface="NimbusRomNo9L-Regu"/>
              </a:rPr>
              <a:t>Szófelhőket generáltunk a kategorizált cikkek tartalma alapján, melyek vizuálisan is jól</a:t>
            </a:r>
          </a:p>
          <a:p>
            <a:pPr algn="l"/>
            <a:r>
              <a:rPr lang="hu-HU" sz="1800" b="0" i="0" u="none" strike="noStrike" baseline="0" dirty="0">
                <a:latin typeface="NimbusRomNo9L-Regu"/>
              </a:rPr>
              <a:t>megmutatták az adott kategóriákra jellemző szókincset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D91-E693-448B-848E-29DD61AA729E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0815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/>
              <a:t>Finomhangolt kategória besorolás: </a:t>
            </a:r>
            <a:r>
              <a:rPr lang="hu-HU" b="0" dirty="0"/>
              <a:t>jelenlegi kategóriák pontosítása / újak bevezetése</a:t>
            </a:r>
          </a:p>
          <a:p>
            <a:r>
              <a:rPr lang="hu-HU" b="1" dirty="0"/>
              <a:t>Automatikus összefoglalók generálása: </a:t>
            </a:r>
            <a:r>
              <a:rPr lang="hu-HU" b="0" dirty="0"/>
              <a:t>akár teljes kategóriák </a:t>
            </a:r>
            <a:r>
              <a:rPr lang="hu-HU" b="0" dirty="0" err="1"/>
              <a:t>cikkjeinek</a:t>
            </a:r>
            <a:r>
              <a:rPr lang="hu-HU" b="0" dirty="0"/>
              <a:t> összefoglalására is van lehetőség</a:t>
            </a:r>
            <a:endParaRPr lang="hu-HU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3ED91-E693-448B-848E-29DD61AA729E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144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5387-514F-45C8-A177-969C66F38072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9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9804-C113-4E02-9663-E70F2BC1B622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7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9A43-0A00-4654-A7B6-1BF75BACF25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2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27E2-FE13-4A54-8107-43891BF5C0ED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58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572E-9385-4114-BA24-EC078253ADE9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59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B76BC-7EDA-4FBF-BF99-644083604DBD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10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4F8E-3AD2-4E66-B3C5-7FC43B555BF3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66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7CA3-E547-4519-B6DF-266A3226C4CF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0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6B4F-3E2D-4F45-9543-3969E718813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2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90-BF28-458B-8575-FE7B15C3BCD5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0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04A3-9F13-4859-A195-B2129B3294E8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09F4-6891-4FE9-8D30-DBB3D30D014A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0BA7-110E-4172-87D9-01755B844DA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3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A1A8-0079-41C7-9415-5C1C5225A388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9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9F61-F456-4CCE-88D9-CCCDE902941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26E6-09B1-4EA8-836F-DAC1AE62C1EF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4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6C20-F750-4606-AC3C-B07433D3307F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9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F2CD-6EC5-4ACB-835F-B34FAE6B5F4A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1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3C5BA0-8B24-4B05-A9E7-20545338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0449878-966C-DEAA-5C75-E6A2FA69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7471" y="628651"/>
            <a:ext cx="6588253" cy="3495674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Mistral 7B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FE9C7E4-E86F-C1E0-B477-1DEA790E8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7471" y="4286250"/>
            <a:ext cx="6654928" cy="1809750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Gergelyi Laura</a:t>
            </a:r>
          </a:p>
          <a:p>
            <a:r>
              <a:rPr lang="hu-HU">
                <a:solidFill>
                  <a:srgbClr val="FFFFFF"/>
                </a:solidFill>
              </a:rPr>
              <a:t>Tóth Botond</a:t>
            </a:r>
          </a:p>
          <a:p>
            <a:r>
              <a:rPr lang="hu-HU">
                <a:solidFill>
                  <a:srgbClr val="FFFFFF"/>
                </a:solidFill>
              </a:rPr>
              <a:t>Béres Gábor Kristóf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24FDB7F-33A2-451F-BA20-13ED87CF4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8FB3E1A-7B4B-928F-F507-7ED2D2986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56"/>
          <a:stretch/>
        </p:blipFill>
        <p:spPr>
          <a:xfrm>
            <a:off x="1141857" y="2674303"/>
            <a:ext cx="2964561" cy="15093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60027F-6625-463B-B6D4-594AC32F2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CE809CE-0610-D8BC-B328-6C9F2302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7411" y="6229349"/>
            <a:ext cx="753545" cy="365125"/>
          </a:xfrm>
        </p:spPr>
        <p:txBody>
          <a:bodyPr/>
          <a:lstStyle/>
          <a:p>
            <a:fld id="{A7CD31F4-64FA-4BA0-9498-67783267A8C8}" type="slidenum">
              <a:rPr lang="en-US" sz="1800" smtClean="0"/>
              <a:t>1</a:t>
            </a:fld>
            <a:r>
              <a:rPr lang="hu-HU" sz="1800" dirty="0"/>
              <a:t>/10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36205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45CDA3-65B0-E2A3-7F49-116B3873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72886"/>
          </a:xfrm>
        </p:spPr>
        <p:txBody>
          <a:bodyPr/>
          <a:lstStyle/>
          <a:p>
            <a:r>
              <a:rPr lang="hu-HU" dirty="0"/>
              <a:t>Jövőbeli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79E74B-33E2-EAFF-EC0A-5A28601E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7093"/>
            <a:ext cx="10353762" cy="4239422"/>
          </a:xfrm>
        </p:spPr>
        <p:txBody>
          <a:bodyPr/>
          <a:lstStyle/>
          <a:p>
            <a:r>
              <a:rPr lang="hu-HU" dirty="0"/>
              <a:t>Finomhangolt kategória besorolás</a:t>
            </a:r>
          </a:p>
          <a:p>
            <a:r>
              <a:rPr lang="hu-HU" dirty="0"/>
              <a:t>Automatikus összefoglalók generálása</a:t>
            </a:r>
          </a:p>
          <a:p>
            <a:r>
              <a:rPr lang="hu-HU" dirty="0"/>
              <a:t>Adatbányászati algoritmusok tesztelése</a:t>
            </a:r>
          </a:p>
          <a:p>
            <a:r>
              <a:rPr lang="hu-HU" dirty="0"/>
              <a:t>Modell viselkedésének mérése hosszútávon</a:t>
            </a:r>
          </a:p>
          <a:p>
            <a:r>
              <a:rPr lang="hu-HU" dirty="0"/>
              <a:t>A modell ígéretes teljesítményt nyújt tanulmányi, kísérleti és kisebb léptékű szövegfeldolgozási feladatokhoz</a:t>
            </a:r>
          </a:p>
          <a:p>
            <a:pPr marL="0" indent="0">
              <a:buNone/>
            </a:pPr>
            <a:r>
              <a:rPr lang="hu-HU" dirty="0"/>
              <a:t>	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u="sng" dirty="0"/>
              <a:t>Hozzáférhetőbbé teszi a nagy nyelvi modellekkel való munkát</a:t>
            </a: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AC7098D5-38AD-6868-F136-40E98433944A}"/>
              </a:ext>
            </a:extLst>
          </p:cNvPr>
          <p:cNvCxnSpPr/>
          <p:nvPr/>
        </p:nvCxnSpPr>
        <p:spPr>
          <a:xfrm>
            <a:off x="5410200" y="4201885"/>
            <a:ext cx="0" cy="7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D7B8AA05-890D-A2A5-BFDD-20AF11B7F585}"/>
              </a:ext>
            </a:extLst>
          </p:cNvPr>
          <p:cNvSpPr txBox="1"/>
          <p:nvPr/>
        </p:nvSpPr>
        <p:spPr>
          <a:xfrm>
            <a:off x="4098589" y="5801732"/>
            <a:ext cx="398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Köszönjük a figyelmet!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1359924-C518-F408-FEA6-FE2B76F3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5857" y="5883276"/>
            <a:ext cx="871699" cy="365124"/>
          </a:xfrm>
        </p:spPr>
        <p:txBody>
          <a:bodyPr/>
          <a:lstStyle/>
          <a:p>
            <a:fld id="{A7CD31F4-64FA-4BA0-9498-67783267A8C8}" type="slidenum">
              <a:rPr lang="en-US" sz="1800" smtClean="0"/>
              <a:t>10</a:t>
            </a:fld>
            <a:r>
              <a:rPr lang="hu-HU" sz="1800" dirty="0"/>
              <a:t>/10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802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15DEF4-17A4-F0F4-3192-C95B8DAD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Nagy Nyelvi modellek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1D50F1-B541-C7B6-0D99-E9FBD279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Gépi tanulási modellek</a:t>
            </a:r>
          </a:p>
          <a:p>
            <a:r>
              <a:rPr lang="hu-HU" dirty="0"/>
              <a:t>Természetes nyelv megértésére és generálására specializálódnak</a:t>
            </a:r>
          </a:p>
          <a:p>
            <a:r>
              <a:rPr lang="hu-HU" dirty="0"/>
              <a:t>Transzformátor architektúra</a:t>
            </a:r>
          </a:p>
          <a:p>
            <a:r>
              <a:rPr lang="hu-HU" dirty="0"/>
              <a:t>Tanulás </a:t>
            </a:r>
            <a:r>
              <a:rPr lang="hu-HU" dirty="0">
                <a:sym typeface="Wingdings" panose="05000000000000000000" pitchFamily="2" charset="2"/>
              </a:rPr>
              <a:t> hatalmas adatbázisokon</a:t>
            </a:r>
          </a:p>
          <a:p>
            <a:r>
              <a:rPr lang="hu-HU" dirty="0">
                <a:sym typeface="Wingdings" panose="05000000000000000000" pitchFamily="2" charset="2"/>
              </a:rPr>
              <a:t>Nem feladat specifikus tanulás</a:t>
            </a:r>
          </a:p>
          <a:p>
            <a:r>
              <a:rPr lang="hu-HU" dirty="0">
                <a:sym typeface="Wingdings" panose="05000000000000000000" pitchFamily="2" charset="2"/>
              </a:rPr>
              <a:t>Többrétegű neurális hálót tartalmaznak  szövegadat több transzformáción megy keresztül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26F29C4-D705-50AC-4EA1-64BA088C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z="1800" smtClean="0"/>
              <a:t>2</a:t>
            </a:fld>
            <a:r>
              <a:rPr lang="hu-HU" sz="1800" dirty="0"/>
              <a:t>/10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173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7C7B8B-8EB1-3211-490F-24771358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LLM-ek Általános felépítés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138F52-59E0-9511-A19D-81D75FE4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Tokenizáció</a:t>
            </a:r>
            <a:endParaRPr lang="hu-HU" dirty="0"/>
          </a:p>
          <a:p>
            <a:r>
              <a:rPr lang="hu-HU" dirty="0" err="1"/>
              <a:t>Pozícionális</a:t>
            </a:r>
            <a:r>
              <a:rPr lang="hu-HU" dirty="0"/>
              <a:t> kódolás</a:t>
            </a:r>
          </a:p>
          <a:p>
            <a:r>
              <a:rPr lang="hu-HU" dirty="0" err="1"/>
              <a:t>Figyelmi</a:t>
            </a:r>
            <a:r>
              <a:rPr lang="hu-HU" dirty="0"/>
              <a:t> mechanizmusok</a:t>
            </a:r>
          </a:p>
          <a:p>
            <a:r>
              <a:rPr lang="hu-HU" dirty="0"/>
              <a:t>Aktivációs függvények</a:t>
            </a:r>
          </a:p>
          <a:p>
            <a:r>
              <a:rPr lang="hu-HU" dirty="0"/>
              <a:t>Réteg normalizálás</a:t>
            </a:r>
          </a:p>
          <a:p>
            <a:r>
              <a:rPr lang="hu-HU" dirty="0"/>
              <a:t>Elosztott tanulás</a:t>
            </a:r>
          </a:p>
          <a:p>
            <a:r>
              <a:rPr lang="hu-HU" dirty="0" err="1"/>
              <a:t>Pre</a:t>
            </a:r>
            <a:r>
              <a:rPr lang="hu-HU" dirty="0"/>
              <a:t>-tréning és finomhangolás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7AFE140-0B09-5E9D-36D0-5E50D5D3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z="1800" smtClean="0"/>
              <a:t>3</a:t>
            </a:fld>
            <a:r>
              <a:rPr lang="hu-HU" sz="1800" dirty="0"/>
              <a:t>/10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12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3220A0-1B16-0937-BA68-FB028F37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 kiemelkedő </a:t>
            </a:r>
            <a:r>
              <a:rPr lang="hu-HU" dirty="0" err="1"/>
              <a:t>llm</a:t>
            </a:r>
            <a:r>
              <a:rPr lang="hu-HU" dirty="0"/>
              <a:t>-ek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669287C-E0EB-BAB2-A71C-715A8526C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6496" y="1834730"/>
            <a:ext cx="2981613" cy="2175957"/>
          </a:xfrm>
          <a:ln>
            <a:solidFill>
              <a:schemeClr val="tx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01B6918-577A-63B3-3F61-F4A914CA24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39" t="3879" r="1"/>
          <a:stretch/>
        </p:blipFill>
        <p:spPr>
          <a:xfrm>
            <a:off x="4576015" y="2115669"/>
            <a:ext cx="2702690" cy="15200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A6550D1-CFCD-E6EC-7CE3-5E8D47729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611" y="1751576"/>
            <a:ext cx="4210638" cy="2248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5E03319-29D7-50B4-31AC-119B708C1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7741" y="4225663"/>
            <a:ext cx="4458322" cy="2200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12967ED3-AF2A-AFA2-7507-B0056863B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6670" y="4173396"/>
            <a:ext cx="3422877" cy="2252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Dia számának helye 13">
            <a:extLst>
              <a:ext uri="{FF2B5EF4-FFF2-40B4-BE49-F238E27FC236}">
                <a16:creationId xmlns:a16="http://schemas.microsoft.com/office/drawing/2014/main" id="{BA879B1D-038E-8B59-ADD7-69A6DBA1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7868" y="6243682"/>
            <a:ext cx="753545" cy="365125"/>
          </a:xfrm>
        </p:spPr>
        <p:txBody>
          <a:bodyPr/>
          <a:lstStyle/>
          <a:p>
            <a:fld id="{A7CD31F4-64FA-4BA0-9498-67783267A8C8}" type="slidenum">
              <a:rPr lang="en-US" sz="1800" smtClean="0"/>
              <a:t>4</a:t>
            </a:fld>
            <a:r>
              <a:rPr lang="hu-HU" sz="1800" dirty="0"/>
              <a:t>/10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641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66664E-CF0E-537D-67A0-1C2E9437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Mistral</a:t>
            </a:r>
            <a:r>
              <a:rPr lang="hu-HU" dirty="0"/>
              <a:t> 7B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140365-481F-8475-1BB4-1C1ABDB38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647319" cy="3695136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Modellváltozatok:</a:t>
            </a:r>
          </a:p>
          <a:p>
            <a:pPr lvl="1"/>
            <a:r>
              <a:rPr lang="hu-HU" dirty="0" err="1"/>
              <a:t>Mistral</a:t>
            </a:r>
            <a:r>
              <a:rPr lang="hu-HU" dirty="0"/>
              <a:t> 7B </a:t>
            </a:r>
            <a:r>
              <a:rPr lang="hu-HU" dirty="0" err="1"/>
              <a:t>Base</a:t>
            </a:r>
            <a:endParaRPr lang="hu-HU" dirty="0"/>
          </a:p>
          <a:p>
            <a:pPr lvl="1"/>
            <a:r>
              <a:rPr lang="hu-HU" dirty="0" err="1"/>
              <a:t>Mistral</a:t>
            </a:r>
            <a:r>
              <a:rPr lang="hu-HU" dirty="0"/>
              <a:t> 7B </a:t>
            </a:r>
            <a:r>
              <a:rPr lang="hu-HU" dirty="0" err="1"/>
              <a:t>Instruct</a:t>
            </a:r>
            <a:endParaRPr lang="hu-HU" dirty="0"/>
          </a:p>
          <a:p>
            <a:r>
              <a:rPr lang="hu-HU" dirty="0"/>
              <a:t>Alkalmazási területek</a:t>
            </a:r>
          </a:p>
          <a:p>
            <a:r>
              <a:rPr lang="hu-HU" dirty="0" err="1"/>
              <a:t>Transzformer</a:t>
            </a:r>
            <a:r>
              <a:rPr lang="hu-HU" dirty="0"/>
              <a:t> architektúra optimalizálással</a:t>
            </a:r>
          </a:p>
          <a:p>
            <a:pPr lvl="1"/>
            <a:r>
              <a:rPr lang="hu-HU" dirty="0" err="1"/>
              <a:t>Sliding</a:t>
            </a:r>
            <a:r>
              <a:rPr lang="hu-HU" dirty="0"/>
              <a:t> </a:t>
            </a:r>
            <a:r>
              <a:rPr lang="hu-HU" dirty="0" err="1"/>
              <a:t>Window</a:t>
            </a:r>
            <a:r>
              <a:rPr lang="hu-HU" dirty="0"/>
              <a:t> </a:t>
            </a:r>
            <a:r>
              <a:rPr lang="hu-HU" dirty="0" err="1"/>
              <a:t>Attention</a:t>
            </a:r>
            <a:endParaRPr lang="hu-HU" dirty="0"/>
          </a:p>
          <a:p>
            <a:pPr lvl="1"/>
            <a:r>
              <a:rPr lang="hu-HU" dirty="0" err="1"/>
              <a:t>Grouped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Attention</a:t>
            </a:r>
            <a:endParaRPr lang="hu-HU" dirty="0"/>
          </a:p>
          <a:p>
            <a:pPr lvl="1"/>
            <a:r>
              <a:rPr lang="hu-HU" dirty="0" err="1"/>
              <a:t>Position</a:t>
            </a:r>
            <a:r>
              <a:rPr lang="hu-HU" dirty="0"/>
              <a:t> </a:t>
            </a:r>
            <a:r>
              <a:rPr lang="hu-HU" dirty="0" err="1"/>
              <a:t>Encoding</a:t>
            </a:r>
            <a:endParaRPr lang="hu-HU" dirty="0"/>
          </a:p>
          <a:p>
            <a:endParaRPr lang="hu-HU" dirty="0"/>
          </a:p>
          <a:p>
            <a:pPr lvl="1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44F7C8-431E-B97C-7934-7B1E270D8865}"/>
              </a:ext>
            </a:extLst>
          </p:cNvPr>
          <p:cNvSpPr txBox="1"/>
          <p:nvPr/>
        </p:nvSpPr>
        <p:spPr>
          <a:xfrm>
            <a:off x="5137451" y="2688771"/>
            <a:ext cx="4441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Szövegkategorizálás, osztályozás</a:t>
            </a:r>
          </a:p>
          <a:p>
            <a:endParaRPr lang="hu-HU" dirty="0"/>
          </a:p>
          <a:p>
            <a:r>
              <a:rPr lang="hu-HU" dirty="0"/>
              <a:t>Összegzés, kivonatolás</a:t>
            </a:r>
          </a:p>
          <a:p>
            <a:endParaRPr lang="hu-HU" dirty="0"/>
          </a:p>
          <a:p>
            <a:r>
              <a:rPr lang="hu-HU" dirty="0"/>
              <a:t>Természetes nyelvű kérdés – megértés</a:t>
            </a:r>
          </a:p>
          <a:p>
            <a:endParaRPr lang="hu-HU" dirty="0"/>
          </a:p>
          <a:p>
            <a:r>
              <a:rPr lang="hu-HU" dirty="0"/>
              <a:t>Oktatási és kutatási célú demonstrációk</a:t>
            </a:r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64E3CFD7-396B-3F29-21D2-DCEB19DA3700}"/>
              </a:ext>
            </a:extLst>
          </p:cNvPr>
          <p:cNvCxnSpPr/>
          <p:nvPr/>
        </p:nvCxnSpPr>
        <p:spPr>
          <a:xfrm flipV="1">
            <a:off x="3875314" y="2939143"/>
            <a:ext cx="1262137" cy="642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8D258572-E212-7560-E173-09BCCE48AACB}"/>
              </a:ext>
            </a:extLst>
          </p:cNvPr>
          <p:cNvCxnSpPr>
            <a:cxnSpLocks/>
          </p:cNvCxnSpPr>
          <p:nvPr/>
        </p:nvCxnSpPr>
        <p:spPr>
          <a:xfrm flipV="1">
            <a:off x="3875314" y="3429000"/>
            <a:ext cx="1262137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EE8B2596-B2C2-B8D8-C955-529EFABEC720}"/>
              </a:ext>
            </a:extLst>
          </p:cNvPr>
          <p:cNvCxnSpPr>
            <a:cxnSpLocks/>
          </p:cNvCxnSpPr>
          <p:nvPr/>
        </p:nvCxnSpPr>
        <p:spPr>
          <a:xfrm>
            <a:off x="3875314" y="3581400"/>
            <a:ext cx="1262137" cy="37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43CD54DE-02A2-2FA3-B2E2-FD53E2F64A89}"/>
              </a:ext>
            </a:extLst>
          </p:cNvPr>
          <p:cNvCxnSpPr>
            <a:cxnSpLocks/>
          </p:cNvCxnSpPr>
          <p:nvPr/>
        </p:nvCxnSpPr>
        <p:spPr>
          <a:xfrm>
            <a:off x="3875314" y="3581400"/>
            <a:ext cx="1153886" cy="903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 számának helye 17">
            <a:extLst>
              <a:ext uri="{FF2B5EF4-FFF2-40B4-BE49-F238E27FC236}">
                <a16:creationId xmlns:a16="http://schemas.microsoft.com/office/drawing/2014/main" id="{BFEE2A01-4F7D-1F98-6738-4E7B4688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897" y="5883275"/>
            <a:ext cx="753545" cy="365125"/>
          </a:xfrm>
        </p:spPr>
        <p:txBody>
          <a:bodyPr/>
          <a:lstStyle/>
          <a:p>
            <a:fld id="{A7CD31F4-64FA-4BA0-9498-67783267A8C8}" type="slidenum">
              <a:rPr lang="en-US" sz="1800" smtClean="0"/>
              <a:t>5</a:t>
            </a:fld>
            <a:r>
              <a:rPr lang="hu-HU" sz="1800" dirty="0"/>
              <a:t>/10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76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89DE47-2762-00CA-E314-E892CE0E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99" y="834796"/>
            <a:ext cx="10353761" cy="762879"/>
          </a:xfrm>
        </p:spPr>
        <p:txBody>
          <a:bodyPr/>
          <a:lstStyle/>
          <a:p>
            <a:r>
              <a:rPr lang="hu-HU" dirty="0"/>
              <a:t>Eredmények és teljesítmény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645B817-4654-D9BC-BBB9-552DDA396B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73113" y="1816975"/>
            <a:ext cx="10215132" cy="4206229"/>
          </a:xfr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BB2389-0878-529C-FF1A-94AC2F5F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787" y="6242504"/>
            <a:ext cx="753545" cy="365125"/>
          </a:xfrm>
        </p:spPr>
        <p:txBody>
          <a:bodyPr/>
          <a:lstStyle/>
          <a:p>
            <a:fld id="{A7CD31F4-64FA-4BA0-9498-67783267A8C8}" type="slidenum">
              <a:rPr lang="en-US" sz="1800" smtClean="0"/>
              <a:t>6</a:t>
            </a:fld>
            <a:r>
              <a:rPr lang="hu-HU" sz="1800" dirty="0"/>
              <a:t>/10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022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E27DA5-75E0-6768-8860-3E16CEA8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projektfeladat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05BD1190-AD7A-5732-2AFA-9EB28D4D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7260049" cy="4487181"/>
          </a:xfrm>
        </p:spPr>
        <p:txBody>
          <a:bodyPr>
            <a:normAutofit/>
          </a:bodyPr>
          <a:lstStyle/>
          <a:p>
            <a:r>
              <a:rPr lang="hu-HU" dirty="0"/>
              <a:t>Célja: Wikipédia szócikkek </a:t>
            </a:r>
            <a:r>
              <a:rPr lang="hu-HU" b="1" dirty="0"/>
              <a:t>automatikus kategorizálása </a:t>
            </a:r>
            <a:r>
              <a:rPr lang="hu-HU" dirty="0"/>
              <a:t>és </a:t>
            </a:r>
            <a:r>
              <a:rPr lang="hu-HU" b="1" dirty="0"/>
              <a:t>összegzése</a:t>
            </a:r>
            <a:r>
              <a:rPr lang="hu-HU" dirty="0"/>
              <a:t> </a:t>
            </a:r>
            <a:r>
              <a:rPr lang="hu-HU" dirty="0" err="1"/>
              <a:t>Mistral</a:t>
            </a:r>
            <a:r>
              <a:rPr lang="hu-HU" dirty="0"/>
              <a:t> 7B LLM segítségével</a:t>
            </a:r>
          </a:p>
          <a:p>
            <a:r>
              <a:rPr lang="hu-HU" dirty="0"/>
              <a:t>Témakörök:</a:t>
            </a:r>
          </a:p>
          <a:p>
            <a:pPr lvl="1"/>
            <a:r>
              <a:rPr lang="hu-HU" dirty="0"/>
              <a:t>Történelem</a:t>
            </a:r>
          </a:p>
          <a:p>
            <a:pPr lvl="1"/>
            <a:r>
              <a:rPr lang="hu-HU" dirty="0"/>
              <a:t>Tudomány</a:t>
            </a:r>
          </a:p>
          <a:p>
            <a:pPr lvl="1"/>
            <a:r>
              <a:rPr lang="hu-HU" dirty="0"/>
              <a:t>Művészet</a:t>
            </a:r>
          </a:p>
          <a:p>
            <a:pPr lvl="1"/>
            <a:r>
              <a:rPr lang="hu-HU" dirty="0"/>
              <a:t>Irodalom</a:t>
            </a:r>
          </a:p>
          <a:p>
            <a:pPr lvl="1"/>
            <a:r>
              <a:rPr lang="hu-HU" dirty="0"/>
              <a:t>Technológia</a:t>
            </a:r>
          </a:p>
          <a:p>
            <a:pPr lvl="1"/>
            <a:r>
              <a:rPr lang="hu-HU" dirty="0"/>
              <a:t>Általános Információ</a:t>
            </a:r>
          </a:p>
          <a:p>
            <a:r>
              <a:rPr lang="hu-HU" dirty="0"/>
              <a:t>Adathalmaz: </a:t>
            </a:r>
            <a:r>
              <a:rPr lang="hu-HU" dirty="0" err="1"/>
              <a:t>Simple</a:t>
            </a:r>
            <a:r>
              <a:rPr lang="hu-HU" dirty="0"/>
              <a:t> English Wikipedia </a:t>
            </a:r>
            <a:r>
              <a:rPr lang="hu-HU" dirty="0" err="1"/>
              <a:t>Plain</a:t>
            </a:r>
            <a:r>
              <a:rPr lang="hu-HU" dirty="0"/>
              <a:t> Text (</a:t>
            </a:r>
            <a:r>
              <a:rPr lang="hu-HU" dirty="0" err="1"/>
              <a:t>Kaggle</a:t>
            </a:r>
            <a:r>
              <a:rPr lang="hu-HU" dirty="0"/>
              <a:t>)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CE2B3DA-0228-B025-5C37-243A5427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0"/>
          <a:stretch/>
        </p:blipFill>
        <p:spPr>
          <a:xfrm>
            <a:off x="8255162" y="2341755"/>
            <a:ext cx="3754701" cy="3496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02A76B32-0F75-F430-97EE-AB1F53B4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2869" y="6057977"/>
            <a:ext cx="753545" cy="365125"/>
          </a:xfrm>
        </p:spPr>
        <p:txBody>
          <a:bodyPr/>
          <a:lstStyle/>
          <a:p>
            <a:fld id="{A7CD31F4-64FA-4BA0-9498-67783267A8C8}" type="slidenum">
              <a:rPr lang="en-US" sz="1800" smtClean="0"/>
              <a:t>7</a:t>
            </a:fld>
            <a:r>
              <a:rPr lang="hu-HU" sz="1800" dirty="0"/>
              <a:t>/10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601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A8E6F5-9A0E-997D-1040-1E6B4512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3CF639-7FAB-F4DF-83E6-319F6507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40691" cy="3695136"/>
          </a:xfrm>
        </p:spPr>
        <p:txBody>
          <a:bodyPr/>
          <a:lstStyle/>
          <a:p>
            <a:r>
              <a:rPr lang="hu-HU" dirty="0"/>
              <a:t>Választott adathalmaz előnyei:</a:t>
            </a:r>
          </a:p>
          <a:p>
            <a:pPr lvl="1"/>
            <a:r>
              <a:rPr lang="hu-HU" dirty="0"/>
              <a:t>Egyszerű szókincs</a:t>
            </a:r>
          </a:p>
          <a:p>
            <a:pPr lvl="1"/>
            <a:r>
              <a:rPr lang="hu-HU" dirty="0"/>
              <a:t>Világos megfogalmazás</a:t>
            </a:r>
          </a:p>
          <a:p>
            <a:pPr lvl="1"/>
            <a:r>
              <a:rPr lang="hu-HU" dirty="0"/>
              <a:t>Kevés komplex mondatszerkezet</a:t>
            </a:r>
          </a:p>
          <a:p>
            <a:r>
              <a:rPr lang="hu-HU" dirty="0"/>
              <a:t>Adathalmaz tisztítása, előkészítése</a:t>
            </a:r>
          </a:p>
          <a:p>
            <a:pPr lvl="1"/>
            <a:r>
              <a:rPr lang="hu-HU" dirty="0"/>
              <a:t>Egy nagy szövegfájl beolvasása és cikkekre darabolása</a:t>
            </a:r>
          </a:p>
          <a:p>
            <a:pPr lvl="1"/>
            <a:r>
              <a:rPr lang="hu-HU" dirty="0"/>
              <a:t>Üres, redundáns sorok eltávolítása</a:t>
            </a:r>
          </a:p>
          <a:p>
            <a:pPr lvl="1"/>
            <a:r>
              <a:rPr lang="hu-HU" dirty="0"/>
              <a:t>CSV formátum létrehozása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4F19C16-CCF8-4A53-5DA0-5D18ACBA8A4B}"/>
              </a:ext>
            </a:extLst>
          </p:cNvPr>
          <p:cNvSpPr txBox="1"/>
          <p:nvPr/>
        </p:nvSpPr>
        <p:spPr>
          <a:xfrm>
            <a:off x="6237516" y="2061076"/>
            <a:ext cx="5127173" cy="373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Llama</a:t>
            </a:r>
            <a:r>
              <a:rPr lang="hu-HU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-cli interfész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Modell nem API használatával működik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Konfigurálás: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Interaktív mód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Kategorizálási utasítás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Validációs mechanizmus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Helytelen kategória esetén </a:t>
            </a:r>
            <a:r>
              <a:rPr lang="hu-HU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max</a:t>
            </a:r>
            <a:r>
              <a:rPr lang="hu-HU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 4-szer újra generáltatás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1B187B6-4ED2-A8D3-E91C-2F056A3D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z="1800" smtClean="0"/>
              <a:t>8</a:t>
            </a:fld>
            <a:r>
              <a:rPr lang="hu-HU" sz="1800" dirty="0"/>
              <a:t>/10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16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2E2F15-5A9B-7D3A-DC88-E8EB2200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595862" cy="1326321"/>
          </a:xfrm>
        </p:spPr>
        <p:txBody>
          <a:bodyPr/>
          <a:lstStyle/>
          <a:p>
            <a:r>
              <a:rPr lang="hu-HU" dirty="0"/>
              <a:t>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47E586-7ACD-B78F-CB4A-9DDCB3FA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060976" cy="3695136"/>
          </a:xfrm>
        </p:spPr>
        <p:txBody>
          <a:bodyPr/>
          <a:lstStyle/>
          <a:p>
            <a:r>
              <a:rPr lang="en-US" dirty="0"/>
              <a:t>History: 36.3%</a:t>
            </a:r>
          </a:p>
          <a:p>
            <a:r>
              <a:rPr lang="en-US" dirty="0"/>
              <a:t>General Information: 32.0%</a:t>
            </a:r>
          </a:p>
          <a:p>
            <a:r>
              <a:rPr lang="en-US" dirty="0"/>
              <a:t>Science: 20.8%</a:t>
            </a:r>
          </a:p>
          <a:p>
            <a:r>
              <a:rPr lang="en-US" dirty="0"/>
              <a:t>Art: 9.4%</a:t>
            </a:r>
          </a:p>
          <a:p>
            <a:r>
              <a:rPr lang="en-US" dirty="0"/>
              <a:t>Literature: 1.2%</a:t>
            </a:r>
          </a:p>
          <a:p>
            <a:r>
              <a:rPr lang="en-US" dirty="0"/>
              <a:t>Technology: 0.3%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3A31305-CAA4-A58E-AD0D-97A8A0444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48062"/>
            <a:ext cx="5439534" cy="289600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182978A-12BD-172B-4294-3CD4F531E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730890"/>
            <a:ext cx="5439533" cy="2892936"/>
          </a:xfrm>
          <a:prstGeom prst="rect">
            <a:avLst/>
          </a:prstGeom>
        </p:spPr>
      </p:pic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3E87C982-E7A2-BB12-B12B-FEEB5F72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263782"/>
            <a:ext cx="753545" cy="365125"/>
          </a:xfrm>
        </p:spPr>
        <p:txBody>
          <a:bodyPr/>
          <a:lstStyle/>
          <a:p>
            <a:fld id="{A7CD31F4-64FA-4BA0-9498-67783267A8C8}" type="slidenum">
              <a:rPr lang="en-US" sz="1800" smtClean="0"/>
              <a:t>9</a:t>
            </a:fld>
            <a:r>
              <a:rPr lang="hu-HU" sz="1800" dirty="0"/>
              <a:t>/10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3306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292</TotalTime>
  <Words>918</Words>
  <Application>Microsoft Office PowerPoint</Application>
  <PresentationFormat>Szélesvásznú</PresentationFormat>
  <Paragraphs>138</Paragraphs>
  <Slides>10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20" baseType="lpstr">
      <vt:lpstr>Aptos</vt:lpstr>
      <vt:lpstr>Arial</vt:lpstr>
      <vt:lpstr>Bookman Old Style</vt:lpstr>
      <vt:lpstr>NimbusMonL-Regu</vt:lpstr>
      <vt:lpstr>NimbusRomNo9L-Medi</vt:lpstr>
      <vt:lpstr>NimbusRomNo9L-Regu</vt:lpstr>
      <vt:lpstr>Nunito Sans</vt:lpstr>
      <vt:lpstr>Rockwell</vt:lpstr>
      <vt:lpstr>Wingdings</vt:lpstr>
      <vt:lpstr>Damask</vt:lpstr>
      <vt:lpstr>Mistral 7B</vt:lpstr>
      <vt:lpstr>Nagy Nyelvi modellek</vt:lpstr>
      <vt:lpstr>LLM-ek Általános felépítés</vt:lpstr>
      <vt:lpstr>Jelenleg kiemelkedő llm-ek</vt:lpstr>
      <vt:lpstr>Mistral 7B</vt:lpstr>
      <vt:lpstr>Eredmények és teljesítmény</vt:lpstr>
      <vt:lpstr>projektfeladat</vt:lpstr>
      <vt:lpstr>megvalósítás</vt:lpstr>
      <vt:lpstr>Eredmények</vt:lpstr>
      <vt:lpstr>Jövőbeli lehetőségek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Gergelyi</dc:creator>
  <cp:lastModifiedBy>Laura Gergelyi</cp:lastModifiedBy>
  <cp:revision>5</cp:revision>
  <dcterms:created xsi:type="dcterms:W3CDTF">2025-04-26T09:38:37Z</dcterms:created>
  <dcterms:modified xsi:type="dcterms:W3CDTF">2025-04-26T14:31:32Z</dcterms:modified>
</cp:coreProperties>
</file>