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A7BD5A-E872-5717-B1AA-D5C2A4B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46504"/>
            <a:ext cx="8915399" cy="2262781"/>
          </a:xfrm>
        </p:spPr>
        <p:txBody>
          <a:bodyPr/>
          <a:lstStyle/>
          <a:p>
            <a:r>
              <a:rPr lang="hu-HU"/>
              <a:t>Expanding Reverse Nearest Neighbors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9D1E2B-D14D-832B-086D-B95C52982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Tóth Botond, Ladomérszky Bence, Béres Gábor Kristóf</a:t>
            </a:r>
          </a:p>
        </p:txBody>
      </p:sp>
    </p:spTree>
    <p:extLst>
      <p:ext uri="{BB962C8B-B14F-4D97-AF65-F5344CB8AC3E}">
        <p14:creationId xmlns:p14="http://schemas.microsoft.com/office/powerpoint/2010/main" val="262807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8F125CE-FA4A-F813-E9E1-03F0B4A8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hu-HU"/>
              <a:t>Alap mohó algoritmus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AD3710-BD78-12F9-6CFB-B2034BBD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428876"/>
            <a:ext cx="3650278" cy="3124200"/>
          </a:xfrm>
        </p:spPr>
        <p:txBody>
          <a:bodyPr>
            <a:normAutofit/>
          </a:bodyPr>
          <a:lstStyle/>
          <a:p>
            <a:r>
              <a:rPr lang="hu-HU"/>
              <a:t>Cél: Új G’ gráf, melyben RNN</a:t>
            </a:r>
            <a:r>
              <a:rPr lang="hu-HU" baseline="-25000"/>
              <a:t>G’</a:t>
            </a:r>
            <a:r>
              <a:rPr lang="hu-HU"/>
              <a:t>(f) maximális</a:t>
            </a:r>
          </a:p>
          <a:p>
            <a:r>
              <a:rPr lang="hu-HU"/>
              <a:t>Minden körben él választás, amely maximális RNN-t ad</a:t>
            </a:r>
          </a:p>
          <a:p>
            <a:r>
              <a:rPr lang="hu-HU"/>
              <a:t>Költségkeret adott</a:t>
            </a:r>
          </a:p>
          <a:p>
            <a:r>
              <a:rPr lang="hu-HU"/>
              <a:t>opt: Aktuális maximális RNN mérete</a:t>
            </a:r>
          </a:p>
          <a:p>
            <a:r>
              <a:rPr lang="hu-HU"/>
              <a:t>ans:Aktuális maximális RNN méretet biztosító 𝑒 élt rögzíti</a:t>
            </a:r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8E7C176-E09E-CE3A-EB90-ECF1229F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7" y="1275053"/>
            <a:ext cx="6953577" cy="5093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0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67BF8F-BE05-DFC2-BB7B-DD5D34F4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4A0FE9-02A5-AE36-661E-87992FA1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Időkomplexitás: O(b × (∣M∣ × ( ∣E∣ log ∣E∣ + ∣V∣ )))</a:t>
            </a:r>
          </a:p>
          <a:p>
            <a:r>
              <a:rPr lang="hu-HU"/>
              <a:t>1. Vizsgált élek számának csökkentése</a:t>
            </a:r>
          </a:p>
          <a:p>
            <a:pPr lvl="1"/>
            <a:r>
              <a:rPr lang="hu-HU"/>
              <a:t>Távolság alapú él vizsgálat</a:t>
            </a:r>
          </a:p>
          <a:p>
            <a:pPr lvl="1"/>
            <a:r>
              <a:rPr lang="hu-HU"/>
              <a:t>Elkerüli az összes M él vizsgálatát</a:t>
            </a:r>
          </a:p>
          <a:p>
            <a:r>
              <a:rPr lang="hu-HU"/>
              <a:t>2.  RNN számítások csökkentése</a:t>
            </a:r>
          </a:p>
          <a:p>
            <a:pPr lvl="1"/>
            <a:r>
              <a:rPr lang="hu-HU"/>
              <a:t>Túl sok RNN számítás</a:t>
            </a:r>
          </a:p>
          <a:p>
            <a:pPr lvl="1"/>
            <a:r>
              <a:rPr lang="hu-HU"/>
              <a:t>Inkrementális RNN számítási technika</a:t>
            </a:r>
          </a:p>
        </p:txBody>
      </p:sp>
    </p:spTree>
    <p:extLst>
      <p:ext uri="{BB962C8B-B14F-4D97-AF65-F5344CB8AC3E}">
        <p14:creationId xmlns:p14="http://schemas.microsoft.com/office/powerpoint/2010/main" val="235330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60D536-0DEE-6013-39EB-3FAA0A48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Távolság alapú élvizsgálat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352CBC-5474-E107-1AD4-ECE94AE1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5" y="2133600"/>
            <a:ext cx="9075737" cy="4724400"/>
          </a:xfrm>
        </p:spPr>
        <p:txBody>
          <a:bodyPr/>
          <a:lstStyle/>
          <a:p>
            <a:r>
              <a:rPr lang="hu-HU">
                <a:latin typeface="+mj-lt"/>
              </a:rPr>
              <a:t>e=(u,v) él legrövidebb távolsága f-hez: dist</a:t>
            </a:r>
            <a:r>
              <a:rPr lang="hu-HU" baseline="-25000">
                <a:latin typeface="+mj-lt"/>
              </a:rPr>
              <a:t>G</a:t>
            </a:r>
            <a:r>
              <a:rPr lang="hu-HU">
                <a:latin typeface="+mj-lt"/>
              </a:rPr>
              <a:t>((e), f) = min( dist</a:t>
            </a:r>
            <a:r>
              <a:rPr lang="hu-HU" baseline="-25000">
                <a:latin typeface="+mj-lt"/>
              </a:rPr>
              <a:t>G</a:t>
            </a:r>
            <a:r>
              <a:rPr lang="hu-HU">
                <a:latin typeface="+mj-lt"/>
              </a:rPr>
              <a:t>(u,f), dist</a:t>
            </a:r>
            <a:r>
              <a:rPr lang="hu-HU" baseline="-25000">
                <a:latin typeface="+mj-lt"/>
              </a:rPr>
              <a:t>G</a:t>
            </a:r>
            <a:r>
              <a:rPr lang="hu-HU">
                <a:latin typeface="+mj-lt"/>
              </a:rPr>
              <a:t>(v,f) )</a:t>
            </a:r>
          </a:p>
          <a:p>
            <a:r>
              <a:rPr lang="hu-HU" b="1">
                <a:latin typeface="+mj-lt"/>
              </a:rPr>
              <a:t>Lemma: Ha NN</a:t>
            </a:r>
            <a:r>
              <a:rPr lang="hu-HU" b="1" baseline="-25000">
                <a:latin typeface="+mj-lt"/>
              </a:rPr>
              <a:t>G</a:t>
            </a:r>
            <a:r>
              <a:rPr lang="hu-HU" b="1">
                <a:latin typeface="+mj-lt"/>
              </a:rPr>
              <a:t>(c)</a:t>
            </a:r>
            <a:r>
              <a:rPr lang="hu-HU" b="1" i="0">
                <a:effectLst/>
                <a:latin typeface="+mj-lt"/>
              </a:rPr>
              <a:t>≠f, akkor NN</a:t>
            </a:r>
            <a:r>
              <a:rPr lang="hu-HU" b="1" i="0" baseline="-25000">
                <a:effectLst/>
                <a:latin typeface="+mj-lt"/>
              </a:rPr>
              <a:t>G’</a:t>
            </a:r>
            <a:r>
              <a:rPr lang="hu-HU" b="1" i="0">
                <a:effectLst/>
                <a:latin typeface="+mj-lt"/>
              </a:rPr>
              <a:t>(c)=f ↔ dist</a:t>
            </a:r>
            <a:r>
              <a:rPr lang="hu-HU" b="1" i="0" baseline="-25000">
                <a:effectLst/>
                <a:latin typeface="+mj-lt"/>
              </a:rPr>
              <a:t>G</a:t>
            </a:r>
            <a:r>
              <a:rPr lang="hu-HU" b="1" i="0">
                <a:effectLst/>
                <a:latin typeface="+mj-lt"/>
              </a:rPr>
              <a:t>(c, NN</a:t>
            </a:r>
            <a:r>
              <a:rPr lang="hu-HU" b="1" i="0" baseline="-25000">
                <a:effectLst/>
                <a:latin typeface="+mj-lt"/>
              </a:rPr>
              <a:t>G</a:t>
            </a:r>
            <a:r>
              <a:rPr lang="hu-HU" b="1" i="0">
                <a:effectLst/>
                <a:latin typeface="+mj-lt"/>
              </a:rPr>
              <a:t>(c)) &gt; dist</a:t>
            </a:r>
            <a:r>
              <a:rPr lang="hu-HU" b="1" i="0" baseline="-25000">
                <a:effectLst/>
                <a:latin typeface="+mj-lt"/>
              </a:rPr>
              <a:t>G</a:t>
            </a:r>
            <a:r>
              <a:rPr lang="hu-HU" b="1" i="0">
                <a:effectLst/>
                <a:latin typeface="+mj-lt"/>
              </a:rPr>
              <a:t>((e), f)</a:t>
            </a:r>
            <a:endParaRPr lang="hu-HU" b="1">
              <a:latin typeface="+mj-lt"/>
            </a:endParaRPr>
          </a:p>
          <a:p>
            <a:r>
              <a:rPr lang="hu-HU">
                <a:latin typeface="+mj-lt"/>
              </a:rPr>
              <a:t>Szükséges feltétel: c bekerüljön f RNN halmazába</a:t>
            </a:r>
          </a:p>
          <a:p>
            <a:r>
              <a:rPr lang="el-GR"/>
              <a:t>Δ</a:t>
            </a:r>
            <a:r>
              <a:rPr lang="hu-HU">
                <a:latin typeface="+mj-lt"/>
              </a:rPr>
              <a:t>e ={ c </a:t>
            </a:r>
            <a:r>
              <a:rPr lang="hu-HU" i="0">
                <a:effectLst/>
                <a:latin typeface="Arial" panose="020B0604020202020204" pitchFamily="34" charset="0"/>
              </a:rPr>
              <a:t>∉ RNN</a:t>
            </a:r>
            <a:r>
              <a:rPr lang="hu-HU" i="0" baseline="-25000">
                <a:effectLst/>
                <a:latin typeface="+mj-lt"/>
              </a:rPr>
              <a:t>G</a:t>
            </a:r>
            <a:r>
              <a:rPr lang="hu-HU" i="0">
                <a:effectLst/>
                <a:latin typeface="Arial" panose="020B0604020202020204" pitchFamily="34" charset="0"/>
              </a:rPr>
              <a:t>(f) | </a:t>
            </a:r>
            <a:r>
              <a:rPr lang="hu-HU" i="0">
                <a:effectLst/>
                <a:latin typeface="+mj-lt"/>
              </a:rPr>
              <a:t>dist</a:t>
            </a:r>
            <a:r>
              <a:rPr lang="hu-HU" i="0" baseline="-25000">
                <a:effectLst/>
                <a:latin typeface="+mj-lt"/>
              </a:rPr>
              <a:t>G</a:t>
            </a:r>
            <a:r>
              <a:rPr lang="hu-HU" i="0">
                <a:effectLst/>
                <a:latin typeface="+mj-lt"/>
              </a:rPr>
              <a:t>(c, NN</a:t>
            </a:r>
            <a:r>
              <a:rPr lang="hu-HU" i="0" baseline="-25000">
                <a:effectLst/>
                <a:latin typeface="+mj-lt"/>
              </a:rPr>
              <a:t>G</a:t>
            </a:r>
            <a:r>
              <a:rPr lang="hu-HU" i="0">
                <a:effectLst/>
                <a:latin typeface="+mj-lt"/>
              </a:rPr>
              <a:t>(c)) &gt; dist</a:t>
            </a:r>
            <a:r>
              <a:rPr lang="hu-HU" i="0" baseline="-25000">
                <a:effectLst/>
                <a:latin typeface="+mj-lt"/>
              </a:rPr>
              <a:t>G</a:t>
            </a:r>
            <a:r>
              <a:rPr lang="hu-HU" i="0">
                <a:effectLst/>
                <a:latin typeface="+mj-lt"/>
              </a:rPr>
              <a:t>((e), f) }</a:t>
            </a:r>
          </a:p>
          <a:p>
            <a:pPr lvl="1"/>
            <a:r>
              <a:rPr lang="hu-HU">
                <a:latin typeface="+mj-lt"/>
              </a:rPr>
              <a:t>Összes csúcs ami kielégíti a Lemma feltételét</a:t>
            </a:r>
          </a:p>
          <a:p>
            <a:pPr lvl="1"/>
            <a:r>
              <a:rPr lang="hu-HU">
                <a:latin typeface="+mj-lt"/>
              </a:rPr>
              <a:t>Egy e él fejlesztése, ami G-t G’-vé alakítja</a:t>
            </a:r>
          </a:p>
          <a:p>
            <a:r>
              <a:rPr lang="hu-HU">
                <a:latin typeface="+mj-lt"/>
              </a:rPr>
              <a:t>RNN</a:t>
            </a:r>
            <a:r>
              <a:rPr lang="hu-HU" i="0" baseline="-25000">
                <a:effectLst/>
                <a:latin typeface="+mj-lt"/>
              </a:rPr>
              <a:t>G’</a:t>
            </a:r>
            <a:r>
              <a:rPr lang="hu-HU">
                <a:latin typeface="+mj-lt"/>
              </a:rPr>
              <a:t>(f) felső becslése = RNN</a:t>
            </a:r>
            <a:r>
              <a:rPr lang="hu-HU" i="0" baseline="-25000">
                <a:effectLst/>
                <a:latin typeface="+mj-lt"/>
              </a:rPr>
              <a:t>G</a:t>
            </a:r>
            <a:r>
              <a:rPr lang="hu-HU">
                <a:latin typeface="+mj-lt"/>
              </a:rPr>
              <a:t>(f) U </a:t>
            </a:r>
            <a:r>
              <a:rPr lang="el-GR"/>
              <a:t>Δ</a:t>
            </a:r>
            <a:r>
              <a:rPr lang="hu-HU"/>
              <a:t>e</a:t>
            </a:r>
          </a:p>
          <a:p>
            <a:endParaRPr lang="hu-HU"/>
          </a:p>
          <a:p>
            <a:r>
              <a:rPr lang="hu-HU"/>
              <a:t>Tétel: Ahogy az él és a cél létesítmény közötti legrövideb távolság növekszik, a frissített f RNN méretére vonatkozó felső korlát csak csökkenhet</a:t>
            </a:r>
          </a:p>
          <a:p>
            <a:pPr lvl="1"/>
            <a:r>
              <a:rPr lang="hu-HU"/>
              <a:t>A célhoz való táv alapján vizsgáljuk az éleket</a:t>
            </a:r>
          </a:p>
          <a:p>
            <a:endParaRPr lang="hu-HU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4" name="AutoShape 2" descr="{\displaystyle \Leftrightarrow }">
            <a:extLst>
              <a:ext uri="{FF2B5EF4-FFF2-40B4-BE49-F238E27FC236}">
                <a16:creationId xmlns:a16="http://schemas.microsoft.com/office/drawing/2014/main" id="{0A4B0404-C8BE-7EA3-DA4C-0028E7E7D3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65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7A8D759-9107-98B6-86FD-41F49E48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hu-HU"/>
              <a:t>DBEI algoritmus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06A03A-265F-C832-4AF1-36594DB0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23" y="1546606"/>
            <a:ext cx="4686828" cy="4666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>
                <a:latin typeface="+mj-lt"/>
              </a:rPr>
              <a:t>Ha egy bizonyos távolságú él vizsgálatakor a kapott felső korlát nem nagyobb a korábban vizsgált élek frissítésével elért maximális RNN-nél </a:t>
            </a:r>
            <a:r>
              <a:rPr lang="hu-HU" kern="1200">
                <a:effectLst/>
                <a:latin typeface="+mj-lt"/>
                <a:ea typeface="+mn-ea"/>
                <a:cs typeface="+mn-cs"/>
              </a:rPr>
              <a:t>➔ A folyamat leállhat</a:t>
            </a:r>
          </a:p>
          <a:p>
            <a:pPr>
              <a:lnSpc>
                <a:spcPct val="90000"/>
              </a:lnSpc>
            </a:pPr>
            <a:endParaRPr lang="hu-HU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hu-HU">
                <a:latin typeface="+mj-lt"/>
              </a:rPr>
              <a:t>Módosított Dijsktra algoritmus</a:t>
            </a:r>
          </a:p>
          <a:p>
            <a:pPr>
              <a:lnSpc>
                <a:spcPct val="90000"/>
              </a:lnSpc>
            </a:pPr>
            <a:r>
              <a:rPr lang="hu-HU">
                <a:latin typeface="+mj-lt"/>
              </a:rPr>
              <a:t>Q sor </a:t>
            </a:r>
            <a:r>
              <a:rPr lang="hu-HU" kern="1200">
                <a:effectLst/>
                <a:latin typeface="+mj-lt"/>
                <a:ea typeface="+mn-ea"/>
                <a:cs typeface="+mn-cs"/>
              </a:rPr>
              <a:t>➔ f-től való táv szerint látogatjuk a csúcsokat</a:t>
            </a:r>
            <a:endParaRPr lang="hu-HU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hu-HU">
                <a:latin typeface="+mj-lt"/>
              </a:rPr>
              <a:t>Szomszédok elérése</a:t>
            </a:r>
          </a:p>
          <a:p>
            <a:pPr>
              <a:lnSpc>
                <a:spcPct val="90000"/>
              </a:lnSpc>
            </a:pPr>
            <a:r>
              <a:rPr lang="hu-HU">
                <a:latin typeface="+mj-lt"/>
              </a:rPr>
              <a:t>Felső korlát kiszámítása</a:t>
            </a:r>
          </a:p>
          <a:p>
            <a:pPr>
              <a:lnSpc>
                <a:spcPct val="90000"/>
              </a:lnSpc>
            </a:pPr>
            <a:r>
              <a:rPr lang="hu-HU">
                <a:latin typeface="+mj-lt"/>
              </a:rPr>
              <a:t>Ha a korlát nem nagyobb, mint a max RNN méret, akkor leállhat</a:t>
            </a:r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B08B5165-87B7-07D6-2307-2A620E90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789" y="645106"/>
            <a:ext cx="4916572" cy="5905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l oldali kapcsos zárójel 5">
            <a:extLst>
              <a:ext uri="{FF2B5EF4-FFF2-40B4-BE49-F238E27FC236}">
                <a16:creationId xmlns:a16="http://schemas.microsoft.com/office/drawing/2014/main" id="{19ADFBE9-B57F-44AA-77D6-908F1C489B81}"/>
              </a:ext>
            </a:extLst>
          </p:cNvPr>
          <p:cNvSpPr/>
          <p:nvPr/>
        </p:nvSpPr>
        <p:spPr>
          <a:xfrm>
            <a:off x="5927994" y="2081719"/>
            <a:ext cx="536795" cy="178016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321740DD-09E7-2607-0A55-1CAF5B41C9C5}"/>
              </a:ext>
            </a:extLst>
          </p:cNvPr>
          <p:cNvCxnSpPr/>
          <p:nvPr/>
        </p:nvCxnSpPr>
        <p:spPr>
          <a:xfrm flipH="1">
            <a:off x="4416357" y="3025302"/>
            <a:ext cx="1371600" cy="6809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0568E7C1-15FB-EC8E-BF64-5BF3C7F9368D}"/>
              </a:ext>
            </a:extLst>
          </p:cNvPr>
          <p:cNvCxnSpPr>
            <a:cxnSpLocks/>
          </p:cNvCxnSpPr>
          <p:nvPr/>
        </p:nvCxnSpPr>
        <p:spPr>
          <a:xfrm flipH="1">
            <a:off x="3501957" y="3998068"/>
            <a:ext cx="3073941" cy="437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Bal oldali kapcsos zárójel 14">
            <a:extLst>
              <a:ext uri="{FF2B5EF4-FFF2-40B4-BE49-F238E27FC236}">
                <a16:creationId xmlns:a16="http://schemas.microsoft.com/office/drawing/2014/main" id="{B262AA74-0B54-81A0-5FB9-498E6BCB9193}"/>
              </a:ext>
            </a:extLst>
          </p:cNvPr>
          <p:cNvSpPr/>
          <p:nvPr/>
        </p:nvSpPr>
        <p:spPr>
          <a:xfrm>
            <a:off x="6352162" y="4338536"/>
            <a:ext cx="243496" cy="58366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D247A51B-C290-FE54-BF78-A1D96BF14EF0}"/>
              </a:ext>
            </a:extLst>
          </p:cNvPr>
          <p:cNvCxnSpPr>
            <a:cxnSpLocks/>
          </p:cNvCxnSpPr>
          <p:nvPr/>
        </p:nvCxnSpPr>
        <p:spPr>
          <a:xfrm flipH="1">
            <a:off x="3735421" y="4617558"/>
            <a:ext cx="2491902" cy="217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513C645F-4D6D-872A-8F97-E67ACF9E1930}"/>
              </a:ext>
            </a:extLst>
          </p:cNvPr>
          <p:cNvCxnSpPr>
            <a:cxnSpLocks/>
          </p:cNvCxnSpPr>
          <p:nvPr/>
        </p:nvCxnSpPr>
        <p:spPr>
          <a:xfrm flipH="1">
            <a:off x="4941489" y="5075707"/>
            <a:ext cx="1466987" cy="23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3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FBE077-EB8A-DEB1-0436-F9585EFB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Metszési stratégiák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5C633F-0A39-2327-020F-925451D6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További élek kizárása</a:t>
            </a:r>
          </a:p>
          <a:p>
            <a:r>
              <a:rPr lang="hu-HU"/>
              <a:t>Ha f RNN méretének nem pozitív növekedését eredményezi</a:t>
            </a:r>
          </a:p>
          <a:p>
            <a:r>
              <a:rPr lang="hu-HU"/>
              <a:t>1. Érvénytelen élek</a:t>
            </a:r>
          </a:p>
          <a:p>
            <a:pPr lvl="1"/>
            <a:r>
              <a:rPr lang="hu-HU"/>
              <a:t>Ha (u,v) él esetén </a:t>
            </a:r>
            <a:r>
              <a:rPr lang="hu-HU">
                <a:latin typeface="+mj-lt"/>
              </a:rPr>
              <a:t>NN</a:t>
            </a:r>
            <a:r>
              <a:rPr lang="hu-HU" baseline="-25000">
                <a:latin typeface="+mj-lt"/>
              </a:rPr>
              <a:t>G</a:t>
            </a:r>
            <a:r>
              <a:rPr lang="hu-HU">
                <a:latin typeface="+mj-lt"/>
              </a:rPr>
              <a:t>(u)</a:t>
            </a:r>
            <a:r>
              <a:rPr lang="hu-HU" i="0">
                <a:effectLst/>
                <a:latin typeface="+mj-lt"/>
              </a:rPr>
              <a:t>≠f és </a:t>
            </a:r>
            <a:r>
              <a:rPr lang="hu-HU">
                <a:latin typeface="+mj-lt"/>
              </a:rPr>
              <a:t>NN</a:t>
            </a:r>
            <a:r>
              <a:rPr lang="hu-HU" baseline="-25000">
                <a:latin typeface="+mj-lt"/>
              </a:rPr>
              <a:t>G</a:t>
            </a:r>
            <a:r>
              <a:rPr lang="hu-HU">
                <a:latin typeface="+mj-lt"/>
              </a:rPr>
              <a:t>(v)</a:t>
            </a:r>
            <a:r>
              <a:rPr lang="hu-HU" i="0">
                <a:effectLst/>
                <a:latin typeface="+mj-lt"/>
              </a:rPr>
              <a:t>≠f</a:t>
            </a:r>
          </a:p>
          <a:p>
            <a:r>
              <a:rPr lang="hu-HU">
                <a:latin typeface="+mj-lt"/>
              </a:rPr>
              <a:t>2. Dominált élek kizárása</a:t>
            </a:r>
          </a:p>
          <a:p>
            <a:pPr lvl="1"/>
            <a:r>
              <a:rPr lang="hu-HU">
                <a:latin typeface="+mj-lt"/>
              </a:rPr>
              <a:t>e</a:t>
            </a:r>
            <a:r>
              <a:rPr lang="hu-HU" baseline="-25000">
                <a:latin typeface="+mj-lt"/>
              </a:rPr>
              <a:t>1</a:t>
            </a:r>
            <a:r>
              <a:rPr lang="hu-HU">
                <a:latin typeface="+mj-lt"/>
              </a:rPr>
              <a:t> dominálja e</a:t>
            </a:r>
            <a:r>
              <a:rPr lang="hu-HU" baseline="-25000">
                <a:latin typeface="+mj-lt"/>
              </a:rPr>
              <a:t>2</a:t>
            </a:r>
            <a:r>
              <a:rPr lang="hu-HU">
                <a:latin typeface="+mj-lt"/>
              </a:rPr>
              <a:t>-t, ha e1 frissítése nagyobb vagy egyenlő RNN méretet eredményez f-nek, mint e</a:t>
            </a:r>
            <a:r>
              <a:rPr lang="hu-HU" baseline="-25000">
                <a:latin typeface="+mj-lt"/>
              </a:rPr>
              <a:t>2</a:t>
            </a:r>
            <a:r>
              <a:rPr lang="hu-HU">
                <a:latin typeface="+mj-lt"/>
              </a:rPr>
              <a:t> frissítése</a:t>
            </a:r>
          </a:p>
          <a:p>
            <a:pPr lvl="1"/>
            <a:r>
              <a:rPr lang="hu-HU">
                <a:latin typeface="+mj-lt"/>
              </a:rPr>
              <a:t>Ha dist</a:t>
            </a:r>
            <a:r>
              <a:rPr lang="hu-HU" baseline="-25000">
                <a:latin typeface="+mj-lt"/>
              </a:rPr>
              <a:t>G</a:t>
            </a:r>
            <a:r>
              <a:rPr lang="hu-HU">
                <a:latin typeface="+mj-lt"/>
              </a:rPr>
              <a:t>(e</a:t>
            </a:r>
            <a:r>
              <a:rPr lang="hu-HU" baseline="-25000">
                <a:latin typeface="+mj-lt"/>
              </a:rPr>
              <a:t>1</a:t>
            </a:r>
            <a:r>
              <a:rPr lang="hu-HU">
                <a:latin typeface="+mj-lt"/>
              </a:rPr>
              <a:t>,f) &lt; dist(u,f) = dist</a:t>
            </a:r>
            <a:r>
              <a:rPr lang="hu-HU" baseline="-25000">
                <a:latin typeface="+mj-lt"/>
              </a:rPr>
              <a:t>G</a:t>
            </a:r>
            <a:r>
              <a:rPr lang="hu-HU">
                <a:latin typeface="+mj-lt"/>
              </a:rPr>
              <a:t>(e</a:t>
            </a:r>
            <a:r>
              <a:rPr lang="hu-HU" baseline="-25000">
                <a:latin typeface="+mj-lt"/>
              </a:rPr>
              <a:t>2</a:t>
            </a:r>
            <a:r>
              <a:rPr lang="hu-HU">
                <a:latin typeface="+mj-lt"/>
              </a:rPr>
              <a:t>,f) és w(e</a:t>
            </a:r>
            <a:r>
              <a:rPr lang="hu-HU" baseline="-25000">
                <a:latin typeface="+mj-lt"/>
              </a:rPr>
              <a:t>1</a:t>
            </a:r>
            <a:r>
              <a:rPr lang="hu-HU">
                <a:latin typeface="+mj-lt"/>
              </a:rPr>
              <a:t>) </a:t>
            </a:r>
            <a:r>
              <a:rPr lang="hu-HU"/>
              <a:t>≥ w(e</a:t>
            </a:r>
            <a:r>
              <a:rPr lang="hu-HU" baseline="-25000"/>
              <a:t>2</a:t>
            </a:r>
            <a:r>
              <a:rPr lang="hu-H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11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6AEA26-C59A-8AC3-2FA7-53D35D1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6210"/>
          </a:xfrm>
        </p:spPr>
        <p:txBody>
          <a:bodyPr/>
          <a:lstStyle/>
          <a:p>
            <a:r>
              <a:rPr lang="hu-HU"/>
              <a:t>Kísérletek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9F296B-6923-6768-6282-DDB406AC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1211"/>
            <a:ext cx="8915400" cy="4943569"/>
          </a:xfrm>
        </p:spPr>
        <p:txBody>
          <a:bodyPr>
            <a:normAutofit lnSpcReduction="10000"/>
          </a:bodyPr>
          <a:lstStyle/>
          <a:p>
            <a:r>
              <a:rPr lang="hu-HU"/>
              <a:t>Adathalmazok</a:t>
            </a:r>
          </a:p>
          <a:p>
            <a:pPr lvl="1"/>
            <a:r>
              <a:rPr lang="hu-HU"/>
              <a:t>8 valós közúti hálózat</a:t>
            </a:r>
          </a:p>
          <a:p>
            <a:pPr lvl="1"/>
            <a:r>
              <a:rPr lang="hu-HU"/>
              <a:t>ERNN algok hatékonysága és eredményessége</a:t>
            </a:r>
          </a:p>
          <a:p>
            <a:r>
              <a:rPr lang="hu-HU"/>
              <a:t>Paraméterek</a:t>
            </a:r>
          </a:p>
          <a:p>
            <a:pPr lvl="1"/>
            <a:r>
              <a:rPr lang="hu-HU"/>
              <a:t>1000 létesítmény (véletlenszerű), a többi felhasználó</a:t>
            </a:r>
          </a:p>
          <a:p>
            <a:pPr lvl="1"/>
            <a:r>
              <a:rPr lang="hu-HU"/>
              <a:t>költségkeret: 4</a:t>
            </a:r>
          </a:p>
          <a:p>
            <a:pPr lvl="1"/>
            <a:r>
              <a:rPr lang="hu-HU"/>
              <a:t>Minden él M</a:t>
            </a:r>
          </a:p>
          <a:p>
            <a:pPr lvl="1"/>
            <a:r>
              <a:rPr lang="hu-HU"/>
              <a:t>50 független kísérlet</a:t>
            </a:r>
          </a:p>
          <a:p>
            <a:r>
              <a:rPr lang="hu-HU"/>
              <a:t>Metrika</a:t>
            </a:r>
          </a:p>
          <a:p>
            <a:pPr lvl="1"/>
            <a:r>
              <a:rPr lang="hu-HU"/>
              <a:t>Eredményesség: |RNN</a:t>
            </a:r>
            <a:r>
              <a:rPr lang="hu-HU" baseline="-25000"/>
              <a:t>G’</a:t>
            </a:r>
            <a:r>
              <a:rPr lang="hu-HU"/>
              <a:t>(f) – RNN</a:t>
            </a:r>
            <a:r>
              <a:rPr lang="hu-HU" baseline="-25000"/>
              <a:t>G</a:t>
            </a:r>
            <a:r>
              <a:rPr lang="hu-HU"/>
              <a:t>(f)|</a:t>
            </a:r>
          </a:p>
          <a:p>
            <a:pPr lvl="1"/>
            <a:r>
              <a:rPr lang="hu-HU"/>
              <a:t>Hatékonyság: futási idő</a:t>
            </a:r>
          </a:p>
          <a:p>
            <a:r>
              <a:rPr lang="hu-HU"/>
              <a:t>Algoritmusok</a:t>
            </a:r>
          </a:p>
          <a:p>
            <a:pPr lvl="1"/>
            <a:r>
              <a:rPr lang="hu-HU"/>
              <a:t>Súly és szomszéd (heurisztikus módszerek)</a:t>
            </a:r>
          </a:p>
          <a:p>
            <a:pPr lvl="1"/>
            <a:r>
              <a:rPr lang="hu-HU"/>
              <a:t>Alap, DBEI, DBEI+, DBEI*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94E8F44-1305-831F-975B-0B023ED0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0" y="3757375"/>
            <a:ext cx="3043675" cy="2877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548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5067D35-67A0-6296-8808-288D410C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/>
              <a:t>Módszerek összehasonlítása - Hatékonyság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8BE6E2-E630-8F10-FEC8-DDCCCF19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5" y="3602111"/>
            <a:ext cx="3650278" cy="819150"/>
          </a:xfrm>
        </p:spPr>
        <p:txBody>
          <a:bodyPr>
            <a:normAutofit/>
          </a:bodyPr>
          <a:lstStyle/>
          <a:p>
            <a:r>
              <a:rPr lang="hu-HU"/>
              <a:t>Futási idő</a:t>
            </a:r>
          </a:p>
          <a:p>
            <a:r>
              <a:rPr lang="hu-HU"/>
              <a:t>Heurisztikusak a legjobbak</a:t>
            </a:r>
          </a:p>
        </p:txBody>
      </p:sp>
      <p:pic>
        <p:nvPicPr>
          <p:cNvPr id="5" name="Kép 4" descr="A képen szöveg, képernyőkép, Párhuzamos, sor látható&#10;&#10;Automatikusan generált leírás">
            <a:extLst>
              <a:ext uri="{FF2B5EF4-FFF2-40B4-BE49-F238E27FC236}">
                <a16:creationId xmlns:a16="http://schemas.microsoft.com/office/drawing/2014/main" id="{AF1C0697-7F0D-E9F8-3D70-BF7E3DF1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8" y="2133600"/>
            <a:ext cx="6953577" cy="4224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B1A1BA-D5B5-202E-2C6E-32A4A78C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218051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/>
              <a:t>Módszerek összehasonlítása - Eredményesség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29F673-D9CB-E6F8-56C8-0BEAD6EF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3040136"/>
            <a:ext cx="3650278" cy="1885950"/>
          </a:xfrm>
        </p:spPr>
        <p:txBody>
          <a:bodyPr>
            <a:normAutofit/>
          </a:bodyPr>
          <a:lstStyle/>
          <a:p>
            <a:r>
              <a:rPr lang="hu-HU"/>
              <a:t>|RNN</a:t>
            </a:r>
            <a:r>
              <a:rPr lang="hu-HU" baseline="-25000"/>
              <a:t>G’</a:t>
            </a:r>
            <a:r>
              <a:rPr lang="hu-HU"/>
              <a:t>(f) – RNN</a:t>
            </a:r>
            <a:r>
              <a:rPr lang="hu-HU" baseline="-25000"/>
              <a:t>G</a:t>
            </a:r>
            <a:r>
              <a:rPr lang="hu-HU"/>
              <a:t>(f)|</a:t>
            </a:r>
          </a:p>
          <a:p>
            <a:r>
              <a:rPr lang="hu-HU"/>
              <a:t>Mohó algoritmusok u.a.</a:t>
            </a:r>
          </a:p>
          <a:p>
            <a:r>
              <a:rPr lang="hu-HU"/>
              <a:t>Weight szinte 0</a:t>
            </a:r>
          </a:p>
          <a:p>
            <a:r>
              <a:rPr lang="hu-HU"/>
              <a:t>Heurisztikák nem eredményesek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7D8A28A-5D49-B2A7-29C9-41AE1BDA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2355722"/>
            <a:ext cx="6996134" cy="4211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8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F1F34C6-4A30-2C78-88CB-1DFB3FFF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304536" cy="13564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/>
              <a:t>Módszerek összehasonlítása – Exact módszer, költségkeret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CC2EED-6F38-7CAD-7EC0-810C4A88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70217"/>
            <a:ext cx="5104321" cy="2887558"/>
          </a:xfrm>
        </p:spPr>
        <p:txBody>
          <a:bodyPr>
            <a:normAutofit/>
          </a:bodyPr>
          <a:lstStyle/>
          <a:p>
            <a:r>
              <a:rPr lang="hu-HU"/>
              <a:t>Exact algoritmus</a:t>
            </a:r>
          </a:p>
          <a:p>
            <a:pPr lvl="1"/>
            <a:r>
              <a:rPr lang="hu-HU"/>
              <a:t>minden élkombinációt enumerálja (legfeljebb b él)</a:t>
            </a:r>
          </a:p>
          <a:p>
            <a:pPr lvl="1"/>
            <a:r>
              <a:rPr lang="hu-HU"/>
              <a:t>megkeresi a kombinációt, amely maximális RNN méretet ad</a:t>
            </a:r>
          </a:p>
          <a:p>
            <a:r>
              <a:rPr lang="hu-HU"/>
              <a:t>Nem megvalósítható ésszerű időn belül</a:t>
            </a:r>
          </a:p>
          <a:p>
            <a:r>
              <a:rPr lang="hu-HU"/>
              <a:t>Csak NH adatbázis</a:t>
            </a:r>
          </a:p>
          <a:p>
            <a:r>
              <a:rPr lang="hu-HU"/>
              <a:t>Költségkeret változik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2759EC-80AF-5207-A854-952A99CC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96" y="427302"/>
            <a:ext cx="4680000" cy="2879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8E5781C-99F6-6755-AC56-2C09B7DCE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96" y="3734391"/>
            <a:ext cx="4680000" cy="2831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59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934E97-89E2-202D-86F1-105907B4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hu-HU" sz="2800"/>
              <a:t>Költésgvetés hatása a futási időre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B44908-229B-4C21-F975-6416CA96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796286"/>
            <a:ext cx="5122652" cy="1259894"/>
          </a:xfrm>
        </p:spPr>
        <p:txBody>
          <a:bodyPr>
            <a:normAutofit/>
          </a:bodyPr>
          <a:lstStyle/>
          <a:p>
            <a:r>
              <a:rPr lang="hu-HU"/>
              <a:t>A futási idő nő a költségvetéssel</a:t>
            </a:r>
          </a:p>
          <a:p>
            <a:r>
              <a:rPr lang="hu-HU"/>
              <a:t>A távolság alapú vizsgálat hatékony</a:t>
            </a:r>
          </a:p>
          <a:p>
            <a:r>
              <a:rPr lang="hu-HU"/>
              <a:t>Metszési stratégiák hatékonyak</a:t>
            </a:r>
          </a:p>
        </p:txBody>
      </p:sp>
      <p:pic>
        <p:nvPicPr>
          <p:cNvPr id="5" name="Kép 4" descr="A képen sor, szöveg, képernyőkép, diagram látható&#10;&#10;Automatikusan generált leírás">
            <a:extLst>
              <a:ext uri="{FF2B5EF4-FFF2-40B4-BE49-F238E27FC236}">
                <a16:creationId xmlns:a16="http://schemas.microsoft.com/office/drawing/2014/main" id="{85A14CDD-F3ED-E5E9-0485-75573E54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88" y="1461301"/>
            <a:ext cx="6120000" cy="2157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 descr="A képen sor, diagram, Diagram, Párhuzamos látható&#10;&#10;Automatikusan generált leírás">
            <a:extLst>
              <a:ext uri="{FF2B5EF4-FFF2-40B4-BE49-F238E27FC236}">
                <a16:creationId xmlns:a16="http://schemas.microsoft.com/office/drawing/2014/main" id="{DB61E94A-0A10-1612-FC1A-DCD2EE3A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877" y="3956767"/>
            <a:ext cx="6120000" cy="2111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7A4BF-9278-9CE9-59F7-6573414C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Abstract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4A5089-996D-B684-872B-DE3DBEF3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Mit jelent az RNN?</a:t>
            </a:r>
          </a:p>
          <a:p>
            <a:r>
              <a:rPr lang="hu-HU"/>
              <a:t>Gyakorlati példák</a:t>
            </a:r>
          </a:p>
          <a:p>
            <a:pPr lvl="1"/>
            <a:r>
              <a:rPr lang="hu-HU"/>
              <a:t>létersítmények és potenciális felhasználók</a:t>
            </a:r>
          </a:p>
          <a:p>
            <a:pPr lvl="1"/>
            <a:r>
              <a:rPr lang="hu-HU"/>
              <a:t>metróállomás, tűzoltóság</a:t>
            </a:r>
          </a:p>
          <a:p>
            <a:r>
              <a:rPr lang="hu-HU"/>
              <a:t>Probléma: alulhasználtság</a:t>
            </a:r>
          </a:p>
          <a:p>
            <a:r>
              <a:rPr lang="hu-HU"/>
              <a:t>Cél: RNN növelése, maximalizálása</a:t>
            </a:r>
          </a:p>
          <a:p>
            <a:pPr lvl="1"/>
            <a:r>
              <a:rPr lang="hu-HU"/>
              <a:t>Áthelyezés</a:t>
            </a:r>
          </a:p>
          <a:p>
            <a:pPr lvl="1"/>
            <a:r>
              <a:rPr lang="hu-HU"/>
              <a:t>Élek, utak fejlesztése</a:t>
            </a:r>
          </a:p>
          <a:p>
            <a:pPr lvl="1"/>
            <a:r>
              <a:rPr lang="hu-HU"/>
              <a:t>Korlátozott fejlesztés</a:t>
            </a:r>
          </a:p>
        </p:txBody>
      </p:sp>
    </p:spTree>
    <p:extLst>
      <p:ext uri="{BB962C8B-B14F-4D97-AF65-F5344CB8AC3E}">
        <p14:creationId xmlns:p14="http://schemas.microsoft.com/office/powerpoint/2010/main" val="493639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466930A-F74D-A0B9-8E87-B24B4B7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hu-HU" sz="3200"/>
              <a:t>Költségvetés hatása a méretnyereségre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EC5CD0-B8B7-D76F-6F0E-3F496E4C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2745195"/>
            <a:ext cx="5122652" cy="1362075"/>
          </a:xfrm>
        </p:spPr>
        <p:txBody>
          <a:bodyPr>
            <a:normAutofit/>
          </a:bodyPr>
          <a:lstStyle/>
          <a:p>
            <a:r>
              <a:rPr lang="hu-HU"/>
              <a:t>A mohó módszerek felülmúlják a heurisztikákat</a:t>
            </a:r>
          </a:p>
          <a:p>
            <a:r>
              <a:rPr lang="hu-HU"/>
              <a:t>A költségvetés növekedésével a nyereség is növekszik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54E4854-E85E-B1EB-65F8-9ADB69C8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47" y="1552576"/>
            <a:ext cx="6120000" cy="217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8397296-79B3-5C7E-4CE1-74BACF3E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46" y="4198382"/>
            <a:ext cx="6120000" cy="208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B6F4B2-B718-6522-3D54-E00DC52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hu-HU" sz="2800"/>
              <a:t>Létesítmények számának hatása a futási időre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09E492-C6D1-E628-D30F-1D0BA371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688045"/>
            <a:ext cx="5122652" cy="1476375"/>
          </a:xfrm>
        </p:spPr>
        <p:txBody>
          <a:bodyPr>
            <a:normAutofit/>
          </a:bodyPr>
          <a:lstStyle/>
          <a:p>
            <a:r>
              <a:rPr lang="hu-HU"/>
              <a:t>Eddig 1000 volt</a:t>
            </a:r>
          </a:p>
          <a:p>
            <a:r>
              <a:rPr lang="hu-HU"/>
              <a:t>A Basic teljesít a legrosszabbul</a:t>
            </a:r>
          </a:p>
          <a:p>
            <a:r>
              <a:rPr lang="hu-HU"/>
              <a:t>A futási idő csökken a létesítmények számának növekedésével</a:t>
            </a:r>
          </a:p>
        </p:txBody>
      </p:sp>
      <p:pic>
        <p:nvPicPr>
          <p:cNvPr id="5" name="Kép 4" descr="A képen sor, diagram, képernyőkép, szöveg látható&#10;&#10;Automatikusan generált leírás">
            <a:extLst>
              <a:ext uri="{FF2B5EF4-FFF2-40B4-BE49-F238E27FC236}">
                <a16:creationId xmlns:a16="http://schemas.microsoft.com/office/drawing/2014/main" id="{70F2E3EA-D018-E721-30BB-0CCEADEE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29" y="1608854"/>
            <a:ext cx="6120000" cy="2172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 descr="A képen sor, diagram, Diagram, szöveg látható&#10;&#10;Automatikusan generált leírás">
            <a:extLst>
              <a:ext uri="{FF2B5EF4-FFF2-40B4-BE49-F238E27FC236}">
                <a16:creationId xmlns:a16="http://schemas.microsoft.com/office/drawing/2014/main" id="{474D0971-D34B-9534-16A2-2C42AEE7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29" y="4261653"/>
            <a:ext cx="6120000" cy="2111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0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2A4D05-F6BA-436C-3CE8-0E6D66F0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5665851" cy="1259894"/>
          </a:xfrm>
        </p:spPr>
        <p:txBody>
          <a:bodyPr>
            <a:normAutofit/>
          </a:bodyPr>
          <a:lstStyle/>
          <a:p>
            <a:r>
              <a:rPr lang="hu-HU" sz="2800"/>
              <a:t>Létesítmények számának hatása a méretnyereségre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E7CAE0-CBA8-50CF-0E28-19ECC0B7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96" y="2307045"/>
            <a:ext cx="5122652" cy="2581275"/>
          </a:xfrm>
        </p:spPr>
        <p:txBody>
          <a:bodyPr>
            <a:normAutofit/>
          </a:bodyPr>
          <a:lstStyle/>
          <a:p>
            <a:r>
              <a:rPr lang="hu-HU"/>
              <a:t>A mohó algoritmusok mindig felülmúlják a heursiztikus algoritmusokat</a:t>
            </a:r>
          </a:p>
          <a:p>
            <a:r>
              <a:rPr lang="hu-HU"/>
              <a:t>A létesítménynövekedéssel a nyereség csökken</a:t>
            </a:r>
          </a:p>
          <a:p>
            <a:r>
              <a:rPr lang="hu-HU"/>
              <a:t>A létesítményszám növekedéssel nehezebbé válik más csúcsok számára, hogy csatlakozzanak a cél létesítmény RNN-jéhez</a:t>
            </a:r>
          </a:p>
        </p:txBody>
      </p:sp>
      <p:pic>
        <p:nvPicPr>
          <p:cNvPr id="5" name="Kép 4" descr="A képen szöveg, sor, Diagram, képernyőkép látható&#10;&#10;Automatikusan generált leírás">
            <a:extLst>
              <a:ext uri="{FF2B5EF4-FFF2-40B4-BE49-F238E27FC236}">
                <a16:creationId xmlns:a16="http://schemas.microsoft.com/office/drawing/2014/main" id="{D6954D27-4F68-EA8E-9766-BD8F6583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72" y="1998629"/>
            <a:ext cx="6120000" cy="2096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3B3FA01B-157C-1B06-1B90-B1BFE7CC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24" y="4456540"/>
            <a:ext cx="6120000" cy="203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1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6E0E83-F848-56EA-F713-9EC63EAF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Köszönöm a figyelmet!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72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63EE5D-6B06-12CD-65EC-62BC45EE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C6012A-FE65-C738-504F-5F292BFC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Úthálózat: élsúlyozott gráfok</a:t>
            </a:r>
          </a:p>
          <a:p>
            <a:r>
              <a:rPr lang="hu-HU"/>
              <a:t>Entitások és utak</a:t>
            </a:r>
          </a:p>
          <a:p>
            <a:pPr lvl="1"/>
            <a:r>
              <a:rPr lang="hu-HU"/>
              <a:t>Felhasználók(C) és léteseítmények(F)</a:t>
            </a:r>
          </a:p>
          <a:p>
            <a:r>
              <a:rPr lang="hu-HU"/>
              <a:t>Kik lesznek f RNN-jei?</a:t>
            </a:r>
          </a:p>
          <a:p>
            <a:pPr lvl="1"/>
            <a:r>
              <a:rPr lang="hu-HU"/>
              <a:t>Potenciális felhasználók</a:t>
            </a:r>
          </a:p>
          <a:p>
            <a:r>
              <a:rPr lang="hu-HU"/>
              <a:t>Miért lehet hasznos?</a:t>
            </a:r>
          </a:p>
          <a:p>
            <a:pPr lvl="1"/>
            <a:r>
              <a:rPr lang="hu-HU"/>
              <a:t>Csomópontok, marketing, vészhelyzet</a:t>
            </a:r>
          </a:p>
        </p:txBody>
      </p:sp>
    </p:spTree>
    <p:extLst>
      <p:ext uri="{BB962C8B-B14F-4D97-AF65-F5344CB8AC3E}">
        <p14:creationId xmlns:p14="http://schemas.microsoft.com/office/powerpoint/2010/main" val="137724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5E4AE9-7CD2-DE4D-C410-B77896B0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Motiváció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A5431F-3AD5-5E6E-0EAD-F1F68DE5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hu-HU"/>
              <a:t>RNN mérete és kihasználtság összefüggése</a:t>
            </a:r>
          </a:p>
          <a:p>
            <a:r>
              <a:rPr lang="hu-HU"/>
              <a:t>Alulhasználati problémák</a:t>
            </a:r>
          </a:p>
          <a:p>
            <a:pPr lvl="1"/>
            <a:r>
              <a:rPr lang="hu-HU"/>
              <a:t>Pl.: Távoli elhelyezkedés</a:t>
            </a:r>
          </a:p>
          <a:p>
            <a:pPr lvl="1"/>
            <a:r>
              <a:rPr lang="hu-HU"/>
              <a:t>Erőforráspazarlás</a:t>
            </a:r>
          </a:p>
          <a:p>
            <a:pPr lvl="1"/>
            <a:r>
              <a:rPr lang="hu-HU"/>
              <a:t>Más létesítményekre túlterhelés</a:t>
            </a:r>
          </a:p>
          <a:p>
            <a:r>
              <a:rPr lang="hu-HU"/>
              <a:t>Megoldási ötletek</a:t>
            </a:r>
          </a:p>
          <a:p>
            <a:pPr lvl="1"/>
            <a:r>
              <a:rPr lang="hu-HU"/>
              <a:t>Áthelyezés ➔ túl költséges/lehetetlen</a:t>
            </a:r>
          </a:p>
          <a:p>
            <a:pPr lvl="1"/>
            <a:r>
              <a:rPr lang="hu-HU"/>
              <a:t>Útfejlesztés (autópályák, gyorsforgalmi utak, utak kiszélesítése)</a:t>
            </a:r>
          </a:p>
          <a:p>
            <a:r>
              <a:rPr lang="hu-HU"/>
              <a:t>Legfőbb kihívás</a:t>
            </a:r>
          </a:p>
          <a:p>
            <a:pPr lvl="1"/>
            <a:r>
              <a:rPr lang="hu-HU"/>
              <a:t>Költségkeret</a:t>
            </a:r>
          </a:p>
          <a:p>
            <a:pPr lvl="1"/>
            <a:r>
              <a:rPr lang="hu-HU"/>
              <a:t>Minden élkombináció megvizsgálása és RNN változása</a:t>
            </a:r>
          </a:p>
          <a:p>
            <a:pPr lvl="1"/>
            <a:r>
              <a:rPr lang="hu-HU"/>
              <a:t>Maximális RNN keresés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5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9816DF-B933-72D0-663B-E12EBA33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A66BDB-D5BF-8706-8667-572ED3E5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Mohó algoritmus alkalmazása</a:t>
            </a:r>
          </a:p>
          <a:p>
            <a:pPr lvl="1"/>
            <a:r>
              <a:rPr lang="hu-HU"/>
              <a:t>helyi optimum ➔ globális optimum</a:t>
            </a:r>
          </a:p>
          <a:p>
            <a:r>
              <a:rPr lang="hu-HU"/>
              <a:t>Minden körben legoptimálisabb él</a:t>
            </a:r>
          </a:p>
          <a:p>
            <a:r>
              <a:rPr lang="hu-HU"/>
              <a:t>Túl időigényes</a:t>
            </a:r>
          </a:p>
          <a:p>
            <a:pPr lvl="1"/>
            <a:r>
              <a:rPr lang="hu-HU"/>
              <a:t>Túl sok él</a:t>
            </a:r>
          </a:p>
          <a:p>
            <a:pPr lvl="1"/>
            <a:r>
              <a:rPr lang="hu-HU"/>
              <a:t>Túl sok RNN számítás</a:t>
            </a:r>
          </a:p>
          <a:p>
            <a:r>
              <a:rPr lang="hu-HU"/>
              <a:t>Felmerülő ötletek</a:t>
            </a:r>
          </a:p>
          <a:p>
            <a:pPr lvl="1"/>
            <a:r>
              <a:rPr lang="hu-HU"/>
              <a:t>Vizsgált élek számának fokozatos csökkentése</a:t>
            </a:r>
          </a:p>
          <a:p>
            <a:pPr lvl="1"/>
            <a:r>
              <a:rPr lang="hu-HU"/>
              <a:t>RNN újraszámolásának elkerülése minden élnél</a:t>
            </a:r>
          </a:p>
        </p:txBody>
      </p:sp>
    </p:spTree>
    <p:extLst>
      <p:ext uri="{BB962C8B-B14F-4D97-AF65-F5344CB8AC3E}">
        <p14:creationId xmlns:p14="http://schemas.microsoft.com/office/powerpoint/2010/main" val="278298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26866A-BF55-0D12-CB3B-C99D3B0C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Jelölések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299AF-1B31-B2F0-EA13-D4A6DF75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Gráf: G(V, E, W)</a:t>
            </a:r>
          </a:p>
          <a:p>
            <a:r>
              <a:rPr lang="hu-HU"/>
              <a:t>Szomszéd: N</a:t>
            </a:r>
            <a:r>
              <a:rPr lang="hu-HU" baseline="-25000"/>
              <a:t>G</a:t>
            </a:r>
            <a:r>
              <a:rPr lang="hu-HU"/>
              <a:t>​(v)={u∈V∣(u,v)∈E}</a:t>
            </a:r>
          </a:p>
          <a:p>
            <a:r>
              <a:rPr lang="hu-HU"/>
              <a:t>Él: e(u, v) ➔ Hozzárendelt súly: w(e)</a:t>
            </a:r>
          </a:p>
          <a:p>
            <a:r>
              <a:rPr lang="hu-HU"/>
              <a:t>Legrövidebb út/távolság: dist</a:t>
            </a:r>
            <a:r>
              <a:rPr lang="hu-HU" baseline="-25000"/>
              <a:t>G</a:t>
            </a:r>
            <a:r>
              <a:rPr lang="hu-HU"/>
              <a:t>(s,t)</a:t>
            </a:r>
          </a:p>
          <a:p>
            <a:r>
              <a:rPr lang="hu-HU"/>
              <a:t>Legközelebbi szomszéd: NN</a:t>
            </a:r>
            <a:r>
              <a:rPr lang="hu-HU" baseline="-25000"/>
              <a:t>G</a:t>
            </a:r>
            <a:r>
              <a:rPr lang="hu-HU"/>
              <a:t>​(c)=f, ahol dist</a:t>
            </a:r>
            <a:r>
              <a:rPr lang="hu-HU" baseline="-25000"/>
              <a:t>G</a:t>
            </a:r>
            <a:r>
              <a:rPr lang="hu-HU"/>
              <a:t>(c,f) ≤ dist</a:t>
            </a:r>
            <a:r>
              <a:rPr lang="hu-HU" baseline="-25000"/>
              <a:t>G</a:t>
            </a:r>
            <a:r>
              <a:rPr lang="hu-HU"/>
              <a:t>(c,p) </a:t>
            </a:r>
            <a:r>
              <a:rPr lang="hu-HU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∀</a:t>
            </a:r>
            <a:r>
              <a:rPr lang="hu-HU"/>
              <a:t>p∈F</a:t>
            </a:r>
          </a:p>
          <a:p>
            <a:r>
              <a:rPr lang="hu-HU"/>
              <a:t>Fordított legközelebbi szomszéd: RNN</a:t>
            </a:r>
            <a:r>
              <a:rPr lang="hu-HU" baseline="-25000"/>
              <a:t>G</a:t>
            </a:r>
            <a:r>
              <a:rPr lang="hu-HU"/>
              <a:t>​(f)={c∈C ∣ NN</a:t>
            </a:r>
            <a:r>
              <a:rPr lang="hu-HU" baseline="-25000"/>
              <a:t>G</a:t>
            </a:r>
            <a:r>
              <a:rPr lang="hu-HU"/>
              <a:t>​(c)=f}</a:t>
            </a:r>
          </a:p>
          <a:p>
            <a:r>
              <a:rPr lang="hu-HU"/>
              <a:t>Legközelebbi szomszédhoz tartozó távolság: dist(p)</a:t>
            </a:r>
          </a:p>
        </p:txBody>
      </p:sp>
    </p:spTree>
    <p:extLst>
      <p:ext uri="{BB962C8B-B14F-4D97-AF65-F5344CB8AC3E}">
        <p14:creationId xmlns:p14="http://schemas.microsoft.com/office/powerpoint/2010/main" val="283215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6031FB-43FF-853B-2E04-05F4A697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RNN számítás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53417A-AE0D-82E3-4FB8-24F0399A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latin typeface="+mj-lt"/>
              </a:rPr>
              <a:t>Dijkstra algoritmus </a:t>
            </a:r>
            <a:r>
              <a:rPr lang="hu-HU" b="0" i="0">
                <a:solidFill>
                  <a:srgbClr val="202122"/>
                </a:solidFill>
                <a:effectLst/>
                <a:latin typeface="+mj-lt"/>
              </a:rPr>
              <a:t>∀c</a:t>
            </a:r>
            <a:r>
              <a:rPr lang="hu-HU">
                <a:latin typeface="+mj-lt"/>
              </a:rPr>
              <a:t>∈C esetén ➔ Legelső F csúcs lesz az NN(c) ➔ RNN(f) kiegészítése</a:t>
            </a:r>
          </a:p>
          <a:p>
            <a:pPr lvl="1"/>
            <a:r>
              <a:rPr lang="hu-HU">
                <a:latin typeface="+mj-lt"/>
              </a:rPr>
              <a:t>Túl időigényes: 𝑂(|𝐶| (|𝑉 |log|𝑉|+|𝐸|))</a:t>
            </a:r>
          </a:p>
          <a:p>
            <a:r>
              <a:rPr lang="hu-HU">
                <a:latin typeface="+mj-lt"/>
              </a:rPr>
              <a:t>Ötlet: </a:t>
            </a:r>
            <a:r>
              <a:rPr lang="hu-HU">
                <a:solidFill>
                  <a:srgbClr val="202122"/>
                </a:solidFill>
                <a:latin typeface="+mj-lt"/>
              </a:rPr>
              <a:t>minden</a:t>
            </a:r>
            <a:r>
              <a:rPr lang="hu-HU" b="0" i="0">
                <a:solidFill>
                  <a:srgbClr val="202122"/>
                </a:solidFill>
                <a:effectLst/>
                <a:latin typeface="+mj-lt"/>
              </a:rPr>
              <a:t> csúcs tárolja a legközelebbi szomszédját</a:t>
            </a:r>
          </a:p>
          <a:p>
            <a:r>
              <a:rPr lang="hu-HU">
                <a:solidFill>
                  <a:srgbClr val="202122"/>
                </a:solidFill>
                <a:latin typeface="+mj-lt"/>
              </a:rPr>
              <a:t>Minden csúcs továbbítja ezt a szomszédaink</a:t>
            </a:r>
            <a:endParaRPr lang="hu-HU" b="0" i="0">
              <a:solidFill>
                <a:srgbClr val="202122"/>
              </a:solidFill>
              <a:effectLst/>
              <a:latin typeface="+mj-lt"/>
            </a:endParaRPr>
          </a:p>
          <a:p>
            <a:r>
              <a:rPr lang="hu-HU" b="0" i="0">
                <a:solidFill>
                  <a:srgbClr val="202122"/>
                </a:solidFill>
                <a:effectLst/>
                <a:latin typeface="+mj-lt"/>
              </a:rPr>
              <a:t>Csak egy Dijkstra algoritmus kell az összes csúcshoz az NN-hez</a:t>
            </a:r>
          </a:p>
          <a:p>
            <a:pPr lvl="1"/>
            <a:r>
              <a:rPr lang="hu-HU">
                <a:solidFill>
                  <a:srgbClr val="202122"/>
                </a:solidFill>
                <a:latin typeface="+mj-lt"/>
              </a:rPr>
              <a:t>Költség: </a:t>
            </a:r>
            <a:r>
              <a:rPr lang="hu-HU"/>
              <a:t>𝑂(|𝑉|+|𝐸| log|𝐸|)</a:t>
            </a:r>
            <a:endParaRPr lang="hu-HU" b="0" i="0">
              <a:solidFill>
                <a:srgbClr val="202122"/>
              </a:solidFill>
              <a:effectLst/>
              <a:latin typeface="+mj-lt"/>
            </a:endParaRPr>
          </a:p>
          <a:p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991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B83200-7FE7-A9E5-D7AF-4DF8D00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Algoritmus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A217F46-6C1F-F145-EC28-5E15EDA8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51" y="1893514"/>
            <a:ext cx="4740461" cy="3864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88DC6D9-C813-AA8F-3239-71252929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05" y="1905000"/>
            <a:ext cx="5553695" cy="3853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02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145071-0326-AF2F-391D-252A9D63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ERNN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7A1EDB-855B-0A37-78C3-3504D51A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hu-HU"/>
              <a:t>Egy adott f</a:t>
            </a:r>
            <a:r>
              <a:rPr lang="hu-HU" sz="1800" kern="120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∈F létesítmény RNN maximalizálása</a:t>
            </a:r>
          </a:p>
          <a:p>
            <a:r>
              <a:rPr lang="hu-HU">
                <a:solidFill>
                  <a:srgbClr val="404040"/>
                </a:solidFill>
                <a:latin typeface="Century Gothic" panose="020B0502020202020204" pitchFamily="34" charset="0"/>
              </a:rPr>
              <a:t>Költségkeret</a:t>
            </a:r>
          </a:p>
          <a:p>
            <a:pPr lvl="1"/>
            <a:r>
              <a:rPr lang="hu-HU">
                <a:solidFill>
                  <a:srgbClr val="404040"/>
                </a:solidFill>
                <a:latin typeface="Century Gothic" panose="020B0502020202020204" pitchFamily="34" charset="0"/>
              </a:rPr>
              <a:t>Korlátozott számú út/él fejlesztése</a:t>
            </a:r>
          </a:p>
          <a:p>
            <a:pPr lvl="1"/>
            <a:r>
              <a:rPr lang="hu-HU">
                <a:solidFill>
                  <a:srgbClr val="404040"/>
                </a:solidFill>
                <a:latin typeface="Century Gothic" panose="020B0502020202020204" pitchFamily="34" charset="0"/>
              </a:rPr>
              <a:t>Súlycsökkentés</a:t>
            </a:r>
          </a:p>
          <a:p>
            <a:r>
              <a:rPr lang="hu-HU">
                <a:solidFill>
                  <a:srgbClr val="404040"/>
                </a:solidFill>
                <a:latin typeface="Century Gothic" panose="020B0502020202020204" pitchFamily="34" charset="0"/>
              </a:rPr>
              <a:t>ERNN probléma</a:t>
            </a:r>
          </a:p>
          <a:p>
            <a:pPr lvl="1"/>
            <a:r>
              <a:rPr lang="hu-HU">
                <a:solidFill>
                  <a:srgbClr val="404040"/>
                </a:solidFill>
                <a:latin typeface="Century Gothic" panose="020B0502020202020204" pitchFamily="34" charset="0"/>
              </a:rPr>
              <a:t>Bemenet: G, M</a:t>
            </a:r>
            <a:r>
              <a:rPr lang="hu-HU"/>
              <a:t> ⊆ E, b, cél: f </a:t>
            </a:r>
            <a:r>
              <a:rPr lang="hu-HU" sz="1800" kern="120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∈ F</a:t>
            </a:r>
          </a:p>
          <a:p>
            <a:pPr lvl="1"/>
            <a:r>
              <a:rPr lang="hu-HU">
                <a:solidFill>
                  <a:srgbClr val="404040"/>
                </a:solidFill>
                <a:latin typeface="Century Gothic" panose="020B0502020202020204" pitchFamily="34" charset="0"/>
              </a:rPr>
              <a:t>Kimenet: A </a:t>
            </a:r>
            <a:r>
              <a:rPr lang="hu-HU"/>
              <a:t>⊆ M (legfeljebb b él)</a:t>
            </a:r>
          </a:p>
          <a:p>
            <a:pPr lvl="1"/>
            <a:r>
              <a:rPr lang="hu-HU"/>
              <a:t>Meghatározott élek súlycsökkentése ➔ G’ gráf ➔ RNN</a:t>
            </a:r>
            <a:r>
              <a:rPr lang="hu-HU" baseline="-25000"/>
              <a:t>G’</a:t>
            </a:r>
            <a:r>
              <a:rPr lang="hu-HU"/>
              <a:t>(f) maximális</a:t>
            </a:r>
          </a:p>
          <a:p>
            <a:r>
              <a:rPr lang="hu-HU"/>
              <a:t>Egyszerűsített ERNN probléma</a:t>
            </a:r>
          </a:p>
          <a:p>
            <a:pPr lvl="1"/>
            <a:r>
              <a:rPr lang="hu-HU"/>
              <a:t>Él súlya csak 0-ra csökkenthető</a:t>
            </a:r>
          </a:p>
          <a:p>
            <a:r>
              <a:rPr lang="hu-HU" b="1"/>
              <a:t>Lemma:</a:t>
            </a:r>
            <a:r>
              <a:rPr lang="hu-HU"/>
              <a:t> </a:t>
            </a:r>
            <a:r>
              <a:rPr lang="hu-HU" b="1"/>
              <a:t>Bármely ERNN átalakítható egyszerűsített ERNN-re</a:t>
            </a:r>
          </a:p>
        </p:txBody>
      </p:sp>
    </p:spTree>
    <p:extLst>
      <p:ext uri="{BB962C8B-B14F-4D97-AF65-F5344CB8AC3E}">
        <p14:creationId xmlns:p14="http://schemas.microsoft.com/office/powerpoint/2010/main" val="797967261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1731</TotalTime>
  <Words>1068</Words>
  <Application>Microsoft Office PowerPoint</Application>
  <PresentationFormat>Szélesvásznú</PresentationFormat>
  <Paragraphs>158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Szálak</vt:lpstr>
      <vt:lpstr>Expanding Reverse Nearest Neighbors</vt:lpstr>
      <vt:lpstr>Abstract</vt:lpstr>
      <vt:lpstr>Bevezetés</vt:lpstr>
      <vt:lpstr>Motiváció és kihívások</vt:lpstr>
      <vt:lpstr>Megoldás</vt:lpstr>
      <vt:lpstr>Jelölések</vt:lpstr>
      <vt:lpstr>RNN számítás</vt:lpstr>
      <vt:lpstr>1. Algoritmus</vt:lpstr>
      <vt:lpstr>ERNN probléma</vt:lpstr>
      <vt:lpstr>Alap mohó algoritmus</vt:lpstr>
      <vt:lpstr>Továbbfejlesztési lehetőségek</vt:lpstr>
      <vt:lpstr>Távolság alapú élvizsgálat</vt:lpstr>
      <vt:lpstr>DBEI algoritmus</vt:lpstr>
      <vt:lpstr>Metszési stratégiák</vt:lpstr>
      <vt:lpstr>Kísérletek</vt:lpstr>
      <vt:lpstr>Módszerek összehasonlítása - Hatékonyság</vt:lpstr>
      <vt:lpstr>Módszerek összehasonlítása - Eredményesség</vt:lpstr>
      <vt:lpstr>Módszerek összehasonlítása – Exact módszer, költségkeret</vt:lpstr>
      <vt:lpstr>Költésgvetés hatása a futási időre</vt:lpstr>
      <vt:lpstr>Költségvetés hatása a méretnyereségre</vt:lpstr>
      <vt:lpstr>Létesítmények számának hatása a futási időre</vt:lpstr>
      <vt:lpstr>Létesítmények számának hatása a méretnyereségre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Béres Gábor Kristóf</dc:creator>
  <cp:lastModifiedBy>Béres Gábor Kristóf</cp:lastModifiedBy>
  <cp:revision>188</cp:revision>
  <dcterms:created xsi:type="dcterms:W3CDTF">2024-11-01T10:14:02Z</dcterms:created>
  <dcterms:modified xsi:type="dcterms:W3CDTF">2024-11-05T12:50:31Z</dcterms:modified>
</cp:coreProperties>
</file>