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IXKNsAezO6TN1jXtft6agIgaa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modell kiterjeszthető </a:t>
            </a:r>
            <a:r>
              <a:rPr lang="hu-HU" i="1" dirty="0"/>
              <a:t>átprogramozható áramkörökkel</a:t>
            </a:r>
            <a:r>
              <a:rPr lang="hu-HU" dirty="0"/>
              <a:t>, amelyek lehetővé teszik az </a:t>
            </a:r>
            <a:r>
              <a:rPr lang="hu-HU" dirty="0" err="1"/>
              <a:t>amőbotok</a:t>
            </a:r>
            <a:r>
              <a:rPr lang="hu-HU" dirty="0"/>
              <a:t> közötti gyors kommunikációt.</a:t>
            </a:r>
            <a:br>
              <a:rPr lang="hu-HU" dirty="0"/>
            </a:br>
            <a:r>
              <a:rPr lang="hu-HU" dirty="0"/>
              <a:t>Az áramkörök segítségével az információ azonnal továbbítható a csatlakoztatott </a:t>
            </a:r>
            <a:r>
              <a:rPr lang="hu-HU" dirty="0" err="1"/>
              <a:t>amőbotok</a:t>
            </a:r>
            <a:r>
              <a:rPr lang="hu-HU" dirty="0"/>
              <a:t> között. </a:t>
            </a:r>
            <a:br>
              <a:rPr lang="hu-HU" dirty="0"/>
            </a:br>
            <a:r>
              <a:rPr lang="hu-HU" dirty="0"/>
              <a:t>Ez jelentősen felgyorsít alapvető problémákat, mint a vezetőválasztás, alakfelismerés és energiaelosztás.</a:t>
            </a:r>
            <a:endParaRPr dirty="0"/>
          </a:p>
        </p:txBody>
      </p:sp>
      <p:sp>
        <p:nvSpPr>
          <p:cNvPr id="157" name="Google Shape;15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Egy adott tengely mentén elhelyezkedő amőbotok azonosítása.</a:t>
            </a:r>
            <a:br>
              <a:rPr lang="hu-HU"/>
            </a:br>
            <a:r>
              <a:rPr lang="hu-HU"/>
              <a:t>Az adott szerkezet legmagasabban elhelyezkedő amőbotjának megtalálása.</a:t>
            </a:r>
            <a:br>
              <a:rPr lang="hu-HU"/>
            </a:br>
            <a:r>
              <a:rPr lang="hu-HU"/>
              <a:t>Egy határ amőbotokat tartalmazó ciklus kialakítása.</a:t>
            </a:r>
            <a:br>
              <a:rPr lang="hu-HU"/>
            </a:br>
            <a:r>
              <a:rPr lang="hu-HU"/>
              <a:t>Az amőbotok kapcsolati hálójának megszervezése.</a:t>
            </a:r>
            <a:br>
              <a:rPr lang="hu-HU"/>
            </a:br>
            <a:r>
              <a:rPr lang="hu-HU"/>
              <a:t>Az amőbaszerkezet szimmetriáinak azonosítása.</a:t>
            </a:r>
            <a:endParaRPr/>
          </a:p>
        </p:txBody>
      </p:sp>
      <p:sp>
        <p:nvSpPr>
          <p:cNvPr id="166" name="Google Shape;16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ámakép képaláírással">
  <p:cSld name="Panorámakép képaláírással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képaláírás">
  <p:cSld name="Cím és képaláírá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ézet képaláírással">
  <p:cSld name="Idézet képaláírássa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98" name="Google Shape;98;p3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3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200" b="0" i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évkártya">
  <p:cSld name="Névkártya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hasáb">
  <p:cSld name="3 hasáb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4" name="Google Shape;114;p3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éphasáb">
  <p:cSld name="3 képhasáb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3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6" name="Google Shape;126;p3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3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9" name="Google Shape;129;p3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0" name="Google Shape;130;p3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3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3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hu-HU" sz="4800" b="1" dirty="0"/>
              <a:t>The </a:t>
            </a:r>
            <a:r>
              <a:rPr lang="hu-HU" sz="4800" b="1" dirty="0" err="1"/>
              <a:t>Structural</a:t>
            </a:r>
            <a:r>
              <a:rPr lang="hu-HU" sz="4800" b="1" dirty="0"/>
              <a:t> </a:t>
            </a:r>
            <a:r>
              <a:rPr lang="hu-HU" sz="4800" b="1" dirty="0" err="1"/>
              <a:t>Power</a:t>
            </a:r>
            <a:r>
              <a:rPr lang="hu-HU" sz="4800" b="1" dirty="0"/>
              <a:t> of </a:t>
            </a:r>
            <a:r>
              <a:rPr lang="hu-HU" sz="4800" b="1" dirty="0" err="1"/>
              <a:t>Reconfigurable</a:t>
            </a:r>
            <a:r>
              <a:rPr lang="hu-HU" sz="4800" b="1" dirty="0"/>
              <a:t> </a:t>
            </a:r>
            <a:r>
              <a:rPr lang="hu-HU" sz="4800" b="1" dirty="0" err="1"/>
              <a:t>Circuits</a:t>
            </a:r>
            <a:r>
              <a:rPr lang="hu-HU" sz="4800" b="1" dirty="0"/>
              <a:t/>
            </a:r>
            <a:br>
              <a:rPr lang="hu-HU" sz="4800" b="1" dirty="0"/>
            </a:br>
            <a:r>
              <a:rPr lang="hu-HU" sz="4800" b="1" dirty="0"/>
              <a:t>in the </a:t>
            </a:r>
            <a:r>
              <a:rPr lang="hu-HU" sz="4800" b="1" dirty="0" err="1"/>
              <a:t>Amoebot</a:t>
            </a:r>
            <a:r>
              <a:rPr lang="hu-HU" sz="4800" b="1" dirty="0"/>
              <a:t> </a:t>
            </a:r>
            <a:r>
              <a:rPr lang="hu-HU" sz="4800" b="1" dirty="0" err="1"/>
              <a:t>Model</a:t>
            </a:r>
            <a:endParaRPr sz="4800" dirty="0"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1154955" y="6214294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hu-HU"/>
              <a:t>KÉSZÍTETTE: BÉRES GÁBOR KRISTÓF, TÓTH BOTOND, WERNER BENDEGÚZ</a:t>
            </a:r>
            <a:endParaRPr/>
          </a:p>
        </p:txBody>
      </p:sp>
      <p:sp>
        <p:nvSpPr>
          <p:cNvPr id="153" name="Google Shape;153;p1"/>
          <p:cNvSpPr txBox="1"/>
          <p:nvPr/>
        </p:nvSpPr>
        <p:spPr>
          <a:xfrm>
            <a:off x="1154955" y="4729280"/>
            <a:ext cx="8825658" cy="98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entury Gothic"/>
              <a:buNone/>
            </a:pPr>
            <a:r>
              <a:rPr lang="hu-HU" sz="28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Átprogramozható Áramkörök Szerkezeti Ereje az Amőba Modellben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hu-HU" sz="4000"/>
              <a:t>Azonosítók lánc mentén - azonosítók</a:t>
            </a:r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749029" y="1527244"/>
            <a:ext cx="10359957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Minden körben minden </a:t>
            </a:r>
            <a:r>
              <a:rPr lang="hu-HU" dirty="0" err="1" smtClean="0"/>
              <a:t>amoebot</a:t>
            </a:r>
            <a:r>
              <a:rPr lang="hu-HU" dirty="0" smtClean="0"/>
              <a:t> </a:t>
            </a:r>
            <a:r>
              <a:rPr lang="hu-HU" dirty="0"/>
              <a:t>az egyik áramkörén kap jelzést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Elsődleges áramkör: 0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Másodlagos áramkör: 1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Minden jelzés egy bit, visszafele kell jegyezni: (x</a:t>
            </a:r>
            <a:r>
              <a:rPr lang="hu-HU" baseline="-25000" dirty="0"/>
              <a:t>k−1</a:t>
            </a:r>
            <a:r>
              <a:rPr lang="hu-HU" dirty="0"/>
              <a:t>​,...,x</a:t>
            </a:r>
            <a:r>
              <a:rPr lang="hu-HU" baseline="-25000" dirty="0"/>
              <a:t>0</a:t>
            </a:r>
            <a:r>
              <a:rPr lang="hu-HU" dirty="0"/>
              <a:t>​), x</a:t>
            </a:r>
            <a:r>
              <a:rPr lang="hu-HU" baseline="-25000" dirty="0"/>
              <a:t>i </a:t>
            </a:r>
            <a:r>
              <a:rPr lang="hu-HU" dirty="0"/>
              <a:t>körben 1 vagy 0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k az iterációk száma ( 0 ≤ i &lt; k )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Példa: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014" y="4564588"/>
            <a:ext cx="3400900" cy="196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 txBox="1"/>
          <p:nvPr/>
        </p:nvSpPr>
        <p:spPr>
          <a:xfrm>
            <a:off x="4943319" y="4635421"/>
            <a:ext cx="399540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	1	0	1	0</a:t>
            </a:r>
            <a:endParaRPr dirty="0"/>
          </a:p>
        </p:txBody>
      </p:sp>
      <p:sp>
        <p:nvSpPr>
          <p:cNvPr id="222" name="Google Shape;222;p10"/>
          <p:cNvSpPr txBox="1"/>
          <p:nvPr/>
        </p:nvSpPr>
        <p:spPr>
          <a:xfrm>
            <a:off x="4943318" y="5330756"/>
            <a:ext cx="42473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	11	00	01	10</a:t>
            </a:r>
            <a:endParaRPr dirty="0"/>
          </a:p>
        </p:txBody>
      </p:sp>
      <p:sp>
        <p:nvSpPr>
          <p:cNvPr id="223" name="Google Shape;223;p10"/>
          <p:cNvSpPr txBox="1"/>
          <p:nvPr/>
        </p:nvSpPr>
        <p:spPr>
          <a:xfrm>
            <a:off x="4943318" y="5968558"/>
            <a:ext cx="45085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110	111	000	001	010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hu-HU" sz="4000"/>
              <a:t>Azonosítók lánc mentén - bitek</a:t>
            </a:r>
            <a:endParaRPr/>
          </a:p>
        </p:txBody>
      </p:sp>
      <p:sp>
        <p:nvSpPr>
          <p:cNvPr id="229" name="Google Shape;229;p11"/>
          <p:cNvSpPr txBox="1">
            <a:spLocks noGrp="1"/>
          </p:cNvSpPr>
          <p:nvPr>
            <p:ph type="body" idx="1"/>
          </p:nvPr>
        </p:nvSpPr>
        <p:spPr>
          <a:xfrm>
            <a:off x="749029" y="1527244"/>
            <a:ext cx="10359957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Kettes komplemens ábrázolás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Pozitív és 0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000: 0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001: 1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010: 2</a:t>
            </a:r>
            <a:endParaRPr/>
          </a:p>
          <a:p>
            <a:pPr marL="742950" lvl="1" indent="-19430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Negatív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bitek invertálása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 hozzáadása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111 -&gt; 000 -&gt; 001: -1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/>
              <a:t>110 -&gt; 001 -&gt; 010: -2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3937518" y="4597016"/>
            <a:ext cx="41488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	1	0	1	0</a:t>
            </a:r>
            <a:endParaRPr dirty="0"/>
          </a:p>
        </p:txBody>
      </p:sp>
      <p:sp>
        <p:nvSpPr>
          <p:cNvPr id="231" name="Google Shape;231;p11"/>
          <p:cNvSpPr txBox="1"/>
          <p:nvPr/>
        </p:nvSpPr>
        <p:spPr>
          <a:xfrm>
            <a:off x="3872204" y="5223169"/>
            <a:ext cx="43163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	11	00	01	10</a:t>
            </a:r>
            <a:endParaRPr dirty="0"/>
          </a:p>
        </p:txBody>
      </p:sp>
      <p:sp>
        <p:nvSpPr>
          <p:cNvPr id="232" name="Google Shape;232;p11"/>
          <p:cNvSpPr txBox="1"/>
          <p:nvPr/>
        </p:nvSpPr>
        <p:spPr>
          <a:xfrm>
            <a:off x="3778898" y="5849322"/>
            <a:ext cx="43075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110	111	000	001	010</a:t>
            </a:r>
            <a:endParaRPr dirty="0"/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6410" y="4442858"/>
            <a:ext cx="3400900" cy="19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hu-HU" sz="4000"/>
              <a:t>Térbeli azonosítók</a:t>
            </a:r>
            <a:endParaRPr/>
          </a:p>
        </p:txBody>
      </p:sp>
      <p:sp>
        <p:nvSpPr>
          <p:cNvPr id="239" name="Google Shape;239;p12"/>
          <p:cNvSpPr txBox="1">
            <a:spLocks noGrp="1"/>
          </p:cNvSpPr>
          <p:nvPr>
            <p:ph type="body" idx="1"/>
          </p:nvPr>
        </p:nvSpPr>
        <p:spPr>
          <a:xfrm>
            <a:off x="749029" y="1527244"/>
            <a:ext cx="10359957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Adott egy d irány és egy egy 90°-al elforgatott d’ irány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pl.: d=E -&gt; d’=N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Diszjunkt csíkokra partícionálás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Minden csík ismeri az elődjét és utódját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Csíkok összekötése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1867" y="4122066"/>
            <a:ext cx="5796704" cy="2593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hu-HU" sz="4000"/>
              <a:t>Térbeli azonosítók</a:t>
            </a:r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body" idx="1"/>
          </p:nvPr>
        </p:nvSpPr>
        <p:spPr>
          <a:xfrm>
            <a:off x="749029" y="1527244"/>
            <a:ext cx="10359957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Adott egy d irány és egy egy 90°-al elforgatott d’ irány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pl.: d=E -&gt; d’=N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Diszjunkt csíkokra partícionálás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Minden csík ismeri az elődjét és utódját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Csíkok összekötése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PASC algoritmus a csíkok halmazán</a:t>
            </a:r>
            <a:endParaRPr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2956" y="4112338"/>
            <a:ext cx="5796704" cy="259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75" y="4112338"/>
            <a:ext cx="5979425" cy="242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hu-HU" sz="4000"/>
              <a:t>Stripe problem</a:t>
            </a:r>
            <a:endParaRPr sz="4000"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1"/>
          </p:nvPr>
        </p:nvSpPr>
        <p:spPr>
          <a:xfrm>
            <a:off x="749029" y="1527244"/>
            <a:ext cx="10359957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Probléma: Egy adott u </a:t>
            </a:r>
            <a:r>
              <a:rPr lang="hu-HU" dirty="0" err="1" smtClean="0"/>
              <a:t>amoebot</a:t>
            </a:r>
            <a:r>
              <a:rPr lang="hu-HU" dirty="0" smtClean="0"/>
              <a:t> </a:t>
            </a:r>
            <a:r>
              <a:rPr lang="hu-HU" dirty="0"/>
              <a:t>és X tengely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Összes, a tengelyes áthaladó </a:t>
            </a:r>
            <a:r>
              <a:rPr lang="hu-HU" dirty="0" err="1" smtClean="0"/>
              <a:t>amoebot</a:t>
            </a:r>
            <a:r>
              <a:rPr lang="hu-HU" dirty="0" smtClean="0"/>
              <a:t> </a:t>
            </a:r>
            <a:r>
              <a:rPr lang="hu-HU" dirty="0"/>
              <a:t>meghatározása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Fontos a konfliktusok elkerüléséhez, gyors alakváltás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PASC algoritmus megoldja</a:t>
            </a:r>
            <a:endParaRPr dirty="0"/>
          </a:p>
        </p:txBody>
      </p:sp>
      <p:pic>
        <p:nvPicPr>
          <p:cNvPr id="255" name="Google Shape;25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8991" y="3525966"/>
            <a:ext cx="7620031" cy="2552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hu-HU" sz="4000"/>
              <a:t>Globális maximum probléma</a:t>
            </a:r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1"/>
          </p:nvPr>
        </p:nvSpPr>
        <p:spPr>
          <a:xfrm>
            <a:off x="749029" y="1527244"/>
            <a:ext cx="10359957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Probléma: Egy adott </a:t>
            </a:r>
            <a:r>
              <a:rPr lang="hu-HU" dirty="0" err="1" smtClean="0"/>
              <a:t>amoebot</a:t>
            </a:r>
            <a:r>
              <a:rPr lang="hu-HU" dirty="0" smtClean="0"/>
              <a:t> </a:t>
            </a:r>
            <a:r>
              <a:rPr lang="hu-HU" dirty="0"/>
              <a:t>halmaz globális maximumának meghatározása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PASC algoritmus által kiosztott azonosítók meghatározzák a szélsőértékeket egy tengely mentén</a:t>
            </a:r>
            <a:endParaRPr dirty="0"/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5003" y="3193019"/>
            <a:ext cx="5068007" cy="229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entury Gothic"/>
              <a:buNone/>
            </a:pPr>
            <a:r>
              <a:rPr lang="hu-HU" sz="6000"/>
              <a:t>Köszönjük a figyelmet!</a:t>
            </a:r>
            <a:endParaRPr sz="6000"/>
          </a:p>
        </p:txBody>
      </p:sp>
      <p:sp>
        <p:nvSpPr>
          <p:cNvPr id="366" name="Google Shape;366;p20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Bevezetés az amőbamodellbe</a:t>
            </a:r>
            <a:endParaRPr/>
          </a:p>
        </p:txBody>
      </p:sp>
      <p:sp>
        <p:nvSpPr>
          <p:cNvPr id="160" name="Google Shape;160;p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Az amőbamodell egy programozható anyagot ír le, amely apró, robotikus egységekből (</a:t>
            </a:r>
            <a:r>
              <a:rPr lang="hu-HU" i="1"/>
              <a:t>amőbotokból</a:t>
            </a:r>
            <a:r>
              <a:rPr lang="hu-HU"/>
              <a:t>) áll.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Ezek az egységek egy végtelen háromszög rácsra helyezkednek el, és képesek mozogni tágulás és összehúzódás révén.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A cél a kollektív viselkedés vizsgálata és optimalizálása.</a:t>
            </a:r>
            <a:endParaRPr/>
          </a:p>
        </p:txBody>
      </p:sp>
      <p:pic>
        <p:nvPicPr>
          <p:cNvPr id="161" name="Google Shape;161;p2" descr="Programmable matter | MIT News | Massachusetts Institute of Technolog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12" y="4103700"/>
            <a:ext cx="3516553" cy="234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" descr="Programmable Matter – Giving Shape to Imaginat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6948" y="4136430"/>
            <a:ext cx="4050910" cy="2278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Fő kutatási kérdések a cikkben</a:t>
            </a: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Stripe problem vagy Csík probléma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Globális maximum probléma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Csontváz-probléma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Spanning tree létrehozása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Szimmetria detektálás</a:t>
            </a:r>
            <a:endParaRPr/>
          </a:p>
        </p:txBody>
      </p:sp>
      <p:pic>
        <p:nvPicPr>
          <p:cNvPr id="170" name="Google Shape;17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6196" y="2052918"/>
            <a:ext cx="5432421" cy="224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Alkalmazások és jelentőség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Az amőbamodell és az átprogramozható áramkörök </a:t>
            </a:r>
            <a:r>
              <a:rPr lang="hu-HU" b="1"/>
              <a:t>gyors alakváltásra</a:t>
            </a:r>
            <a:r>
              <a:rPr lang="hu-HU"/>
              <a:t>, </a:t>
            </a:r>
            <a:r>
              <a:rPr lang="hu-HU" b="1"/>
              <a:t>energiahatékony adatátvitelre</a:t>
            </a:r>
            <a:r>
              <a:rPr lang="hu-HU"/>
              <a:t>, és </a:t>
            </a:r>
            <a:r>
              <a:rPr lang="hu-HU" b="1"/>
              <a:t>szerkezeti monitorozásra</a:t>
            </a:r>
            <a:r>
              <a:rPr lang="hu-HU"/>
              <a:t> használhatók.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/>
              <a:t>Az új megközelítések </a:t>
            </a:r>
            <a:r>
              <a:rPr lang="hu-HU" b="1"/>
              <a:t>polilogaritmikus időbonyolultságot</a:t>
            </a:r>
            <a:r>
              <a:rPr lang="hu-HU"/>
              <a:t> érnek el, jelentős teljesítményjavulást kínálva.</a:t>
            </a:r>
            <a:endParaRPr/>
          </a:p>
        </p:txBody>
      </p:sp>
      <p:sp>
        <p:nvSpPr>
          <p:cNvPr id="177" name="Google Shape;177;p4" descr="https://www.researchgate.net/profile/Vijay-Kalyani/publication/281555104/figure/fig12/AS:391572400164866@1470369543066/Showing-shape-shifting-programmable-matter-catoms-in-action_Q320.jp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1226" y="3854802"/>
            <a:ext cx="2719748" cy="272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" descr="Robotic programmable ma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657" y="3977516"/>
            <a:ext cx="4627660" cy="260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Modell felépülése</a:t>
            </a:r>
            <a:endParaRPr/>
          </a:p>
        </p:txBody>
      </p:sp>
      <p:sp>
        <p:nvSpPr>
          <p:cNvPr id="185" name="Google Shape;185;p5"/>
          <p:cNvSpPr txBox="1">
            <a:spLocks noGrp="1"/>
          </p:cNvSpPr>
          <p:nvPr>
            <p:ph type="body" idx="1"/>
          </p:nvPr>
        </p:nvSpPr>
        <p:spPr>
          <a:xfrm>
            <a:off x="749030" y="1527244"/>
            <a:ext cx="9300823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Végtelen háromszög gráf rács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Helyi mozgások (összehúzódás, tágulás)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Minden csúcson legfeljebb 1 </a:t>
            </a:r>
            <a:r>
              <a:rPr lang="hu-HU" dirty="0" err="1" smtClean="0"/>
              <a:t>amoebot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Közös irány orientáció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Minden </a:t>
            </a:r>
            <a:r>
              <a:rPr lang="hu-HU" dirty="0" err="1" smtClean="0"/>
              <a:t>amoebot</a:t>
            </a:r>
            <a:r>
              <a:rPr lang="hu-HU" dirty="0" smtClean="0"/>
              <a:t> </a:t>
            </a:r>
            <a:r>
              <a:rPr lang="hu-HU" dirty="0" err="1"/>
              <a:t>összehúzodott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 err="1"/>
              <a:t>Összefüggőek</a:t>
            </a:r>
            <a:endParaRPr dirty="0"/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8733" y="1527244"/>
            <a:ext cx="2287975" cy="2537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Áramköri kiterjesztés</a:t>
            </a:r>
            <a:endParaRPr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749030" y="1527244"/>
            <a:ext cx="9300823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Külső kapcsolatok: Minden </a:t>
            </a:r>
            <a:r>
              <a:rPr lang="hu-HU" dirty="0" err="1" smtClean="0"/>
              <a:t>amoebot</a:t>
            </a:r>
            <a:r>
              <a:rPr lang="hu-HU" dirty="0" smtClean="0"/>
              <a:t> </a:t>
            </a:r>
            <a:r>
              <a:rPr lang="hu-HU" dirty="0"/>
              <a:t>között k db él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Csapok egységesek (k ≥ 1)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Csapkészlet felosztása </a:t>
            </a:r>
            <a:r>
              <a:rPr lang="hu-HU" dirty="0" err="1"/>
              <a:t>diszjunkt</a:t>
            </a:r>
            <a:r>
              <a:rPr lang="hu-HU" dirty="0"/>
              <a:t> halmazokra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Áramkörök alakulnak ki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Primitív jelküldés partíciókon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Hatszögletű mozaik</a:t>
            </a:r>
            <a:endParaRPr dirty="0"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0739" y="1326294"/>
            <a:ext cx="2114845" cy="2724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6307" y="4206649"/>
            <a:ext cx="1895740" cy="2248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hu-HU"/>
              <a:t>PASC algoritmus</a:t>
            </a:r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49030" y="1527244"/>
            <a:ext cx="9300823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Láncok -&gt; </a:t>
            </a:r>
            <a:r>
              <a:rPr lang="hu-HU" dirty="0" err="1" smtClean="0"/>
              <a:t>amoebotok</a:t>
            </a:r>
            <a:r>
              <a:rPr lang="hu-HU" dirty="0" smtClean="0"/>
              <a:t> </a:t>
            </a:r>
            <a:r>
              <a:rPr lang="hu-HU" dirty="0"/>
              <a:t>rendezett sorozata (</a:t>
            </a:r>
            <a:r>
              <a:rPr lang="hu-HU" dirty="0" err="1"/>
              <a:t>u</a:t>
            </a:r>
            <a:r>
              <a:rPr lang="hu-HU" baseline="-25000" dirty="0" err="1"/>
              <a:t>i</a:t>
            </a:r>
            <a:r>
              <a:rPr lang="hu-HU" dirty="0"/>
              <a:t> és u</a:t>
            </a:r>
            <a:r>
              <a:rPr lang="hu-HU" baseline="-25000" dirty="0"/>
              <a:t>i+1</a:t>
            </a:r>
            <a:r>
              <a:rPr lang="hu-HU" dirty="0"/>
              <a:t> szomszédok)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Vezetőválasztás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Lánc meghatározása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Algoritmus célja: azonosítók kiszámítása</a:t>
            </a:r>
            <a:endParaRPr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968715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hu-HU" sz="4000"/>
              <a:t>Azonosítók lánc mentén - előkészületek</a:t>
            </a:r>
            <a:endParaRPr/>
          </a:p>
        </p:txBody>
      </p:sp>
      <p:sp>
        <p:nvSpPr>
          <p:cNvPr id="206" name="Google Shape;206;p8"/>
          <p:cNvSpPr txBox="1">
            <a:spLocks noGrp="1"/>
          </p:cNvSpPr>
          <p:nvPr>
            <p:ph type="body" idx="1"/>
          </p:nvPr>
        </p:nvSpPr>
        <p:spPr>
          <a:xfrm>
            <a:off x="749030" y="1527244"/>
            <a:ext cx="9300823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Referencia </a:t>
            </a:r>
            <a:r>
              <a:rPr lang="hu-HU" dirty="0" err="1" smtClean="0"/>
              <a:t>amoebot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Minden </a:t>
            </a:r>
            <a:r>
              <a:rPr lang="hu-HU" dirty="0" err="1" smtClean="0"/>
              <a:t>amoebot</a:t>
            </a:r>
            <a:r>
              <a:rPr lang="hu-HU" dirty="0" smtClean="0"/>
              <a:t> </a:t>
            </a:r>
            <a:r>
              <a:rPr lang="hu-HU" dirty="0"/>
              <a:t>aktív vagy passzív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Két áramkör létrehozása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Elsődleges és másodlagos partíció halmaz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Összekötés: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Aktív: elsődleges -&gt; elődje másodlagos</a:t>
            </a:r>
            <a:br>
              <a:rPr lang="hu-HU" dirty="0"/>
            </a:br>
            <a:r>
              <a:rPr lang="hu-HU" dirty="0"/>
              <a:t>           </a:t>
            </a:r>
            <a:r>
              <a:rPr lang="hu-HU" dirty="0" err="1"/>
              <a:t>másodlagos</a:t>
            </a:r>
            <a:r>
              <a:rPr lang="hu-HU" dirty="0"/>
              <a:t> -&gt; elődje elsődleges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hu-HU" dirty="0"/>
              <a:t>Passzív: elsődleges -&gt; elődje elsődleges</a:t>
            </a:r>
            <a:br>
              <a:rPr lang="hu-HU" dirty="0"/>
            </a:br>
            <a:r>
              <a:rPr lang="hu-HU" dirty="0"/>
              <a:t>              másodlagos -&gt; elődje másodlagos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hu-HU" sz="4000"/>
              <a:t>Azonosítók lánc mentén - folyamat</a:t>
            </a:r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body" idx="1"/>
          </p:nvPr>
        </p:nvSpPr>
        <p:spPr>
          <a:xfrm>
            <a:off x="749030" y="1527244"/>
            <a:ext cx="11442970" cy="472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Referencia </a:t>
            </a:r>
            <a:r>
              <a:rPr lang="hu-HU" dirty="0" err="1" smtClean="0"/>
              <a:t>amoebot</a:t>
            </a:r>
            <a:r>
              <a:rPr lang="hu-HU" dirty="0" smtClean="0"/>
              <a:t> </a:t>
            </a:r>
            <a:r>
              <a:rPr lang="hu-HU" dirty="0"/>
              <a:t>aktíválja az elsődleges áramkört (jelzés)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Aki a másodlagoson kapott jelzést, a 2.körben a másodlagoson jelez, majd </a:t>
            </a:r>
            <a:r>
              <a:rPr lang="hu-HU" dirty="0" err="1"/>
              <a:t>passszív</a:t>
            </a:r>
            <a:r>
              <a:rPr lang="hu-HU" dirty="0"/>
              <a:t> lesz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hu-HU" dirty="0"/>
              <a:t>Addig tart, amíg a 2.kör csendes</a:t>
            </a:r>
            <a:endParaRPr dirty="0"/>
          </a:p>
        </p:txBody>
      </p:sp>
      <p:pic>
        <p:nvPicPr>
          <p:cNvPr id="213" name="Google Shape;2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521" y="3887822"/>
            <a:ext cx="6468378" cy="284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652</Words>
  <Application>Microsoft Office PowerPoint</Application>
  <PresentationFormat>Szélesvásznú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Century Gothic</vt:lpstr>
      <vt:lpstr>Calibri</vt:lpstr>
      <vt:lpstr>Noto Sans Symbols</vt:lpstr>
      <vt:lpstr>Arial</vt:lpstr>
      <vt:lpstr>Ion</vt:lpstr>
      <vt:lpstr>The Structural Power of Reconfigurable Circuits in the Amoebot Model</vt:lpstr>
      <vt:lpstr>Bevezetés az amőbamodellbe</vt:lpstr>
      <vt:lpstr>Fő kutatási kérdések a cikkben</vt:lpstr>
      <vt:lpstr>Alkalmazások és jelentőség</vt:lpstr>
      <vt:lpstr>Modell felépülése</vt:lpstr>
      <vt:lpstr>Áramköri kiterjesztés</vt:lpstr>
      <vt:lpstr>PASC algoritmus</vt:lpstr>
      <vt:lpstr>Azonosítók lánc mentén - előkészületek</vt:lpstr>
      <vt:lpstr>Azonosítók lánc mentén - folyamat</vt:lpstr>
      <vt:lpstr>Azonosítók lánc mentén - azonosítók</vt:lpstr>
      <vt:lpstr>Azonosítók lánc mentén - bitek</vt:lpstr>
      <vt:lpstr>Térbeli azonosítók</vt:lpstr>
      <vt:lpstr>Térbeli azonosítók</vt:lpstr>
      <vt:lpstr>Stripe problem</vt:lpstr>
      <vt:lpstr>Globális maximum probléma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Structural Power of Reconfigurable Circuits in the Amoebot Model</dc:title>
  <dc:creator>Béres Gábor Kristóf</dc:creator>
  <cp:lastModifiedBy>LENOVO</cp:lastModifiedBy>
  <cp:revision>5</cp:revision>
  <dcterms:created xsi:type="dcterms:W3CDTF">2025-03-06T18:10:40Z</dcterms:created>
  <dcterms:modified xsi:type="dcterms:W3CDTF">2025-04-08T15:55:57Z</dcterms:modified>
</cp:coreProperties>
</file>