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76" r:id="rId4"/>
    <p:sldId id="277" r:id="rId5"/>
    <p:sldId id="262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8F2E2-910E-AEF2-61B3-D6106E0D8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F2A566-E5A0-1512-A969-0A6992766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074547-C7D3-6091-9D67-A21598E5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3155B3-EB91-C47D-4C57-D99BCCF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961454-29DA-DEA5-8561-82051201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5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414E0-C53B-6793-F1FD-F4214BA4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4AF709-39AD-8FF5-F55C-0B062BCD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52F923-2F2D-76CC-8496-92718E24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1F4B29-897C-3A7A-9524-6C3F191A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1F34D0-2D79-A8E8-C70E-CA513752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41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27CEC33-7EA0-3BAF-1437-3DA166008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904828-4920-2454-6A51-624DB3784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B01FF5-BFCC-673C-BF31-DC8036F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782AEC-0553-6421-FA68-5B9F5B0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00ABDB-0CFA-CEF8-45A3-8B6A533E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3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69C50D-5268-CC47-6845-BCE599F0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C09321-1419-D8B7-73D7-34A4F929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C90E0-3764-72BE-7802-E471A88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E636AD-AA98-BB68-7EED-6B9B0ECA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DB1212-907D-76BE-DF67-F08D6A14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50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E8C68F-011C-DC47-5C84-BDF1DDDF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942374-DCF4-1585-5F87-44F23C0D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BB7503-E3DB-BC07-526F-41DD379C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4A72E3-4064-8583-291C-58EF1C1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3FF656-FCCB-1F63-D753-8D972C37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05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750044-E61D-CC1E-1E56-D2B035A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6B6EF-212F-0DC0-D2EB-C6CF9CB9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DE8077-C6DB-21EE-7A6D-C7875321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DF506C-2754-64C8-5DC1-5B7BEC65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3515DE-988B-B7FD-E346-E0B7FA4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EA43C7-36DE-ADAC-4DA6-30220D7B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87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E63CA-4698-92C7-AE6A-EF0CE7D8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224D6E-1663-1424-C1E4-1AA2D731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EF590DB-6E83-1FD2-FD70-099E3D62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C56026-D684-6603-D62E-3464F3668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DE8210-8B72-B02C-EB48-D6E0F536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219DBA1-5F02-F7C9-85D7-006B4FD0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07DF90-50C3-AB40-B0CB-B161EA4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D2C46F-FB8A-1D71-83F6-C5C5437C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0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15E3D-539D-E55B-91F4-0F8C6BB3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297FFB2-0783-801E-9F04-116E7EC2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5F80436-09D5-E680-8C6A-5091ECC2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D3F713-28B4-8D83-1EDC-7D8251C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584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4E0356B-81C3-0552-5C9F-B1D8048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7085BA-3404-06D3-031F-ACD7BFBD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F16D94-9951-F981-2289-4DFF0CED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05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6C7FF5-523A-E01B-F5B2-53816A52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61B3C-9B35-29A3-F315-858251E7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C45C57-A1AB-6CEE-C3D7-17AE40567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E288C0-AB2F-ED27-A1FA-7F5967AD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2D79656-4A1A-2A2F-8690-45DAFF5B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663A64-8658-A59B-E8E5-4959FBFD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1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D73075-E501-D70D-5F8C-87B58DF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B390B8-DD81-8DB6-038C-B62351841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A4E0C8-56BC-A5A7-75EB-796D5316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44E5EB-8552-6494-CB29-694B1A49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BCA74-6CB0-3A0F-5128-179B8FCA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CF5243-0AC4-AD94-4074-889ED79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9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FF8E43-0FBA-15B9-5D46-8BA40F05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35BDE9-EBEC-D213-7F19-D0964D97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9CB769-7D21-8873-7A14-6CB7848A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1DE5-C9EF-4B17-B29E-294153F08EB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33659F-EA2E-C138-A579-CD9C69C5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0A4827-0613-4718-D694-C23D366A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9D7-8B43-4780-8358-1C55A1674A6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86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pelda.hu%3C/p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219688/href-tel-and-mobile-numbers" TargetMode="External"/><Relationship Id="rId2" Type="http://schemas.openxmlformats.org/officeDocument/2006/relationships/hyperlink" Target="https://icons8.com/icons/set/phone--whit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91959" y="1273238"/>
            <a:ext cx="396597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/>
              <a:t>Ez egy egyszerű példa -&gt; valami ilyesmiből indultunk ki.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table</a:t>
            </a:r>
            <a:r>
              <a:rPr lang="hu-HU" sz="2000" b="1" dirty="0"/>
              <a:t>&gt;</a:t>
            </a:r>
            <a:r>
              <a:rPr lang="hu-HU" sz="2000" dirty="0"/>
              <a:t>	A táblázatot jelöli 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tr</a:t>
            </a:r>
            <a:r>
              <a:rPr lang="hu-HU" sz="2000" b="1" dirty="0"/>
              <a:t>&gt; </a:t>
            </a:r>
            <a:r>
              <a:rPr lang="hu-HU" sz="2000" dirty="0"/>
              <a:t>	(</a:t>
            </a:r>
            <a:r>
              <a:rPr lang="hu-HU" sz="2000" dirty="0" err="1"/>
              <a:t>table</a:t>
            </a:r>
            <a:r>
              <a:rPr lang="hu-HU" sz="2000" dirty="0"/>
              <a:t> </a:t>
            </a:r>
            <a:r>
              <a:rPr lang="hu-HU" sz="2000" dirty="0" err="1"/>
              <a:t>row</a:t>
            </a:r>
            <a:r>
              <a:rPr lang="hu-HU" sz="2000" dirty="0"/>
              <a:t>)	Egy sort 	hoz létre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th</a:t>
            </a:r>
            <a:r>
              <a:rPr lang="hu-HU" sz="2000" b="1" dirty="0"/>
              <a:t>&gt; </a:t>
            </a:r>
            <a:r>
              <a:rPr lang="hu-HU" sz="2000" dirty="0"/>
              <a:t>(</a:t>
            </a:r>
            <a:r>
              <a:rPr lang="hu-HU" sz="2000" dirty="0" err="1"/>
              <a:t>table</a:t>
            </a:r>
            <a:r>
              <a:rPr lang="hu-HU" sz="2000" dirty="0"/>
              <a:t> </a:t>
            </a:r>
            <a:r>
              <a:rPr lang="hu-HU" sz="2000" dirty="0" err="1"/>
              <a:t>header</a:t>
            </a:r>
            <a:r>
              <a:rPr lang="hu-HU" sz="2000" dirty="0"/>
              <a:t>)	Fejléc 		cellát jelöl (félkövér és 		középre igazított 	alapból)</a:t>
            </a:r>
          </a:p>
          <a:p>
            <a:pPr algn="just"/>
            <a:r>
              <a:rPr lang="hu-HU" sz="2000" b="1" dirty="0"/>
              <a:t>&lt;</a:t>
            </a:r>
            <a:r>
              <a:rPr lang="hu-HU" sz="2000" b="1" dirty="0" err="1"/>
              <a:t>td</a:t>
            </a:r>
            <a:r>
              <a:rPr lang="hu-HU" sz="2000" b="1" dirty="0"/>
              <a:t>&gt; </a:t>
            </a:r>
            <a:r>
              <a:rPr lang="hu-HU" sz="2000" dirty="0"/>
              <a:t>(</a:t>
            </a:r>
            <a:r>
              <a:rPr lang="hu-HU" sz="2000" dirty="0" err="1"/>
              <a:t>table</a:t>
            </a:r>
            <a:r>
              <a:rPr lang="hu-HU" sz="2000" dirty="0"/>
              <a:t> </a:t>
            </a:r>
            <a:r>
              <a:rPr lang="hu-HU" sz="2000" dirty="0" err="1"/>
              <a:t>data</a:t>
            </a:r>
            <a:r>
              <a:rPr lang="hu-HU" sz="2000" dirty="0"/>
              <a:t>)	Adatokat 			tartalmazó cellát 			hoz létre.</a:t>
            </a:r>
          </a:p>
          <a:p>
            <a:pPr algn="just"/>
            <a:endParaRPr lang="hu-HU" sz="2000" dirty="0"/>
          </a:p>
          <a:p>
            <a:pPr algn="just"/>
            <a:r>
              <a:rPr lang="hu-HU" dirty="0"/>
              <a:t>Az ábrán látható HTML kód eredménye egy három oszlopból és három sorból álló táblázat.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188064-922D-96E1-862E-C16446976E17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Lakás projekt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8B6F1C9-D7B7-7FCB-B7B5-25F3EB40C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90" y="914123"/>
            <a:ext cx="6912406" cy="55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1022683" y="67749"/>
            <a:ext cx="9733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Mi az a hivatkozás (link) a HTML-ben?</a:t>
            </a:r>
            <a:r>
              <a:rPr lang="hu-HU" sz="3200" b="1" dirty="0"/>
              <a:t> (folytatás)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6B390-2EB2-A44B-6973-F1861C96AF3F}"/>
              </a:ext>
            </a:extLst>
          </p:cNvPr>
          <p:cNvSpPr txBox="1"/>
          <p:nvPr/>
        </p:nvSpPr>
        <p:spPr>
          <a:xfrm>
            <a:off x="253587" y="652524"/>
            <a:ext cx="112717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</a:t>
            </a:r>
            <a:r>
              <a:rPr lang="hu-HU" b="1" dirty="0"/>
              <a:t>hivatkozás</a:t>
            </a:r>
            <a:r>
              <a:rPr lang="hu-HU" dirty="0"/>
              <a:t> egy olyan elem a HTML-ben, amely lehetővé teszi, hogy az egyik weboldalról vagy dokumentumból egy másikba navigáljunk. A hivatkozások az &lt;a&gt; (</a:t>
            </a:r>
            <a:r>
              <a:rPr lang="hu-HU" dirty="0" err="1"/>
              <a:t>anchor</a:t>
            </a:r>
            <a:r>
              <a:rPr lang="hu-HU" dirty="0"/>
              <a:t>) tag segítségével jönnek létre.</a:t>
            </a:r>
          </a:p>
          <a:p>
            <a:pPr algn="just"/>
            <a:endParaRPr lang="hu-HU" dirty="0"/>
          </a:p>
          <a:p>
            <a:pPr algn="just"/>
            <a:r>
              <a:rPr lang="hu-HU" b="1" u="sng" dirty="0">
                <a:solidFill>
                  <a:srgbClr val="FF0000"/>
                </a:solidFill>
              </a:rPr>
              <a:t>Egyszerű e-mail hivatkozás: </a:t>
            </a:r>
          </a:p>
          <a:p>
            <a:pPr algn="just"/>
            <a:r>
              <a:rPr lang="hu-HU" dirty="0"/>
              <a:t>1) Alapeset: </a:t>
            </a:r>
          </a:p>
          <a:p>
            <a:pPr algn="just"/>
            <a:r>
              <a:rPr lang="en-US" dirty="0"/>
              <a:t>&lt;p&gt;&lt;strong&gt;Email:&lt;/strong&gt; </a:t>
            </a:r>
            <a:r>
              <a:rPr lang="en-US" dirty="0">
                <a:hlinkClick r:id="rId2"/>
              </a:rPr>
              <a:t>info@pelda.hu&lt;/p</a:t>
            </a:r>
            <a:r>
              <a:rPr lang="en-US" dirty="0"/>
              <a:t>&gt;</a:t>
            </a:r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2) Ez az alapmegoldás egy kattintható linket hoz létre, amely megnyitja az alapértelmezett levelezőprogramot (pl. Outlook, </a:t>
            </a:r>
            <a:r>
              <a:rPr lang="hu-HU" dirty="0" err="1"/>
              <a:t>Gmail</a:t>
            </a:r>
            <a:r>
              <a:rPr lang="hu-HU" dirty="0"/>
              <a:t>, </a:t>
            </a:r>
            <a:r>
              <a:rPr lang="hu-HU" dirty="0" err="1"/>
              <a:t>Thunderbird</a:t>
            </a:r>
            <a:r>
              <a:rPr lang="hu-HU" dirty="0"/>
              <a:t>):</a:t>
            </a:r>
          </a:p>
          <a:p>
            <a:pPr algn="just"/>
            <a:r>
              <a:rPr lang="hu-HU" dirty="0"/>
              <a:t>&lt;p&gt;&lt;a </a:t>
            </a:r>
            <a:r>
              <a:rPr lang="hu-HU" dirty="0" err="1"/>
              <a:t>href</a:t>
            </a:r>
            <a:r>
              <a:rPr lang="hu-HU" dirty="0"/>
              <a:t>="tel:+36301234567"&gt;+36 30 123 4567&lt;/a&gt;&lt;/p&gt;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3) linkbe előre be lehet állítani tárgyat és szöveget is:</a:t>
            </a:r>
          </a:p>
          <a:p>
            <a:pPr algn="just"/>
            <a:r>
              <a:rPr lang="pt-BR" dirty="0"/>
              <a:t>&lt;a href="mailto:pelda@email.com?subject=Érdeklődés&amp;body=Üdvözlöm!%0D%0AÉrdeklődni szeretnék..."&gt;Küldj e-mailt&lt;/a&gt;</a:t>
            </a:r>
            <a:r>
              <a:rPr lang="hu-HU" dirty="0"/>
              <a:t> 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4) Vagy ikon használatával: </a:t>
            </a:r>
          </a:p>
          <a:p>
            <a:pPr algn="just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="mailto:pelda@email.com"&gt;</a:t>
            </a:r>
          </a:p>
          <a:p>
            <a:pPr algn="just"/>
            <a:r>
              <a:rPr lang="en-US" dirty="0"/>
              <a:t>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="images/email-icon.png" alt="Email </a:t>
            </a:r>
            <a:r>
              <a:rPr lang="en-US" dirty="0" err="1"/>
              <a:t>küldése</a:t>
            </a:r>
            <a:r>
              <a:rPr lang="en-US" dirty="0"/>
              <a:t>" width="40"&gt;</a:t>
            </a:r>
          </a:p>
        </p:txBody>
      </p:sp>
    </p:spTree>
    <p:extLst>
      <p:ext uri="{BB962C8B-B14F-4D97-AF65-F5344CB8AC3E}">
        <p14:creationId xmlns:p14="http://schemas.microsoft.com/office/powerpoint/2010/main" val="306232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ym typeface="Wingdings" panose="05000000000000000000" pitchFamily="2" charset="2"/>
              </a:rPr>
              <a:t>A &lt;</a:t>
            </a:r>
            <a:r>
              <a:rPr lang="hu-HU" sz="2000" b="1" dirty="0" err="1">
                <a:sym typeface="Wingdings" panose="05000000000000000000" pitchFamily="2" charset="2"/>
              </a:rPr>
              <a:t>header</a:t>
            </a:r>
            <a:r>
              <a:rPr lang="hu-HU" sz="2000" dirty="0">
                <a:sym typeface="Wingdings" panose="05000000000000000000" pitchFamily="2" charset="2"/>
              </a:rPr>
              <a:t>&gt; egy HTML szemantikus elem, amelyet egy weboldal vagy egy szekció (például egy cikk vagy egy fő rész) fejlécének megadására használunk. Általában tartalmazhat címet, logót, navigációs menüt vagy egyéb bevezető információkat.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Nem összekeverendő a </a:t>
            </a:r>
            <a:r>
              <a:rPr lang="hu-HU" sz="2000" dirty="0" err="1">
                <a:sym typeface="Wingdings" panose="05000000000000000000" pitchFamily="2" charset="2"/>
              </a:rPr>
              <a:t>head</a:t>
            </a:r>
            <a:r>
              <a:rPr lang="hu-HU" sz="2000" dirty="0">
                <a:sym typeface="Wingdings" panose="05000000000000000000" pitchFamily="2" charset="2"/>
              </a:rPr>
              <a:t> elemmel, mely </a:t>
            </a:r>
            <a:r>
              <a:rPr lang="hu-HU" sz="2000" dirty="0" err="1">
                <a:sym typeface="Wingdings" panose="05000000000000000000" pitchFamily="2" charset="2"/>
              </a:rPr>
              <a:t>metaadatokat</a:t>
            </a:r>
            <a:r>
              <a:rPr lang="hu-HU" sz="2000" dirty="0">
                <a:sym typeface="Wingdings" panose="05000000000000000000" pitchFamily="2" charset="2"/>
              </a:rPr>
              <a:t> tartalmaz.</a:t>
            </a:r>
            <a:endParaRPr lang="hu-HU" sz="2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618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ym typeface="Wingdings" panose="05000000000000000000" pitchFamily="2" charset="2"/>
              </a:rPr>
              <a:t>Készítsünk el az első </a:t>
            </a:r>
            <a:r>
              <a:rPr lang="hu-HU" sz="2000" dirty="0" err="1">
                <a:sym typeface="Wingdings" panose="05000000000000000000" pitchFamily="2" charset="2"/>
              </a:rPr>
              <a:t>container</a:t>
            </a:r>
            <a:r>
              <a:rPr lang="hu-HU" sz="2000" dirty="0">
                <a:sym typeface="Wingdings" panose="05000000000000000000" pitchFamily="2" charset="2"/>
              </a:rPr>
              <a:t>-t.  ebben hozzuk létre a táblázatot (</a:t>
            </a:r>
            <a:r>
              <a:rPr lang="hu-HU" sz="2000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= </a:t>
            </a:r>
            <a:r>
              <a:rPr lang="hu-HU" sz="2000" dirty="0" err="1">
                <a:sym typeface="Wingdings" panose="05000000000000000000" pitchFamily="2" charset="2"/>
              </a:rPr>
              <a:t>lakasok</a:t>
            </a:r>
            <a:r>
              <a:rPr lang="hu-HU" sz="2000" dirty="0">
                <a:sym typeface="Wingdings" panose="05000000000000000000" pitchFamily="2" charset="2"/>
              </a:rPr>
              <a:t>), és a képet, feliratot tartalmazó osztályt (</a:t>
            </a:r>
            <a:r>
              <a:rPr lang="hu-HU" sz="2000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= </a:t>
            </a:r>
            <a:r>
              <a:rPr lang="hu-HU" sz="2000" dirty="0" err="1">
                <a:sym typeface="Wingdings" panose="05000000000000000000" pitchFamily="2" charset="2"/>
              </a:rPr>
              <a:t>rovid</a:t>
            </a:r>
            <a:r>
              <a:rPr lang="hu-HU" sz="2000" dirty="0">
                <a:sym typeface="Wingdings" panose="05000000000000000000" pitchFamily="2" charset="2"/>
              </a:rPr>
              <a:t>).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olidFill>
                  <a:srgbClr val="00B050"/>
                </a:solidFill>
                <a:sym typeface="Wingdings" panose="05000000000000000000" pitchFamily="2" charset="2"/>
              </a:rPr>
              <a:t>Elsőként hozzuk létre a képet </a:t>
            </a:r>
            <a:r>
              <a:rPr lang="hu-HU" sz="2000" dirty="0">
                <a:sym typeface="Wingdings" panose="05000000000000000000" pitchFamily="2" charset="2"/>
              </a:rPr>
              <a:t>-&gt; 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h3 –&gt; címsor</a:t>
            </a:r>
          </a:p>
          <a:p>
            <a:pPr algn="just"/>
            <a:r>
              <a:rPr lang="hu-HU" sz="2000" dirty="0" err="1">
                <a:sym typeface="Wingdings" panose="05000000000000000000" pitchFamily="2" charset="2"/>
              </a:rPr>
              <a:t>Img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src</a:t>
            </a:r>
            <a:r>
              <a:rPr lang="hu-HU" sz="2000" dirty="0">
                <a:sym typeface="Wingdings" panose="05000000000000000000" pitchFamily="2" charset="2"/>
              </a:rPr>
              <a:t> -&gt; Ez egy attribútum, amely a kép forrását (URL vagy fájl elérési útvonalát) adja meg.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alt="Ez egy kép" → Az alternatív szöveg, amely akkor jelenik meg, ha a kép nem töltődik be.</a:t>
            </a:r>
          </a:p>
          <a:p>
            <a:pPr algn="just"/>
            <a:endParaRPr lang="hu-HU" sz="2000" dirty="0"/>
          </a:p>
          <a:p>
            <a:pPr algn="just"/>
            <a:r>
              <a:rPr lang="hu-HU" sz="2000" dirty="0"/>
              <a:t>Az 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 attribútumában megadható elérési utaknak több típusa van, attól függően, hogy honnan töltjük be a képet. Ezek a következők:</a:t>
            </a:r>
          </a:p>
          <a:p>
            <a:pPr algn="just"/>
            <a:r>
              <a:rPr lang="hu-HU" sz="2000" dirty="0"/>
              <a:t>+ </a:t>
            </a:r>
            <a:r>
              <a:rPr lang="hu-HU" sz="2000" b="1" dirty="0"/>
              <a:t>Relatív elérési út: </a:t>
            </a:r>
            <a:r>
              <a:rPr lang="hu-HU" sz="2000" dirty="0"/>
              <a:t>A kép helyét a weboldalhoz viszonyítva adjuk meg. Azonos mappában lévő kép:</a:t>
            </a:r>
          </a:p>
          <a:p>
            <a:pPr algn="just"/>
            <a:r>
              <a:rPr lang="hu-HU" sz="2000" dirty="0"/>
              <a:t>&lt;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="kep.jpg" alt="Helyi kép"&gt;</a:t>
            </a:r>
          </a:p>
          <a:p>
            <a:pPr algn="just"/>
            <a:r>
              <a:rPr lang="hu-HU" sz="2000" dirty="0"/>
              <a:t>Almappában lévő kép: 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="</a:t>
            </a:r>
            <a:r>
              <a:rPr lang="hu-HU" sz="2000" dirty="0" err="1"/>
              <a:t>images</a:t>
            </a:r>
            <a:r>
              <a:rPr lang="hu-HU" sz="2000" dirty="0"/>
              <a:t>/kep.jpg" alt="Almappában lévő kép"&gt;</a:t>
            </a:r>
          </a:p>
          <a:p>
            <a:pPr algn="just"/>
            <a:r>
              <a:rPr lang="hu-HU" sz="2000" dirty="0"/>
              <a:t>Egy szinttel feljebb lévő kép: &lt;</a:t>
            </a:r>
            <a:r>
              <a:rPr lang="hu-HU" sz="2000" dirty="0" err="1"/>
              <a:t>img</a:t>
            </a:r>
            <a:r>
              <a:rPr lang="hu-HU" sz="2000" dirty="0"/>
              <a:t> </a:t>
            </a:r>
            <a:r>
              <a:rPr lang="hu-HU" sz="2000" dirty="0" err="1"/>
              <a:t>src</a:t>
            </a:r>
            <a:r>
              <a:rPr lang="hu-HU" sz="2000" dirty="0"/>
              <a:t>="../kep.jpg" alt="Egy szinttel feljebb lévő kép"&gt;</a:t>
            </a:r>
          </a:p>
          <a:p>
            <a:pPr algn="just"/>
            <a:r>
              <a:rPr lang="hu-HU" sz="2000" dirty="0"/>
              <a:t>+ </a:t>
            </a:r>
            <a:r>
              <a:rPr lang="hu-HU" sz="2000" b="1" dirty="0"/>
              <a:t>Abszolút elérési út</a:t>
            </a:r>
            <a:r>
              <a:rPr lang="hu-HU" sz="2000" dirty="0"/>
              <a:t>:  A teljes fájlelérési út vagy egy webcím (URL) megadásával töltjük be a képet.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63FEED8-6D88-483D-535C-7CA989F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18" y="1479744"/>
            <a:ext cx="5985214" cy="17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olidFill>
                  <a:srgbClr val="00B050"/>
                </a:solidFill>
                <a:sym typeface="Wingdings" panose="05000000000000000000" pitchFamily="2" charset="2"/>
              </a:rPr>
              <a:t>Ezt követően hozzuk létre a táblázatot </a:t>
            </a:r>
            <a:r>
              <a:rPr lang="hu-HU" sz="2000" dirty="0">
                <a:sym typeface="Wingdings" panose="05000000000000000000" pitchFamily="2" charset="2"/>
              </a:rPr>
              <a:t>-&gt;  ez egy </a:t>
            </a:r>
            <a:r>
              <a:rPr lang="hu-HU" sz="2000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= </a:t>
            </a:r>
            <a:r>
              <a:rPr lang="hu-HU" sz="2000" dirty="0" err="1">
                <a:sym typeface="Wingdings" panose="05000000000000000000" pitchFamily="2" charset="2"/>
              </a:rPr>
              <a:t>info</a:t>
            </a:r>
            <a:r>
              <a:rPr lang="hu-HU" sz="2000" dirty="0">
                <a:sym typeface="Wingdings" panose="05000000000000000000" pitchFamily="2" charset="2"/>
              </a:rPr>
              <a:t> osztályba kerül, abban hozunk létre egy </a:t>
            </a:r>
            <a:r>
              <a:rPr lang="hu-HU" sz="2000" dirty="0" err="1">
                <a:sym typeface="Wingdings" panose="05000000000000000000" pitchFamily="2" charset="2"/>
              </a:rPr>
              <a:t>lakasok</a:t>
            </a:r>
            <a:r>
              <a:rPr lang="hu-HU" sz="2000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nevü</a:t>
            </a:r>
            <a:r>
              <a:rPr lang="hu-HU" sz="2000" dirty="0">
                <a:sym typeface="Wingdings" panose="05000000000000000000" pitchFamily="2" charset="2"/>
              </a:rPr>
              <a:t> osztályt a táblázat számára. A táblázatot az első dián bemutatott módon hozzuk létre.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4C46525-FDA3-0BBC-1643-621AE85E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77" y="1658332"/>
            <a:ext cx="4349994" cy="469847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59E5382-9403-B1CF-089C-454599196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24" y="1310291"/>
            <a:ext cx="38195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533242" y="688836"/>
            <a:ext cx="11335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000" dirty="0">
                <a:sym typeface="Wingdings" panose="05000000000000000000" pitchFamily="2" charset="2"/>
              </a:rPr>
              <a:t>Egyetlen érdekesség a m</a:t>
            </a:r>
            <a:r>
              <a:rPr lang="hu-HU" sz="2000" baseline="30000" dirty="0">
                <a:sym typeface="Wingdings" panose="05000000000000000000" pitchFamily="2" charset="2"/>
              </a:rPr>
              <a:t>2</a:t>
            </a:r>
            <a:r>
              <a:rPr lang="hu-HU" sz="2000" dirty="0">
                <a:sym typeface="Wingdings" panose="05000000000000000000" pitchFamily="2" charset="2"/>
              </a:rPr>
              <a:t> használata HTML-ben: </a:t>
            </a:r>
            <a:r>
              <a:rPr lang="hu-HU" sz="2000" b="0" dirty="0">
                <a:effectLst/>
                <a:latin typeface="Consolas" panose="020B0609020204030204" pitchFamily="49" charset="0"/>
              </a:rPr>
              <a:t>m&amp;sup2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 </a:t>
            </a:r>
          </a:p>
          <a:p>
            <a:pPr algn="just"/>
            <a:r>
              <a:rPr lang="hu-HU" sz="2000" dirty="0">
                <a:sym typeface="Wingdings" panose="05000000000000000000" pitchFamily="2" charset="2"/>
              </a:rPr>
              <a:t>Ezt követően, az </a:t>
            </a:r>
            <a:r>
              <a:rPr lang="hu-HU" sz="2000" dirty="0" err="1">
                <a:sym typeface="Wingdings" panose="05000000000000000000" pitchFamily="2" charset="2"/>
              </a:rPr>
              <a:t>info</a:t>
            </a:r>
            <a:r>
              <a:rPr lang="hu-HU" sz="2000" dirty="0">
                <a:sym typeface="Wingdings" panose="05000000000000000000" pitchFamily="2" charset="2"/>
              </a:rPr>
              <a:t> osztályon belül létrehoztunk egy másik osztályt, gyakorolva a listákat: </a:t>
            </a: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  <a:p>
            <a:pPr algn="just"/>
            <a:endParaRPr lang="hu-HU" sz="2000" dirty="0">
              <a:sym typeface="Wingdings" panose="05000000000000000000" pitchFamily="2" charset="2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9478904-1B9E-B0C6-9E0B-7B6643F9BAE8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HTML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B07B71-4DE2-3293-0A60-B01F0167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63" y="1935167"/>
            <a:ext cx="5134561" cy="42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7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590731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A </a:t>
            </a:r>
            <a:r>
              <a:rPr lang="hu-HU" sz="2000" b="1" dirty="0" err="1"/>
              <a:t>container</a:t>
            </a:r>
            <a:r>
              <a:rPr lang="hu-HU" sz="2000" b="1" dirty="0"/>
              <a:t> formázása:</a:t>
            </a:r>
            <a:endParaRPr lang="hu-HU" sz="2000" dirty="0"/>
          </a:p>
          <a:p>
            <a:r>
              <a:rPr lang="hu-HU" sz="2000" dirty="0">
                <a:sym typeface="Wingdings" panose="05000000000000000000" pitchFamily="2" charset="2"/>
              </a:rPr>
              <a:t>Már ismerjük, milyen azonosítók adhatók </a:t>
            </a:r>
            <a:r>
              <a:rPr lang="hu-HU" sz="2000" b="1" dirty="0">
                <a:sym typeface="Wingdings" panose="05000000000000000000" pitchFamily="2" charset="2"/>
              </a:rPr>
              <a:t>HTML elemeknek adhatunk egy azonosítót</a:t>
            </a:r>
            <a:r>
              <a:rPr lang="hu-HU" sz="2000" dirty="0">
                <a:sym typeface="Wingdings" panose="05000000000000000000" pitchFamily="2" charset="2"/>
              </a:rPr>
              <a:t>, amelyekre később hivatkozhatunk. </a:t>
            </a:r>
          </a:p>
          <a:p>
            <a:pPr marL="285750" indent="-285750" algn="just">
              <a:buFontTx/>
              <a:buChar char="-"/>
            </a:pPr>
            <a:r>
              <a:rPr lang="hu-HU" sz="2000" dirty="0">
                <a:sym typeface="Wingdings" panose="05000000000000000000" pitchFamily="2" charset="2"/>
              </a:rPr>
              <a:t>A HTML osztályokat (angolul HTML </a:t>
            </a:r>
            <a:r>
              <a:rPr lang="hu-HU" sz="2000" b="1" dirty="0" err="1">
                <a:sym typeface="Wingdings" panose="05000000000000000000" pitchFamily="2" charset="2"/>
              </a:rPr>
              <a:t>class</a:t>
            </a:r>
            <a:r>
              <a:rPr lang="hu-HU" sz="2000" dirty="0">
                <a:sym typeface="Wingdings" panose="05000000000000000000" pitchFamily="2" charset="2"/>
              </a:rPr>
              <a:t> – inkább így használják) arra használjuk, hogy meghatározzunk</a:t>
            </a:r>
            <a:endParaRPr lang="hu-HU" sz="2000" dirty="0"/>
          </a:p>
          <a:p>
            <a:pPr algn="just"/>
            <a:r>
              <a:rPr lang="hu-HU" sz="2000" dirty="0"/>
              <a:t>Az </a:t>
            </a:r>
            <a:r>
              <a:rPr lang="hu-HU" sz="2000" b="1" dirty="0"/>
              <a:t>osztály neve mindig ponttal (.) </a:t>
            </a:r>
            <a:r>
              <a:rPr lang="hu-HU" sz="2000" dirty="0"/>
              <a:t>kezdődik, ebből tudja a böngésző, hogy ez egy osztály, majd ezt lehet folytatni egy </a:t>
            </a:r>
            <a:r>
              <a:rPr lang="hu-HU" sz="2000" dirty="0" err="1"/>
              <a:t>child</a:t>
            </a:r>
            <a:r>
              <a:rPr lang="hu-HU" sz="2000" dirty="0"/>
              <a:t> elemmel, ha szükséges. </a:t>
            </a:r>
            <a:r>
              <a:rPr lang="hu-HU" sz="2000" b="1" dirty="0"/>
              <a:t>Ugyanazt a </a:t>
            </a:r>
            <a:r>
              <a:rPr lang="hu-HU" sz="2000" b="1" dirty="0" err="1"/>
              <a:t>class</a:t>
            </a:r>
            <a:r>
              <a:rPr lang="hu-HU" sz="2000" b="1" dirty="0"/>
              <a:t>-t több elemre is ráhelyezhetjük, míg az </a:t>
            </a:r>
            <a:r>
              <a:rPr lang="hu-HU" sz="2000" b="1" dirty="0" err="1"/>
              <a:t>id</a:t>
            </a:r>
            <a:r>
              <a:rPr lang="hu-HU" sz="2000" b="1" dirty="0"/>
              <a:t> egyedi azonosító.</a:t>
            </a:r>
          </a:p>
          <a:p>
            <a:pPr marL="285750" indent="-285750" algn="just">
              <a:buFontTx/>
              <a:buChar char="-"/>
            </a:pPr>
            <a:r>
              <a:rPr lang="hu-HU" sz="2000" dirty="0"/>
              <a:t>A HTML elemeket jelölhetjük </a:t>
            </a:r>
            <a:r>
              <a:rPr lang="hu-HU" sz="2000" dirty="0" err="1"/>
              <a:t>id</a:t>
            </a:r>
            <a:r>
              <a:rPr lang="hu-HU" sz="2000" dirty="0"/>
              <a:t> azonosítóval is. Egy </a:t>
            </a:r>
            <a:r>
              <a:rPr lang="hu-HU" sz="2000" dirty="0" err="1"/>
              <a:t>id</a:t>
            </a:r>
            <a:r>
              <a:rPr lang="hu-HU" sz="2000" dirty="0"/>
              <a:t> egy adott HTML elemhez tartozik, és egy oldalon nem lehet több azonos id. CSS-ben az # jellel hivatkozunk rá. (Most nem használtunk ilyet.)</a:t>
            </a:r>
          </a:p>
          <a:p>
            <a:pPr marL="285750" indent="-285750" algn="just">
              <a:buFontTx/>
              <a:buChar char="-"/>
            </a:pPr>
            <a:endParaRPr lang="hu-HU" sz="2000" dirty="0"/>
          </a:p>
          <a:p>
            <a:pPr algn="just"/>
            <a:r>
              <a:rPr lang="hu-HU" sz="2000" dirty="0"/>
              <a:t>A táblázat formázása a következő: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9F19BD7-EDB0-3706-A6F2-14A62939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752" y="724875"/>
            <a:ext cx="3818793" cy="57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51CD0DA8-1A1C-6BC5-D962-AEF5D636B8A3}"/>
              </a:ext>
            </a:extLst>
          </p:cNvPr>
          <p:cNvSpPr txBox="1"/>
          <p:nvPr/>
        </p:nvSpPr>
        <p:spPr>
          <a:xfrm>
            <a:off x="493485" y="914123"/>
            <a:ext cx="1139371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b="1" dirty="0"/>
              <a:t>A </a:t>
            </a:r>
            <a:r>
              <a:rPr lang="hu-HU" sz="2000" b="1" dirty="0" err="1"/>
              <a:t>lakasok</a:t>
            </a:r>
            <a:r>
              <a:rPr lang="hu-HU" sz="2000" b="1" dirty="0"/>
              <a:t> nevű osztály formázása:</a:t>
            </a:r>
            <a:endParaRPr lang="hu-HU" sz="2000" dirty="0"/>
          </a:p>
          <a:p>
            <a:r>
              <a:rPr lang="hu-HU" sz="2000" b="1" dirty="0" err="1">
                <a:sym typeface="Wingdings" panose="05000000000000000000" pitchFamily="2" charset="2"/>
              </a:rPr>
              <a:t>width</a:t>
            </a:r>
            <a:r>
              <a:rPr lang="hu-HU" sz="2000" b="1" dirty="0">
                <a:sym typeface="Wingdings" panose="05000000000000000000" pitchFamily="2" charset="2"/>
              </a:rPr>
              <a:t>: 100%; </a:t>
            </a:r>
            <a:r>
              <a:rPr lang="hu-HU" sz="2000" dirty="0">
                <a:sym typeface="Wingdings" panose="05000000000000000000" pitchFamily="2" charset="2"/>
              </a:rPr>
              <a:t>→ A táblázat teljes szélességben nyúlik ki a rendelkezésre álló területen.</a:t>
            </a:r>
          </a:p>
          <a:p>
            <a:pPr algn="just"/>
            <a:r>
              <a:rPr lang="hu-HU" sz="2000" b="1" dirty="0" err="1"/>
              <a:t>border-collapse</a:t>
            </a:r>
            <a:r>
              <a:rPr lang="hu-HU" sz="2000" b="1" dirty="0"/>
              <a:t>: </a:t>
            </a:r>
            <a:r>
              <a:rPr lang="hu-HU" sz="2000" b="1" dirty="0" err="1"/>
              <a:t>collapse</a:t>
            </a:r>
            <a:r>
              <a:rPr lang="hu-HU" sz="2000" dirty="0"/>
              <a:t>; → Az egymás melletti cellák szegélyei összeolvadnak, így nem lesz dupla vonal. A dupla vonalak azért jelennek meg egy HTML táblázatban, mert minden cellának (</a:t>
            </a:r>
            <a:r>
              <a:rPr lang="hu-HU" sz="2000" dirty="0" err="1"/>
              <a:t>td</a:t>
            </a:r>
            <a:r>
              <a:rPr lang="hu-HU" sz="2000" dirty="0"/>
              <a:t>, </a:t>
            </a:r>
            <a:r>
              <a:rPr lang="hu-HU" sz="2000" dirty="0" err="1"/>
              <a:t>th</a:t>
            </a:r>
            <a:r>
              <a:rPr lang="hu-HU" sz="2000" dirty="0"/>
              <a:t>) és a táblázatnak (</a:t>
            </a:r>
            <a:r>
              <a:rPr lang="hu-HU" sz="2000" dirty="0" err="1"/>
              <a:t>table</a:t>
            </a:r>
            <a:r>
              <a:rPr lang="hu-HU" sz="2000" dirty="0"/>
              <a:t>) külön szegélye (</a:t>
            </a:r>
            <a:r>
              <a:rPr lang="hu-HU" sz="2000" dirty="0" err="1"/>
              <a:t>border</a:t>
            </a:r>
            <a:r>
              <a:rPr lang="hu-HU" sz="2000" dirty="0"/>
              <a:t>) van, és ezek egymás mellett helyezkednek el. </a:t>
            </a:r>
            <a:r>
              <a:rPr lang="hu-HU" sz="2000" dirty="0">
                <a:sym typeface="Wingdings" panose="05000000000000000000" pitchFamily="2" charset="2"/>
              </a:rPr>
              <a:t> tehát nem úgy, mint egy </a:t>
            </a:r>
            <a:r>
              <a:rPr lang="hu-HU" sz="2000" dirty="0" err="1">
                <a:sym typeface="Wingdings" panose="05000000000000000000" pitchFamily="2" charset="2"/>
              </a:rPr>
              <a:t>excel</a:t>
            </a:r>
            <a:r>
              <a:rPr lang="hu-HU" sz="2000" dirty="0">
                <a:sym typeface="Wingdings" panose="05000000000000000000" pitchFamily="2" charset="2"/>
              </a:rPr>
              <a:t> táblázatban.</a:t>
            </a:r>
            <a:r>
              <a:rPr lang="hu-HU" sz="2000" dirty="0"/>
              <a:t> </a:t>
            </a:r>
          </a:p>
          <a:p>
            <a:pPr algn="just"/>
            <a:r>
              <a:rPr lang="hu-HU" sz="2000" b="1" dirty="0" err="1"/>
              <a:t>border</a:t>
            </a:r>
            <a:r>
              <a:rPr lang="hu-HU" sz="2000" b="1" dirty="0"/>
              <a:t>: 1px </a:t>
            </a:r>
            <a:r>
              <a:rPr lang="hu-HU" sz="2000" b="1" dirty="0" err="1"/>
              <a:t>solid</a:t>
            </a:r>
            <a:r>
              <a:rPr lang="hu-HU" sz="2000" b="1" dirty="0"/>
              <a:t> #ddd; </a:t>
            </a:r>
            <a:r>
              <a:rPr lang="hu-HU" sz="2000" dirty="0"/>
              <a:t>→ Minden cellának világosszürke (#ddd) szegélye lesz. A </a:t>
            </a:r>
            <a:r>
              <a:rPr lang="hu-HU" sz="2000" dirty="0" err="1"/>
              <a:t>solid</a:t>
            </a:r>
            <a:r>
              <a:rPr lang="hu-HU" sz="2000" dirty="0"/>
              <a:t> a folytonos vonalat jelenti!!!!</a:t>
            </a:r>
          </a:p>
          <a:p>
            <a:pPr algn="just"/>
            <a:r>
              <a:rPr lang="hu-HU" sz="2000" b="1" dirty="0"/>
              <a:t>padding: 10px; </a:t>
            </a:r>
            <a:r>
              <a:rPr lang="hu-HU" sz="2000" dirty="0"/>
              <a:t>→ A szöveg és a cella széle között 10px térköz lesz.</a:t>
            </a:r>
          </a:p>
          <a:p>
            <a:pPr algn="just"/>
            <a:r>
              <a:rPr lang="hu-HU" sz="2000" b="1" dirty="0"/>
              <a:t>text-</a:t>
            </a:r>
            <a:r>
              <a:rPr lang="hu-HU" sz="2000" b="1" dirty="0" err="1"/>
              <a:t>align</a:t>
            </a:r>
            <a:r>
              <a:rPr lang="hu-HU" sz="2000" b="1" dirty="0"/>
              <a:t>: </a:t>
            </a:r>
            <a:r>
              <a:rPr lang="hu-HU" sz="2000" b="1" dirty="0" err="1"/>
              <a:t>left</a:t>
            </a:r>
            <a:r>
              <a:rPr lang="hu-HU" sz="2000" dirty="0"/>
              <a:t>; → A cellák szövege balra igazított lesz</a:t>
            </a:r>
          </a:p>
          <a:p>
            <a:pPr algn="just"/>
            <a:r>
              <a:rPr lang="hu-HU" sz="2000" b="1" dirty="0"/>
              <a:t>background-color: #f8f8f8; </a:t>
            </a:r>
            <a:r>
              <a:rPr lang="hu-HU" sz="2000" dirty="0"/>
              <a:t>→ A fejléc celláinak háttérszíne világosszürke (#f8f8f8), így jobban elkülönül az adatoktól.</a:t>
            </a:r>
          </a:p>
          <a:p>
            <a:pPr algn="just"/>
            <a:r>
              <a:rPr lang="hu-HU" sz="2000" dirty="0"/>
              <a:t>Sor kiemelése </a:t>
            </a:r>
            <a:r>
              <a:rPr lang="hu-HU" sz="2000" dirty="0" err="1"/>
              <a:t>hover</a:t>
            </a:r>
            <a:r>
              <a:rPr lang="hu-HU" sz="2000" dirty="0"/>
              <a:t> effektussal: </a:t>
            </a:r>
            <a:r>
              <a:rPr lang="hu-HU" sz="2000" b="1" dirty="0"/>
              <a:t>background-color: #d4e6f1; </a:t>
            </a:r>
            <a:r>
              <a:rPr lang="hu-HU" sz="2000" dirty="0"/>
              <a:t>→ Ha az egér egy sor fölé kerül, az világoskék árnyalatú (#d4e6f1) lesz. </a:t>
            </a:r>
          </a:p>
          <a:p>
            <a:pPr algn="just"/>
            <a:r>
              <a:rPr lang="hu-HU" sz="2000" b="1" dirty="0" err="1"/>
              <a:t>transition</a:t>
            </a:r>
            <a:r>
              <a:rPr lang="hu-HU" sz="2000" b="1" dirty="0"/>
              <a:t>: 0.3s; </a:t>
            </a:r>
            <a:r>
              <a:rPr lang="hu-HU" sz="2000" dirty="0"/>
              <a:t>→ Az átmenet 0.3 másodperc alatt történik meg, így a változás simább lesz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868149" y="14010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3200" b="1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15775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303927" y="280777"/>
            <a:ext cx="758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Mi az a hivatkozás (link) a HTML-ben?</a:t>
            </a:r>
            <a:endParaRPr lang="hu-HU" sz="32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6B390-2EB2-A44B-6973-F1861C96AF3F}"/>
              </a:ext>
            </a:extLst>
          </p:cNvPr>
          <p:cNvSpPr txBox="1"/>
          <p:nvPr/>
        </p:nvSpPr>
        <p:spPr>
          <a:xfrm>
            <a:off x="280279" y="982451"/>
            <a:ext cx="112717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</a:t>
            </a:r>
            <a:r>
              <a:rPr lang="hu-HU" b="1" dirty="0"/>
              <a:t>hivatkozás</a:t>
            </a:r>
            <a:r>
              <a:rPr lang="hu-HU" dirty="0"/>
              <a:t> egy olyan elem a HTML-ben, amely lehetővé teszi, hogy az egyik weboldalról vagy dokumentumból egy másikba navigáljunk. A hivatkozások az &lt;a&gt; (</a:t>
            </a:r>
            <a:r>
              <a:rPr lang="hu-HU" dirty="0" err="1"/>
              <a:t>anchor</a:t>
            </a:r>
            <a:r>
              <a:rPr lang="hu-HU" dirty="0"/>
              <a:t>) tag segítségével jönnek létre.</a:t>
            </a:r>
          </a:p>
          <a:p>
            <a:pPr algn="just"/>
            <a:endParaRPr lang="hu-HU" dirty="0"/>
          </a:p>
          <a:p>
            <a:pPr algn="just"/>
            <a:r>
              <a:rPr lang="hu-HU" u="sng" dirty="0"/>
              <a:t>A legegyszerűbb hivatkozás így néz ki:</a:t>
            </a:r>
          </a:p>
          <a:p>
            <a:pPr algn="just"/>
            <a:r>
              <a:rPr lang="pt-BR" dirty="0"/>
              <a:t>&lt;a href="https://www.google.com"&gt;Kattints ide&lt;/a&gt;</a:t>
            </a:r>
            <a:endParaRPr lang="hu-HU" dirty="0"/>
          </a:p>
          <a:p>
            <a:pPr algn="just"/>
            <a:r>
              <a:rPr lang="hu-HU" dirty="0"/>
              <a:t>Ez egy kattintható szöveg, amely a Google weboldalára vezet.</a:t>
            </a:r>
          </a:p>
          <a:p>
            <a:pPr algn="just"/>
            <a:r>
              <a:rPr lang="pt-BR" dirty="0"/>
              <a:t> </a:t>
            </a:r>
            <a:r>
              <a:rPr lang="pt-BR" b="1" dirty="0"/>
              <a:t>href=</a:t>
            </a:r>
            <a:r>
              <a:rPr lang="pt-BR" dirty="0"/>
              <a:t>"URL" – A céloldal címe (hova navigáljon a link).</a:t>
            </a:r>
            <a:endParaRPr lang="hu-HU" dirty="0"/>
          </a:p>
          <a:p>
            <a:pPr algn="just"/>
            <a:r>
              <a:rPr lang="hu-HU" dirty="0"/>
              <a:t>A </a:t>
            </a:r>
            <a:r>
              <a:rPr lang="hu-HU" b="1" dirty="0"/>
              <a:t>&lt;a&gt;</a:t>
            </a:r>
            <a:r>
              <a:rPr lang="hu-HU" dirty="0"/>
              <a:t> címkébe írt szöveg lesz a kattintható tartalom.</a:t>
            </a:r>
          </a:p>
          <a:p>
            <a:pPr algn="just"/>
            <a:endParaRPr lang="hu-HU" dirty="0"/>
          </a:p>
          <a:p>
            <a:pPr algn="just"/>
            <a:r>
              <a:rPr lang="hu-HU" u="sng" dirty="0"/>
              <a:t>Hivatkozás egy másik oldalra a weboldalon:</a:t>
            </a:r>
          </a:p>
          <a:p>
            <a:pPr algn="just"/>
            <a:r>
              <a:rPr lang="hu-HU" dirty="0"/>
              <a:t>Ha a hivatkozás egy ugyanazon weboldalon belül egy másik oldalra mutat -&gt;</a:t>
            </a:r>
          </a:p>
          <a:p>
            <a:pPr algn="just"/>
            <a:r>
              <a:rPr lang="hu-HU" dirty="0"/>
              <a:t>&lt;a </a:t>
            </a:r>
            <a:r>
              <a:rPr lang="hu-HU" dirty="0" err="1"/>
              <a:t>href</a:t>
            </a:r>
            <a:r>
              <a:rPr lang="hu-HU" dirty="0"/>
              <a:t>="kapcsolat.html"&gt;Kapcsolat&lt;/a&gt;</a:t>
            </a:r>
          </a:p>
          <a:p>
            <a:pPr algn="just"/>
            <a:r>
              <a:rPr lang="hu-HU" dirty="0"/>
              <a:t>A kapcsolat.html fájlra navigál a weboldalon belül.</a:t>
            </a:r>
          </a:p>
          <a:p>
            <a:pPr algn="just"/>
            <a:endParaRPr lang="hu-HU" dirty="0"/>
          </a:p>
          <a:p>
            <a:pPr algn="just"/>
            <a:r>
              <a:rPr lang="hu-HU" u="sng" dirty="0"/>
              <a:t>Ezt már korábban alkalmaztuk</a:t>
            </a:r>
            <a:r>
              <a:rPr lang="hu-HU" dirty="0"/>
              <a:t>:</a:t>
            </a:r>
          </a:p>
          <a:p>
            <a:pPr algn="just"/>
            <a:r>
              <a:rPr lang="hu-HU" dirty="0"/>
              <a:t>Horgonyhivatkozás (ugrás az oldal egy adott részére) -&gt;</a:t>
            </a:r>
          </a:p>
          <a:p>
            <a:pPr algn="just"/>
            <a:r>
              <a:rPr lang="hu-HU" dirty="0"/>
              <a:t>Horgonyokat (#) használhatunk, hogy egy adott pontra pozícionáljunk egy oldalon belül.</a:t>
            </a:r>
          </a:p>
          <a:p>
            <a:pPr algn="just"/>
            <a:r>
              <a:rPr lang="pt-BR" dirty="0"/>
              <a:t>&lt;h2 id="rolunk"&gt;Rólunk&lt;/h2&gt;</a:t>
            </a:r>
            <a:r>
              <a:rPr lang="hu-HU" dirty="0"/>
              <a:t> majd</a:t>
            </a:r>
          </a:p>
          <a:p>
            <a:pPr algn="just"/>
            <a:r>
              <a:rPr lang="hu-HU" dirty="0"/>
              <a:t>&lt;a </a:t>
            </a:r>
            <a:r>
              <a:rPr lang="hu-HU" dirty="0" err="1"/>
              <a:t>href</a:t>
            </a:r>
            <a:r>
              <a:rPr lang="hu-HU" dirty="0"/>
              <a:t>="#</a:t>
            </a:r>
            <a:r>
              <a:rPr lang="hu-HU" dirty="0" err="1"/>
              <a:t>rolunk</a:t>
            </a:r>
            <a:r>
              <a:rPr lang="hu-HU" dirty="0"/>
              <a:t>"&gt;Ugrás a Rólunk szakaszra&lt;/a&gt; </a:t>
            </a:r>
            <a:r>
              <a:rPr lang="hu-HU" dirty="0">
                <a:sym typeface="Wingdings" panose="05000000000000000000" pitchFamily="2" charset="2"/>
              </a:rPr>
              <a:t>Amikor a linkre kattintanak, az oldal leugrik az adott szakaszhoz.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01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2303927" y="0"/>
            <a:ext cx="7584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Szöveg és címsor formázások a CSS-ben</a:t>
            </a:r>
            <a:endParaRPr lang="hu-HU" sz="3200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6B390-2EB2-A44B-6973-F1861C96AF3F}"/>
              </a:ext>
            </a:extLst>
          </p:cNvPr>
          <p:cNvSpPr txBox="1"/>
          <p:nvPr/>
        </p:nvSpPr>
        <p:spPr>
          <a:xfrm>
            <a:off x="204017" y="432371"/>
            <a:ext cx="1127173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CSS számos lehetőséget kínál a szöveg és címsorok formázására. Az alábbiakban összegyűjtöttem a legfontosabbakat rövid leírásokkal és példákkal.</a:t>
            </a:r>
          </a:p>
          <a:p>
            <a:pPr algn="just"/>
            <a:r>
              <a:rPr lang="hu-HU" b="1" dirty="0" err="1">
                <a:solidFill>
                  <a:srgbClr val="FF0000"/>
                </a:solidFill>
              </a:rPr>
              <a:t>Color</a:t>
            </a:r>
            <a:r>
              <a:rPr lang="hu-HU" b="1" dirty="0">
                <a:solidFill>
                  <a:srgbClr val="FF0000"/>
                </a:solidFill>
              </a:rPr>
              <a:t>: A szöveg színét állítja be.</a:t>
            </a:r>
          </a:p>
          <a:p>
            <a:pPr algn="just"/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red</a:t>
            </a:r>
            <a:r>
              <a:rPr lang="hu-HU" dirty="0"/>
              <a:t>;</a:t>
            </a:r>
          </a:p>
          <a:p>
            <a:pPr algn="just"/>
            <a:r>
              <a:rPr lang="hu-HU" dirty="0" err="1"/>
              <a:t>color</a:t>
            </a:r>
            <a:r>
              <a:rPr lang="hu-HU" dirty="0"/>
              <a:t>: </a:t>
            </a:r>
            <a:r>
              <a:rPr lang="hu-HU" dirty="0" err="1"/>
              <a:t>rgb</a:t>
            </a:r>
            <a:r>
              <a:rPr lang="hu-HU" dirty="0"/>
              <a:t>(255, 0, 0); /* RGB értékekkel */</a:t>
            </a:r>
          </a:p>
          <a:p>
            <a:pPr algn="just"/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: #ff0000; /* </a:t>
            </a:r>
            <a:r>
              <a:rPr lang="hu-HU" dirty="0" err="1"/>
              <a:t>Hex</a:t>
            </a:r>
            <a:r>
              <a:rPr lang="hu-HU" dirty="0"/>
              <a:t> kóddal */</a:t>
            </a:r>
          </a:p>
          <a:p>
            <a:pPr algn="just"/>
            <a:r>
              <a:rPr lang="hu-HU" b="1" dirty="0">
                <a:solidFill>
                  <a:srgbClr val="FF0000"/>
                </a:solidFill>
              </a:rPr>
              <a:t>font-</a:t>
            </a:r>
            <a:r>
              <a:rPr lang="hu-HU" b="1" dirty="0" err="1">
                <a:solidFill>
                  <a:srgbClr val="FF0000"/>
                </a:solidFill>
              </a:rPr>
              <a:t>size</a:t>
            </a:r>
            <a:r>
              <a:rPr lang="hu-HU" b="1" dirty="0">
                <a:solidFill>
                  <a:srgbClr val="FF0000"/>
                </a:solidFill>
              </a:rPr>
              <a:t>: A szöveg méretét határozza meg 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hu-HU" b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hu-HU" b="1" dirty="0" err="1">
                <a:solidFill>
                  <a:srgbClr val="FF0000"/>
                </a:solidFill>
                <a:sym typeface="Wingdings" panose="05000000000000000000" pitchFamily="2" charset="2"/>
              </a:rPr>
              <a:t>em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hu-HU" b="1" dirty="0" err="1">
                <a:solidFill>
                  <a:srgbClr val="FF0000"/>
                </a:solidFill>
                <a:sym typeface="Wingdings" panose="05000000000000000000" pitchFamily="2" charset="2"/>
              </a:rPr>
              <a:t>rem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, %, </a:t>
            </a:r>
            <a:r>
              <a:rPr lang="hu-HU" b="1" dirty="0" err="1">
                <a:solidFill>
                  <a:srgbClr val="FF0000"/>
                </a:solidFill>
                <a:sym typeface="Wingdings" panose="05000000000000000000" pitchFamily="2" charset="2"/>
              </a:rPr>
              <a:t>vw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hu-HU" b="1" dirty="0" err="1">
                <a:solidFill>
                  <a:srgbClr val="FF0000"/>
                </a:solidFill>
                <a:sym typeface="Wingdings" panose="05000000000000000000" pitchFamily="2" charset="2"/>
              </a:rPr>
              <a:t>vh</a:t>
            </a:r>
            <a:r>
              <a:rPr lang="hu-HU" b="1" dirty="0">
                <a:solidFill>
                  <a:srgbClr val="FF0000"/>
                </a:solidFill>
                <a:sym typeface="Wingdings" panose="05000000000000000000" pitchFamily="2" charset="2"/>
              </a:rPr>
              <a:t> mértékegységekkel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size</a:t>
            </a:r>
            <a:r>
              <a:rPr lang="hu-HU" dirty="0"/>
              <a:t>: 24px; /* Fix méret 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size</a:t>
            </a:r>
            <a:r>
              <a:rPr lang="hu-HU" dirty="0"/>
              <a:t>: 120%; /* Az alap betűméret 120%-a */</a:t>
            </a:r>
          </a:p>
          <a:p>
            <a:pPr algn="just"/>
            <a:r>
              <a:rPr lang="hu-HU" b="1" dirty="0">
                <a:solidFill>
                  <a:srgbClr val="FF0000"/>
                </a:solidFill>
              </a:rPr>
              <a:t>font-</a:t>
            </a:r>
            <a:r>
              <a:rPr lang="hu-HU" b="1" dirty="0" err="1">
                <a:solidFill>
                  <a:srgbClr val="FF0000"/>
                </a:solidFill>
              </a:rPr>
              <a:t>family</a:t>
            </a:r>
            <a:r>
              <a:rPr lang="hu-HU" b="1" dirty="0">
                <a:solidFill>
                  <a:srgbClr val="FF0000"/>
                </a:solidFill>
              </a:rPr>
              <a:t>: A szöveg betűtípusát (fontját) adja meg.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family</a:t>
            </a:r>
            <a:r>
              <a:rPr lang="hu-HU" dirty="0"/>
              <a:t>: "Times New Roman„</a:t>
            </a:r>
          </a:p>
          <a:p>
            <a:pPr algn="just"/>
            <a:r>
              <a:rPr lang="hu-HU" b="1" dirty="0">
                <a:solidFill>
                  <a:srgbClr val="FF0000"/>
                </a:solidFill>
              </a:rPr>
              <a:t>font-</a:t>
            </a:r>
            <a:r>
              <a:rPr lang="hu-HU" b="1" dirty="0" err="1">
                <a:solidFill>
                  <a:srgbClr val="FF0000"/>
                </a:solidFill>
              </a:rPr>
              <a:t>weight</a:t>
            </a:r>
            <a:r>
              <a:rPr lang="hu-HU" b="1" dirty="0">
                <a:solidFill>
                  <a:srgbClr val="FF0000"/>
                </a:solidFill>
              </a:rPr>
              <a:t>: A szöveg vastagságát állítja be.</a:t>
            </a:r>
          </a:p>
          <a:p>
            <a:pPr algn="just"/>
            <a:r>
              <a:rPr lang="hu-HU" dirty="0"/>
              <a:t> font-</a:t>
            </a:r>
            <a:r>
              <a:rPr lang="hu-HU" dirty="0" err="1"/>
              <a:t>weight</a:t>
            </a:r>
            <a:r>
              <a:rPr lang="hu-HU" dirty="0"/>
              <a:t>: </a:t>
            </a:r>
            <a:r>
              <a:rPr lang="hu-HU" dirty="0" err="1"/>
              <a:t>bold</a:t>
            </a:r>
            <a:r>
              <a:rPr lang="hu-HU" dirty="0"/>
              <a:t>;</a:t>
            </a:r>
          </a:p>
          <a:p>
            <a:pPr algn="just"/>
            <a:r>
              <a:rPr lang="hu-HU" dirty="0"/>
              <a:t>font-</a:t>
            </a:r>
            <a:r>
              <a:rPr lang="hu-HU" dirty="0" err="1"/>
              <a:t>weight</a:t>
            </a:r>
            <a:r>
              <a:rPr lang="hu-HU" dirty="0"/>
              <a:t>: 700; /* Minél nagyobb a szám, annál vastagabb */</a:t>
            </a:r>
          </a:p>
          <a:p>
            <a:pPr algn="just"/>
            <a:r>
              <a:rPr lang="hu-HU" b="1" dirty="0">
                <a:solidFill>
                  <a:srgbClr val="FF0000"/>
                </a:solidFill>
              </a:rPr>
              <a:t>font-</a:t>
            </a:r>
            <a:r>
              <a:rPr lang="hu-HU" b="1" dirty="0" err="1">
                <a:solidFill>
                  <a:srgbClr val="FF0000"/>
                </a:solidFill>
              </a:rPr>
              <a:t>style</a:t>
            </a:r>
            <a:r>
              <a:rPr lang="hu-HU" b="1" dirty="0">
                <a:solidFill>
                  <a:srgbClr val="FF0000"/>
                </a:solidFill>
              </a:rPr>
              <a:t>: A szöveget dőlt (</a:t>
            </a:r>
            <a:r>
              <a:rPr lang="hu-HU" b="1" dirty="0" err="1">
                <a:solidFill>
                  <a:srgbClr val="FF0000"/>
                </a:solidFill>
              </a:rPr>
              <a:t>italic</a:t>
            </a:r>
            <a:r>
              <a:rPr lang="hu-HU" b="1" dirty="0">
                <a:solidFill>
                  <a:srgbClr val="FF0000"/>
                </a:solidFill>
              </a:rPr>
              <a:t>) vagy normál (</a:t>
            </a:r>
            <a:r>
              <a:rPr lang="hu-HU" b="1" dirty="0" err="1">
                <a:solidFill>
                  <a:srgbClr val="FF0000"/>
                </a:solidFill>
              </a:rPr>
              <a:t>normal</a:t>
            </a:r>
            <a:r>
              <a:rPr lang="hu-HU" b="1" dirty="0">
                <a:solidFill>
                  <a:srgbClr val="FF0000"/>
                </a:solidFill>
              </a:rPr>
              <a:t>) módba állítja.</a:t>
            </a:r>
          </a:p>
          <a:p>
            <a:pPr algn="just"/>
            <a:r>
              <a:rPr lang="hu-HU" b="1" dirty="0">
                <a:solidFill>
                  <a:srgbClr val="FF0000"/>
                </a:solidFill>
              </a:rPr>
              <a:t>text-</a:t>
            </a:r>
            <a:r>
              <a:rPr lang="hu-HU" b="1" dirty="0" err="1">
                <a:solidFill>
                  <a:srgbClr val="FF0000"/>
                </a:solidFill>
              </a:rPr>
              <a:t>align</a:t>
            </a:r>
            <a:r>
              <a:rPr lang="hu-HU" b="1" dirty="0">
                <a:solidFill>
                  <a:srgbClr val="FF0000"/>
                </a:solidFill>
              </a:rPr>
              <a:t>: A szöveg vízszintes igazítását szabályozza</a:t>
            </a:r>
            <a:r>
              <a:rPr lang="hu-HU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hu-HU" dirty="0"/>
              <a:t> text-</a:t>
            </a:r>
            <a:r>
              <a:rPr lang="hu-HU" dirty="0" err="1"/>
              <a:t>align</a:t>
            </a:r>
            <a:r>
              <a:rPr lang="hu-HU" dirty="0"/>
              <a:t>: </a:t>
            </a:r>
            <a:r>
              <a:rPr lang="hu-HU" dirty="0" err="1"/>
              <a:t>left</a:t>
            </a:r>
            <a:r>
              <a:rPr lang="hu-HU" dirty="0"/>
              <a:t>; /* Balra igazítás */   </a:t>
            </a:r>
          </a:p>
          <a:p>
            <a:pPr algn="just"/>
            <a:r>
              <a:rPr lang="hu-HU" dirty="0"/>
              <a:t> text-</a:t>
            </a:r>
            <a:r>
              <a:rPr lang="hu-HU" dirty="0" err="1"/>
              <a:t>align</a:t>
            </a:r>
            <a:r>
              <a:rPr lang="hu-HU" dirty="0"/>
              <a:t>: </a:t>
            </a:r>
            <a:r>
              <a:rPr lang="hu-HU" dirty="0" err="1"/>
              <a:t>right</a:t>
            </a:r>
            <a:r>
              <a:rPr lang="hu-HU" dirty="0"/>
              <a:t>; /* Jobbra igazítás */    </a:t>
            </a:r>
          </a:p>
          <a:p>
            <a:pPr algn="just"/>
            <a:r>
              <a:rPr lang="hu-HU" dirty="0"/>
              <a:t>text-</a:t>
            </a:r>
            <a:r>
              <a:rPr lang="hu-HU" dirty="0" err="1"/>
              <a:t>align</a:t>
            </a:r>
            <a:r>
              <a:rPr lang="hu-HU" dirty="0"/>
              <a:t>: center; /* Középre igazítás */    </a:t>
            </a:r>
          </a:p>
          <a:p>
            <a:pPr algn="just"/>
            <a:r>
              <a:rPr lang="hu-HU" dirty="0"/>
              <a:t>text-</a:t>
            </a:r>
            <a:r>
              <a:rPr lang="hu-HU" dirty="0" err="1"/>
              <a:t>align</a:t>
            </a:r>
            <a:r>
              <a:rPr lang="hu-HU" dirty="0"/>
              <a:t>: </a:t>
            </a:r>
            <a:r>
              <a:rPr lang="hu-HU" dirty="0" err="1"/>
              <a:t>justify</a:t>
            </a:r>
            <a:r>
              <a:rPr lang="hu-HU" dirty="0"/>
              <a:t>; /* Sorkizárt szöveg */</a:t>
            </a:r>
          </a:p>
          <a:p>
            <a:pPr algn="just"/>
            <a:r>
              <a:rPr lang="hu-HU" b="1" dirty="0">
                <a:solidFill>
                  <a:srgbClr val="FF0000"/>
                </a:solidFill>
              </a:rPr>
              <a:t>text-</a:t>
            </a:r>
            <a:r>
              <a:rPr lang="hu-HU" b="1" dirty="0" err="1">
                <a:solidFill>
                  <a:srgbClr val="FF0000"/>
                </a:solidFill>
              </a:rPr>
              <a:t>shadow</a:t>
            </a:r>
            <a:r>
              <a:rPr lang="hu-HU" b="1" dirty="0">
                <a:solidFill>
                  <a:srgbClr val="FF0000"/>
                </a:solidFill>
              </a:rPr>
              <a:t>: A szöveg mögé árnyékot ad</a:t>
            </a:r>
          </a:p>
          <a:p>
            <a:pPr algn="just"/>
            <a:r>
              <a:rPr lang="hu-HU" dirty="0"/>
              <a:t>text-</a:t>
            </a:r>
            <a:r>
              <a:rPr lang="hu-HU" dirty="0" err="1"/>
              <a:t>shadow</a:t>
            </a:r>
            <a:r>
              <a:rPr lang="hu-HU" dirty="0"/>
              <a:t>: 2px </a:t>
            </a:r>
            <a:r>
              <a:rPr lang="hu-HU" dirty="0" err="1"/>
              <a:t>2px</a:t>
            </a:r>
            <a:r>
              <a:rPr lang="hu-HU" dirty="0"/>
              <a:t> 5px </a:t>
            </a:r>
            <a:r>
              <a:rPr lang="hu-HU" dirty="0" err="1"/>
              <a:t>rgba</a:t>
            </a:r>
            <a:r>
              <a:rPr lang="hu-HU" dirty="0"/>
              <a:t>(0, 0, 0, 0.5); /*</a:t>
            </a:r>
            <a:r>
              <a:rPr lang="hu-HU" b="1" dirty="0"/>
              <a:t>X-eltolás</a:t>
            </a:r>
            <a:r>
              <a:rPr lang="hu-HU" dirty="0"/>
              <a:t> (vízszintes irány), </a:t>
            </a:r>
            <a:r>
              <a:rPr lang="hu-HU" b="1" dirty="0"/>
              <a:t>Y-eltolás</a:t>
            </a:r>
            <a:r>
              <a:rPr lang="hu-HU" dirty="0"/>
              <a:t> (függőleges irány), homályosabb hatás, </a:t>
            </a:r>
            <a:r>
              <a:rPr lang="hu-HU" dirty="0" err="1"/>
              <a:t>itt:fekete</a:t>
            </a:r>
            <a:r>
              <a:rPr lang="hu-HU" dirty="0"/>
              <a:t>, 50%-os átlátszósággal. */</a:t>
            </a:r>
          </a:p>
        </p:txBody>
      </p:sp>
    </p:spTree>
    <p:extLst>
      <p:ext uri="{BB962C8B-B14F-4D97-AF65-F5344CB8AC3E}">
        <p14:creationId xmlns:p14="http://schemas.microsoft.com/office/powerpoint/2010/main" val="33197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02A499B-98A4-CFA4-31F1-1A115D0231A0}"/>
              </a:ext>
            </a:extLst>
          </p:cNvPr>
          <p:cNvSpPr txBox="1"/>
          <p:nvPr/>
        </p:nvSpPr>
        <p:spPr>
          <a:xfrm>
            <a:off x="1022683" y="67749"/>
            <a:ext cx="9733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3200" b="1" dirty="0"/>
              <a:t>Mi az a hivatkozás (link) a HTML-ben?</a:t>
            </a:r>
            <a:r>
              <a:rPr lang="hu-HU" sz="3200" b="1" dirty="0"/>
              <a:t> (folytatás)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E56B390-2EB2-A44B-6973-F1861C96AF3F}"/>
              </a:ext>
            </a:extLst>
          </p:cNvPr>
          <p:cNvSpPr txBox="1"/>
          <p:nvPr/>
        </p:nvSpPr>
        <p:spPr>
          <a:xfrm>
            <a:off x="253587" y="652524"/>
            <a:ext cx="1127173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 </a:t>
            </a:r>
            <a:r>
              <a:rPr lang="hu-HU" b="1" dirty="0"/>
              <a:t>hivatkozás</a:t>
            </a:r>
            <a:r>
              <a:rPr lang="hu-HU" dirty="0"/>
              <a:t> egy olyan elem a HTML-ben, amely lehetővé teszi, hogy az egyik weboldalról vagy dokumentumból egy másikba navigáljunk. A hivatkozások az &lt;a&gt; (</a:t>
            </a:r>
            <a:r>
              <a:rPr lang="hu-HU" dirty="0" err="1"/>
              <a:t>anchor</a:t>
            </a:r>
            <a:r>
              <a:rPr lang="hu-HU" dirty="0"/>
              <a:t>) tag segítségével jönnek létre.</a:t>
            </a:r>
          </a:p>
          <a:p>
            <a:pPr algn="just"/>
            <a:endParaRPr lang="hu-HU" dirty="0"/>
          </a:p>
          <a:p>
            <a:pPr algn="just"/>
            <a:r>
              <a:rPr lang="hu-HU" b="1" u="sng" dirty="0">
                <a:solidFill>
                  <a:srgbClr val="FF0000"/>
                </a:solidFill>
              </a:rPr>
              <a:t>A tel: protokollal ellátott hivatkozást telefonhivatkozásnak vagy telefonlinknek nevezzük:</a:t>
            </a:r>
          </a:p>
          <a:p>
            <a:pPr algn="just"/>
            <a:r>
              <a:rPr lang="hu-HU" dirty="0"/>
              <a:t>&lt;p&gt;&lt;a </a:t>
            </a:r>
            <a:r>
              <a:rPr lang="hu-HU" dirty="0" err="1"/>
              <a:t>href</a:t>
            </a:r>
            <a:r>
              <a:rPr lang="hu-HU" dirty="0"/>
              <a:t>="tel:+36301234567"&gt;+36 30 123 4567&lt;/a&gt;&lt;/p&gt;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Vagy ikon használatával: </a:t>
            </a:r>
          </a:p>
          <a:p>
            <a:pPr algn="just"/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tel</a:t>
            </a:r>
            <a:r>
              <a:rPr lang="en-US" dirty="0"/>
              <a:t>:+36301234567"&gt;</a:t>
            </a:r>
          </a:p>
          <a:p>
            <a:pPr algn="just"/>
            <a:r>
              <a:rPr lang="en-US" dirty="0"/>
              <a:t>                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="telephone2.gif" alt="</a:t>
            </a:r>
            <a:r>
              <a:rPr lang="en-US" dirty="0" err="1"/>
              <a:t>Hívás</a:t>
            </a:r>
            <a:r>
              <a:rPr lang="en-US" dirty="0"/>
              <a:t>"&gt;</a:t>
            </a:r>
          </a:p>
          <a:p>
            <a:pPr algn="just"/>
            <a:r>
              <a:rPr lang="en-US" dirty="0"/>
              <a:t>                    &lt;/a&gt;</a:t>
            </a:r>
            <a:endParaRPr lang="hu-HU" dirty="0"/>
          </a:p>
          <a:p>
            <a:pPr algn="just"/>
            <a:r>
              <a:rPr lang="hu-HU" dirty="0"/>
              <a:t>Alapértelmezettként a Skype, Microsoft </a:t>
            </a:r>
            <a:r>
              <a:rPr lang="hu-HU" dirty="0" err="1"/>
              <a:t>Teams</a:t>
            </a:r>
            <a:r>
              <a:rPr lang="hu-HU" dirty="0"/>
              <a:t> vagy egy másik telepített </a:t>
            </a:r>
            <a:r>
              <a:rPr lang="hu-HU" dirty="0" err="1"/>
              <a:t>VoIP</a:t>
            </a:r>
            <a:r>
              <a:rPr lang="hu-HU" dirty="0"/>
              <a:t> alkalmazás (pl. Zoom) próbálja megnyitni.</a:t>
            </a:r>
          </a:p>
          <a:p>
            <a:pPr algn="just"/>
            <a:r>
              <a:rPr lang="hu-HU" dirty="0"/>
              <a:t>Ez a fajta hivatkozás különösen hasznos mobilbarát weboldalaknál, mivel az okostelefon-felhasználók egyetlen kattintással hívást indíthatnak.</a:t>
            </a:r>
          </a:p>
          <a:p>
            <a:pPr algn="just"/>
            <a:endParaRPr lang="hu-HU" dirty="0"/>
          </a:p>
          <a:p>
            <a:pPr algn="just"/>
            <a:r>
              <a:rPr lang="hu-HU" dirty="0"/>
              <a:t>Ikon letölthető pl.:</a:t>
            </a:r>
          </a:p>
          <a:p>
            <a:pPr algn="just"/>
            <a:r>
              <a:rPr lang="hu-HU" dirty="0">
                <a:hlinkClick r:id="rId2"/>
              </a:rPr>
              <a:t>https://icons8.com/icons/set/phone--white</a:t>
            </a:r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Ezzel kapcsolatban, de általánosságban is fontos oldal a </a:t>
            </a:r>
            <a:r>
              <a:rPr lang="hu-HU" b="1" dirty="0" err="1"/>
              <a:t>stackoverflow</a:t>
            </a:r>
            <a:r>
              <a:rPr lang="hu-HU" dirty="0"/>
              <a:t>: </a:t>
            </a:r>
            <a:r>
              <a:rPr lang="hu-HU" dirty="0" err="1"/>
              <a:t>pl</a:t>
            </a:r>
            <a:r>
              <a:rPr lang="hu-HU" dirty="0"/>
              <a:t>: a fenti témában: </a:t>
            </a:r>
            <a:r>
              <a:rPr lang="hu-HU" dirty="0">
                <a:sym typeface="Wingdings" panose="05000000000000000000" pitchFamily="2" charset="2"/>
              </a:rPr>
              <a:t> szerzői jogok &lt;-&gt; </a:t>
            </a:r>
            <a:r>
              <a:rPr lang="hu-HU" dirty="0" err="1">
                <a:sym typeface="Wingdings" panose="05000000000000000000" pitchFamily="2" charset="2"/>
              </a:rPr>
              <a:t>chatGPT</a:t>
            </a:r>
            <a:endParaRPr lang="hu-HU" dirty="0"/>
          </a:p>
          <a:p>
            <a:pPr algn="just"/>
            <a:r>
              <a:rPr lang="hu-HU" dirty="0">
                <a:hlinkClick r:id="rId3"/>
              </a:rPr>
              <a:t>https://stackoverflow.com/questions/17219688/href-tel-and-mobile-numbers</a:t>
            </a:r>
            <a:endParaRPr lang="hu-HU" dirty="0"/>
          </a:p>
          <a:p>
            <a:pPr algn="just"/>
            <a:r>
              <a:rPr lang="hu-HU" dirty="0"/>
              <a:t>vagy https://www.w3schools.com/tags/tryit.asp?filename=tryhtml_link_mailto</a:t>
            </a:r>
          </a:p>
        </p:txBody>
      </p:sp>
    </p:spTree>
    <p:extLst>
      <p:ext uri="{BB962C8B-B14F-4D97-AF65-F5344CB8AC3E}">
        <p14:creationId xmlns:p14="http://schemas.microsoft.com/office/powerpoint/2010/main" val="172962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1619</Words>
  <Application>Microsoft Office PowerPoint</Application>
  <PresentationFormat>Szélesvásznú</PresentationFormat>
  <Paragraphs>132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Róbert Biró</dc:creator>
  <cp:lastModifiedBy>Tóth Ferenc Krisztián</cp:lastModifiedBy>
  <cp:revision>92</cp:revision>
  <dcterms:created xsi:type="dcterms:W3CDTF">2025-02-09T19:23:09Z</dcterms:created>
  <dcterms:modified xsi:type="dcterms:W3CDTF">2025-03-19T07:49:52Z</dcterms:modified>
</cp:coreProperties>
</file>