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5" r:id="rId4"/>
    <p:sldId id="258" r:id="rId5"/>
    <p:sldId id="262" r:id="rId6"/>
    <p:sldId id="270" r:id="rId7"/>
    <p:sldId id="269" r:id="rId8"/>
    <p:sldId id="272" r:id="rId9"/>
    <p:sldId id="264" r:id="rId10"/>
    <p:sldId id="261" r:id="rId11"/>
    <p:sldId id="273" r:id="rId12"/>
    <p:sldId id="274" r:id="rId13"/>
    <p:sldId id="267" r:id="rId14"/>
    <p:sldId id="275" r:id="rId15"/>
    <p:sldId id="26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8F2E2-910E-AEF2-61B3-D6106E0D8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F2A566-E5A0-1512-A969-0A699276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074547-C7D3-6091-9D67-A21598E5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155B3-EB91-C47D-4C57-D99BCCF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961454-29DA-DEA5-8561-82051201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658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414E0-C53B-6793-F1FD-F4214BA4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F4AF709-39AD-8FF5-F55C-0B062BCD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52F923-2F2D-76CC-8496-92718E24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1F4B29-897C-3A7A-9524-6C3F191A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1F34D0-2D79-A8E8-C70E-CA513752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41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27CEC33-7EA0-3BAF-1437-3DA166008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7904828-4920-2454-6A51-624DB378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B01FF5-BFCC-673C-BF31-DC8036F3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782AEC-0553-6421-FA68-5B9F5B0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00ABDB-0CFA-CEF8-45A3-8B6A533E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3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69C50D-5268-CC47-6845-BCE599F0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C09321-1419-D8B7-73D7-34A4F929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3C90E0-3764-72BE-7802-E471A887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E636AD-AA98-BB68-7EED-6B9B0ECA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DB1212-907D-76BE-DF67-F08D6A14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01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E8C68F-011C-DC47-5C84-BDF1DDDF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942374-DCF4-1585-5F87-44F23C0D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BB7503-E3DB-BC07-526F-41DD379C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4A72E3-4064-8583-291C-58EF1C14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3FF656-FCCB-1F63-D753-8D972C37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5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750044-E61D-CC1E-1E56-D2B035A6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E6B6EF-212F-0DC0-D2EB-C6CF9CB9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DE8077-C6DB-21EE-7A6D-C7875321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DF506C-2754-64C8-5DC1-5B7BEC65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3515DE-988B-B7FD-E346-E0B7FA4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EA43C7-36DE-ADAC-4DA6-30220D7B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887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E63CA-4698-92C7-AE6A-EF0CE7D8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224D6E-1663-1424-C1E4-1AA2D731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EF590DB-6E83-1FD2-FD70-099E3D62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C56026-D684-6603-D62E-3464F3668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4DE8210-8B72-B02C-EB48-D6E0F5363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219DBA1-5F02-F7C9-85D7-006B4FD0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07DF90-50C3-AB40-B0CB-B161EA45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D2C46F-FB8A-1D71-83F6-C5C5437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0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15E3D-539D-E55B-91F4-0F8C6BB3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297FFB2-0783-801E-9F04-116E7EC2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F80436-09D5-E680-8C6A-5091ECC2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D3F713-28B4-8D83-1EDC-7D8251C8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84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4E0356B-81C3-0552-5C9F-B1D80489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7085BA-3404-06D3-031F-ACD7BFBD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F16D94-9951-F981-2289-4DFF0CED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5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6C7FF5-523A-E01B-F5B2-53816A52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761B3C-9B35-29A3-F315-858251E7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C45C57-A1AB-6CEE-C3D7-17AE4056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E288C0-AB2F-ED27-A1FA-7F5967AD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2D79656-4A1A-2A2F-8690-45DAFF5B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663A64-8658-A59B-E8E5-4959FBFD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1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D73075-E501-D70D-5F8C-87B58DF9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B390B8-DD81-8DB6-038C-B62351841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A4E0C8-56BC-A5A7-75EB-796D5316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44E5EB-8552-6494-CB29-694B1A49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BCA74-6CB0-3A0F-5128-179B8FCA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CF5243-0AC4-AD94-4074-889ED797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2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1FF8E43-0FBA-15B9-5D46-8BA40F05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35BDE9-EBEC-D213-7F19-D0964D97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9CB769-7D21-8873-7A14-6CB7848AB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1DE5-C9EF-4B17-B29E-294153F08EB6}" type="datetimeFigureOut">
              <a:rPr lang="hu-HU" smtClean="0"/>
              <a:t>2025. 02. 23.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33659F-EA2E-C138-A579-CD9C69C57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0A4827-0613-4718-D694-C23D366A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6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box-shadow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93485" y="914123"/>
            <a:ext cx="11335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b="1" dirty="0"/>
              <a:t>Első </a:t>
            </a:r>
            <a:r>
              <a:rPr lang="hu-HU" b="1" dirty="0" err="1"/>
              <a:t>container</a:t>
            </a:r>
            <a:r>
              <a:rPr lang="hu-HU" dirty="0"/>
              <a:t>: </a:t>
            </a:r>
          </a:p>
          <a:p>
            <a:pPr algn="just"/>
            <a:r>
              <a:rPr lang="hu-HU" dirty="0"/>
              <a:t>Ebben a feladatban további HTML elemeket ismerünk meg. Ezek </a:t>
            </a:r>
            <a:r>
              <a:rPr lang="hu-HU" dirty="0" err="1"/>
              <a:t>elsösorban</a:t>
            </a:r>
            <a:r>
              <a:rPr lang="hu-HU" dirty="0"/>
              <a:t> </a:t>
            </a:r>
          </a:p>
          <a:p>
            <a:pPr algn="just"/>
            <a:endParaRPr lang="hu-HU" dirty="0"/>
          </a:p>
          <a:p>
            <a:r>
              <a:rPr lang="en-US" dirty="0"/>
              <a:t>The &lt;input type="text"&gt; defines a single-line input field for text input.</a:t>
            </a:r>
            <a:endParaRPr lang="hu-HU" dirty="0"/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9471A8C-FDDE-9DB9-2192-1EDBBF2E7048}"/>
              </a:ext>
            </a:extLst>
          </p:cNvPr>
          <p:cNvSpPr txBox="1"/>
          <p:nvPr/>
        </p:nvSpPr>
        <p:spPr>
          <a:xfrm>
            <a:off x="493485" y="2077439"/>
            <a:ext cx="7645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https://www.w3schools.com/html/html_forms.asp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7448EC4-3D99-8B3C-1137-51AAEFE24C08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Űrlap projekt</a:t>
            </a:r>
          </a:p>
        </p:txBody>
      </p:sp>
    </p:spTree>
    <p:extLst>
      <p:ext uri="{BB962C8B-B14F-4D97-AF65-F5344CB8AC3E}">
        <p14:creationId xmlns:p14="http://schemas.microsoft.com/office/powerpoint/2010/main" val="275751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93485" y="914123"/>
            <a:ext cx="113356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Ez a </a:t>
            </a:r>
            <a:r>
              <a:rPr lang="hu-HU" sz="2000" dirty="0" err="1">
                <a:sym typeface="Wingdings" panose="05000000000000000000" pitchFamily="2" charset="2"/>
              </a:rPr>
              <a:t>container</a:t>
            </a:r>
            <a:r>
              <a:rPr lang="hu-HU" sz="2000" dirty="0">
                <a:sym typeface="Wingdings" panose="05000000000000000000" pitchFamily="2" charset="2"/>
              </a:rPr>
              <a:t> tartalmaz további elemeket is: 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 err="1">
                <a:sym typeface="Wingdings" panose="05000000000000000000" pitchFamily="2" charset="2"/>
              </a:rPr>
              <a:t>Checkbox</a:t>
            </a:r>
            <a:r>
              <a:rPr lang="hu-HU" sz="2000" dirty="0">
                <a:sym typeface="Wingdings" panose="05000000000000000000" pitchFamily="2" charset="2"/>
              </a:rPr>
              <a:t> a </a:t>
            </a:r>
            <a:r>
              <a:rPr lang="hu-HU" sz="2000" dirty="0" err="1">
                <a:sym typeface="Wingdings" panose="05000000000000000000" pitchFamily="2" charset="2"/>
              </a:rPr>
              <a:t>tárgyakkiválasztására</a:t>
            </a:r>
            <a:r>
              <a:rPr lang="hu-HU" sz="2000" dirty="0">
                <a:sym typeface="Wingdings" panose="05000000000000000000" pitchFamily="2" charset="2"/>
              </a:rPr>
              <a:t>: </a:t>
            </a:r>
            <a:r>
              <a:rPr lang="hu-HU" sz="2000" b="1" dirty="0">
                <a:sym typeface="Wingdings" panose="05000000000000000000" pitchFamily="2" charset="2"/>
              </a:rPr>
              <a:t>egy jelölőnégyzetet (</a:t>
            </a:r>
            <a:r>
              <a:rPr lang="hu-HU" sz="2000" b="1" dirty="0" err="1">
                <a:sym typeface="Wingdings" panose="05000000000000000000" pitchFamily="2" charset="2"/>
              </a:rPr>
              <a:t>checkbox</a:t>
            </a:r>
            <a:r>
              <a:rPr lang="hu-HU" sz="2000" b="1" dirty="0">
                <a:sym typeface="Wingdings" panose="05000000000000000000" pitchFamily="2" charset="2"/>
              </a:rPr>
              <a:t>) használatával a felhasználó további információkat adhat meg -&gt; akár többet is bejelölhet vagy üresen hagyhat. </a:t>
            </a:r>
            <a:r>
              <a:rPr lang="hu-HU" sz="2000" dirty="0"/>
              <a:t>Milyen elemei vannak? 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 err="1"/>
              <a:t>id</a:t>
            </a:r>
            <a:r>
              <a:rPr lang="hu-HU" sz="2000" b="1" dirty="0"/>
              <a:t> egy egyedi azonosító </a:t>
            </a:r>
            <a:r>
              <a:rPr lang="hu-HU" sz="2000" dirty="0"/>
              <a:t>az adott elem számára. 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 err="1"/>
              <a:t>name</a:t>
            </a:r>
            <a:r>
              <a:rPr lang="hu-HU" sz="2000" b="1" dirty="0"/>
              <a:t>:</a:t>
            </a:r>
            <a:r>
              <a:rPr lang="hu-HU" sz="2000" dirty="0"/>
              <a:t> ez az attribútum arra szolgál, hogy több mezőt csoportba szervezzünk</a:t>
            </a:r>
            <a:r>
              <a:rPr lang="hu-HU" sz="2000" b="1" dirty="0"/>
              <a:t> -&gt; ugyanazzal a </a:t>
            </a:r>
            <a:r>
              <a:rPr lang="hu-HU" sz="2000" b="1" dirty="0" err="1"/>
              <a:t>name-mel</a:t>
            </a:r>
            <a:r>
              <a:rPr lang="hu-HU" sz="2000" b="1" dirty="0"/>
              <a:t> rendelkező </a:t>
            </a:r>
            <a:r>
              <a:rPr lang="hu-HU" sz="2000" b="1" dirty="0" err="1"/>
              <a:t>boxokból</a:t>
            </a:r>
            <a:r>
              <a:rPr lang="hu-HU" sz="2000" b="1" dirty="0"/>
              <a:t> többet is ki lehet választani, s ezeket küldi el a szervernek.</a:t>
            </a:r>
          </a:p>
          <a:p>
            <a:pPr marL="285750" indent="-285750" algn="just">
              <a:buFontTx/>
              <a:buChar char="-"/>
            </a:pPr>
            <a:r>
              <a:rPr lang="hu-HU" sz="2000" dirty="0"/>
              <a:t>Ha a </a:t>
            </a:r>
            <a:r>
              <a:rPr lang="hu-HU" sz="2000" b="1" dirty="0" err="1"/>
              <a:t>for</a:t>
            </a:r>
            <a:r>
              <a:rPr lang="hu-HU" sz="2000" b="1" dirty="0"/>
              <a:t> értéke </a:t>
            </a:r>
            <a:r>
              <a:rPr lang="hu-HU" sz="2000" dirty="0"/>
              <a:t>megegyezik az</a:t>
            </a:r>
            <a:r>
              <a:rPr lang="hu-HU" sz="2000" b="1" dirty="0"/>
              <a:t> input </a:t>
            </a:r>
            <a:r>
              <a:rPr lang="hu-HU" sz="2000" b="1" dirty="0" err="1"/>
              <a:t>id-jével</a:t>
            </a:r>
            <a:r>
              <a:rPr lang="hu-HU" sz="2000" b="1" dirty="0"/>
              <a:t>, </a:t>
            </a:r>
            <a:r>
              <a:rPr lang="hu-HU" sz="2000" dirty="0"/>
              <a:t>akkor kattintáskor az input is aktiválódik. -&gt; nem kell a kör-re kattintani, hanem a szövegen keresztül is lehet aktiválni a jelölést.</a:t>
            </a:r>
          </a:p>
          <a:p>
            <a:pPr marL="285750" indent="-285750" algn="just">
              <a:buFontTx/>
              <a:buChar char="-"/>
            </a:pPr>
            <a:r>
              <a:rPr lang="hu-HU" sz="2000" dirty="0"/>
              <a:t>A </a:t>
            </a:r>
            <a:r>
              <a:rPr lang="hu-HU" sz="2000" b="1" dirty="0" err="1"/>
              <a:t>value</a:t>
            </a:r>
            <a:r>
              <a:rPr lang="hu-HU" sz="2000" b="1" dirty="0"/>
              <a:t> attribútum </a:t>
            </a:r>
            <a:r>
              <a:rPr lang="hu-HU" sz="2000" dirty="0"/>
              <a:t>határozza meg az input mező értékét, amelyet az űrlap elküldésekor a szerver megkap. Ha a </a:t>
            </a:r>
            <a:r>
              <a:rPr lang="hu-HU" sz="2000" dirty="0" err="1"/>
              <a:t>value</a:t>
            </a:r>
            <a:r>
              <a:rPr lang="hu-HU" sz="2000" dirty="0"/>
              <a:t> nincs kitöltve, az adat nem kerül elküldésre..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6482521-3972-EFBE-FE00-2F21A94B9324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CD4ED81-A211-EC22-6F5B-28410D73CF90}"/>
              </a:ext>
            </a:extLst>
          </p:cNvPr>
          <p:cNvSpPr txBox="1"/>
          <p:nvPr/>
        </p:nvSpPr>
        <p:spPr>
          <a:xfrm>
            <a:off x="4572204" y="7248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Második </a:t>
            </a:r>
            <a:r>
              <a:rPr lang="hu-HU" sz="2400" b="1" dirty="0" err="1"/>
              <a:t>container</a:t>
            </a:r>
            <a:r>
              <a:rPr lang="hu-HU" sz="24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72740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>
            <a:extLst>
              <a:ext uri="{FF2B5EF4-FFF2-40B4-BE49-F238E27FC236}">
                <a16:creationId xmlns:a16="http://schemas.microsoft.com/office/drawing/2014/main" id="{F8884025-5BA8-76E6-5FC7-B5162FB4294B}"/>
              </a:ext>
            </a:extLst>
          </p:cNvPr>
          <p:cNvSpPr txBox="1"/>
          <p:nvPr/>
        </p:nvSpPr>
        <p:spPr>
          <a:xfrm>
            <a:off x="134133" y="925516"/>
            <a:ext cx="11077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Ennek a </a:t>
            </a:r>
            <a:r>
              <a:rPr lang="hu-HU" dirty="0" err="1"/>
              <a:t>containernek</a:t>
            </a:r>
            <a:r>
              <a:rPr lang="hu-HU" dirty="0"/>
              <a:t> a formázása hasonló az előzőhez, így csak a különbségeket mutatom be: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4802067-F07D-6BBE-E6EB-0D958609EC0C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CSS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29A664D-7C55-3DAA-1AF1-485D88A51A3C}"/>
              </a:ext>
            </a:extLst>
          </p:cNvPr>
          <p:cNvSpPr txBox="1"/>
          <p:nvPr/>
        </p:nvSpPr>
        <p:spPr>
          <a:xfrm>
            <a:off x="5105552" y="1495489"/>
            <a:ext cx="64992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Ez a kód a .</a:t>
            </a:r>
            <a:r>
              <a:rPr lang="hu-HU" dirty="0" err="1"/>
              <a:t>second-form-container</a:t>
            </a:r>
            <a:r>
              <a:rPr lang="hu-HU" dirty="0"/>
              <a:t> osztályon belüli h2 és h3 címsorok formázását határozza meg. </a:t>
            </a:r>
          </a:p>
          <a:p>
            <a:pPr algn="just"/>
            <a:r>
              <a:rPr lang="hu-HU" dirty="0"/>
              <a:t>+ Az összes h2 és h3 középre igazítását biztosítja a .</a:t>
            </a:r>
            <a:r>
              <a:rPr lang="hu-HU" dirty="0" err="1"/>
              <a:t>second</a:t>
            </a:r>
            <a:r>
              <a:rPr lang="hu-HU" dirty="0"/>
              <a:t>-</a:t>
            </a:r>
            <a:r>
              <a:rPr lang="hu-HU" dirty="0" err="1"/>
              <a:t>form</a:t>
            </a:r>
            <a:r>
              <a:rPr lang="hu-HU" dirty="0"/>
              <a:t>-</a:t>
            </a:r>
            <a:r>
              <a:rPr lang="hu-HU" dirty="0" err="1"/>
              <a:t>container</a:t>
            </a:r>
            <a:r>
              <a:rPr lang="hu-HU" dirty="0"/>
              <a:t>-ben a </a:t>
            </a:r>
            <a:r>
              <a:rPr lang="hu-HU" b="1" dirty="0"/>
              <a:t>text-</a:t>
            </a:r>
            <a:r>
              <a:rPr lang="hu-HU" b="1" dirty="0" err="1"/>
              <a:t>align</a:t>
            </a:r>
            <a:r>
              <a:rPr lang="hu-HU" b="1" dirty="0"/>
              <a:t>: center</a:t>
            </a:r>
            <a:r>
              <a:rPr lang="hu-HU" dirty="0"/>
              <a:t>,</a:t>
            </a:r>
          </a:p>
          <a:p>
            <a:pPr algn="just"/>
            <a:r>
              <a:rPr lang="hu-HU" dirty="0"/>
              <a:t>+ a </a:t>
            </a:r>
            <a:r>
              <a:rPr lang="hu-HU" b="1" dirty="0"/>
              <a:t>padding 8 </a:t>
            </a:r>
            <a:r>
              <a:rPr lang="hu-HU" b="1" dirty="0" err="1"/>
              <a:t>px</a:t>
            </a:r>
            <a:r>
              <a:rPr lang="hu-HU" b="1" dirty="0"/>
              <a:t> </a:t>
            </a:r>
            <a:r>
              <a:rPr lang="hu-HU" dirty="0"/>
              <a:t>belső térközt ad a h2 és h3 elemeknek minden irányban</a:t>
            </a:r>
          </a:p>
          <a:p>
            <a:pPr algn="just"/>
            <a:endParaRPr lang="hu-HU" dirty="0"/>
          </a:p>
          <a:p>
            <a:pPr algn="just"/>
            <a:r>
              <a:rPr lang="hu-HU" dirty="0"/>
              <a:t>Ez a CSS a .</a:t>
            </a:r>
            <a:r>
              <a:rPr lang="hu-HU" dirty="0" err="1"/>
              <a:t>second-form-container</a:t>
            </a:r>
            <a:r>
              <a:rPr lang="hu-HU" dirty="0"/>
              <a:t> osztályon belül lévő .</a:t>
            </a:r>
            <a:r>
              <a:rPr lang="hu-HU" dirty="0" err="1"/>
              <a:t>csop</a:t>
            </a:r>
            <a:r>
              <a:rPr lang="hu-HU" dirty="0"/>
              <a:t> és .</a:t>
            </a:r>
            <a:r>
              <a:rPr lang="hu-HU" dirty="0" err="1"/>
              <a:t>box</a:t>
            </a:r>
            <a:r>
              <a:rPr lang="hu-HU" dirty="0"/>
              <a:t> osztályokat formázza.</a:t>
            </a:r>
          </a:p>
          <a:p>
            <a:pPr algn="just"/>
            <a:r>
              <a:rPr lang="hu-HU" dirty="0"/>
              <a:t>+ Az összes .</a:t>
            </a:r>
            <a:r>
              <a:rPr lang="hu-HU" dirty="0" err="1"/>
              <a:t>csop</a:t>
            </a:r>
            <a:r>
              <a:rPr lang="hu-HU" dirty="0"/>
              <a:t> osztályú elemet balra tolja 50px-szel, vagyis </a:t>
            </a:r>
            <a:r>
              <a:rPr lang="hu-HU" dirty="0" err="1"/>
              <a:t>bejjebb</a:t>
            </a:r>
            <a:r>
              <a:rPr lang="hu-HU" dirty="0"/>
              <a:t> kerülnek (</a:t>
            </a:r>
            <a:r>
              <a:rPr lang="hu-HU" b="1" dirty="0"/>
              <a:t>margin-</a:t>
            </a:r>
            <a:r>
              <a:rPr lang="hu-HU" b="1" dirty="0" err="1"/>
              <a:t>left</a:t>
            </a:r>
            <a:r>
              <a:rPr lang="hu-HU" b="1" dirty="0"/>
              <a:t>: 50px</a:t>
            </a:r>
            <a:r>
              <a:rPr lang="hu-HU" dirty="0"/>
              <a:t>).</a:t>
            </a:r>
          </a:p>
          <a:p>
            <a:pPr algn="just"/>
            <a:r>
              <a:rPr lang="hu-HU" dirty="0"/>
              <a:t>+ a </a:t>
            </a:r>
            <a:r>
              <a:rPr lang="hu-HU" b="1" dirty="0"/>
              <a:t>margin 10px </a:t>
            </a:r>
            <a:r>
              <a:rPr lang="hu-HU" dirty="0"/>
              <a:t>távolságot ad az egymás alatti elemek között, hogy ne legyenek túl szorosan.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2F4638B-EA28-988F-BBBB-AEDA8FAB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" y="1495489"/>
            <a:ext cx="4359882" cy="166974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8CB9F90-E9D3-DA8A-EE20-EE6EC271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7" y="3368552"/>
            <a:ext cx="4359881" cy="26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5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248320" y="1302801"/>
            <a:ext cx="1151550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>
                <a:sym typeface="Wingdings" panose="05000000000000000000" pitchFamily="2" charset="2"/>
              </a:rPr>
              <a:t>Készítsük el a harmadik </a:t>
            </a:r>
            <a:r>
              <a:rPr lang="hu-HU" sz="2000" dirty="0" err="1">
                <a:sym typeface="Wingdings" panose="05000000000000000000" pitchFamily="2" charset="2"/>
              </a:rPr>
              <a:t>form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container</a:t>
            </a:r>
            <a:r>
              <a:rPr lang="hu-HU" sz="2000" dirty="0">
                <a:sym typeface="Wingdings" panose="05000000000000000000" pitchFamily="2" charset="2"/>
              </a:rPr>
              <a:t>-t. </a:t>
            </a:r>
          </a:p>
          <a:p>
            <a:pPr algn="just"/>
            <a:r>
              <a:rPr lang="hu-HU" sz="2000" dirty="0"/>
              <a:t>Ez a HTML kód egy lenyíló listát (</a:t>
            </a:r>
            <a:r>
              <a:rPr lang="hu-HU" sz="2000" dirty="0" err="1"/>
              <a:t>dropdown</a:t>
            </a:r>
            <a:r>
              <a:rPr lang="hu-HU" sz="2000" dirty="0"/>
              <a:t> </a:t>
            </a:r>
            <a:r>
              <a:rPr lang="hu-HU" sz="2000" dirty="0" err="1"/>
              <a:t>select</a:t>
            </a:r>
            <a:r>
              <a:rPr lang="hu-HU" sz="2000" dirty="0"/>
              <a:t>) hoz létre, amelyben a felhasználó kiválaszthatja a szakirányát. Nézzük meg részletesen, hogy mit csinál és mit jelentenek az attribútumok!</a:t>
            </a:r>
          </a:p>
          <a:p>
            <a:pPr algn="just"/>
            <a:r>
              <a:rPr lang="hu-HU" sz="2000" dirty="0"/>
              <a:t>+ A &lt;</a:t>
            </a:r>
            <a:r>
              <a:rPr lang="hu-HU" sz="2000" b="1" dirty="0" err="1"/>
              <a:t>label</a:t>
            </a:r>
            <a:r>
              <a:rPr lang="hu-HU" sz="2000" b="1" dirty="0"/>
              <a:t> </a:t>
            </a:r>
            <a:r>
              <a:rPr lang="hu-HU" sz="2000" b="1" dirty="0" err="1"/>
              <a:t>for</a:t>
            </a:r>
            <a:r>
              <a:rPr lang="hu-HU" sz="2000" dirty="0"/>
              <a:t>="</a:t>
            </a:r>
            <a:r>
              <a:rPr lang="hu-HU" sz="2000" dirty="0" err="1"/>
              <a:t>szakirany</a:t>
            </a:r>
            <a:r>
              <a:rPr lang="hu-HU" sz="2000" dirty="0"/>
              <a:t>"&gt;Válassza ki a szakirányát&lt;/</a:t>
            </a:r>
            <a:r>
              <a:rPr lang="hu-HU" sz="2000" dirty="0" err="1"/>
              <a:t>label</a:t>
            </a:r>
            <a:r>
              <a:rPr lang="hu-HU" sz="2000" dirty="0"/>
              <a:t>&gt; egy címkét (</a:t>
            </a:r>
            <a:r>
              <a:rPr lang="hu-HU" sz="2000" dirty="0" err="1"/>
              <a:t>label</a:t>
            </a:r>
            <a:r>
              <a:rPr lang="hu-HU" sz="2000" dirty="0"/>
              <a:t>) biztosít az alatta lévő lenyíló listának.</a:t>
            </a:r>
          </a:p>
          <a:p>
            <a:pPr algn="just"/>
            <a:r>
              <a:rPr lang="hu-HU" sz="2000" dirty="0"/>
              <a:t>+ a </a:t>
            </a:r>
            <a:r>
              <a:rPr lang="hu-HU" sz="2000" dirty="0" err="1"/>
              <a:t>for</a:t>
            </a:r>
            <a:r>
              <a:rPr lang="hu-HU" sz="2000" dirty="0"/>
              <a:t>="</a:t>
            </a:r>
            <a:r>
              <a:rPr lang="hu-HU" sz="2000" dirty="0" err="1"/>
              <a:t>szakirany</a:t>
            </a:r>
            <a:r>
              <a:rPr lang="hu-HU" sz="2000" dirty="0"/>
              <a:t>" azt jelzi, hogy ez a címke a </a:t>
            </a:r>
            <a:r>
              <a:rPr lang="hu-HU" sz="2000" dirty="0" err="1"/>
              <a:t>szakirany</a:t>
            </a:r>
            <a:r>
              <a:rPr lang="hu-HU" sz="2000" dirty="0"/>
              <a:t> azonosítójú elemhez tartozik (a &lt;</a:t>
            </a:r>
            <a:r>
              <a:rPr lang="hu-HU" sz="2000" dirty="0" err="1"/>
              <a:t>select</a:t>
            </a:r>
            <a:r>
              <a:rPr lang="hu-HU" sz="2000" dirty="0"/>
              <a:t>&gt;-</a:t>
            </a:r>
            <a:r>
              <a:rPr lang="hu-HU" sz="2000" dirty="0" err="1"/>
              <a:t>hez</a:t>
            </a:r>
            <a:r>
              <a:rPr lang="hu-HU" sz="2000" dirty="0"/>
              <a:t>).</a:t>
            </a:r>
          </a:p>
          <a:p>
            <a:pPr algn="just"/>
            <a:r>
              <a:rPr lang="hu-HU" sz="2000" dirty="0"/>
              <a:t>+ a &lt;</a:t>
            </a:r>
            <a:r>
              <a:rPr lang="hu-HU" sz="2000" b="1" dirty="0" err="1"/>
              <a:t>select</a:t>
            </a:r>
            <a:r>
              <a:rPr lang="hu-HU" sz="2000" b="1" dirty="0"/>
              <a:t> </a:t>
            </a:r>
            <a:r>
              <a:rPr lang="hu-HU" sz="2000" b="1" dirty="0" err="1"/>
              <a:t>name</a:t>
            </a:r>
            <a:r>
              <a:rPr lang="hu-HU" sz="2000" dirty="0"/>
              <a:t>="</a:t>
            </a:r>
            <a:r>
              <a:rPr lang="hu-HU" sz="2000" dirty="0" err="1"/>
              <a:t>szakirany</a:t>
            </a:r>
            <a:r>
              <a:rPr lang="hu-HU" sz="2000" dirty="0"/>
              <a:t>" </a:t>
            </a:r>
            <a:r>
              <a:rPr lang="hu-HU" sz="2000" dirty="0" err="1"/>
              <a:t>id</a:t>
            </a:r>
            <a:r>
              <a:rPr lang="hu-HU" sz="2000" dirty="0"/>
              <a:t>="</a:t>
            </a:r>
            <a:r>
              <a:rPr lang="hu-HU" sz="2000" dirty="0" err="1"/>
              <a:t>szakirany</a:t>
            </a:r>
            <a:r>
              <a:rPr lang="hu-HU" sz="2000" dirty="0"/>
              <a:t>"&gt; </a:t>
            </a:r>
            <a:r>
              <a:rPr lang="it-IT" sz="2000" dirty="0"/>
              <a:t>hozza létre a lenyíló listát.</a:t>
            </a:r>
            <a:endParaRPr lang="hu-HU" sz="20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CC81B28-1F64-19F9-C64D-7148CF13C404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AFCA0AC-5374-C7EC-1F09-B4099378AC66}"/>
              </a:ext>
            </a:extLst>
          </p:cNvPr>
          <p:cNvSpPr txBox="1"/>
          <p:nvPr/>
        </p:nvSpPr>
        <p:spPr>
          <a:xfrm>
            <a:off x="4572204" y="7248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harmadik </a:t>
            </a:r>
            <a:r>
              <a:rPr lang="hu-HU" sz="2400" b="1" dirty="0" err="1"/>
              <a:t>container</a:t>
            </a:r>
            <a:r>
              <a:rPr lang="hu-HU" sz="2400" b="1" dirty="0"/>
              <a:t>: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A973D1A-2EE7-309A-888C-23940091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2" y="3741085"/>
            <a:ext cx="7386892" cy="1862138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9641E80-7124-814A-789D-C1551B77D074}"/>
              </a:ext>
            </a:extLst>
          </p:cNvPr>
          <p:cNvSpPr txBox="1"/>
          <p:nvPr/>
        </p:nvSpPr>
        <p:spPr>
          <a:xfrm>
            <a:off x="7774009" y="3621405"/>
            <a:ext cx="418467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/>
              <a:t>A </a:t>
            </a:r>
            <a:r>
              <a:rPr lang="hu-HU" sz="2000" b="1" dirty="0" err="1"/>
              <a:t>name</a:t>
            </a:r>
            <a:r>
              <a:rPr lang="hu-HU" sz="2000" b="1" dirty="0"/>
              <a:t>="</a:t>
            </a:r>
            <a:r>
              <a:rPr lang="hu-HU" sz="2000" b="1" dirty="0" err="1"/>
              <a:t>szakirany</a:t>
            </a:r>
            <a:r>
              <a:rPr lang="hu-HU" sz="2000" dirty="0"/>
              <a:t>" azt határozza meg, hogy az űrlap elküldésekor milyen néven kapja meg a szerver az adatot.</a:t>
            </a:r>
          </a:p>
          <a:p>
            <a:pPr algn="just"/>
            <a:r>
              <a:rPr lang="hu-HU" sz="2000" dirty="0"/>
              <a:t>Az </a:t>
            </a:r>
            <a:r>
              <a:rPr lang="hu-HU" sz="2000" b="1" dirty="0" err="1"/>
              <a:t>id</a:t>
            </a:r>
            <a:r>
              <a:rPr lang="hu-HU" sz="2000" b="1" dirty="0"/>
              <a:t>="</a:t>
            </a:r>
            <a:r>
              <a:rPr lang="hu-HU" sz="2000" b="1" dirty="0" err="1"/>
              <a:t>szakirany</a:t>
            </a:r>
            <a:r>
              <a:rPr lang="hu-HU" sz="2000" dirty="0"/>
              <a:t>" egyedi azonosítót ad, amely segíti a CSS és JavaScript hivatkozásokat.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EB9FF55-FA11-7402-E2C4-3FB17DF4A862}"/>
              </a:ext>
            </a:extLst>
          </p:cNvPr>
          <p:cNvSpPr txBox="1"/>
          <p:nvPr/>
        </p:nvSpPr>
        <p:spPr>
          <a:xfrm>
            <a:off x="248320" y="5933070"/>
            <a:ext cx="113356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/>
              <a:t>Az </a:t>
            </a:r>
            <a:r>
              <a:rPr lang="de-DE" sz="2000" dirty="0"/>
              <a:t>&lt;</a:t>
            </a:r>
            <a:r>
              <a:rPr lang="de-DE" sz="2000" b="1" dirty="0" err="1"/>
              <a:t>option</a:t>
            </a:r>
            <a:r>
              <a:rPr lang="de-DE" sz="2000" b="1" dirty="0"/>
              <a:t> </a:t>
            </a:r>
            <a:r>
              <a:rPr lang="de-DE" sz="2000" b="1" dirty="0" err="1"/>
              <a:t>value</a:t>
            </a:r>
            <a:r>
              <a:rPr lang="de-DE" sz="2000" dirty="0"/>
              <a:t>="</a:t>
            </a:r>
            <a:r>
              <a:rPr lang="de-DE" sz="2000" dirty="0" err="1"/>
              <a:t>elektrotecnikus</a:t>
            </a:r>
            <a:r>
              <a:rPr lang="de-DE" sz="2000" dirty="0"/>
              <a:t>"&gt;</a:t>
            </a:r>
            <a:r>
              <a:rPr lang="de-DE" sz="2000" dirty="0" err="1"/>
              <a:t>Elektrotechnikus</a:t>
            </a:r>
            <a:r>
              <a:rPr lang="de-DE" sz="2000" dirty="0"/>
              <a:t>&lt;/</a:t>
            </a:r>
            <a:r>
              <a:rPr lang="de-DE" sz="2000" dirty="0" err="1"/>
              <a:t>option</a:t>
            </a:r>
            <a:r>
              <a:rPr lang="de-DE" sz="2000" dirty="0"/>
              <a:t>&gt;</a:t>
            </a:r>
            <a:r>
              <a:rPr lang="hu-HU" sz="2000" dirty="0"/>
              <a:t> e</a:t>
            </a:r>
            <a:r>
              <a:rPr lang="de-DE" sz="2000" dirty="0" err="1"/>
              <a:t>gy</a:t>
            </a:r>
            <a:r>
              <a:rPr lang="de-DE" sz="2000" dirty="0"/>
              <a:t> </a:t>
            </a:r>
            <a:r>
              <a:rPr lang="de-DE" sz="2000" dirty="0" err="1"/>
              <a:t>választható</a:t>
            </a:r>
            <a:r>
              <a:rPr lang="de-DE" sz="2000" dirty="0"/>
              <a:t> </a:t>
            </a:r>
            <a:r>
              <a:rPr lang="de-DE" sz="2000" dirty="0" err="1"/>
              <a:t>opciót</a:t>
            </a:r>
            <a:r>
              <a:rPr lang="de-DE" sz="2000" dirty="0"/>
              <a:t> ad a </a:t>
            </a:r>
            <a:r>
              <a:rPr lang="de-DE" sz="2000" dirty="0" err="1"/>
              <a:t>lenyíló</a:t>
            </a:r>
            <a:r>
              <a:rPr lang="de-DE" sz="2000" dirty="0"/>
              <a:t> </a:t>
            </a:r>
            <a:r>
              <a:rPr lang="de-DE" sz="2000" dirty="0" err="1"/>
              <a:t>listához</a:t>
            </a:r>
            <a:r>
              <a:rPr lang="hu-HU" sz="2000" dirty="0"/>
              <a:t>, a   </a:t>
            </a:r>
            <a:r>
              <a:rPr lang="hu-HU" sz="2000" dirty="0" err="1"/>
              <a:t>value</a:t>
            </a:r>
            <a:r>
              <a:rPr lang="hu-HU" sz="2000" dirty="0"/>
              <a:t>="</a:t>
            </a:r>
            <a:r>
              <a:rPr lang="hu-HU" sz="2000" dirty="0" err="1"/>
              <a:t>elektrotecnikus</a:t>
            </a:r>
            <a:r>
              <a:rPr lang="hu-HU" sz="2000" dirty="0"/>
              <a:t>" az az érték, amit az űrlap beküldésekor a szerver megkap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28171" y="1186540"/>
            <a:ext cx="11335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/>
              <a:t>Ebben a </a:t>
            </a:r>
            <a:r>
              <a:rPr lang="hu-HU" sz="2000" dirty="0" err="1"/>
              <a:t>containerben</a:t>
            </a:r>
            <a:r>
              <a:rPr lang="hu-HU" sz="2000" dirty="0"/>
              <a:t> kialakítottunk egy input mezőt, a vélemények rögzítésére.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CC81B28-1F64-19F9-C64D-7148CF13C404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AFCA0AC-5374-C7EC-1F09-B4099378AC66}"/>
              </a:ext>
            </a:extLst>
          </p:cNvPr>
          <p:cNvSpPr txBox="1"/>
          <p:nvPr/>
        </p:nvSpPr>
        <p:spPr>
          <a:xfrm>
            <a:off x="4572204" y="7248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harmadik </a:t>
            </a:r>
            <a:r>
              <a:rPr lang="hu-HU" sz="2400" b="1" dirty="0" err="1"/>
              <a:t>container</a:t>
            </a:r>
            <a:r>
              <a:rPr lang="hu-HU" sz="2400" b="1" dirty="0"/>
              <a:t>: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C4E6BA-21B1-36FA-6915-BD372C052A97}"/>
              </a:ext>
            </a:extLst>
          </p:cNvPr>
          <p:cNvSpPr txBox="1"/>
          <p:nvPr/>
        </p:nvSpPr>
        <p:spPr>
          <a:xfrm>
            <a:off x="428171" y="3075057"/>
            <a:ext cx="11335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/>
              <a:t>Ez a HTML kód egy többsoros szövegbeviteli mezőt (&lt;</a:t>
            </a:r>
            <a:r>
              <a:rPr lang="hu-HU" sz="2000" dirty="0" err="1"/>
              <a:t>textarea</a:t>
            </a:r>
            <a:r>
              <a:rPr lang="hu-HU" sz="2000" dirty="0"/>
              <a:t>&gt;) hoz létre, amelyben a felhasználó hosszabb véleményt írhat.</a:t>
            </a:r>
          </a:p>
          <a:p>
            <a:pPr algn="just"/>
            <a:endParaRPr lang="hu-HU" sz="2000" dirty="0"/>
          </a:p>
          <a:p>
            <a:pPr algn="just"/>
            <a:r>
              <a:rPr lang="hu-HU" sz="2000" dirty="0"/>
              <a:t>+ a &lt;</a:t>
            </a:r>
            <a:r>
              <a:rPr lang="hu-HU" sz="2000" b="1" dirty="0" err="1"/>
              <a:t>label</a:t>
            </a:r>
            <a:r>
              <a:rPr lang="hu-HU" sz="2000" b="1" dirty="0"/>
              <a:t>&gt; </a:t>
            </a:r>
            <a:r>
              <a:rPr lang="hu-HU" sz="2000" dirty="0"/>
              <a:t>címkét biztosít a vélemény mezőhöz, amely javítja a használhatóságot és hozzáférhetőséget,</a:t>
            </a:r>
          </a:p>
          <a:p>
            <a:pPr algn="just"/>
            <a:r>
              <a:rPr lang="hu-HU" sz="2000" dirty="0"/>
              <a:t>+ Létrehoz egy &lt;</a:t>
            </a:r>
            <a:r>
              <a:rPr lang="hu-HU" sz="2000" dirty="0" err="1"/>
              <a:t>textarea</a:t>
            </a:r>
            <a:r>
              <a:rPr lang="hu-HU" sz="2000" dirty="0"/>
              <a:t>&gt; beviteli mezőt, amely lehetővé teszi a többsoros szövegbevitelt </a:t>
            </a:r>
            <a:r>
              <a:rPr lang="hu-HU" sz="2000" dirty="0">
                <a:sym typeface="Wingdings" panose="05000000000000000000" pitchFamily="2" charset="2"/>
              </a:rPr>
              <a:t></a:t>
            </a:r>
            <a:endParaRPr lang="hu-HU" sz="2000" dirty="0"/>
          </a:p>
          <a:p>
            <a:pPr algn="just"/>
            <a:r>
              <a:rPr lang="hu-HU" sz="2000" dirty="0"/>
              <a:t>+ A </a:t>
            </a:r>
            <a:r>
              <a:rPr lang="hu-HU" sz="2000" dirty="0" err="1"/>
              <a:t>id</a:t>
            </a:r>
            <a:r>
              <a:rPr lang="hu-HU" sz="2000" dirty="0"/>
              <a:t>="</a:t>
            </a:r>
            <a:r>
              <a:rPr lang="hu-HU" sz="2000" dirty="0" err="1"/>
              <a:t>opinion</a:t>
            </a:r>
            <a:r>
              <a:rPr lang="hu-HU" sz="2000" dirty="0"/>
              <a:t>" → Egyedi azonosító, amelyre a </a:t>
            </a:r>
            <a:r>
              <a:rPr lang="hu-HU" sz="2000" dirty="0" err="1"/>
              <a:t>label</a:t>
            </a:r>
            <a:r>
              <a:rPr lang="hu-HU" sz="2000" dirty="0"/>
              <a:t> és JavaScript is hivatkozhat.</a:t>
            </a:r>
          </a:p>
          <a:p>
            <a:pPr algn="just"/>
            <a:r>
              <a:rPr lang="hu-HU" sz="2000" dirty="0"/>
              <a:t>+ A </a:t>
            </a:r>
            <a:r>
              <a:rPr lang="hu-HU" sz="2000" dirty="0" err="1"/>
              <a:t>name</a:t>
            </a:r>
            <a:r>
              <a:rPr lang="hu-HU" sz="2000" dirty="0"/>
              <a:t>="</a:t>
            </a:r>
            <a:r>
              <a:rPr lang="hu-HU" sz="2000" dirty="0" err="1"/>
              <a:t>opinion</a:t>
            </a:r>
            <a:r>
              <a:rPr lang="hu-HU" sz="2000" dirty="0"/>
              <a:t>" → Az űrlap elküldésekor ezzel a névvel fogja továbbítani az adatot.</a:t>
            </a:r>
          </a:p>
          <a:p>
            <a:pPr algn="just"/>
            <a:r>
              <a:rPr lang="hu-HU" sz="2000" dirty="0"/>
              <a:t>+ A </a:t>
            </a:r>
            <a:r>
              <a:rPr lang="hu-HU" sz="2000" dirty="0" err="1"/>
              <a:t>rows</a:t>
            </a:r>
            <a:r>
              <a:rPr lang="hu-HU" sz="2000" dirty="0"/>
              <a:t>="10" → A </a:t>
            </a:r>
            <a:r>
              <a:rPr lang="hu-HU" sz="2000" dirty="0" err="1"/>
              <a:t>textarea</a:t>
            </a:r>
            <a:r>
              <a:rPr lang="hu-HU" sz="2000" dirty="0"/>
              <a:t> alapértelmezett magasságát határozza meg (hány sor magas legyen).</a:t>
            </a:r>
          </a:p>
          <a:p>
            <a:pPr algn="just"/>
            <a:r>
              <a:rPr lang="hu-HU" sz="2000" dirty="0"/>
              <a:t>+ A </a:t>
            </a:r>
            <a:r>
              <a:rPr lang="hu-HU" sz="2000" dirty="0" err="1"/>
              <a:t>cols</a:t>
            </a:r>
            <a:r>
              <a:rPr lang="hu-HU" sz="2000" dirty="0"/>
              <a:t>="30" → A </a:t>
            </a:r>
            <a:r>
              <a:rPr lang="hu-HU" sz="2000" dirty="0" err="1"/>
              <a:t>textarea</a:t>
            </a:r>
            <a:r>
              <a:rPr lang="hu-HU" sz="2000" dirty="0"/>
              <a:t> alapértelmezett szélességét határozza meg (hány oszlop széles legyen).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5C3CFDA-4F97-52A8-9BA7-F9E133C5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91" y="1771315"/>
            <a:ext cx="8066025" cy="10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4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>
            <a:extLst>
              <a:ext uri="{FF2B5EF4-FFF2-40B4-BE49-F238E27FC236}">
                <a16:creationId xmlns:a16="http://schemas.microsoft.com/office/drawing/2014/main" id="{F8884025-5BA8-76E6-5FC7-B5162FB4294B}"/>
              </a:ext>
            </a:extLst>
          </p:cNvPr>
          <p:cNvSpPr txBox="1"/>
          <p:nvPr/>
        </p:nvSpPr>
        <p:spPr>
          <a:xfrm>
            <a:off x="134133" y="925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Nézzük meg részletesen: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4802067-F07D-6BBE-E6EB-0D958609EC0C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CSS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29A664D-7C55-3DAA-1AF1-485D88A51A3C}"/>
              </a:ext>
            </a:extLst>
          </p:cNvPr>
          <p:cNvSpPr txBox="1"/>
          <p:nvPr/>
        </p:nvSpPr>
        <p:spPr>
          <a:xfrm>
            <a:off x="4880470" y="1294848"/>
            <a:ext cx="64992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/>
              <a:t>Itt a </a:t>
            </a:r>
            <a:r>
              <a:rPr lang="hu-HU" sz="2000" dirty="0" err="1"/>
              <a:t>third-form-container</a:t>
            </a:r>
            <a:r>
              <a:rPr lang="hu-HU" sz="2000" dirty="0"/>
              <a:t> </a:t>
            </a:r>
            <a:r>
              <a:rPr lang="hu-HU" sz="2000" dirty="0" err="1"/>
              <a:t>label</a:t>
            </a:r>
            <a:r>
              <a:rPr lang="hu-HU" sz="2000" dirty="0"/>
              <a:t> elemét formázzuk </a:t>
            </a:r>
            <a:r>
              <a:rPr lang="hu-HU" sz="2000" dirty="0">
                <a:sym typeface="Wingdings" panose="05000000000000000000" pitchFamily="2" charset="2"/>
              </a:rPr>
              <a:t> 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+ display: </a:t>
            </a:r>
            <a:r>
              <a:rPr lang="hu-HU" sz="2000" dirty="0" err="1">
                <a:sym typeface="Wingdings" panose="05000000000000000000" pitchFamily="2" charset="2"/>
              </a:rPr>
              <a:t>block</a:t>
            </a:r>
            <a:r>
              <a:rPr lang="hu-HU" sz="2000" dirty="0">
                <a:sym typeface="Wingdings" panose="05000000000000000000" pitchFamily="2" charset="2"/>
              </a:rPr>
              <a:t>; → A </a:t>
            </a:r>
            <a:r>
              <a:rPr lang="hu-HU" sz="2000" dirty="0" err="1">
                <a:sym typeface="Wingdings" panose="05000000000000000000" pitchFamily="2" charset="2"/>
              </a:rPr>
              <a:t>label</a:t>
            </a:r>
            <a:r>
              <a:rPr lang="hu-HU" sz="2000" dirty="0">
                <a:sym typeface="Wingdings" panose="05000000000000000000" pitchFamily="2" charset="2"/>
              </a:rPr>
              <a:t> blokkszintű elemmé válik, vagyis új sorba kerül és teljes szélességet foglal el.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+ Alapértelmezés szerint a </a:t>
            </a:r>
            <a:r>
              <a:rPr lang="hu-HU" sz="2000" dirty="0" err="1">
                <a:sym typeface="Wingdings" panose="05000000000000000000" pitchFamily="2" charset="2"/>
              </a:rPr>
              <a:t>label</a:t>
            </a:r>
            <a:r>
              <a:rPr lang="hu-HU" sz="2000" dirty="0">
                <a:sym typeface="Wingdings" panose="05000000000000000000" pitchFamily="2" charset="2"/>
              </a:rPr>
              <a:t> egy </a:t>
            </a:r>
            <a:r>
              <a:rPr lang="hu-HU" sz="2000" dirty="0" err="1">
                <a:sym typeface="Wingdings" panose="05000000000000000000" pitchFamily="2" charset="2"/>
              </a:rPr>
              <a:t>inline</a:t>
            </a:r>
            <a:r>
              <a:rPr lang="hu-HU" sz="2000" dirty="0">
                <a:sym typeface="Wingdings" panose="05000000000000000000" pitchFamily="2" charset="2"/>
              </a:rPr>
              <a:t> (soron belüli) elem, a </a:t>
            </a:r>
            <a:r>
              <a:rPr lang="hu-HU" sz="2000" dirty="0" err="1">
                <a:sym typeface="Wingdings" panose="05000000000000000000" pitchFamily="2" charset="2"/>
              </a:rPr>
              <a:t>textarea</a:t>
            </a:r>
            <a:r>
              <a:rPr lang="hu-HU" sz="2000" dirty="0">
                <a:sym typeface="Wingdings" panose="05000000000000000000" pitchFamily="2" charset="2"/>
              </a:rPr>
              <a:t> mellett jelenne meg. 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CDE2378-D160-5871-5611-35A1AA40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8" y="1472290"/>
            <a:ext cx="3355545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93485" y="914123"/>
            <a:ext cx="1133565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Az elkészített újabb , </a:t>
            </a:r>
            <a:r>
              <a:rPr lang="hu-HU" sz="2000" dirty="0" err="1">
                <a:sym typeface="Wingdings" panose="05000000000000000000" pitchFamily="2" charset="2"/>
              </a:rPr>
              <a:t>külsö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container</a:t>
            </a:r>
            <a:r>
              <a:rPr lang="hu-HU" sz="2000" dirty="0">
                <a:sym typeface="Wingdings" panose="05000000000000000000" pitchFamily="2" charset="2"/>
              </a:rPr>
              <a:t>-t. 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A létrehozott három </a:t>
            </a:r>
            <a:r>
              <a:rPr lang="hu-HU" sz="2000" dirty="0" err="1">
                <a:sym typeface="Wingdings" panose="05000000000000000000" pitchFamily="2" charset="2"/>
              </a:rPr>
              <a:t>containert</a:t>
            </a:r>
            <a:r>
              <a:rPr lang="hu-HU" sz="2000" dirty="0">
                <a:sym typeface="Wingdings" panose="05000000000000000000" pitchFamily="2" charset="2"/>
              </a:rPr>
              <a:t> bele kell tennünk egy </a:t>
            </a:r>
            <a:r>
              <a:rPr lang="hu-HU" sz="2000" dirty="0" err="1">
                <a:sym typeface="Wingdings" panose="05000000000000000000" pitchFamily="2" charset="2"/>
              </a:rPr>
              <a:t>container</a:t>
            </a:r>
            <a:r>
              <a:rPr lang="hu-HU" sz="2000" dirty="0">
                <a:sym typeface="Wingdings" panose="05000000000000000000" pitchFamily="2" charset="2"/>
              </a:rPr>
              <a:t>-be: legyen ez a </a:t>
            </a:r>
            <a:r>
              <a:rPr lang="hu-HU" sz="2000" dirty="0" err="1">
                <a:sym typeface="Wingdings" panose="05000000000000000000" pitchFamily="2" charset="2"/>
              </a:rPr>
              <a:t>page-container</a:t>
            </a:r>
            <a:r>
              <a:rPr lang="hu-HU" sz="2000" dirty="0"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sym typeface="Wingdings" panose="05000000000000000000" pitchFamily="2" charset="2"/>
              </a:rPr>
              <a:t>Létrehozok egy külső </a:t>
            </a:r>
            <a:r>
              <a:rPr lang="hu-HU" sz="2000" dirty="0" err="1">
                <a:sym typeface="Wingdings" panose="05000000000000000000" pitchFamily="2" charset="2"/>
              </a:rPr>
              <a:t>conatiner</a:t>
            </a:r>
            <a:r>
              <a:rPr lang="hu-HU" sz="2000" dirty="0">
                <a:sym typeface="Wingdings" panose="05000000000000000000" pitchFamily="2" charset="2"/>
              </a:rPr>
              <a:t>, ez lesz a </a:t>
            </a:r>
            <a:r>
              <a:rPr lang="hu-HU" sz="2000" dirty="0" err="1">
                <a:sym typeface="Wingdings" panose="05000000000000000000" pitchFamily="2" charset="2"/>
              </a:rPr>
              <a:t>page-container</a:t>
            </a:r>
            <a:r>
              <a:rPr lang="hu-HU" sz="2000" dirty="0">
                <a:sym typeface="Wingdings" panose="05000000000000000000" pitchFamily="2" charset="2"/>
              </a:rPr>
              <a:t>,  ebben teszem bele a három </a:t>
            </a:r>
            <a:r>
              <a:rPr lang="hu-HU" sz="2000" dirty="0" err="1">
                <a:sym typeface="Wingdings" panose="05000000000000000000" pitchFamily="2" charset="2"/>
              </a:rPr>
              <a:t>containert</a:t>
            </a:r>
            <a:r>
              <a:rPr lang="hu-HU" sz="2000" dirty="0">
                <a:sym typeface="Wingdings" panose="05000000000000000000" pitchFamily="2" charset="2"/>
              </a:rPr>
              <a:t>. 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sym typeface="Wingdings" panose="05000000000000000000" pitchFamily="2" charset="2"/>
              </a:rPr>
              <a:t>Kívül marad a </a:t>
            </a:r>
            <a:r>
              <a:rPr lang="hu-HU" sz="2000" dirty="0" err="1">
                <a:sym typeface="Wingdings" panose="05000000000000000000" pitchFamily="2" charset="2"/>
              </a:rPr>
              <a:t>form</a:t>
            </a:r>
            <a:r>
              <a:rPr lang="hu-HU" sz="2000" dirty="0">
                <a:sym typeface="Wingdings" panose="05000000000000000000" pitchFamily="2" charset="2"/>
              </a:rPr>
              <a:t>, így lehetővé válik, hogy egy gombnyomással küldjem el a teljes </a:t>
            </a:r>
            <a:r>
              <a:rPr lang="hu-HU" sz="2000" dirty="0" err="1">
                <a:sym typeface="Wingdings" panose="05000000000000000000" pitchFamily="2" charset="2"/>
              </a:rPr>
              <a:t>page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container</a:t>
            </a:r>
            <a:r>
              <a:rPr lang="hu-HU" sz="2000" dirty="0">
                <a:sym typeface="Wingdings" panose="05000000000000000000" pitchFamily="2" charset="2"/>
              </a:rPr>
              <a:t> adatait. </a:t>
            </a:r>
          </a:p>
          <a:p>
            <a:pPr marL="342900" indent="-342900" algn="just">
              <a:buFontTx/>
              <a:buChar char="-"/>
            </a:pPr>
            <a:r>
              <a:rPr lang="hu-HU" sz="2000" dirty="0">
                <a:sym typeface="Wingdings" panose="05000000000000000000" pitchFamily="2" charset="2"/>
              </a:rPr>
              <a:t>A </a:t>
            </a:r>
            <a:r>
              <a:rPr lang="hu-HU" sz="2000" dirty="0" err="1">
                <a:sym typeface="Wingdings" panose="05000000000000000000" pitchFamily="2" charset="2"/>
              </a:rPr>
              <a:t>css</a:t>
            </a:r>
            <a:r>
              <a:rPr lang="hu-HU" sz="2000" dirty="0">
                <a:sym typeface="Wingdings" panose="05000000000000000000" pitchFamily="2" charset="2"/>
              </a:rPr>
              <a:t>-ben beállítom a display </a:t>
            </a:r>
            <a:r>
              <a:rPr lang="hu-HU" sz="2000" dirty="0" err="1">
                <a:sym typeface="Wingdings" panose="05000000000000000000" pitchFamily="2" charset="2"/>
              </a:rPr>
              <a:t>flex</a:t>
            </a:r>
            <a:r>
              <a:rPr lang="hu-HU" sz="2000" dirty="0">
                <a:sym typeface="Wingdings" panose="05000000000000000000" pitchFamily="2" charset="2"/>
              </a:rPr>
              <a:t>-t.  </a:t>
            </a:r>
          </a:p>
          <a:p>
            <a:pPr marL="342900" indent="-342900" algn="just">
              <a:buFontTx/>
              <a:buChar char="-"/>
            </a:pPr>
            <a:endParaRPr lang="hu-HU" sz="2000" dirty="0">
              <a:sym typeface="Wingdings" panose="05000000000000000000" pitchFamily="2" charset="2"/>
            </a:endParaRPr>
          </a:p>
          <a:p>
            <a:pPr marL="342900" indent="-342900" algn="just">
              <a:buFontTx/>
              <a:buChar char="-"/>
            </a:pPr>
            <a:endParaRPr lang="hu-HU" sz="2000" dirty="0">
              <a:sym typeface="Wingdings" panose="05000000000000000000" pitchFamily="2" charset="2"/>
            </a:endParaRPr>
          </a:p>
          <a:p>
            <a:pPr marL="342900" indent="-342900" algn="just">
              <a:buFontTx/>
              <a:buChar char="-"/>
            </a:pPr>
            <a:endParaRPr lang="hu-HU" sz="2000" dirty="0">
              <a:sym typeface="Wingdings" panose="05000000000000000000" pitchFamily="2" charset="2"/>
            </a:endParaRPr>
          </a:p>
          <a:p>
            <a:pPr marL="342900" indent="-342900" algn="just">
              <a:buFontTx/>
              <a:buChar char="-"/>
            </a:pPr>
            <a:endParaRPr lang="hu-HU" sz="2000" dirty="0">
              <a:sym typeface="Wingdings" panose="05000000000000000000" pitchFamily="2" charset="2"/>
            </a:endParaRPr>
          </a:p>
          <a:p>
            <a:pPr marL="342900" indent="-342900" algn="just">
              <a:buFontTx/>
              <a:buChar char="-"/>
            </a:pPr>
            <a:endParaRPr lang="hu-HU" sz="2000" dirty="0">
              <a:sym typeface="Wingdings" panose="05000000000000000000" pitchFamily="2" charset="2"/>
            </a:endParaRPr>
          </a:p>
          <a:p>
            <a:pPr marL="342900" indent="-342900" algn="just">
              <a:buFontTx/>
              <a:buChar char="-"/>
            </a:pPr>
            <a:r>
              <a:rPr lang="hu-HU" sz="2000" dirty="0">
                <a:sym typeface="Wingdings" panose="05000000000000000000" pitchFamily="2" charset="2"/>
              </a:rPr>
              <a:t>ekkor a szülő elem lesz a </a:t>
            </a:r>
            <a:r>
              <a:rPr lang="hu-HU" sz="2000" dirty="0" err="1">
                <a:sym typeface="Wingdings" panose="05000000000000000000" pitchFamily="2" charset="2"/>
              </a:rPr>
              <a:t>page-container</a:t>
            </a:r>
            <a:r>
              <a:rPr lang="hu-HU" sz="2000" dirty="0">
                <a:sym typeface="Wingdings" panose="05000000000000000000" pitchFamily="2" charset="2"/>
              </a:rPr>
              <a:t>, s az ehhez rendelt display: </a:t>
            </a:r>
            <a:r>
              <a:rPr lang="hu-HU" sz="2000" dirty="0" err="1">
                <a:sym typeface="Wingdings" panose="05000000000000000000" pitchFamily="2" charset="2"/>
              </a:rPr>
              <a:t>flex</a:t>
            </a:r>
            <a:r>
              <a:rPr lang="hu-HU" sz="2000" dirty="0">
                <a:sym typeface="Wingdings" panose="05000000000000000000" pitchFamily="2" charset="2"/>
              </a:rPr>
              <a:t> hatása a közvetlen gyermekre fog hatni, míg a további leszármazottakra nem (hasonlóan az app </a:t>
            </a:r>
            <a:r>
              <a:rPr lang="hu-HU" sz="2000" dirty="0" err="1">
                <a:sym typeface="Wingdings" panose="05000000000000000000" pitchFamily="2" charset="2"/>
              </a:rPr>
              <a:t>inventory</a:t>
            </a:r>
            <a:r>
              <a:rPr lang="hu-HU" sz="2000" dirty="0">
                <a:sym typeface="Wingdings" panose="05000000000000000000" pitchFamily="2" charset="2"/>
              </a:rPr>
              <a:t>  </a:t>
            </a:r>
            <a:r>
              <a:rPr lang="hu-HU" sz="2000" dirty="0" err="1">
                <a:sym typeface="Wingdings" panose="05000000000000000000" pitchFamily="2" charset="2"/>
              </a:rPr>
              <a:t>programonál</a:t>
            </a:r>
            <a:r>
              <a:rPr lang="hu-HU" sz="2000" dirty="0">
                <a:sym typeface="Wingdings" panose="05000000000000000000" pitchFamily="2" charset="2"/>
              </a:rPr>
              <a:t>). </a:t>
            </a:r>
            <a:r>
              <a:rPr lang="fr-FR" sz="2000" dirty="0">
                <a:sym typeface="Wingdings" panose="05000000000000000000" pitchFamily="2" charset="2"/>
              </a:rPr>
              <a:t>A .page-container </a:t>
            </a:r>
            <a:r>
              <a:rPr lang="fr-FR" sz="2000" dirty="0" err="1">
                <a:sym typeface="Wingdings" panose="05000000000000000000" pitchFamily="2" charset="2"/>
              </a:rPr>
              <a:t>rugalmas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konténerként</a:t>
            </a:r>
            <a:r>
              <a:rPr lang="fr-FR" sz="2000" dirty="0">
                <a:sym typeface="Wingdings" panose="05000000000000000000" pitchFamily="2" charset="2"/>
              </a:rPr>
              <a:t> (</a:t>
            </a:r>
            <a:r>
              <a:rPr lang="fr-FR" sz="2000" dirty="0" err="1">
                <a:sym typeface="Wingdings" panose="05000000000000000000" pitchFamily="2" charset="2"/>
              </a:rPr>
              <a:t>flex</a:t>
            </a:r>
            <a:r>
              <a:rPr lang="fr-FR" sz="2000" dirty="0">
                <a:sym typeface="Wingdings" panose="05000000000000000000" pitchFamily="2" charset="2"/>
              </a:rPr>
              <a:t> container) </a:t>
            </a:r>
            <a:r>
              <a:rPr lang="fr-FR" sz="2000" dirty="0" err="1">
                <a:sym typeface="Wingdings" panose="05000000000000000000" pitchFamily="2" charset="2"/>
              </a:rPr>
              <a:t>fog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r>
              <a:rPr lang="fr-FR" sz="2000" dirty="0" err="1">
                <a:sym typeface="Wingdings" panose="05000000000000000000" pitchFamily="2" charset="2"/>
              </a:rPr>
              <a:t>működni</a:t>
            </a:r>
            <a:r>
              <a:rPr lang="fr-FR" sz="2000" dirty="0">
                <a:sym typeface="Wingdings" panose="05000000000000000000" pitchFamily="2" charset="2"/>
              </a:rPr>
              <a:t>.</a:t>
            </a:r>
            <a:r>
              <a:rPr lang="hu-HU" sz="2000" dirty="0">
                <a:sym typeface="Wingdings" panose="05000000000000000000" pitchFamily="2" charset="2"/>
              </a:rPr>
              <a:t> A </a:t>
            </a:r>
            <a:r>
              <a:rPr lang="hu-HU" sz="2000" dirty="0" err="1">
                <a:sym typeface="Wingdings" panose="05000000000000000000" pitchFamily="2" charset="2"/>
              </a:rPr>
              <a:t>flex-direction</a:t>
            </a:r>
            <a:r>
              <a:rPr lang="hu-HU" sz="2000" dirty="0">
                <a:sym typeface="Wingdings" panose="05000000000000000000" pitchFamily="2" charset="2"/>
              </a:rPr>
              <a:t>: </a:t>
            </a:r>
            <a:r>
              <a:rPr lang="hu-HU" sz="2000" dirty="0" err="1">
                <a:sym typeface="Wingdings" panose="05000000000000000000" pitchFamily="2" charset="2"/>
              </a:rPr>
              <a:t>row</a:t>
            </a:r>
            <a:r>
              <a:rPr lang="hu-HU" sz="2000" dirty="0">
                <a:sym typeface="Wingdings" panose="05000000000000000000" pitchFamily="2" charset="2"/>
              </a:rPr>
              <a:t> miatt Az elemek vízszintesen (</a:t>
            </a:r>
            <a:r>
              <a:rPr lang="hu-HU" sz="2000" dirty="0" err="1">
                <a:sym typeface="Wingdings" panose="05000000000000000000" pitchFamily="2" charset="2"/>
              </a:rPr>
              <a:t>row</a:t>
            </a:r>
            <a:r>
              <a:rPr lang="hu-HU" sz="2000" dirty="0">
                <a:sym typeface="Wingdings" panose="05000000000000000000" pitchFamily="2" charset="2"/>
              </a:rPr>
              <a:t>, azaz sorban) fognak elhelyezkedni. A </a:t>
            </a:r>
            <a:r>
              <a:rPr lang="hu-HU" sz="2000" dirty="0" err="1">
                <a:sym typeface="Wingdings" panose="05000000000000000000" pitchFamily="2" charset="2"/>
              </a:rPr>
              <a:t>gap</a:t>
            </a:r>
            <a:r>
              <a:rPr lang="hu-HU" sz="2000" dirty="0">
                <a:sym typeface="Wingdings" panose="05000000000000000000" pitchFamily="2" charset="2"/>
              </a:rPr>
              <a:t> 30px térközt ad az egyes gyerekelemek között. A </a:t>
            </a:r>
            <a:r>
              <a:rPr lang="hu-HU" sz="2000" dirty="0" err="1">
                <a:sym typeface="Wingdings" panose="05000000000000000000" pitchFamily="2" charset="2"/>
              </a:rPr>
              <a:t>justify-content</a:t>
            </a:r>
            <a:r>
              <a:rPr lang="hu-HU" sz="2000" dirty="0">
                <a:sym typeface="Wingdings" panose="05000000000000000000" pitchFamily="2" charset="2"/>
              </a:rPr>
              <a:t>: center a gyerekelemeket vízszintesen középre igazítja a konténeren belül.</a:t>
            </a:r>
          </a:p>
          <a:p>
            <a:pPr marL="342900" indent="-342900" algn="just">
              <a:buFontTx/>
              <a:buChar char="-"/>
            </a:pPr>
            <a:endParaRPr lang="hu-HU" sz="20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7A46BEF-9290-8518-F80E-39BE3E36440B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2A6EFBC-C74D-5FC8-664D-012C7C6E0D16}"/>
              </a:ext>
            </a:extLst>
          </p:cNvPr>
          <p:cNvSpPr txBox="1"/>
          <p:nvPr/>
        </p:nvSpPr>
        <p:spPr>
          <a:xfrm>
            <a:off x="4572204" y="7248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 err="1"/>
              <a:t>page</a:t>
            </a:r>
            <a:r>
              <a:rPr lang="hu-HU" sz="2400" b="1" dirty="0"/>
              <a:t> </a:t>
            </a:r>
            <a:r>
              <a:rPr lang="hu-HU" sz="2400" b="1" dirty="0" err="1"/>
              <a:t>container</a:t>
            </a:r>
            <a:r>
              <a:rPr lang="hu-HU" sz="2400" b="1" dirty="0"/>
              <a:t>: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731D2B5-FB1E-E3F6-5094-6206B465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43" y="2928690"/>
            <a:ext cx="3391560" cy="168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28171" y="724875"/>
            <a:ext cx="1133565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/>
              <a:t>Mi az a &lt;form&gt; elem, és miben különbözik a &lt;div&gt;-től?</a:t>
            </a:r>
          </a:p>
          <a:p>
            <a:endParaRPr lang="pl-PL" sz="2000" dirty="0"/>
          </a:p>
          <a:p>
            <a:pPr algn="just"/>
            <a:r>
              <a:rPr lang="hu-HU" sz="2000" dirty="0"/>
              <a:t>A </a:t>
            </a:r>
            <a:r>
              <a:rPr lang="hu-HU" sz="2000" dirty="0">
                <a:highlight>
                  <a:srgbClr val="00FFFF"/>
                </a:highlight>
              </a:rPr>
              <a:t>&lt;</a:t>
            </a:r>
            <a:r>
              <a:rPr lang="hu-HU" sz="2000" dirty="0" err="1">
                <a:highlight>
                  <a:srgbClr val="00FFFF"/>
                </a:highlight>
              </a:rPr>
              <a:t>form</a:t>
            </a:r>
            <a:r>
              <a:rPr lang="hu-HU" sz="2000" dirty="0"/>
              <a:t>&gt; egy speciális HTML elem, amelyet adatok beküldésére használnak </a:t>
            </a:r>
            <a:r>
              <a:rPr lang="hu-HU" sz="2000" dirty="0">
                <a:sym typeface="Wingdings" panose="05000000000000000000" pitchFamily="2" charset="2"/>
              </a:rPr>
              <a:t>egy olyan önálló elem, amely támogatja az adatbeküldést (</a:t>
            </a:r>
            <a:r>
              <a:rPr lang="hu-HU" sz="2000" dirty="0" err="1">
                <a:sym typeface="Wingdings" panose="05000000000000000000" pitchFamily="2" charset="2"/>
              </a:rPr>
              <a:t>submit</a:t>
            </a:r>
            <a:r>
              <a:rPr lang="hu-HU" sz="2000" dirty="0">
                <a:sym typeface="Wingdings" panose="05000000000000000000" pitchFamily="2" charset="2"/>
              </a:rPr>
              <a:t>) egy szerver vagy más feldolgozó rendszer felé. Ezt az interakciót az </a:t>
            </a:r>
            <a:r>
              <a:rPr lang="hu-HU" sz="2000" b="1" dirty="0" err="1">
                <a:sym typeface="Wingdings" panose="05000000000000000000" pitchFamily="2" charset="2"/>
              </a:rPr>
              <a:t>action</a:t>
            </a:r>
            <a:r>
              <a:rPr lang="hu-HU" sz="2000" dirty="0">
                <a:sym typeface="Wingdings" panose="05000000000000000000" pitchFamily="2" charset="2"/>
              </a:rPr>
              <a:t> és a </a:t>
            </a:r>
            <a:r>
              <a:rPr lang="hu-HU" sz="2000" b="1" dirty="0" err="1">
                <a:sym typeface="Wingdings" panose="05000000000000000000" pitchFamily="2" charset="2"/>
              </a:rPr>
              <a:t>method</a:t>
            </a:r>
            <a:r>
              <a:rPr lang="hu-HU" sz="2000" dirty="0">
                <a:sym typeface="Wingdings" panose="05000000000000000000" pitchFamily="2" charset="2"/>
              </a:rPr>
              <a:t> elemekkel valósítja meg. 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A </a:t>
            </a:r>
            <a:r>
              <a:rPr lang="hu-HU" sz="2000" b="1" dirty="0" err="1">
                <a:sym typeface="Wingdings" panose="05000000000000000000" pitchFamily="2" charset="2"/>
              </a:rPr>
              <a:t>method</a:t>
            </a:r>
            <a:r>
              <a:rPr lang="hu-HU" sz="2000" dirty="0">
                <a:sym typeface="Wingdings" panose="05000000000000000000" pitchFamily="2" charset="2"/>
              </a:rPr>
              <a:t> attribútum határozza meg, hogy milyen HTTP metódusokat használ az űrlap adatainak elküldésére –&gt; GET, vagy a POST. (A GET: az adatokat az URL végéhez főzi, a POST: az adatokat a kérés törzsébe küldi el, nem látható. A GET-tel adatokat kérek le, </a:t>
            </a:r>
            <a:r>
              <a:rPr lang="hu-HU" sz="2000" dirty="0" err="1">
                <a:sym typeface="Wingdings" panose="05000000000000000000" pitchFamily="2" charset="2"/>
              </a:rPr>
              <a:t>pl</a:t>
            </a:r>
            <a:r>
              <a:rPr lang="hu-HU" sz="2000" dirty="0">
                <a:sym typeface="Wingdings" panose="05000000000000000000" pitchFamily="2" charset="2"/>
              </a:rPr>
              <a:t>: a </a:t>
            </a:r>
            <a:r>
              <a:rPr lang="hu-HU" sz="2000" dirty="0" err="1">
                <a:sym typeface="Wingdings" panose="05000000000000000000" pitchFamily="2" charset="2"/>
              </a:rPr>
              <a:t>meagadott</a:t>
            </a:r>
            <a:r>
              <a:rPr lang="hu-HU" sz="2000" dirty="0">
                <a:sym typeface="Wingdings" panose="05000000000000000000" pitchFamily="2" charset="2"/>
              </a:rPr>
              <a:t> adatot keresem a szerveren, a POST-</a:t>
            </a:r>
            <a:r>
              <a:rPr lang="hu-HU" sz="2000" dirty="0" err="1">
                <a:sym typeface="Wingdings" panose="05000000000000000000" pitchFamily="2" charset="2"/>
              </a:rPr>
              <a:t>nál</a:t>
            </a:r>
            <a:r>
              <a:rPr lang="hu-HU" sz="2000" dirty="0">
                <a:sym typeface="Wingdings" panose="05000000000000000000" pitchFamily="2" charset="2"/>
              </a:rPr>
              <a:t> az adatküldéssel módosítást is hajtok végre a szerveren.)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b="1" dirty="0">
                <a:sym typeface="Wingdings" panose="05000000000000000000" pitchFamily="2" charset="2"/>
              </a:rPr>
              <a:t>Action</a:t>
            </a:r>
            <a:r>
              <a:rPr lang="hu-HU" sz="2000" dirty="0">
                <a:sym typeface="Wingdings" panose="05000000000000000000" pitchFamily="2" charset="2"/>
              </a:rPr>
              <a:t> azt adja meg, hogy a kérést melyik szervercím dolgozza fel, oda küldjük az űrlap adatait. 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hu-HU" sz="2000" b="1" dirty="0">
                <a:sym typeface="Wingdings" panose="05000000000000000000" pitchFamily="2" charset="2"/>
              </a:rPr>
              <a:t>Ha egy &lt;</a:t>
            </a:r>
            <a:r>
              <a:rPr lang="hu-HU" sz="2000" b="1" dirty="0" err="1">
                <a:sym typeface="Wingdings" panose="05000000000000000000" pitchFamily="2" charset="2"/>
              </a:rPr>
              <a:t>button</a:t>
            </a:r>
            <a:r>
              <a:rPr lang="hu-HU" sz="2000" b="1" dirty="0">
                <a:sym typeface="Wingdings" panose="05000000000000000000" pitchFamily="2" charset="2"/>
              </a:rPr>
              <a:t> </a:t>
            </a:r>
            <a:r>
              <a:rPr lang="hu-HU" sz="2000" b="1" dirty="0" err="1">
                <a:sym typeface="Wingdings" panose="05000000000000000000" pitchFamily="2" charset="2"/>
              </a:rPr>
              <a:t>type</a:t>
            </a:r>
            <a:r>
              <a:rPr lang="hu-HU" sz="2000" b="1" dirty="0">
                <a:sym typeface="Wingdings" panose="05000000000000000000" pitchFamily="2" charset="2"/>
              </a:rPr>
              <a:t>="</a:t>
            </a:r>
            <a:r>
              <a:rPr lang="hu-HU" sz="2000" b="1" dirty="0" err="1">
                <a:sym typeface="Wingdings" panose="05000000000000000000" pitchFamily="2" charset="2"/>
              </a:rPr>
              <a:t>submit</a:t>
            </a:r>
            <a:r>
              <a:rPr lang="hu-HU" sz="2000" b="1" dirty="0">
                <a:sym typeface="Wingdings" panose="05000000000000000000" pitchFamily="2" charset="2"/>
              </a:rPr>
              <a:t>"&gt; egy &lt;</a:t>
            </a:r>
            <a:r>
              <a:rPr lang="hu-HU" sz="2000" b="1" dirty="0" err="1">
                <a:sym typeface="Wingdings" panose="05000000000000000000" pitchFamily="2" charset="2"/>
              </a:rPr>
              <a:t>form</a:t>
            </a:r>
            <a:r>
              <a:rPr lang="hu-HU" sz="2000" b="1" dirty="0">
                <a:sym typeface="Wingdings" panose="05000000000000000000" pitchFamily="2" charset="2"/>
              </a:rPr>
              <a:t>&gt;-</a:t>
            </a:r>
            <a:r>
              <a:rPr lang="hu-HU" sz="2000" b="1" dirty="0" err="1">
                <a:sym typeface="Wingdings" panose="05000000000000000000" pitchFamily="2" charset="2"/>
              </a:rPr>
              <a:t>on</a:t>
            </a:r>
            <a:r>
              <a:rPr lang="hu-HU" sz="2000" b="1" dirty="0">
                <a:sym typeface="Wingdings" panose="05000000000000000000" pitchFamily="2" charset="2"/>
              </a:rPr>
              <a:t> belül van, akkor az egész űrlapot elküldi, amelyben található.</a:t>
            </a:r>
          </a:p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hu-HU" sz="2000" b="1" dirty="0">
                <a:sym typeface="Wingdings" panose="05000000000000000000" pitchFamily="2" charset="2"/>
              </a:rPr>
              <a:t>MIVEL AZT SZERETNÉNK, HA EGYSZERRE LENNE ELKÜLDVE A TELJES OLDAL TARTALMA, EZÉRT A FORM MOST A TELJES OLDALRA FOG KITERJEDNI. -&gt; nem csak erre a </a:t>
            </a:r>
            <a:r>
              <a:rPr lang="hu-HU" sz="2000" b="1" dirty="0" err="1">
                <a:sym typeface="Wingdings" panose="05000000000000000000" pitchFamily="2" charset="2"/>
              </a:rPr>
              <a:t>containerre</a:t>
            </a:r>
            <a:r>
              <a:rPr lang="hu-HU" sz="2000" b="1" dirty="0">
                <a:sym typeface="Wingdings" panose="05000000000000000000" pitchFamily="2" charset="2"/>
              </a:rPr>
              <a:t>, hanem mindháromra.</a:t>
            </a:r>
          </a:p>
          <a:p>
            <a:pPr algn="just"/>
            <a:endParaRPr lang="hu-HU" sz="2000" dirty="0"/>
          </a:p>
          <a:p>
            <a:r>
              <a:rPr lang="hu-HU" sz="2000" dirty="0"/>
              <a:t>A </a:t>
            </a:r>
            <a:r>
              <a:rPr lang="hu-HU" sz="2000" dirty="0">
                <a:highlight>
                  <a:srgbClr val="00FFFF"/>
                </a:highlight>
              </a:rPr>
              <a:t>&lt;div&gt; </a:t>
            </a:r>
            <a:r>
              <a:rPr lang="hu-HU" sz="2000" dirty="0"/>
              <a:t>csak egy semleges konténer, amelyet elsősorban elrendezésre használnak </a:t>
            </a:r>
            <a:r>
              <a:rPr lang="hu-HU" sz="2000" dirty="0">
                <a:sym typeface="Wingdings" panose="05000000000000000000" pitchFamily="2" charset="2"/>
              </a:rPr>
              <a:t> csak elrendezéshez használatos.</a:t>
            </a:r>
            <a:endParaRPr lang="hu-HU" sz="20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0661681-4C2E-E985-2853-B5AB26893B73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Űrlap projekt</a:t>
            </a:r>
          </a:p>
        </p:txBody>
      </p:sp>
    </p:spTree>
    <p:extLst>
      <p:ext uri="{BB962C8B-B14F-4D97-AF65-F5344CB8AC3E}">
        <p14:creationId xmlns:p14="http://schemas.microsoft.com/office/powerpoint/2010/main" val="324702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93485" y="914123"/>
            <a:ext cx="1133565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400" b="1" dirty="0"/>
              <a:t>Első </a:t>
            </a:r>
            <a:r>
              <a:rPr lang="hu-HU" sz="2400" b="1" dirty="0" err="1"/>
              <a:t>container</a:t>
            </a:r>
            <a:r>
              <a:rPr lang="hu-HU" dirty="0"/>
              <a:t>: </a:t>
            </a:r>
          </a:p>
          <a:p>
            <a:pPr algn="just"/>
            <a:r>
              <a:rPr lang="hu-HU" sz="2000" dirty="0"/>
              <a:t>Ez egy egyszerű példa -&gt; valami ilyesmiből indultunk ki. A sorok végén itt &lt;</a:t>
            </a:r>
            <a:r>
              <a:rPr lang="hu-HU" sz="2000" dirty="0" err="1"/>
              <a:t>br</a:t>
            </a:r>
            <a:r>
              <a:rPr lang="hu-HU" sz="2000" dirty="0"/>
              <a:t>&gt; szerepel, de ennek használata szemantikai és szerkezeti szempontból nem ajánlott, mert a &lt;</a:t>
            </a:r>
            <a:r>
              <a:rPr lang="hu-HU" sz="2000" dirty="0" err="1"/>
              <a:t>br</a:t>
            </a:r>
            <a:r>
              <a:rPr lang="hu-HU" sz="2000" dirty="0"/>
              <a:t>&gt; csak egy sortörést jelent, míg a megfelelő HTML struktúra fontos az űrlapok olvashatósága és hozzáférhetősége (</a:t>
            </a:r>
            <a:r>
              <a:rPr lang="hu-HU" sz="2000" dirty="0" err="1"/>
              <a:t>accessibility</a:t>
            </a:r>
            <a:r>
              <a:rPr lang="hu-HU" sz="2000" dirty="0"/>
              <a:t>) szempontjából </a:t>
            </a:r>
            <a:r>
              <a:rPr lang="hu-HU" sz="2000" dirty="0">
                <a:sym typeface="Wingdings" panose="05000000000000000000" pitchFamily="2" charset="2"/>
              </a:rPr>
              <a:t> nem ezt használtuk a kódunkban.</a:t>
            </a:r>
            <a:endParaRPr lang="hu-HU" sz="2000" dirty="0"/>
          </a:p>
          <a:p>
            <a:pPr algn="just"/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5882997-A25A-5183-4AA9-6473C715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67" y="3073141"/>
            <a:ext cx="10386465" cy="2518457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AB188064-922D-96E1-862E-C16446976E17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Űrlap projekt</a:t>
            </a:r>
          </a:p>
        </p:txBody>
      </p:sp>
    </p:spTree>
    <p:extLst>
      <p:ext uri="{BB962C8B-B14F-4D97-AF65-F5344CB8AC3E}">
        <p14:creationId xmlns:p14="http://schemas.microsoft.com/office/powerpoint/2010/main" val="7132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533242" y="688836"/>
            <a:ext cx="1133565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Készítsünk el az első </a:t>
            </a:r>
            <a:r>
              <a:rPr lang="hu-HU" sz="2000" dirty="0" err="1">
                <a:sym typeface="Wingdings" panose="05000000000000000000" pitchFamily="2" charset="2"/>
              </a:rPr>
              <a:t>container</a:t>
            </a:r>
            <a:r>
              <a:rPr lang="hu-HU" sz="2000" dirty="0">
                <a:sym typeface="Wingdings" panose="05000000000000000000" pitchFamily="2" charset="2"/>
              </a:rPr>
              <a:t>-t. 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Text </a:t>
            </a:r>
            <a:r>
              <a:rPr lang="hu-HU" sz="2000" dirty="0" err="1">
                <a:sym typeface="Wingdings" panose="05000000000000000000" pitchFamily="2" charset="2"/>
              </a:rPr>
              <a:t>fields</a:t>
            </a:r>
            <a:r>
              <a:rPr lang="hu-HU" sz="2000" dirty="0">
                <a:sym typeface="Wingdings" panose="05000000000000000000" pitchFamily="2" charset="2"/>
              </a:rPr>
              <a:t> az adatok megadásához.</a:t>
            </a:r>
            <a:endParaRPr lang="hu-HU" sz="2000" b="1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/>
              <a:t>Milyen elemei vannak? 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 err="1"/>
              <a:t>id</a:t>
            </a:r>
            <a:r>
              <a:rPr lang="hu-HU" sz="2000" b="1" dirty="0"/>
              <a:t> egy egyedi azonosító </a:t>
            </a:r>
            <a:r>
              <a:rPr lang="hu-HU" sz="2000" dirty="0"/>
              <a:t>az adott elem számára, </a:t>
            </a:r>
            <a:r>
              <a:rPr lang="en-US" sz="2000" dirty="0" err="1"/>
              <a:t>amit</a:t>
            </a:r>
            <a:r>
              <a:rPr lang="en-US" sz="2000" dirty="0"/>
              <a:t> a label for=„</a:t>
            </a:r>
            <a:r>
              <a:rPr lang="hu-HU" sz="2000" dirty="0"/>
              <a:t>….</a:t>
            </a:r>
            <a:r>
              <a:rPr lang="en-US" sz="2000" dirty="0"/>
              <a:t>" </a:t>
            </a:r>
            <a:r>
              <a:rPr lang="en-US" sz="2000" dirty="0" err="1"/>
              <a:t>használ</a:t>
            </a:r>
            <a:r>
              <a:rPr lang="hu-HU" sz="20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 err="1">
                <a:solidFill>
                  <a:srgbClr val="FF0000"/>
                </a:solidFill>
              </a:rPr>
              <a:t>type</a:t>
            </a:r>
            <a:r>
              <a:rPr lang="hu-HU" sz="2000" b="1" dirty="0">
                <a:solidFill>
                  <a:srgbClr val="FF0000"/>
                </a:solidFill>
              </a:rPr>
              <a:t>="text„ </a:t>
            </a:r>
            <a:r>
              <a:rPr lang="hu-HU" sz="2000" dirty="0">
                <a:solidFill>
                  <a:srgbClr val="FF0000"/>
                </a:solidFill>
              </a:rPr>
              <a:t>Normál szövegmező</a:t>
            </a:r>
            <a:r>
              <a:rPr lang="hu-HU" sz="2000" b="1" dirty="0">
                <a:solidFill>
                  <a:srgbClr val="FF0000"/>
                </a:solidFill>
              </a:rPr>
              <a:t>, 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 err="1">
                <a:solidFill>
                  <a:srgbClr val="FF0000"/>
                </a:solidFill>
              </a:rPr>
              <a:t>type</a:t>
            </a:r>
            <a:r>
              <a:rPr lang="hu-HU" sz="2000" b="1" dirty="0">
                <a:solidFill>
                  <a:srgbClr val="FF0000"/>
                </a:solidFill>
              </a:rPr>
              <a:t>="tel„ </a:t>
            </a:r>
            <a:r>
              <a:rPr lang="hu-HU" sz="2000" dirty="0">
                <a:solidFill>
                  <a:srgbClr val="FF0000"/>
                </a:solidFill>
              </a:rPr>
              <a:t>Csak telefonszámokat fogad el (mobilon szám-billentyűzetet nyit)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 err="1">
                <a:solidFill>
                  <a:srgbClr val="FF0000"/>
                </a:solidFill>
              </a:rPr>
              <a:t>type</a:t>
            </a:r>
            <a:r>
              <a:rPr lang="hu-HU" sz="2000" b="1" dirty="0">
                <a:solidFill>
                  <a:srgbClr val="FF0000"/>
                </a:solidFill>
              </a:rPr>
              <a:t>="</a:t>
            </a:r>
            <a:r>
              <a:rPr lang="hu-HU" sz="2000" b="1" dirty="0" err="1">
                <a:solidFill>
                  <a:srgbClr val="FF0000"/>
                </a:solidFill>
              </a:rPr>
              <a:t>date</a:t>
            </a:r>
            <a:r>
              <a:rPr lang="hu-HU" sz="2000" b="1" dirty="0">
                <a:solidFill>
                  <a:srgbClr val="FF0000"/>
                </a:solidFill>
              </a:rPr>
              <a:t>„, </a:t>
            </a:r>
            <a:r>
              <a:rPr lang="hu-HU" sz="2000" dirty="0">
                <a:solidFill>
                  <a:srgbClr val="FF0000"/>
                </a:solidFill>
              </a:rPr>
              <a:t>Megnyit egy dátumválasztót (naptárt</a:t>
            </a:r>
            <a:r>
              <a:rPr lang="hu-HU" sz="2000" dirty="0"/>
              <a:t>)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 err="1"/>
              <a:t>name</a:t>
            </a:r>
            <a:r>
              <a:rPr lang="hu-HU" sz="2000" b="1" dirty="0"/>
              <a:t>:</a:t>
            </a:r>
            <a:r>
              <a:rPr lang="hu-HU" sz="2000" dirty="0"/>
              <a:t> az űrlap ezt az adatot ezzel a névvel küldi el, -&gt; a szerver számára ez egy kulcs – értékpárt jelent:</a:t>
            </a:r>
          </a:p>
          <a:p>
            <a:pPr algn="just"/>
            <a:r>
              <a:rPr lang="hu-HU" sz="2000" dirty="0"/>
              <a:t>	például: </a:t>
            </a:r>
            <a:r>
              <a:rPr lang="hu-HU" sz="2000" dirty="0" err="1"/>
              <a:t>name</a:t>
            </a:r>
            <a:r>
              <a:rPr lang="hu-HU" sz="2000" dirty="0"/>
              <a:t> : „John” -&gt; ez érkezik meg a szerverre, s lesz mentve adatbázisba.</a:t>
            </a:r>
          </a:p>
          <a:p>
            <a:pPr marL="285750" indent="-285750" algn="just">
              <a:buFontTx/>
              <a:buChar char="-"/>
            </a:pPr>
            <a:r>
              <a:rPr lang="hu-HU" sz="2000" dirty="0"/>
              <a:t>A </a:t>
            </a:r>
            <a:r>
              <a:rPr lang="hu-HU" sz="2000" b="1" dirty="0" err="1"/>
              <a:t>label</a:t>
            </a:r>
            <a:r>
              <a:rPr lang="hu-HU" sz="2000" b="1" dirty="0"/>
              <a:t> attribútum </a:t>
            </a:r>
            <a:r>
              <a:rPr lang="hu-HU" sz="2000" dirty="0"/>
              <a:t> input címkéje, amely megmondja a felhasználónak, hogy mit kell beírnia.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/>
              <a:t>A </a:t>
            </a:r>
            <a:r>
              <a:rPr lang="hu-HU" sz="2000" b="1" dirty="0" err="1"/>
              <a:t>label</a:t>
            </a:r>
            <a:r>
              <a:rPr lang="hu-HU" sz="2000" b="1" dirty="0"/>
              <a:t> </a:t>
            </a:r>
            <a:r>
              <a:rPr lang="hu-HU" sz="2000" b="1" dirty="0" err="1"/>
              <a:t>for</a:t>
            </a:r>
            <a:r>
              <a:rPr lang="hu-HU" sz="2000" b="1" dirty="0"/>
              <a:t>="</a:t>
            </a:r>
            <a:r>
              <a:rPr lang="hu-HU" sz="2000" b="1" dirty="0" err="1"/>
              <a:t>name</a:t>
            </a:r>
            <a:r>
              <a:rPr lang="hu-HU" sz="2000" dirty="0"/>
              <a:t>" összeköti a </a:t>
            </a:r>
            <a:r>
              <a:rPr lang="hu-HU" sz="2000" dirty="0" err="1"/>
              <a:t>label</a:t>
            </a:r>
            <a:r>
              <a:rPr lang="hu-HU" sz="2000" dirty="0"/>
              <a:t>-t a megfelelő </a:t>
            </a:r>
            <a:r>
              <a:rPr lang="hu-HU" sz="2000" dirty="0" err="1"/>
              <a:t>id</a:t>
            </a:r>
            <a:r>
              <a:rPr lang="hu-HU" sz="2000" dirty="0"/>
              <a:t>="</a:t>
            </a:r>
            <a:r>
              <a:rPr lang="hu-HU" sz="2000" dirty="0" err="1"/>
              <a:t>name</a:t>
            </a:r>
            <a:r>
              <a:rPr lang="hu-HU" sz="2000" dirty="0"/>
              <a:t>"-ű beviteli mezővel. Ha a felhasználó rákattint a "Név:" szövegre, akkor az input mező automatikusan fókuszba kerül!</a:t>
            </a:r>
          </a:p>
          <a:p>
            <a:pPr marL="285750" indent="-285750" algn="just">
              <a:buFontTx/>
              <a:buChar char="-"/>
            </a:pPr>
            <a:r>
              <a:rPr lang="en-US" sz="2000" b="1" dirty="0"/>
              <a:t>placeholder</a:t>
            </a:r>
            <a:r>
              <a:rPr lang="en-US" sz="2000" dirty="0"/>
              <a:t>="</a:t>
            </a:r>
            <a:r>
              <a:rPr lang="en-US" sz="2000" dirty="0" err="1"/>
              <a:t>Írja</a:t>
            </a:r>
            <a:r>
              <a:rPr lang="en-US" sz="2000" dirty="0"/>
              <a:t> be a </a:t>
            </a:r>
            <a:r>
              <a:rPr lang="en-US" sz="2000" dirty="0" err="1"/>
              <a:t>nev</a:t>
            </a:r>
            <a:r>
              <a:rPr lang="hu-HU" sz="2000" dirty="0"/>
              <a:t>ét”: -&gt; Szürkén megjelenő szöveg, ami eltűnik gépeléskor,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 err="1"/>
              <a:t>Required</a:t>
            </a:r>
            <a:r>
              <a:rPr lang="hu-HU" sz="2000" b="1" dirty="0"/>
              <a:t>: </a:t>
            </a:r>
            <a:r>
              <a:rPr lang="hu-HU" sz="2000" dirty="0"/>
              <a:t>Kötelezővé teszi a mező kitöltését, ha üres, az űrlap nem küldhető el</a:t>
            </a:r>
          </a:p>
        </p:txBody>
      </p:sp>
      <p:sp>
        <p:nvSpPr>
          <p:cNvPr id="2" name="Jobb oldali kapcsos zárójel 1">
            <a:extLst>
              <a:ext uri="{FF2B5EF4-FFF2-40B4-BE49-F238E27FC236}">
                <a16:creationId xmlns:a16="http://schemas.microsoft.com/office/drawing/2014/main" id="{D3C5D0A2-F5AB-C0FC-7783-D30E0FA5578F}"/>
              </a:ext>
            </a:extLst>
          </p:cNvPr>
          <p:cNvSpPr/>
          <p:nvPr/>
        </p:nvSpPr>
        <p:spPr>
          <a:xfrm>
            <a:off x="8375374" y="2330148"/>
            <a:ext cx="1126435" cy="897834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C535ABA-60AF-FD4B-ADEE-6E63F9886740}"/>
              </a:ext>
            </a:extLst>
          </p:cNvPr>
          <p:cNvSpPr txBox="1"/>
          <p:nvPr/>
        </p:nvSpPr>
        <p:spPr>
          <a:xfrm>
            <a:off x="9501809" y="2594399"/>
            <a:ext cx="197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ezeket használtuk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9478904-1B9E-B0C6-9E0B-7B6643F9BAE8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12305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93485" y="914123"/>
            <a:ext cx="1133565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Első </a:t>
            </a:r>
            <a:r>
              <a:rPr lang="hu-HU" sz="2000" b="1" dirty="0" err="1"/>
              <a:t>container</a:t>
            </a:r>
            <a:r>
              <a:rPr lang="hu-HU" sz="2000" b="1" dirty="0"/>
              <a:t> formázása:</a:t>
            </a:r>
            <a:endParaRPr lang="hu-HU" sz="2000" dirty="0"/>
          </a:p>
          <a:p>
            <a:r>
              <a:rPr lang="hu-HU" sz="2000" dirty="0">
                <a:sym typeface="Wingdings" panose="05000000000000000000" pitchFamily="2" charset="2"/>
              </a:rPr>
              <a:t>Általában elmondható, hogy a </a:t>
            </a:r>
            <a:r>
              <a:rPr lang="hu-HU" sz="2000" b="1" dirty="0">
                <a:sym typeface="Wingdings" panose="05000000000000000000" pitchFamily="2" charset="2"/>
              </a:rPr>
              <a:t>HTML elemeinknek adhatunk egy azonosítót vagy egy osztálykijelölőt</a:t>
            </a:r>
            <a:r>
              <a:rPr lang="hu-HU" sz="2000" dirty="0">
                <a:sym typeface="Wingdings" panose="05000000000000000000" pitchFamily="2" charset="2"/>
              </a:rPr>
              <a:t>, amelyekre később hivatkozhatunk. </a:t>
            </a:r>
          </a:p>
          <a:p>
            <a:pPr marL="285750" indent="-285750" algn="just">
              <a:buFontTx/>
              <a:buChar char="-"/>
            </a:pPr>
            <a:r>
              <a:rPr lang="hu-HU" sz="2000" dirty="0">
                <a:sym typeface="Wingdings" panose="05000000000000000000" pitchFamily="2" charset="2"/>
              </a:rPr>
              <a:t>A HTML osztályokat (angolul HTML </a:t>
            </a:r>
            <a:r>
              <a:rPr lang="hu-HU" sz="2000" b="1" dirty="0" err="1">
                <a:sym typeface="Wingdings" panose="05000000000000000000" pitchFamily="2" charset="2"/>
              </a:rPr>
              <a:t>class</a:t>
            </a:r>
            <a:r>
              <a:rPr lang="hu-HU" sz="2000" dirty="0">
                <a:sym typeface="Wingdings" panose="05000000000000000000" pitchFamily="2" charset="2"/>
              </a:rPr>
              <a:t> – inkább így használják) arra használjuk, hogy meghatározzunk bennük egy stílust és azt egyszerre több elemre is ráhúzhassuk. A stílust a CSS-ben határozzuk meg -&gt; az általunk létrehozott HTML struktúrában ilyen </a:t>
            </a:r>
            <a:r>
              <a:rPr lang="hu-HU" sz="2000" dirty="0" err="1">
                <a:sym typeface="Wingdings" panose="05000000000000000000" pitchFamily="2" charset="2"/>
              </a:rPr>
              <a:t>class-ra</a:t>
            </a:r>
            <a:r>
              <a:rPr lang="hu-HU" sz="2000" dirty="0">
                <a:sym typeface="Wingdings" panose="05000000000000000000" pitchFamily="2" charset="2"/>
              </a:rPr>
              <a:t> példa: 				</a:t>
            </a:r>
            <a:r>
              <a:rPr lang="hu-HU" sz="2000" dirty="0"/>
              <a:t>és ennek formázása a CSS-ben</a:t>
            </a:r>
          </a:p>
          <a:p>
            <a:pPr marL="285750" indent="-285750" algn="just">
              <a:buFontTx/>
              <a:buChar char="-"/>
            </a:pPr>
            <a:endParaRPr lang="hu-HU" sz="2000" dirty="0"/>
          </a:p>
          <a:p>
            <a:pPr marL="285750" indent="-285750" algn="just">
              <a:buFontTx/>
              <a:buChar char="-"/>
            </a:pPr>
            <a:endParaRPr lang="hu-HU" sz="2000" dirty="0"/>
          </a:p>
          <a:p>
            <a:pPr algn="just"/>
            <a:r>
              <a:rPr lang="hu-HU" sz="2000" dirty="0"/>
              <a:t>Ekkor a CSS formátumban a h2 címsor </a:t>
            </a:r>
            <a:r>
              <a:rPr lang="hu-HU" sz="2000" b="1" dirty="0" err="1"/>
              <a:t>child</a:t>
            </a:r>
            <a:r>
              <a:rPr lang="hu-HU" sz="2000" b="1" dirty="0"/>
              <a:t> elem </a:t>
            </a:r>
            <a:r>
              <a:rPr lang="hu-HU" sz="2000" dirty="0"/>
              <a:t>-&gt; ez azt jelenti, hogy .</a:t>
            </a:r>
            <a:r>
              <a:rPr lang="hu-HU" sz="2000" dirty="0" err="1"/>
              <a:t>first-form-container</a:t>
            </a:r>
            <a:r>
              <a:rPr lang="hu-HU" sz="2000" dirty="0"/>
              <a:t> osztályhoz tartozó 	h2 elem stílusát határozzuk meg. </a:t>
            </a:r>
          </a:p>
          <a:p>
            <a:pPr algn="just"/>
            <a:endParaRPr lang="hu-HU" sz="2000" dirty="0"/>
          </a:p>
          <a:p>
            <a:pPr algn="just"/>
            <a:r>
              <a:rPr lang="hu-HU" sz="2000" dirty="0"/>
              <a:t>Az </a:t>
            </a:r>
            <a:r>
              <a:rPr lang="hu-HU" sz="2000" b="1" dirty="0"/>
              <a:t>osztály neve mindig ponttal (.) </a:t>
            </a:r>
            <a:r>
              <a:rPr lang="hu-HU" sz="2000" dirty="0"/>
              <a:t>kezdődik, ebből tudja a böngésző, hogy ez egy osztály, majd ezt lehet folytatni egy </a:t>
            </a:r>
            <a:r>
              <a:rPr lang="hu-HU" sz="2000" dirty="0" err="1"/>
              <a:t>child</a:t>
            </a:r>
            <a:r>
              <a:rPr lang="hu-HU" sz="2000" dirty="0"/>
              <a:t> elemmel, ha szükséges. </a:t>
            </a:r>
            <a:r>
              <a:rPr lang="hu-HU" sz="2000" b="1" dirty="0"/>
              <a:t>Ugyanazt a </a:t>
            </a:r>
            <a:r>
              <a:rPr lang="hu-HU" sz="2000" b="1" dirty="0" err="1"/>
              <a:t>class</a:t>
            </a:r>
            <a:r>
              <a:rPr lang="hu-HU" sz="2000" b="1" dirty="0"/>
              <a:t>-t több elemre is ráhelyezhetjük, míg az </a:t>
            </a:r>
            <a:r>
              <a:rPr lang="hu-HU" sz="2000" b="1" dirty="0" err="1"/>
              <a:t>id</a:t>
            </a:r>
            <a:r>
              <a:rPr lang="hu-HU" sz="2000" b="1" dirty="0"/>
              <a:t> egyedi azonosító.</a:t>
            </a:r>
          </a:p>
          <a:p>
            <a:pPr marL="285750" indent="-285750" algn="just">
              <a:buFontTx/>
              <a:buChar char="-"/>
            </a:pPr>
            <a:r>
              <a:rPr lang="hu-HU" sz="2000" dirty="0"/>
              <a:t>A HTML elemeket jelölhetjük </a:t>
            </a:r>
            <a:r>
              <a:rPr lang="hu-HU" sz="2000" dirty="0" err="1"/>
              <a:t>id</a:t>
            </a:r>
            <a:r>
              <a:rPr lang="hu-HU" sz="2000" dirty="0"/>
              <a:t> azonosítóval is. Egy </a:t>
            </a:r>
            <a:r>
              <a:rPr lang="hu-HU" sz="2000" dirty="0" err="1"/>
              <a:t>id</a:t>
            </a:r>
            <a:r>
              <a:rPr lang="hu-HU" sz="2000" dirty="0"/>
              <a:t> egy adott HTML elemhez tartozik, és egy oldalon nem lehet több azonos id. CSS-ben az # jellel hivatkozunk rá. (Most nem használtunk ilyet.)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CSS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C7DE27F-BA54-82AA-2B7F-03398650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669" y="2558045"/>
            <a:ext cx="4183846" cy="46631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C92531D-3E9B-3C66-D7BB-3387E8E20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217" y="2791200"/>
            <a:ext cx="2660305" cy="8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6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93485" y="914123"/>
            <a:ext cx="11335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/>
              <a:t>Első </a:t>
            </a:r>
            <a:r>
              <a:rPr lang="hu-HU" b="1" dirty="0" err="1"/>
              <a:t>container</a:t>
            </a:r>
            <a:r>
              <a:rPr lang="hu-HU" b="1" dirty="0"/>
              <a:t> formázása:</a:t>
            </a:r>
            <a:endParaRPr lang="hu-HU" dirty="0"/>
          </a:p>
          <a:p>
            <a:r>
              <a:rPr lang="hu-HU" dirty="0">
                <a:sym typeface="Wingdings" panose="05000000000000000000" pitchFamily="2" charset="2"/>
              </a:rPr>
              <a:t>Az oldal bal szélétöl 20px-re kezdjük el, a boksz-</a:t>
            </a:r>
            <a:r>
              <a:rPr lang="hu-HU" dirty="0" err="1">
                <a:sym typeface="Wingdings" panose="05000000000000000000" pitchFamily="2" charset="2"/>
              </a:rPr>
              <a:t>shadow</a:t>
            </a:r>
            <a:r>
              <a:rPr lang="hu-HU" dirty="0">
                <a:sym typeface="Wingdings" panose="05000000000000000000" pitchFamily="2" charset="2"/>
              </a:rPr>
              <a:t>-</a:t>
            </a:r>
            <a:r>
              <a:rPr lang="hu-HU" dirty="0" err="1">
                <a:sym typeface="Wingdings" panose="05000000000000000000" pitchFamily="2" charset="2"/>
              </a:rPr>
              <a:t>val</a:t>
            </a:r>
            <a:r>
              <a:rPr lang="hu-HU" dirty="0">
                <a:sym typeface="Wingdings" panose="05000000000000000000" pitchFamily="2" charset="2"/>
              </a:rPr>
              <a:t> árnyékoljuk, kerekítjük a sarkokat. A keret szélessége: 300px.</a:t>
            </a:r>
            <a:r>
              <a:rPr lang="hu-HU" dirty="0"/>
              <a:t> </a:t>
            </a:r>
          </a:p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F60B594-CE09-A7AD-382A-A7192D6F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83" y="2001246"/>
            <a:ext cx="5468031" cy="243187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1A96712-EA7F-32D4-D1AF-4F0F2FCD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56" y="2001246"/>
            <a:ext cx="4592914" cy="4463536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F8884025-5BA8-76E6-5FC7-B5162FB4294B}"/>
              </a:ext>
            </a:extLst>
          </p:cNvPr>
          <p:cNvSpPr txBox="1"/>
          <p:nvPr/>
        </p:nvSpPr>
        <p:spPr>
          <a:xfrm>
            <a:off x="618784" y="52765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Az input mező formázása: keret, kerekítés, távolság és szélesség megadása. A címke formázása: félkövér betű, távolság.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08568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F60B594-CE09-A7AD-382A-A7192D6F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3" y="1495490"/>
            <a:ext cx="5468031" cy="2431874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F8884025-5BA8-76E6-5FC7-B5162FB4294B}"/>
              </a:ext>
            </a:extLst>
          </p:cNvPr>
          <p:cNvSpPr txBox="1"/>
          <p:nvPr/>
        </p:nvSpPr>
        <p:spPr>
          <a:xfrm>
            <a:off x="134133" y="925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Nézzük meg részletesen: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4802067-F07D-6BBE-E6EB-0D958609EC0C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CSS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29A664D-7C55-3DAA-1AF1-485D88A51A3C}"/>
              </a:ext>
            </a:extLst>
          </p:cNvPr>
          <p:cNvSpPr txBox="1"/>
          <p:nvPr/>
        </p:nvSpPr>
        <p:spPr>
          <a:xfrm>
            <a:off x="5823384" y="151998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/>
              <a:t>margin-</a:t>
            </a:r>
            <a:r>
              <a:rPr lang="hu-HU" b="1" dirty="0" err="1"/>
              <a:t>left</a:t>
            </a:r>
            <a:r>
              <a:rPr lang="hu-HU" b="1" dirty="0"/>
              <a:t>: 20px</a:t>
            </a:r>
            <a:r>
              <a:rPr lang="hu-HU" dirty="0"/>
              <a:t>: az első </a:t>
            </a:r>
            <a:r>
              <a:rPr lang="hu-HU" dirty="0" err="1"/>
              <a:t>container</a:t>
            </a:r>
            <a:r>
              <a:rPr lang="hu-HU" dirty="0"/>
              <a:t> bal oldali margóját állítja be 20 </a:t>
            </a:r>
            <a:r>
              <a:rPr lang="hu-HU" dirty="0" err="1"/>
              <a:t>px</a:t>
            </a:r>
            <a:r>
              <a:rPr lang="hu-HU" dirty="0"/>
              <a:t>-re -&gt; vagyis a </a:t>
            </a:r>
            <a:r>
              <a:rPr lang="hu-HU" dirty="0" err="1"/>
              <a:t>containert</a:t>
            </a:r>
            <a:r>
              <a:rPr lang="hu-HU" dirty="0"/>
              <a:t> jobbra tolja,</a:t>
            </a:r>
          </a:p>
          <a:p>
            <a:pPr algn="just"/>
            <a:r>
              <a:rPr lang="hu-HU" b="1" dirty="0"/>
              <a:t>padding: 20px</a:t>
            </a:r>
            <a:r>
              <a:rPr lang="hu-HU" dirty="0"/>
              <a:t>: belső térközt állítjuk be, ez 20px lesz minden oldalon </a:t>
            </a:r>
            <a:r>
              <a:rPr lang="hu-HU" dirty="0">
                <a:sym typeface="Wingdings" panose="05000000000000000000" pitchFamily="2" charset="2"/>
              </a:rPr>
              <a:t> ez azt jelenti, hogy a tartalom nem ér közvetlenül az elem széléhez, hanem belül lesz egy kis tér. </a:t>
            </a:r>
          </a:p>
          <a:p>
            <a:pPr algn="just"/>
            <a:r>
              <a:rPr lang="hu-HU" b="1" dirty="0" err="1"/>
              <a:t>border-radius</a:t>
            </a:r>
            <a:r>
              <a:rPr lang="hu-HU" b="1" dirty="0"/>
              <a:t>: 8px</a:t>
            </a:r>
            <a:r>
              <a:rPr lang="hu-HU" dirty="0"/>
              <a:t>: A sarkokat lekerekíti 8px-es görbülettel, ezzel az elem lágyabb, kerekített hatású lesz.</a:t>
            </a:r>
          </a:p>
          <a:p>
            <a:pPr algn="just"/>
            <a:r>
              <a:rPr lang="hu-HU" dirty="0" err="1"/>
              <a:t>box-shadow</a:t>
            </a:r>
            <a:r>
              <a:rPr lang="hu-HU" dirty="0"/>
              <a:t>: 0 0 10px </a:t>
            </a:r>
            <a:r>
              <a:rPr lang="hu-HU" dirty="0" err="1"/>
              <a:t>rgba</a:t>
            </a:r>
            <a:r>
              <a:rPr lang="hu-HU" dirty="0"/>
              <a:t>(0, 0, 0, 0.1): </a:t>
            </a:r>
            <a:r>
              <a:rPr lang="en-US" dirty="0" err="1"/>
              <a:t>Árnyékot</a:t>
            </a:r>
            <a:r>
              <a:rPr lang="en-US" dirty="0"/>
              <a:t> ad a</a:t>
            </a:r>
            <a:r>
              <a:rPr lang="hu-HU" dirty="0"/>
              <a:t> </a:t>
            </a:r>
            <a:r>
              <a:rPr lang="hu-HU" dirty="0" err="1"/>
              <a:t>containernek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finoman</a:t>
            </a:r>
            <a:r>
              <a:rPr lang="en-US" dirty="0"/>
              <a:t> </a:t>
            </a:r>
            <a:r>
              <a:rPr lang="en-US" dirty="0" err="1"/>
              <a:t>kiemeli</a:t>
            </a:r>
            <a:r>
              <a:rPr lang="en-US" dirty="0"/>
              <a:t> a</a:t>
            </a:r>
            <a:r>
              <a:rPr lang="hu-HU" dirty="0" err="1"/>
              <a:t>zt</a:t>
            </a:r>
            <a:r>
              <a:rPr lang="hu-HU" dirty="0"/>
              <a:t> a</a:t>
            </a:r>
            <a:r>
              <a:rPr lang="en-US" dirty="0"/>
              <a:t> </a:t>
            </a:r>
            <a:r>
              <a:rPr lang="en-US" dirty="0" err="1"/>
              <a:t>háttérből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a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2D6F9FE-667B-5806-C94A-93B0D6970D6F}"/>
              </a:ext>
            </a:extLst>
          </p:cNvPr>
          <p:cNvSpPr txBox="1"/>
          <p:nvPr/>
        </p:nvSpPr>
        <p:spPr>
          <a:xfrm>
            <a:off x="134133" y="4106336"/>
            <a:ext cx="11516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három érték közül az első: az árnyék vízszintes eltolódása. Pozitív érték az árnyékot a doboz jobb oldalára helyezi, negatív érték az árnyékot a doboz bal oldalára helyezi. A második: Az árnyék függőleges eltolódása. Egy pozitív érték az árnyékot a doboz alá helyezi, egy negatív érték az árnyékot a doboz fölé helyezi. A harmadik:  Az elmosódás sugara. Minél nagyobb a szám, annál homályosabb lesz az árnyék. Gyakorlás: </a:t>
            </a:r>
            <a:r>
              <a:rPr lang="hu-HU" dirty="0">
                <a:hlinkClick r:id="rId3"/>
              </a:rPr>
              <a:t>https://www.w3schools.com/cssref/css3_pr_box-shadow.php</a:t>
            </a:r>
            <a:endParaRPr lang="hu-HU" dirty="0"/>
          </a:p>
          <a:p>
            <a:pPr algn="just"/>
            <a:r>
              <a:rPr lang="hu-HU" b="1" dirty="0" err="1"/>
              <a:t>width</a:t>
            </a:r>
            <a:r>
              <a:rPr lang="hu-HU" b="1" dirty="0"/>
              <a:t>: 300px </a:t>
            </a:r>
            <a:r>
              <a:rPr lang="hu-HU" dirty="0"/>
              <a:t>: Az elem szélességét 300 pixelre állítja. </a:t>
            </a:r>
            <a:r>
              <a:rPr lang="hu-HU" dirty="0">
                <a:sym typeface="Wingdings" panose="05000000000000000000" pitchFamily="2" charset="2"/>
              </a:rPr>
              <a:t> ezen lehet, hogy módosítani fogunk, ha kész lesz minden,</a:t>
            </a:r>
          </a:p>
          <a:p>
            <a:pPr algn="just"/>
            <a:r>
              <a:rPr lang="hu-HU" dirty="0">
                <a:sym typeface="Wingdings" panose="05000000000000000000" pitchFamily="2" charset="2"/>
              </a:rPr>
              <a:t>De az egységes magasság miatt mindegyik </a:t>
            </a:r>
            <a:r>
              <a:rPr lang="hu-HU" dirty="0" err="1">
                <a:sym typeface="Wingdings" panose="05000000000000000000" pitchFamily="2" charset="2"/>
              </a:rPr>
              <a:t>containerre</a:t>
            </a:r>
            <a:r>
              <a:rPr lang="hu-HU" dirty="0">
                <a:sym typeface="Wingdings" panose="05000000000000000000" pitchFamily="2" charset="2"/>
              </a:rPr>
              <a:t> írhatom: </a:t>
            </a:r>
            <a:r>
              <a:rPr lang="hu-HU" b="1" dirty="0" err="1">
                <a:sym typeface="Wingdings" panose="05000000000000000000" pitchFamily="2" charset="2"/>
              </a:rPr>
              <a:t>height</a:t>
            </a:r>
            <a:r>
              <a:rPr lang="hu-HU" b="1" dirty="0">
                <a:sym typeface="Wingdings" panose="05000000000000000000" pitchFamily="2" charset="2"/>
              </a:rPr>
              <a:t>: 500px</a:t>
            </a:r>
            <a:r>
              <a:rPr lang="hu-HU" dirty="0">
                <a:sym typeface="Wingdings" panose="05000000000000000000" pitchFamily="2" charset="2"/>
              </a:rPr>
              <a:t>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360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>
            <a:extLst>
              <a:ext uri="{FF2B5EF4-FFF2-40B4-BE49-F238E27FC236}">
                <a16:creationId xmlns:a16="http://schemas.microsoft.com/office/drawing/2014/main" id="{F8884025-5BA8-76E6-5FC7-B5162FB4294B}"/>
              </a:ext>
            </a:extLst>
          </p:cNvPr>
          <p:cNvSpPr txBox="1"/>
          <p:nvPr/>
        </p:nvSpPr>
        <p:spPr>
          <a:xfrm>
            <a:off x="134133" y="925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Nézzük meg részletesen: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4802067-F07D-6BBE-E6EB-0D958609EC0C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CSS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29A664D-7C55-3DAA-1AF1-485D88A51A3C}"/>
              </a:ext>
            </a:extLst>
          </p:cNvPr>
          <p:cNvSpPr txBox="1"/>
          <p:nvPr/>
        </p:nvSpPr>
        <p:spPr>
          <a:xfrm>
            <a:off x="5274365" y="1294848"/>
            <a:ext cx="64992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Itt a </a:t>
            </a:r>
            <a:r>
              <a:rPr lang="hu-HU" dirty="0" err="1"/>
              <a:t>first-form-container</a:t>
            </a:r>
            <a:r>
              <a:rPr lang="hu-HU" dirty="0"/>
              <a:t> 3 </a:t>
            </a:r>
            <a:r>
              <a:rPr lang="hu-HU" dirty="0" err="1"/>
              <a:t>child</a:t>
            </a:r>
            <a:r>
              <a:rPr lang="hu-HU" dirty="0"/>
              <a:t> elemét formázzuk </a:t>
            </a:r>
            <a:r>
              <a:rPr lang="hu-HU" dirty="0">
                <a:sym typeface="Wingdings" panose="05000000000000000000" pitchFamily="2" charset="2"/>
              </a:rPr>
              <a:t> </a:t>
            </a:r>
          </a:p>
          <a:p>
            <a:pPr algn="just"/>
            <a:r>
              <a:rPr lang="hu-HU" dirty="0">
                <a:sym typeface="Wingdings" panose="05000000000000000000" pitchFamily="2" charset="2"/>
              </a:rPr>
              <a:t>+ h2 címsort a </a:t>
            </a:r>
            <a:r>
              <a:rPr lang="hu-HU" b="1" dirty="0">
                <a:sym typeface="Wingdings" panose="05000000000000000000" pitchFamily="2" charset="2"/>
              </a:rPr>
              <a:t>text-</a:t>
            </a:r>
            <a:r>
              <a:rPr lang="hu-HU" b="1" dirty="0" err="1">
                <a:sym typeface="Wingdings" panose="05000000000000000000" pitchFamily="2" charset="2"/>
              </a:rPr>
              <a:t>align</a:t>
            </a:r>
            <a:r>
              <a:rPr lang="hu-HU" b="1" dirty="0">
                <a:sym typeface="Wingdings" panose="05000000000000000000" pitchFamily="2" charset="2"/>
              </a:rPr>
              <a:t>: center </a:t>
            </a:r>
            <a:r>
              <a:rPr lang="hu-HU" dirty="0">
                <a:sym typeface="Wingdings" panose="05000000000000000000" pitchFamily="2" charset="2"/>
              </a:rPr>
              <a:t>utasítással középre helyezzük.  </a:t>
            </a:r>
            <a:endParaRPr lang="hu-HU" dirty="0"/>
          </a:p>
          <a:p>
            <a:pPr algn="just"/>
            <a:r>
              <a:rPr lang="hu-HU" dirty="0"/>
              <a:t>+ az összes </a:t>
            </a:r>
            <a:r>
              <a:rPr lang="hu-HU" dirty="0" err="1"/>
              <a:t>label</a:t>
            </a:r>
            <a:r>
              <a:rPr lang="hu-HU" dirty="0"/>
              <a:t> (pl. Név, Cím stb.) félkövérré teszi (</a:t>
            </a:r>
            <a:r>
              <a:rPr lang="hu-HU" b="1" dirty="0"/>
              <a:t>font-</a:t>
            </a:r>
            <a:r>
              <a:rPr lang="hu-HU" b="1" dirty="0" err="1"/>
              <a:t>weight</a:t>
            </a:r>
            <a:r>
              <a:rPr lang="hu-HU" b="1" dirty="0"/>
              <a:t>: </a:t>
            </a:r>
            <a:r>
              <a:rPr lang="hu-HU" b="1" dirty="0" err="1"/>
              <a:t>bold</a:t>
            </a:r>
            <a:r>
              <a:rPr lang="hu-HU" dirty="0"/>
              <a:t>)</a:t>
            </a:r>
          </a:p>
          <a:p>
            <a:pPr algn="just"/>
            <a:r>
              <a:rPr lang="hu-HU" dirty="0"/>
              <a:t>+ a </a:t>
            </a:r>
            <a:r>
              <a:rPr lang="hu-HU" b="1" dirty="0"/>
              <a:t>margin-</a:t>
            </a:r>
            <a:r>
              <a:rPr lang="hu-HU" b="1" dirty="0" err="1"/>
              <a:t>bottom</a:t>
            </a:r>
            <a:r>
              <a:rPr lang="hu-HU" b="1" dirty="0"/>
              <a:t>: 5px</a:t>
            </a:r>
            <a:r>
              <a:rPr lang="hu-HU" dirty="0"/>
              <a:t>; 5px térközt ad a </a:t>
            </a:r>
            <a:r>
              <a:rPr lang="hu-HU" dirty="0" err="1"/>
              <a:t>label</a:t>
            </a:r>
            <a:r>
              <a:rPr lang="hu-HU" dirty="0"/>
              <a:t> és az alatta lévő input mező között</a:t>
            </a:r>
          </a:p>
          <a:p>
            <a:pPr algn="just"/>
            <a:r>
              <a:rPr lang="hu-HU" dirty="0"/>
              <a:t>+ a .</a:t>
            </a:r>
            <a:r>
              <a:rPr lang="hu-HU" dirty="0" err="1"/>
              <a:t>first-form-container</a:t>
            </a:r>
            <a:r>
              <a:rPr lang="hu-HU" dirty="0"/>
              <a:t> összes &lt;input&gt; mezőjére vonatkozik az </a:t>
            </a:r>
            <a:r>
              <a:rPr lang="hu-HU" dirty="0" err="1"/>
              <a:t>alábbip</a:t>
            </a:r>
            <a:r>
              <a:rPr lang="hu-HU" dirty="0"/>
              <a:t> beállítás: </a:t>
            </a:r>
            <a:r>
              <a:rPr lang="hu-HU" b="1" dirty="0"/>
              <a:t>padding: 8px</a:t>
            </a:r>
            <a:r>
              <a:rPr lang="hu-HU" dirty="0"/>
              <a:t>; → Az input mezőn belüli szövegnek ad belső térközt (kényelmesebb írás),</a:t>
            </a:r>
          </a:p>
          <a:p>
            <a:pPr algn="just"/>
            <a:r>
              <a:rPr lang="hu-HU" dirty="0"/>
              <a:t>+ </a:t>
            </a:r>
            <a:r>
              <a:rPr lang="hu-HU" b="1" dirty="0" err="1"/>
              <a:t>border</a:t>
            </a:r>
            <a:r>
              <a:rPr lang="hu-HU" b="1" dirty="0"/>
              <a:t>: 1px </a:t>
            </a:r>
            <a:r>
              <a:rPr lang="hu-HU" b="1" dirty="0" err="1"/>
              <a:t>solid</a:t>
            </a:r>
            <a:r>
              <a:rPr lang="hu-HU" b="1" dirty="0"/>
              <a:t> #ccc</a:t>
            </a:r>
            <a:r>
              <a:rPr lang="hu-HU" dirty="0"/>
              <a:t>; → 1px vastag szürke (#ccc) keretet ad az input mezőknek,</a:t>
            </a:r>
          </a:p>
          <a:p>
            <a:pPr algn="just"/>
            <a:r>
              <a:rPr lang="hu-HU" dirty="0"/>
              <a:t>+ </a:t>
            </a:r>
            <a:r>
              <a:rPr lang="hu-HU" b="1" dirty="0" err="1"/>
              <a:t>border-radius</a:t>
            </a:r>
            <a:r>
              <a:rPr lang="hu-HU" b="1" dirty="0"/>
              <a:t>: 5px</a:t>
            </a:r>
            <a:r>
              <a:rPr lang="hu-HU" dirty="0"/>
              <a:t>; → A mezők sarkait 5px-es lekerekítéssel teszi szebbé,</a:t>
            </a:r>
          </a:p>
          <a:p>
            <a:pPr algn="just"/>
            <a:r>
              <a:rPr lang="hu-HU" dirty="0"/>
              <a:t>+ </a:t>
            </a:r>
            <a:r>
              <a:rPr lang="hu-HU" b="1" dirty="0" err="1"/>
              <a:t>width</a:t>
            </a:r>
            <a:r>
              <a:rPr lang="hu-HU" b="1" dirty="0"/>
              <a:t>: 280px</a:t>
            </a:r>
            <a:r>
              <a:rPr lang="hu-HU" dirty="0"/>
              <a:t>; → Az input mező szélességét fixen 280px-re állítja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C2EBFEB-5E78-02BA-0E53-2CA411B2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90" y="1294848"/>
            <a:ext cx="4596782" cy="44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4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28171" y="1437139"/>
            <a:ext cx="113356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Készítsünk újabb </a:t>
            </a:r>
            <a:r>
              <a:rPr lang="hu-HU" sz="2000" dirty="0" err="1">
                <a:sym typeface="Wingdings" panose="05000000000000000000" pitchFamily="2" charset="2"/>
              </a:rPr>
              <a:t>form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container</a:t>
            </a:r>
            <a:r>
              <a:rPr lang="hu-HU" sz="2000" dirty="0">
                <a:sym typeface="Wingdings" panose="05000000000000000000" pitchFamily="2" charset="2"/>
              </a:rPr>
              <a:t>-t. 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 err="1">
                <a:sym typeface="Wingdings" panose="05000000000000000000" pitchFamily="2" charset="2"/>
              </a:rPr>
              <a:t>Radio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button</a:t>
            </a:r>
            <a:r>
              <a:rPr lang="hu-HU" sz="2000" dirty="0">
                <a:sym typeface="Wingdings" panose="05000000000000000000" pitchFamily="2" charset="2"/>
              </a:rPr>
              <a:t> a csoportok kiválasztására: </a:t>
            </a:r>
            <a:r>
              <a:rPr lang="hu-HU" sz="2000" b="1" dirty="0">
                <a:sym typeface="Wingdings" panose="05000000000000000000" pitchFamily="2" charset="2"/>
              </a:rPr>
              <a:t>A rádiógombok lehetővé teszik a felhasználó számára, hogy korlátozott számú lehetőség közül EGYET válasszon.</a:t>
            </a:r>
          </a:p>
          <a:p>
            <a:pPr algn="just"/>
            <a:r>
              <a:rPr lang="hu-HU" sz="2000" dirty="0"/>
              <a:t>Milyen elemei vannak? 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 err="1"/>
              <a:t>id</a:t>
            </a:r>
            <a:r>
              <a:rPr lang="hu-HU" sz="2000" b="1" dirty="0"/>
              <a:t> egy egyedi azonosító </a:t>
            </a:r>
            <a:r>
              <a:rPr lang="hu-HU" sz="2000" dirty="0"/>
              <a:t>az adott elem számára. </a:t>
            </a:r>
          </a:p>
          <a:p>
            <a:pPr marL="285750" indent="-285750" algn="just">
              <a:buFontTx/>
              <a:buChar char="-"/>
            </a:pPr>
            <a:r>
              <a:rPr lang="hu-HU" sz="2000" b="1" dirty="0" err="1"/>
              <a:t>name</a:t>
            </a:r>
            <a:r>
              <a:rPr lang="hu-HU" sz="2000" b="1" dirty="0"/>
              <a:t>:</a:t>
            </a:r>
            <a:r>
              <a:rPr lang="hu-HU" sz="2000" dirty="0"/>
              <a:t> ez az attribútum arra szolgál, hogy több mezőt csoportba szervezzünk</a:t>
            </a:r>
            <a:r>
              <a:rPr lang="hu-HU" sz="2000" b="1" dirty="0"/>
              <a:t> -&gt; ugyanazzal a </a:t>
            </a:r>
            <a:r>
              <a:rPr lang="hu-HU" sz="2000" b="1" dirty="0" err="1"/>
              <a:t>name-mel</a:t>
            </a:r>
            <a:r>
              <a:rPr lang="hu-HU" sz="2000" b="1" dirty="0"/>
              <a:t> rendelkező </a:t>
            </a:r>
            <a:r>
              <a:rPr lang="hu-HU" sz="2000" b="1" dirty="0" err="1"/>
              <a:t>radio</a:t>
            </a:r>
            <a:r>
              <a:rPr lang="hu-HU" sz="2000" b="1" dirty="0"/>
              <a:t> gombokból csak egyet lehet kiválasztani.</a:t>
            </a:r>
          </a:p>
          <a:p>
            <a:pPr marL="285750" indent="-285750" algn="just">
              <a:buFontTx/>
              <a:buChar char="-"/>
            </a:pPr>
            <a:r>
              <a:rPr lang="hu-HU" sz="2000" dirty="0"/>
              <a:t>Ha a </a:t>
            </a:r>
            <a:r>
              <a:rPr lang="hu-HU" sz="2000" b="1" dirty="0" err="1"/>
              <a:t>for</a:t>
            </a:r>
            <a:r>
              <a:rPr lang="hu-HU" sz="2000" b="1" dirty="0"/>
              <a:t> értéke </a:t>
            </a:r>
            <a:r>
              <a:rPr lang="hu-HU" sz="2000" dirty="0"/>
              <a:t>megegyezik az</a:t>
            </a:r>
            <a:r>
              <a:rPr lang="hu-HU" sz="2000" b="1" dirty="0"/>
              <a:t> input </a:t>
            </a:r>
            <a:r>
              <a:rPr lang="hu-HU" sz="2000" b="1" dirty="0" err="1"/>
              <a:t>id-jével</a:t>
            </a:r>
            <a:r>
              <a:rPr lang="hu-HU" sz="2000" b="1" dirty="0"/>
              <a:t>, </a:t>
            </a:r>
            <a:r>
              <a:rPr lang="hu-HU" sz="2000" dirty="0"/>
              <a:t>akkor kattintáskor az input is aktiválódik. -&gt; nem kell a kör-re kattintani, hanem a szövegen keresztül is lehet aktiválni a jelölést.</a:t>
            </a:r>
          </a:p>
          <a:p>
            <a:pPr marL="285750" indent="-285750" algn="just">
              <a:buFontTx/>
              <a:buChar char="-"/>
            </a:pPr>
            <a:r>
              <a:rPr lang="hu-HU" sz="2000" dirty="0"/>
              <a:t>A </a:t>
            </a:r>
            <a:r>
              <a:rPr lang="hu-HU" sz="2000" b="1" dirty="0" err="1"/>
              <a:t>value</a:t>
            </a:r>
            <a:r>
              <a:rPr lang="hu-HU" sz="2000" b="1" dirty="0"/>
              <a:t> attribútum </a:t>
            </a:r>
            <a:r>
              <a:rPr lang="hu-HU" sz="2000" dirty="0"/>
              <a:t>határozza meg az input mező értékét, amelyet az űrlap elküldésekor a szerver megkap. Ha a </a:t>
            </a:r>
            <a:r>
              <a:rPr lang="hu-HU" sz="2000" dirty="0" err="1"/>
              <a:t>value</a:t>
            </a:r>
            <a:r>
              <a:rPr lang="hu-HU" sz="2000" dirty="0"/>
              <a:t> nincs kitöltve, a szerver nem tudja, melyik opció lett választva.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79026E-86D5-9A52-F38E-FDABC8CD369E}"/>
              </a:ext>
            </a:extLst>
          </p:cNvPr>
          <p:cNvSpPr txBox="1"/>
          <p:nvPr/>
        </p:nvSpPr>
        <p:spPr>
          <a:xfrm>
            <a:off x="4572204" y="7248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Második </a:t>
            </a:r>
            <a:r>
              <a:rPr lang="hu-HU" sz="2400" b="1" dirty="0" err="1"/>
              <a:t>container</a:t>
            </a:r>
            <a:r>
              <a:rPr lang="hu-HU" sz="2400" b="1" dirty="0"/>
              <a:t>: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654DF78-6E31-AFF8-AF7D-DC4BF6C35687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1892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8205</TotalTime>
  <Words>2111</Words>
  <Application>Microsoft Office PowerPoint</Application>
  <PresentationFormat>Szélesvásznú</PresentationFormat>
  <Paragraphs>141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Róbert Biró</dc:creator>
  <cp:lastModifiedBy>Róbert Biró</cp:lastModifiedBy>
  <cp:revision>76</cp:revision>
  <dcterms:created xsi:type="dcterms:W3CDTF">2025-02-09T19:23:09Z</dcterms:created>
  <dcterms:modified xsi:type="dcterms:W3CDTF">2025-02-26T04:19:49Z</dcterms:modified>
</cp:coreProperties>
</file>