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9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72A535-FE59-4D71-0FA3-E6D376F07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A6833D3-CE17-2182-99CE-9B1C018C2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20BAC56-CF23-3B33-784A-AACF8F79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BE5-CA4E-4FE5-A08E-BBB455DFBC27}" type="datetimeFigureOut">
              <a:rPr lang="hu-HU" smtClean="0"/>
              <a:t>2025. 01. 29.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E4A3054-AB91-6AED-73B2-A6F5F403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4A22058-E34D-884D-AB84-E17A2822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0E23-08AA-459B-8C6A-DA81241B1C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417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105D40-4FFC-1B6A-88D7-6948862B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55576CE-3BCE-24EC-1A4E-DD746A1E0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D007E9-2BB9-2E28-947D-2AC30891C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BE5-CA4E-4FE5-A08E-BBB455DFBC27}" type="datetimeFigureOut">
              <a:rPr lang="hu-HU" smtClean="0"/>
              <a:t>2025. 01. 29.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652C4B-5704-DF75-9F21-A3DF468B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CF4F1D9-53A0-6C10-E910-FFA47DF8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0E23-08AA-459B-8C6A-DA81241B1C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807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0A88193-3A8D-E592-D2EE-AD24A1BE8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44CEF05-39E1-FEE1-1E83-2BB0EFE6C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263807-C274-3488-664D-6A2DC51F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BE5-CA4E-4FE5-A08E-BBB455DFBC27}" type="datetimeFigureOut">
              <a:rPr lang="hu-HU" smtClean="0"/>
              <a:t>2025. 01. 29.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4A6B9A6-E34E-D2C0-7FAF-F9462A82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3E06D7F-F8A5-AF57-3297-44A106F4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0E23-08AA-459B-8C6A-DA81241B1C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653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35C329-8B73-EC09-191F-D8511F95A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48BBDC-779A-2480-88B8-D615FBB29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40FAB58-81E6-5C4E-71CF-FA21C9D7D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BE5-CA4E-4FE5-A08E-BBB455DFBC27}" type="datetimeFigureOut">
              <a:rPr lang="hu-HU" smtClean="0"/>
              <a:t>2025. 01. 29.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0EFD025-ED9B-22CA-EFAC-95F40B71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52450E8-76DF-09E2-440E-6EF7DDB50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0E23-08AA-459B-8C6A-DA81241B1C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335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224DDF-26E0-583A-74C1-2DD16CCA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FD8432D-EA31-2610-2E8C-1C842FC1D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ECED060-0998-A950-6B6B-9F5360F6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BE5-CA4E-4FE5-A08E-BBB455DFBC27}" type="datetimeFigureOut">
              <a:rPr lang="hu-HU" smtClean="0"/>
              <a:t>2025. 01. 29.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AFBF760-8658-D08D-9472-C05784C0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079EA57-AF37-A5D1-748B-619A4BEC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0E23-08AA-459B-8C6A-DA81241B1C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048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0A537D-81E1-FDF0-863B-FD55A003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4B20419-8159-2B55-2966-727A7A562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73ED6F4-663B-B337-4CD9-E8EBDE644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EEA58C5-C974-0F87-7CB0-1C2E1A695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BE5-CA4E-4FE5-A08E-BBB455DFBC27}" type="datetimeFigureOut">
              <a:rPr lang="hu-HU" smtClean="0"/>
              <a:t>2025. 01. 29.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ECE189A-F8DC-D95C-E80F-8DF8BFD7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B836895-CDD8-443C-9AF4-F264ABB6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0E23-08AA-459B-8C6A-DA81241B1C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862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38EC21-1F9D-4999-6E79-B20D3550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6346A59-8ABB-FF89-348C-1E19521AB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228FC25-72CE-E8B0-FA38-F8F7472E8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725109F-D2EB-EFC9-A349-0BB8EDE4F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7979817-9B10-3100-B150-064631B24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499F804-B5C9-9F67-D8C4-C8464386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BE5-CA4E-4FE5-A08E-BBB455DFBC27}" type="datetimeFigureOut">
              <a:rPr lang="hu-HU" smtClean="0"/>
              <a:t>2025. 01. 29.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30A9C0FF-62ED-B066-76D5-95C107A5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1934050-46BD-6F70-B470-1253F707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0E23-08AA-459B-8C6A-DA81241B1C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775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72A2D9-6A26-D7CF-B8F2-51AF9D75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754F410-D3FB-3183-2F84-1615512C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BE5-CA4E-4FE5-A08E-BBB455DFBC27}" type="datetimeFigureOut">
              <a:rPr lang="hu-HU" smtClean="0"/>
              <a:t>2025. 01. 29.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DAC39A-30EA-C1DF-2B07-529CDE77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258AA4C-F663-AD54-D6A5-8B2ADA08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0E23-08AA-459B-8C6A-DA81241B1C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35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5AC183F-7621-B41C-D2EB-CE50C6D7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BE5-CA4E-4FE5-A08E-BBB455DFBC27}" type="datetimeFigureOut">
              <a:rPr lang="hu-HU" smtClean="0"/>
              <a:t>2025. 01. 29.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0DF4721-0477-F755-90A8-1EC3FA54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CA4C912-0195-9B4A-F8DF-E4C20AE3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0E23-08AA-459B-8C6A-DA81241B1C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560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42FD4D-D1C5-8B9E-11E4-E45C3230C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EB37531-DFEE-0F0A-F07D-94722621B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BD10974-EEA2-60B3-0C6B-6BF4F3300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2FBA163-92FC-2BF8-77D9-7B58ACB18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BE5-CA4E-4FE5-A08E-BBB455DFBC27}" type="datetimeFigureOut">
              <a:rPr lang="hu-HU" smtClean="0"/>
              <a:t>2025. 01. 29.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0FE97E1-E242-5986-DEE6-5A128AE6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69DAFE3-4B62-08CF-4603-FB3A9A4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0E23-08AA-459B-8C6A-DA81241B1C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512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8946BB-D058-D67F-B3D3-53FB2460B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5C46D22-B491-F5EF-5D24-5372EBD9C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E8FA51D-C0F0-4DA8-CAC3-E620132D1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6493598-F58B-1467-0EA5-E1DA3DD4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BE5-CA4E-4FE5-A08E-BBB455DFBC27}" type="datetimeFigureOut">
              <a:rPr lang="hu-HU" smtClean="0"/>
              <a:t>2025. 01. 29.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8E1A8AF-1ADE-55F8-8448-5F93D67E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EB883DF-9688-D405-D60E-3CF7BBFA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0E23-08AA-459B-8C6A-DA81241B1C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512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99DD14D-080B-468E-3F6F-148C4D022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743EA71-CF7A-5BCD-0BE0-7B3FA5B4B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9C8E1A2-4341-E4AB-6A12-3C29A1415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A0BE5-CA4E-4FE5-A08E-BBB455DFBC27}" type="datetimeFigureOut">
              <a:rPr lang="hu-HU" smtClean="0"/>
              <a:t>2025. 01. 29.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0FD74A7-65EA-E5E1-A811-C8D06A133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450785D-19A8-CFAC-0181-20E204DBE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10E23-08AA-459B-8C6A-DA81241B1C2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006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64190B5A-C42E-8FF9-491A-13E9FEE9C441}"/>
              </a:ext>
            </a:extLst>
          </p:cNvPr>
          <p:cNvSpPr txBox="1"/>
          <p:nvPr/>
        </p:nvSpPr>
        <p:spPr>
          <a:xfrm>
            <a:off x="424071" y="579279"/>
            <a:ext cx="1138361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A </a:t>
            </a:r>
            <a:r>
              <a:rPr lang="hu-HU" b="1" dirty="0"/>
              <a:t>Git és a GitHub </a:t>
            </a:r>
            <a:r>
              <a:rPr lang="hu-HU" dirty="0"/>
              <a:t>olyan népszerű eszközök, amelyeket a programozásban használnak. Segítenek abban, hogy különböző verzióit kezeld a kódodnak és együtt tudj dolgozni más fejlesztőkkel.</a:t>
            </a:r>
          </a:p>
          <a:p>
            <a:endParaRPr lang="hu-HU" dirty="0"/>
          </a:p>
          <a:p>
            <a:pPr algn="just"/>
            <a:r>
              <a:rPr lang="hu-HU" dirty="0"/>
              <a:t>A Git a változásokat egy </a:t>
            </a:r>
            <a:r>
              <a:rPr lang="hu-HU" b="1" dirty="0"/>
              <a:t>elosztott verziókezelő </a:t>
            </a:r>
            <a:r>
              <a:rPr lang="hu-HU" dirty="0"/>
              <a:t>rendszeren keresztül követi. Ez azt jelenti, hogy a Git követni tudja a projekt különböző verzióinak állapotát, amíg fejlesztjük őket. </a:t>
            </a:r>
            <a:r>
              <a:rPr lang="hu-HU" b="1" dirty="0"/>
              <a:t>Elosztott</a:t>
            </a:r>
            <a:r>
              <a:rPr lang="hu-HU" dirty="0"/>
              <a:t>, mert hozzáférhetünk a kód fájljaihoz egy másik számítógépről - és ugyanígy más fejlesztők is hozzáférhetnek.</a:t>
            </a:r>
          </a:p>
          <a:p>
            <a:pPr algn="just"/>
            <a:endParaRPr lang="hu-HU" dirty="0"/>
          </a:p>
          <a:p>
            <a:pPr algn="just"/>
            <a:r>
              <a:rPr lang="hu-HU" dirty="0"/>
              <a:t>A </a:t>
            </a:r>
            <a:r>
              <a:rPr lang="hu-HU" b="1" dirty="0"/>
              <a:t>Git egy verziókezelő rendszer</a:t>
            </a:r>
            <a:r>
              <a:rPr lang="hu-HU" dirty="0"/>
              <a:t>, amely kezeli és nyomon követi a kódodat. A </a:t>
            </a:r>
            <a:r>
              <a:rPr lang="hu-HU" b="1" dirty="0"/>
              <a:t>GitHub viszont egy szolgáltatás</a:t>
            </a:r>
            <a:r>
              <a:rPr lang="hu-HU" dirty="0"/>
              <a:t>, amely lehetővé teszi a kód fájljainak </a:t>
            </a:r>
            <a:r>
              <a:rPr lang="hu-HU" dirty="0" err="1"/>
              <a:t>hostolását</a:t>
            </a:r>
            <a:r>
              <a:rPr lang="hu-HU" dirty="0"/>
              <a:t>, megosztását és kezelését az interneten.</a:t>
            </a:r>
          </a:p>
          <a:p>
            <a:pPr algn="just"/>
            <a:endParaRPr lang="hu-HU" dirty="0"/>
          </a:p>
          <a:p>
            <a:pPr algn="just"/>
            <a:r>
              <a:rPr lang="hu-HU" dirty="0">
                <a:highlight>
                  <a:srgbClr val="FFFF00"/>
                </a:highlight>
              </a:rPr>
              <a:t>1. Ellenőrizni, hogy telepítve van-e a gépen a Git az alábbi parancs segítségével: </a:t>
            </a:r>
            <a:r>
              <a:rPr lang="hu-HU" dirty="0"/>
              <a:t>			</a:t>
            </a:r>
            <a:r>
              <a:rPr lang="hu-HU" b="1" dirty="0" err="1"/>
              <a:t>git</a:t>
            </a:r>
            <a:r>
              <a:rPr lang="hu-HU" b="1" dirty="0"/>
              <a:t> version</a:t>
            </a:r>
          </a:p>
          <a:p>
            <a:pPr algn="just"/>
            <a:endParaRPr lang="hu-HU" b="1" dirty="0"/>
          </a:p>
          <a:p>
            <a:pPr algn="just"/>
            <a:r>
              <a:rPr lang="hu-HU" b="1" dirty="0"/>
              <a:t>Amennyiben telepítve van a Git, akkor ki fogja írni például ezt: </a:t>
            </a:r>
            <a:r>
              <a:rPr lang="hu-HU" b="1" dirty="0" err="1"/>
              <a:t>git</a:t>
            </a:r>
            <a:r>
              <a:rPr lang="hu-HU" b="1" dirty="0"/>
              <a:t> version 2.37.1 (Apple Git-137.1)</a:t>
            </a:r>
          </a:p>
          <a:p>
            <a:pPr algn="just"/>
            <a:r>
              <a:rPr lang="hu-HU" b="1" dirty="0"/>
              <a:t>Ha nincs telepítve, akkor könnyedén letölthető és telepíthető innen: https://git-scm.com/download</a:t>
            </a:r>
          </a:p>
          <a:p>
            <a:pPr algn="just"/>
            <a:endParaRPr lang="hu-HU" b="1" dirty="0"/>
          </a:p>
          <a:p>
            <a:pPr algn="just"/>
            <a:endParaRPr lang="hu-HU" b="1" dirty="0"/>
          </a:p>
          <a:p>
            <a:pPr algn="just"/>
            <a:endParaRPr lang="hu-HU" b="1" dirty="0"/>
          </a:p>
          <a:p>
            <a:pPr algn="just"/>
            <a:r>
              <a:rPr lang="hu-HU" b="1" dirty="0"/>
              <a:t>2. lépés – Létrehozni egy saját GitHub fiókot.</a:t>
            </a:r>
          </a:p>
          <a:p>
            <a:pPr algn="just"/>
            <a:endParaRPr lang="hu-HU" b="1" dirty="0"/>
          </a:p>
          <a:p>
            <a:pPr algn="just"/>
            <a:endParaRPr lang="hu-HU" b="1" dirty="0"/>
          </a:p>
          <a:p>
            <a:pPr algn="just"/>
            <a:endParaRPr lang="hu-HU" b="1" dirty="0"/>
          </a:p>
          <a:p>
            <a:pPr algn="just"/>
            <a:r>
              <a:rPr lang="hu-HU" b="1" dirty="0"/>
              <a:t>3. lépés - Csatlakoztatni a GitHub fiókot a Git fiókhoz.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2129004-2E57-3628-ACA6-A332EBB31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530" y="4598506"/>
            <a:ext cx="6289399" cy="53008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3503F809-BB9F-B450-6073-E9ECA47F2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542" y="5850096"/>
            <a:ext cx="5807387" cy="53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411B3DF8-0CFA-A584-1AF9-E36C1D4E2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863839"/>
            <a:ext cx="11715750" cy="200025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52F4E182-8AF6-8C68-B520-83B42945490A}"/>
              </a:ext>
            </a:extLst>
          </p:cNvPr>
          <p:cNvSpPr txBox="1"/>
          <p:nvPr/>
        </p:nvSpPr>
        <p:spPr>
          <a:xfrm>
            <a:off x="8786191" y="750261"/>
            <a:ext cx="304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5  a változtatás látszik a </a:t>
            </a:r>
            <a:r>
              <a:rPr lang="hu-HU" dirty="0" err="1"/>
              <a:t>github</a:t>
            </a:r>
            <a:r>
              <a:rPr lang="hu-HU"/>
              <a:t> oldalon</a:t>
            </a:r>
            <a:endParaRPr lang="hu-HU" b="1" dirty="0"/>
          </a:p>
        </p:txBody>
      </p: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E02B5B1D-DFA6-A172-FD16-7EC376CC12FF}"/>
              </a:ext>
            </a:extLst>
          </p:cNvPr>
          <p:cNvCxnSpPr>
            <a:cxnSpLocks/>
          </p:cNvCxnSpPr>
          <p:nvPr/>
        </p:nvCxnSpPr>
        <p:spPr>
          <a:xfrm flipV="1">
            <a:off x="1974574" y="1418577"/>
            <a:ext cx="6811617" cy="14804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477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5BDE2857-E5A5-423F-BD3E-E73BB442F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1583184"/>
            <a:ext cx="10601325" cy="441960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5122F2DD-386D-4D0E-A263-A8CE1895B1CA}"/>
              </a:ext>
            </a:extLst>
          </p:cNvPr>
          <p:cNvSpPr txBox="1"/>
          <p:nvPr/>
        </p:nvSpPr>
        <p:spPr>
          <a:xfrm>
            <a:off x="725266" y="430664"/>
            <a:ext cx="10283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/>
              <a:t>Git </a:t>
            </a:r>
            <a:r>
              <a:rPr lang="hu-HU" b="1" dirty="0" err="1"/>
              <a:t>clone</a:t>
            </a:r>
            <a:r>
              <a:rPr lang="hu-HU" dirty="0"/>
              <a:t>:   </a:t>
            </a:r>
            <a:r>
              <a:rPr lang="hu-HU" dirty="0" err="1"/>
              <a:t>Push</a:t>
            </a:r>
            <a:r>
              <a:rPr lang="hu-HU" dirty="0"/>
              <a:t> után a szerveren is tárolódnak a változások. Egy tetszőleges gépen egy meglévő projektet a saját gépünkre a </a:t>
            </a:r>
            <a:r>
              <a:rPr lang="hu-HU" dirty="0" err="1"/>
              <a:t>clone</a:t>
            </a:r>
            <a:r>
              <a:rPr lang="hu-HU" dirty="0"/>
              <a:t> parancs segítségével tudjuk leszedni. Ehhez szükség van a projekt elérésére</a:t>
            </a:r>
            <a:endParaRPr lang="hu-HU" b="1" dirty="0"/>
          </a:p>
        </p:txBody>
      </p: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41F59940-F019-488B-A076-023E1C466C87}"/>
              </a:ext>
            </a:extLst>
          </p:cNvPr>
          <p:cNvCxnSpPr/>
          <p:nvPr/>
        </p:nvCxnSpPr>
        <p:spPr>
          <a:xfrm flipH="1">
            <a:off x="6738151" y="1118586"/>
            <a:ext cx="719092" cy="27964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64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94812D03-D3D0-49A2-8CD3-090DC78F2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5658"/>
            <a:ext cx="12192000" cy="3080376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26C98EF6-716B-4929-81AD-32F55EFE87F1}"/>
              </a:ext>
            </a:extLst>
          </p:cNvPr>
          <p:cNvSpPr txBox="1"/>
          <p:nvPr/>
        </p:nvSpPr>
        <p:spPr>
          <a:xfrm>
            <a:off x="725266" y="430664"/>
            <a:ext cx="102830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/>
              <a:t>Ha egy másik gépen szeretnéd folytatni a munkát, egyszerűen klónozzuk le a távoli tárolót: </a:t>
            </a:r>
          </a:p>
          <a:p>
            <a:pPr marL="342900" indent="-342900">
              <a:buAutoNum type="arabicPeriod"/>
            </a:pPr>
            <a:r>
              <a:rPr lang="hu-HU" b="1" dirty="0"/>
              <a:t>- hozzunk létre egy mappát, ahová a projektet másolni akarjuk.</a:t>
            </a:r>
          </a:p>
          <a:p>
            <a:pPr marL="342900" indent="-342900">
              <a:buAutoNum type="arabicPeriod"/>
            </a:pPr>
            <a:r>
              <a:rPr lang="hu-HU" b="1" dirty="0"/>
              <a:t>- a </a:t>
            </a:r>
            <a:r>
              <a:rPr lang="hu-HU" b="1" dirty="0" err="1"/>
              <a:t>vs</a:t>
            </a:r>
            <a:r>
              <a:rPr lang="hu-HU" b="1" dirty="0"/>
              <a:t> </a:t>
            </a:r>
            <a:r>
              <a:rPr lang="hu-HU" b="1" dirty="0" err="1"/>
              <a:t>cide</a:t>
            </a:r>
            <a:r>
              <a:rPr lang="hu-HU" b="1" dirty="0"/>
              <a:t>-ban lépjünk abba a mappába -&gt; a képen a 217. Itt adjuk ki a terminálban a </a:t>
            </a:r>
            <a:r>
              <a:rPr lang="hu-HU" b="1" dirty="0" err="1"/>
              <a:t>git</a:t>
            </a:r>
            <a:r>
              <a:rPr lang="hu-HU" b="1" dirty="0"/>
              <a:t> </a:t>
            </a:r>
            <a:r>
              <a:rPr lang="hu-HU" b="1" dirty="0" err="1"/>
              <a:t>clone</a:t>
            </a:r>
            <a:r>
              <a:rPr lang="hu-HU" b="1" dirty="0"/>
              <a:t> parancsot és másoljuk be a projekt </a:t>
            </a:r>
            <a:r>
              <a:rPr lang="hu-HU" b="1" dirty="0" err="1"/>
              <a:t>github</a:t>
            </a:r>
            <a:r>
              <a:rPr lang="hu-HU" b="1" dirty="0"/>
              <a:t>-s </a:t>
            </a:r>
            <a:r>
              <a:rPr lang="hu-HU" b="1" dirty="0" err="1"/>
              <a:t>url</a:t>
            </a:r>
            <a:r>
              <a:rPr lang="hu-HU" b="1" dirty="0"/>
              <a:t>-jét. ENTER</a:t>
            </a:r>
          </a:p>
          <a:p>
            <a:pPr marL="342900" indent="-342900">
              <a:buAutoNum type="arabicPeriod"/>
            </a:pPr>
            <a:r>
              <a:rPr lang="hu-HU" b="1" dirty="0"/>
              <a:t>- eredmény: létrejön az a mappa, amiben tároljuk a fájlokat, benne a </a:t>
            </a:r>
            <a:r>
              <a:rPr lang="hu-HU" b="1" dirty="0" err="1"/>
              <a:t>git</a:t>
            </a:r>
            <a:r>
              <a:rPr lang="hu-HU" b="1" dirty="0"/>
              <a:t> teljes előzményé megjelenik, a .</a:t>
            </a:r>
            <a:r>
              <a:rPr lang="hu-HU" b="1" dirty="0" err="1"/>
              <a:t>git</a:t>
            </a:r>
            <a:r>
              <a:rPr lang="hu-HU" b="1" dirty="0"/>
              <a:t> mappával együtt.</a:t>
            </a:r>
          </a:p>
        </p:txBody>
      </p: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F8C1B041-F53B-4DD8-B74E-AC821DE7799F}"/>
              </a:ext>
            </a:extLst>
          </p:cNvPr>
          <p:cNvCxnSpPr/>
          <p:nvPr/>
        </p:nvCxnSpPr>
        <p:spPr>
          <a:xfrm flipH="1">
            <a:off x="5903650" y="1553592"/>
            <a:ext cx="372863" cy="18754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490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869BC41F-A76E-4EB5-928B-B002658C9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27" y="2736634"/>
            <a:ext cx="10888179" cy="2945075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E08AC6A1-629B-48C7-B8CD-530598E4B671}"/>
              </a:ext>
            </a:extLst>
          </p:cNvPr>
          <p:cNvSpPr txBox="1"/>
          <p:nvPr/>
        </p:nvSpPr>
        <p:spPr>
          <a:xfrm>
            <a:off x="725266" y="430664"/>
            <a:ext cx="102830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/>
              <a:t>3. - eredmény: létrejön az a mappa, amiben tároljuk a fájlokat, benne a </a:t>
            </a:r>
            <a:r>
              <a:rPr lang="hu-HU" b="1" dirty="0" err="1"/>
              <a:t>git</a:t>
            </a:r>
            <a:r>
              <a:rPr lang="hu-HU" b="1" dirty="0"/>
              <a:t> teljes előzményé megjelenik, a .</a:t>
            </a:r>
            <a:r>
              <a:rPr lang="hu-HU" b="1" dirty="0" err="1"/>
              <a:t>git</a:t>
            </a:r>
            <a:r>
              <a:rPr lang="hu-HU" b="1" dirty="0"/>
              <a:t> mappával együtt.</a:t>
            </a:r>
          </a:p>
          <a:p>
            <a:r>
              <a:rPr lang="hu-HU" b="1" dirty="0"/>
              <a:t>4. – lépjünk be a létrejött mappába, itt: </a:t>
            </a:r>
            <a:r>
              <a:rPr lang="hu-HU" b="1" dirty="0" err="1"/>
              <a:t>shop_school_work</a:t>
            </a:r>
            <a:r>
              <a:rPr lang="hu-HU" b="1" dirty="0"/>
              <a:t> (belépés: cd </a:t>
            </a:r>
            <a:r>
              <a:rPr lang="hu-HU" b="1" dirty="0" err="1"/>
              <a:t>shop_school_work</a:t>
            </a:r>
            <a:r>
              <a:rPr lang="hu-HU" b="1" dirty="0"/>
              <a:t>)</a:t>
            </a:r>
          </a:p>
          <a:p>
            <a:r>
              <a:rPr lang="hu-HU" b="1" dirty="0"/>
              <a:t>5. – lehet folytatni a munkát!</a:t>
            </a:r>
          </a:p>
        </p:txBody>
      </p: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4F60E8FC-89C5-4C96-BC8B-4F124B1586E9}"/>
              </a:ext>
            </a:extLst>
          </p:cNvPr>
          <p:cNvCxnSpPr/>
          <p:nvPr/>
        </p:nvCxnSpPr>
        <p:spPr>
          <a:xfrm flipH="1">
            <a:off x="4820575" y="1305017"/>
            <a:ext cx="1393794" cy="33912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490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3041230A-43C5-4124-ABAF-8B74D0E5FD57}"/>
              </a:ext>
            </a:extLst>
          </p:cNvPr>
          <p:cNvSpPr txBox="1"/>
          <p:nvPr/>
        </p:nvSpPr>
        <p:spPr>
          <a:xfrm>
            <a:off x="499368" y="458926"/>
            <a:ext cx="113256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Az elvégzett munkát majd menteni kell a fájl szintjén: </a:t>
            </a:r>
            <a:r>
              <a:rPr lang="hu-HU" dirty="0" err="1"/>
              <a:t>ctrl</a:t>
            </a:r>
            <a:r>
              <a:rPr lang="hu-HU" dirty="0"/>
              <a:t> + S.</a:t>
            </a:r>
          </a:p>
          <a:p>
            <a:r>
              <a:rPr lang="hu-HU" dirty="0"/>
              <a:t>Ezt követően a már ismert folyamatokat kell elvégezni, </a:t>
            </a:r>
            <a:r>
              <a:rPr lang="hu-HU" dirty="0" err="1"/>
              <a:t>git</a:t>
            </a:r>
            <a:r>
              <a:rPr lang="hu-HU" dirty="0"/>
              <a:t> add, </a:t>
            </a:r>
            <a:r>
              <a:rPr lang="hu-HU" dirty="0" err="1"/>
              <a:t>git</a:t>
            </a:r>
            <a:r>
              <a:rPr lang="hu-HU" dirty="0"/>
              <a:t> </a:t>
            </a:r>
            <a:r>
              <a:rPr lang="hu-HU" dirty="0" err="1"/>
              <a:t>commit</a:t>
            </a:r>
            <a:r>
              <a:rPr lang="hu-HU" dirty="0"/>
              <a:t>, </a:t>
            </a:r>
            <a:r>
              <a:rPr lang="hu-HU" dirty="0" err="1"/>
              <a:t>git</a:t>
            </a:r>
            <a:r>
              <a:rPr lang="hu-HU" dirty="0"/>
              <a:t> </a:t>
            </a:r>
            <a:r>
              <a:rPr lang="hu-HU" dirty="0" err="1"/>
              <a:t>push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/>
              <a:t>Folytatás -&gt; ha visszamegyünk a 215-ben -&gt; megbeszéljük, de </a:t>
            </a:r>
            <a:r>
              <a:rPr lang="hu-HU"/>
              <a:t>érdemes átgondolni.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0499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EBF147FB-86E9-6D2B-D277-DBB8D44E52E5}"/>
              </a:ext>
            </a:extLst>
          </p:cNvPr>
          <p:cNvSpPr txBox="1"/>
          <p:nvPr/>
        </p:nvSpPr>
        <p:spPr>
          <a:xfrm>
            <a:off x="636104" y="6767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4. lépés – Kód készítése a számítógépen: 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7FFCC438-E8E8-AF2B-D60F-C8243D7F6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51" y="2344148"/>
            <a:ext cx="10373110" cy="3254031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9C6F9A0E-E50F-5D28-1CB6-8D45A05A7CFD}"/>
              </a:ext>
            </a:extLst>
          </p:cNvPr>
          <p:cNvSpPr txBox="1"/>
          <p:nvPr/>
        </p:nvSpPr>
        <p:spPr>
          <a:xfrm>
            <a:off x="636104" y="12598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5. lépés - GitHub </a:t>
            </a:r>
            <a:r>
              <a:rPr lang="hu-HU" dirty="0" err="1"/>
              <a:t>repository</a:t>
            </a:r>
            <a:r>
              <a:rPr lang="hu-HU" dirty="0"/>
              <a:t> létrehozása</a:t>
            </a:r>
          </a:p>
        </p:txBody>
      </p:sp>
    </p:spTree>
    <p:extLst>
      <p:ext uri="{BB962C8B-B14F-4D97-AF65-F5344CB8AC3E}">
        <p14:creationId xmlns:p14="http://schemas.microsoft.com/office/powerpoint/2010/main" val="314550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>
            <a:extLst>
              <a:ext uri="{FF2B5EF4-FFF2-40B4-BE49-F238E27FC236}">
                <a16:creationId xmlns:a16="http://schemas.microsoft.com/office/drawing/2014/main" id="{9C6F9A0E-E50F-5D28-1CB6-8D45A05A7CFD}"/>
              </a:ext>
            </a:extLst>
          </p:cNvPr>
          <p:cNvSpPr txBox="1"/>
          <p:nvPr/>
        </p:nvSpPr>
        <p:spPr>
          <a:xfrm>
            <a:off x="495951" y="4779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5. lépés - GitHub </a:t>
            </a:r>
            <a:r>
              <a:rPr lang="hu-HU" dirty="0" err="1"/>
              <a:t>repository</a:t>
            </a:r>
            <a:r>
              <a:rPr lang="hu-HU" dirty="0"/>
              <a:t> létrehozása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1C55109F-9E28-EA20-AA1E-B14B19C1E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36" y="1266825"/>
            <a:ext cx="10555564" cy="3370061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0183F6B6-A07D-9C7E-F497-0E8659CA275A}"/>
              </a:ext>
            </a:extLst>
          </p:cNvPr>
          <p:cNvSpPr txBox="1"/>
          <p:nvPr/>
        </p:nvSpPr>
        <p:spPr>
          <a:xfrm>
            <a:off x="722035" y="5056436"/>
            <a:ext cx="9535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6. lépés - Új </a:t>
            </a:r>
            <a:r>
              <a:rPr lang="hu-HU" dirty="0" err="1"/>
              <a:t>repository</a:t>
            </a:r>
            <a:r>
              <a:rPr lang="hu-HU" dirty="0"/>
              <a:t> készítése a számítógépeden a fentiek alapján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4E1CE574-5518-0100-BCA5-F4D314E77DF2}"/>
              </a:ext>
            </a:extLst>
          </p:cNvPr>
          <p:cNvSpPr txBox="1"/>
          <p:nvPr/>
        </p:nvSpPr>
        <p:spPr>
          <a:xfrm>
            <a:off x="722034" y="5591175"/>
            <a:ext cx="105555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A </a:t>
            </a:r>
            <a:r>
              <a:rPr lang="hu-HU" b="1" dirty="0" err="1"/>
              <a:t>git</a:t>
            </a:r>
            <a:r>
              <a:rPr lang="hu-HU" b="1" dirty="0"/>
              <a:t> </a:t>
            </a:r>
            <a:r>
              <a:rPr lang="hu-HU" b="1" dirty="0" err="1"/>
              <a:t>init</a:t>
            </a:r>
            <a:r>
              <a:rPr lang="hu-HU" b="1" dirty="0"/>
              <a:t> </a:t>
            </a:r>
            <a:r>
              <a:rPr lang="hu-HU" dirty="0"/>
              <a:t>parancs létrehoz egy új Git </a:t>
            </a:r>
            <a:r>
              <a:rPr lang="hu-HU" dirty="0" err="1"/>
              <a:t>repositoryt</a:t>
            </a:r>
            <a:r>
              <a:rPr lang="hu-HU" dirty="0"/>
              <a:t> a jelenlegi mappában. A Git segítségével nyomon lehet követni és kezelni a mappában található fájlok változásait és verzióit.</a:t>
            </a:r>
          </a:p>
        </p:txBody>
      </p:sp>
    </p:spTree>
    <p:extLst>
      <p:ext uri="{BB962C8B-B14F-4D97-AF65-F5344CB8AC3E}">
        <p14:creationId xmlns:p14="http://schemas.microsoft.com/office/powerpoint/2010/main" val="167648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73F470E1-3B17-6BA3-25EE-3F0AC96F9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52" y="510415"/>
            <a:ext cx="8562975" cy="600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8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250B774C-AEE2-5E67-F394-0686D62A5F7D}"/>
              </a:ext>
            </a:extLst>
          </p:cNvPr>
          <p:cNvSpPr txBox="1"/>
          <p:nvPr/>
        </p:nvSpPr>
        <p:spPr>
          <a:xfrm>
            <a:off x="543339" y="55745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000" b="1" dirty="0"/>
              <a:t>Git munkafolyamatának alapvető lépéseit és elemei</a:t>
            </a:r>
            <a:r>
              <a:rPr lang="hu-HU" dirty="0"/>
              <a:t>: 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634DC48C-09B4-4029-0E23-86757B3A0A8F}"/>
              </a:ext>
            </a:extLst>
          </p:cNvPr>
          <p:cNvSpPr txBox="1"/>
          <p:nvPr/>
        </p:nvSpPr>
        <p:spPr>
          <a:xfrm>
            <a:off x="536713" y="1314564"/>
            <a:ext cx="11118574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u-HU" sz="2000" b="1" dirty="0">
                <a:highlight>
                  <a:srgbClr val="FFFF00"/>
                </a:highlight>
              </a:rPr>
              <a:t>1. </a:t>
            </a:r>
            <a:r>
              <a:rPr lang="hu-HU" sz="2000" b="1" dirty="0" err="1">
                <a:highlight>
                  <a:srgbClr val="FFFF00"/>
                </a:highlight>
              </a:rPr>
              <a:t>Working</a:t>
            </a:r>
            <a:r>
              <a:rPr lang="hu-HU" sz="2000" b="1" dirty="0">
                <a:highlight>
                  <a:srgbClr val="FFFF00"/>
                </a:highlight>
              </a:rPr>
              <a:t> </a:t>
            </a:r>
            <a:r>
              <a:rPr lang="hu-HU" sz="2000" b="1" dirty="0" err="1">
                <a:highlight>
                  <a:srgbClr val="FFFF00"/>
                </a:highlight>
              </a:rPr>
              <a:t>Directory</a:t>
            </a:r>
            <a:r>
              <a:rPr lang="hu-HU" sz="2000" b="1" dirty="0"/>
              <a:t>: </a:t>
            </a:r>
            <a:r>
              <a:rPr lang="hu-HU" sz="2000" dirty="0"/>
              <a:t>Ez az a hely, ahol a fájljok szerkesztve vannak. Ezek a változtatások még nincsenek nyilvántartva a Git által. A fájlok ilyenkor a "módosított" (</a:t>
            </a:r>
            <a:r>
              <a:rPr lang="hu-HU" sz="2000" dirty="0" err="1"/>
              <a:t>modified</a:t>
            </a:r>
            <a:r>
              <a:rPr lang="hu-HU" sz="2000" dirty="0"/>
              <a:t>) állapotban vannak.  </a:t>
            </a:r>
            <a:r>
              <a:rPr lang="hu-HU" sz="2000" dirty="0">
                <a:highlight>
                  <a:srgbClr val="FF00FF"/>
                </a:highlight>
              </a:rPr>
              <a:t>Ez a saját gépen található </a:t>
            </a:r>
            <a:r>
              <a:rPr lang="hu-HU" sz="2000" dirty="0"/>
              <a:t>-&gt; a projekt mappája. Itt vannak a fájlok fizikailag. </a:t>
            </a:r>
            <a:r>
              <a:rPr lang="hu-HU" sz="2000" b="1" dirty="0"/>
              <a:t>Ezek a változtatások nincsenek nyilvántartva, amíg nem adjuk őket hozzá a </a:t>
            </a:r>
            <a:r>
              <a:rPr lang="hu-HU" sz="2000" b="1" dirty="0" err="1"/>
              <a:t>Staging</a:t>
            </a:r>
            <a:r>
              <a:rPr lang="hu-HU" sz="2000" b="1" dirty="0"/>
              <a:t> </a:t>
            </a:r>
            <a:r>
              <a:rPr lang="hu-HU" sz="2000" b="1" dirty="0" err="1"/>
              <a:t>Area</a:t>
            </a:r>
            <a:r>
              <a:rPr lang="hu-HU" sz="2000" b="1" dirty="0"/>
              <a:t>-hoz. -&gt; sima mentés csak a fájl tartalmát érinti, nincs verzió kezelve.!!!</a:t>
            </a:r>
          </a:p>
          <a:p>
            <a:pPr algn="just"/>
            <a:endParaRPr lang="hu-HU" sz="2000" dirty="0"/>
          </a:p>
          <a:p>
            <a:pPr algn="just"/>
            <a:r>
              <a:rPr lang="hu-HU" sz="2000" dirty="0"/>
              <a:t>A </a:t>
            </a:r>
            <a:r>
              <a:rPr lang="hu-HU" sz="2000" b="1" dirty="0" err="1"/>
              <a:t>git</a:t>
            </a:r>
            <a:r>
              <a:rPr lang="hu-HU" sz="2000" b="1" dirty="0"/>
              <a:t> add </a:t>
            </a:r>
            <a:r>
              <a:rPr lang="hu-HU" sz="2000" dirty="0"/>
              <a:t>parancs segítségével a fájlokat áthelyezed a </a:t>
            </a:r>
            <a:r>
              <a:rPr lang="hu-HU" sz="2000" dirty="0" err="1"/>
              <a:t>Staging</a:t>
            </a:r>
            <a:r>
              <a:rPr lang="hu-HU" sz="2000" dirty="0"/>
              <a:t> </a:t>
            </a:r>
            <a:r>
              <a:rPr lang="hu-HU" sz="2000" dirty="0" err="1"/>
              <a:t>Area-ba</a:t>
            </a:r>
            <a:r>
              <a:rPr lang="hu-HU" sz="2000" dirty="0"/>
              <a:t>. Ez azt jelenti, hogy jelzed a </a:t>
            </a:r>
            <a:r>
              <a:rPr lang="hu-HU" sz="2000" dirty="0" err="1"/>
              <a:t>Gitnek</a:t>
            </a:r>
            <a:r>
              <a:rPr lang="hu-HU" sz="2000" dirty="0"/>
              <a:t>, mely fájlok kerüljenek a következő </a:t>
            </a:r>
            <a:r>
              <a:rPr lang="hu-HU" sz="2000" dirty="0" err="1"/>
              <a:t>commitba</a:t>
            </a:r>
            <a:r>
              <a:rPr lang="hu-HU" sz="2000" dirty="0"/>
              <a:t>.</a:t>
            </a:r>
          </a:p>
          <a:p>
            <a:pPr algn="just"/>
            <a:endParaRPr lang="hu-HU" sz="2000" dirty="0"/>
          </a:p>
          <a:p>
            <a:pPr algn="just"/>
            <a:r>
              <a:rPr lang="hu-HU" sz="2000" b="1" dirty="0">
                <a:highlight>
                  <a:srgbClr val="FFFF00"/>
                </a:highlight>
              </a:rPr>
              <a:t>2. </a:t>
            </a:r>
            <a:r>
              <a:rPr lang="hu-HU" sz="2000" b="1" dirty="0" err="1">
                <a:highlight>
                  <a:srgbClr val="FFFF00"/>
                </a:highlight>
              </a:rPr>
              <a:t>Staging</a:t>
            </a:r>
            <a:r>
              <a:rPr lang="hu-HU" sz="2000" b="1" dirty="0">
                <a:highlight>
                  <a:srgbClr val="FFFF00"/>
                </a:highlight>
              </a:rPr>
              <a:t> </a:t>
            </a:r>
            <a:r>
              <a:rPr lang="hu-HU" sz="2000" b="1" dirty="0" err="1">
                <a:highlight>
                  <a:srgbClr val="FFFF00"/>
                </a:highlight>
              </a:rPr>
              <a:t>Area</a:t>
            </a:r>
            <a:r>
              <a:rPr lang="hu-HU" sz="2000" b="1" dirty="0"/>
              <a:t>: </a:t>
            </a:r>
            <a:r>
              <a:rPr lang="hu-HU" sz="2000" dirty="0"/>
              <a:t>Ez egy ideiglenes terület, ahol a </a:t>
            </a:r>
            <a:r>
              <a:rPr lang="hu-HU" sz="2000" dirty="0" err="1"/>
              <a:t>commit</a:t>
            </a:r>
            <a:r>
              <a:rPr lang="hu-HU" sz="2000" dirty="0"/>
              <a:t> előtt összegyűjtjük a változtatásokat. A </a:t>
            </a:r>
            <a:r>
              <a:rPr lang="hu-HU" sz="2000" dirty="0" err="1"/>
              <a:t>Staging</a:t>
            </a:r>
            <a:r>
              <a:rPr lang="hu-HU" sz="2000" dirty="0"/>
              <a:t> </a:t>
            </a:r>
            <a:r>
              <a:rPr lang="hu-HU" sz="2000" dirty="0" err="1"/>
              <a:t>Area</a:t>
            </a:r>
            <a:r>
              <a:rPr lang="hu-HU" sz="2000" dirty="0"/>
              <a:t> lehetővé teszi, hogy kiválasszuk, mely fájlokat és módosításokat szeretnénk </a:t>
            </a:r>
            <a:r>
              <a:rPr lang="hu-HU" sz="2000" dirty="0" err="1"/>
              <a:t>commitolni</a:t>
            </a:r>
            <a:r>
              <a:rPr lang="hu-HU" sz="2000" dirty="0"/>
              <a:t>. Ez a saját gépen található, a Git által kezelt .</a:t>
            </a:r>
            <a:r>
              <a:rPr lang="hu-HU" sz="2000" dirty="0" err="1">
                <a:highlight>
                  <a:srgbClr val="FF00FF"/>
                </a:highlight>
              </a:rPr>
              <a:t>git</a:t>
            </a:r>
            <a:r>
              <a:rPr lang="hu-HU" sz="2000" dirty="0">
                <a:highlight>
                  <a:srgbClr val="FF00FF"/>
                </a:highlight>
              </a:rPr>
              <a:t> mappában</a:t>
            </a:r>
            <a:r>
              <a:rPr lang="hu-HU" sz="2000" dirty="0"/>
              <a:t>. Ez a mappa rejtett, és a projekt gyökerében található. </a:t>
            </a:r>
            <a:r>
              <a:rPr lang="hu-HU" sz="2000" dirty="0">
                <a:highlight>
                  <a:srgbClr val="FF00FF"/>
                </a:highlight>
              </a:rPr>
              <a:t>Egy átmeneti terület, ahol a változtatások vannak "</a:t>
            </a:r>
            <a:r>
              <a:rPr lang="hu-HU" sz="2000" dirty="0" err="1">
                <a:highlight>
                  <a:srgbClr val="FF00FF"/>
                </a:highlight>
              </a:rPr>
              <a:t>stage</a:t>
            </a:r>
            <a:r>
              <a:rPr lang="hu-HU" sz="2000" dirty="0">
                <a:highlight>
                  <a:srgbClr val="FF00FF"/>
                </a:highlight>
              </a:rPr>
              <a:t>-elve", mielőtt </a:t>
            </a:r>
            <a:r>
              <a:rPr lang="hu-HU" sz="2000" dirty="0" err="1">
                <a:highlight>
                  <a:srgbClr val="FF00FF"/>
                </a:highlight>
              </a:rPr>
              <a:t>commitálnánk</a:t>
            </a:r>
            <a:r>
              <a:rPr lang="hu-HU" sz="2000" dirty="0">
                <a:highlight>
                  <a:srgbClr val="FF00FF"/>
                </a:highlight>
              </a:rPr>
              <a:t> őket.</a:t>
            </a:r>
          </a:p>
          <a:p>
            <a:pPr algn="just"/>
            <a:endParaRPr lang="hu-HU" sz="2000" dirty="0"/>
          </a:p>
          <a:p>
            <a:pPr algn="just"/>
            <a:r>
              <a:rPr lang="hu-HU" sz="2000" dirty="0"/>
              <a:t>A </a:t>
            </a:r>
            <a:r>
              <a:rPr lang="hu-HU" sz="2000" b="1" dirty="0" err="1"/>
              <a:t>git</a:t>
            </a:r>
            <a:r>
              <a:rPr lang="hu-HU" sz="2000" b="1" dirty="0"/>
              <a:t> </a:t>
            </a:r>
            <a:r>
              <a:rPr lang="hu-HU" sz="2000" b="1" dirty="0" err="1"/>
              <a:t>commit</a:t>
            </a:r>
            <a:r>
              <a:rPr lang="hu-HU" sz="2000" b="1" dirty="0"/>
              <a:t> </a:t>
            </a:r>
            <a:r>
              <a:rPr lang="hu-HU" sz="2000" dirty="0"/>
              <a:t>paranccsal </a:t>
            </a:r>
            <a:r>
              <a:rPr lang="hu-HU" sz="2000" dirty="0" err="1"/>
              <a:t>rögzítjülók</a:t>
            </a:r>
            <a:r>
              <a:rPr lang="hu-HU" sz="2000" dirty="0"/>
              <a:t> a </a:t>
            </a:r>
            <a:r>
              <a:rPr lang="hu-HU" sz="2000" dirty="0" err="1"/>
              <a:t>Staging</a:t>
            </a:r>
            <a:r>
              <a:rPr lang="hu-HU" sz="2000" dirty="0"/>
              <a:t> </a:t>
            </a:r>
            <a:r>
              <a:rPr lang="hu-HU" sz="2000" dirty="0" err="1"/>
              <a:t>Area</a:t>
            </a:r>
            <a:r>
              <a:rPr lang="hu-HU" sz="2000" dirty="0"/>
              <a:t>-ban lévő változásokat a </a:t>
            </a:r>
            <a:r>
              <a:rPr lang="hu-HU" sz="2000" b="1" dirty="0"/>
              <a:t>lokális </a:t>
            </a:r>
            <a:r>
              <a:rPr lang="hu-HU" sz="2000" b="1" dirty="0" err="1"/>
              <a:t>repóban</a:t>
            </a:r>
            <a:r>
              <a:rPr lang="hu-HU" sz="2000" b="1" dirty="0"/>
              <a:t> (helyi tároló).</a:t>
            </a:r>
          </a:p>
          <a:p>
            <a:pPr algn="just"/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30383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8B4FB18A-900E-C8FC-0AB0-AA822F06001F}"/>
              </a:ext>
            </a:extLst>
          </p:cNvPr>
          <p:cNvSpPr txBox="1"/>
          <p:nvPr/>
        </p:nvSpPr>
        <p:spPr>
          <a:xfrm>
            <a:off x="496956" y="967408"/>
            <a:ext cx="1119808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u-HU" sz="2000" dirty="0">
                <a:highlight>
                  <a:srgbClr val="FFFF00"/>
                </a:highlight>
              </a:rPr>
              <a:t>3. Local Repository </a:t>
            </a:r>
            <a:r>
              <a:rPr lang="hu-HU" sz="2000" dirty="0"/>
              <a:t>Ez a helyi Git tároló, amely tartalmazza a projekt történetét (az összes korábbi </a:t>
            </a:r>
            <a:r>
              <a:rPr lang="hu-HU" sz="2000" dirty="0" err="1"/>
              <a:t>commitot</a:t>
            </a:r>
            <a:r>
              <a:rPr lang="hu-HU" sz="2000" dirty="0"/>
              <a:t>). Amint a változtatások </a:t>
            </a:r>
            <a:r>
              <a:rPr lang="hu-HU" sz="2000" dirty="0" err="1"/>
              <a:t>commitoltolva</a:t>
            </a:r>
            <a:r>
              <a:rPr lang="hu-HU" sz="2000" dirty="0"/>
              <a:t> vannak, azok most már a helyi tároló részét képezik. </a:t>
            </a:r>
            <a:r>
              <a:rPr lang="hu-HU" sz="2000" dirty="0">
                <a:highlight>
                  <a:srgbClr val="FF00FF"/>
                </a:highlight>
              </a:rPr>
              <a:t>Szintén a saját gépen található, a projekt .</a:t>
            </a:r>
            <a:r>
              <a:rPr lang="hu-HU" sz="2000" dirty="0" err="1">
                <a:highlight>
                  <a:srgbClr val="FF00FF"/>
                </a:highlight>
              </a:rPr>
              <a:t>git</a:t>
            </a:r>
            <a:r>
              <a:rPr lang="hu-HU" sz="2000" dirty="0">
                <a:highlight>
                  <a:srgbClr val="FF00FF"/>
                </a:highlight>
              </a:rPr>
              <a:t> mappájában</a:t>
            </a:r>
            <a:r>
              <a:rPr lang="hu-HU" sz="2000" dirty="0"/>
              <a:t>. A .</a:t>
            </a:r>
            <a:r>
              <a:rPr lang="hu-HU" sz="2000" dirty="0" err="1"/>
              <a:t>git</a:t>
            </a:r>
            <a:r>
              <a:rPr lang="hu-HU" sz="2000" dirty="0"/>
              <a:t> mappa tartalmazza az összes </a:t>
            </a:r>
            <a:r>
              <a:rPr lang="hu-HU" sz="2000" dirty="0" err="1"/>
              <a:t>commitot</a:t>
            </a:r>
            <a:r>
              <a:rPr lang="hu-HU" sz="2000" dirty="0"/>
              <a:t>, </a:t>
            </a:r>
            <a:r>
              <a:rPr lang="hu-HU" sz="2000" dirty="0" err="1"/>
              <a:t>branch-et</a:t>
            </a:r>
            <a:r>
              <a:rPr lang="hu-HU" sz="2000" dirty="0"/>
              <a:t>, és a teljes Git történetet.</a:t>
            </a:r>
          </a:p>
          <a:p>
            <a:pPr algn="just"/>
            <a:endParaRPr lang="hu-HU" sz="2000" dirty="0"/>
          </a:p>
          <a:p>
            <a:pPr algn="just"/>
            <a:r>
              <a:rPr lang="hu-HU" sz="2000" b="1" dirty="0" err="1"/>
              <a:t>git</a:t>
            </a:r>
            <a:r>
              <a:rPr lang="hu-HU" sz="2000" b="1" dirty="0"/>
              <a:t> </a:t>
            </a:r>
            <a:r>
              <a:rPr lang="hu-HU" sz="2000" b="1" dirty="0" err="1"/>
              <a:t>push</a:t>
            </a:r>
            <a:r>
              <a:rPr lang="hu-HU" sz="2000" b="1" dirty="0"/>
              <a:t>: </a:t>
            </a:r>
            <a:r>
              <a:rPr lang="hu-HU" sz="2000" dirty="0"/>
              <a:t>Feltölti a lokális </a:t>
            </a:r>
            <a:r>
              <a:rPr lang="hu-HU" sz="2000" dirty="0" err="1"/>
              <a:t>repó</a:t>
            </a:r>
            <a:r>
              <a:rPr lang="hu-HU" sz="2000" dirty="0"/>
              <a:t> változásait a távoli </a:t>
            </a:r>
            <a:r>
              <a:rPr lang="hu-HU" sz="2000" dirty="0" err="1"/>
              <a:t>repóba</a:t>
            </a:r>
            <a:r>
              <a:rPr lang="hu-HU" sz="2000" dirty="0"/>
              <a:t> (</a:t>
            </a:r>
            <a:r>
              <a:rPr lang="hu-HU" sz="2000" dirty="0" err="1"/>
              <a:t>Remote</a:t>
            </a:r>
            <a:r>
              <a:rPr lang="hu-HU" sz="2000" dirty="0"/>
              <a:t> Repository).</a:t>
            </a:r>
          </a:p>
          <a:p>
            <a:pPr algn="just"/>
            <a:r>
              <a:rPr lang="hu-HU" sz="2000" b="1" dirty="0" err="1"/>
              <a:t>git</a:t>
            </a:r>
            <a:r>
              <a:rPr lang="hu-HU" sz="2000" b="1" dirty="0"/>
              <a:t> </a:t>
            </a:r>
            <a:r>
              <a:rPr lang="hu-HU" sz="2000" b="1" dirty="0" err="1"/>
              <a:t>pull</a:t>
            </a:r>
            <a:r>
              <a:rPr lang="hu-HU" sz="2000" dirty="0"/>
              <a:t>: Letölti a távoli </a:t>
            </a:r>
            <a:r>
              <a:rPr lang="hu-HU" sz="2000" dirty="0" err="1"/>
              <a:t>repóból</a:t>
            </a:r>
            <a:r>
              <a:rPr lang="hu-HU" sz="2000" dirty="0"/>
              <a:t> a legfrissebb változtatásokat és egyesíti a helyi </a:t>
            </a:r>
            <a:r>
              <a:rPr lang="hu-HU" sz="2000" dirty="0" err="1"/>
              <a:t>repóval</a:t>
            </a:r>
            <a:endParaRPr lang="hu-HU" sz="2000" dirty="0"/>
          </a:p>
          <a:p>
            <a:pPr algn="just"/>
            <a:endParaRPr lang="hu-HU" sz="2000" dirty="0"/>
          </a:p>
          <a:p>
            <a:pPr algn="just"/>
            <a:r>
              <a:rPr lang="hu-HU" sz="2000" dirty="0">
                <a:highlight>
                  <a:srgbClr val="FFFF00"/>
                </a:highlight>
              </a:rPr>
              <a:t>4. </a:t>
            </a:r>
            <a:r>
              <a:rPr lang="hu-HU" sz="2000" dirty="0" err="1">
                <a:highlight>
                  <a:srgbClr val="FFFF00"/>
                </a:highlight>
              </a:rPr>
              <a:t>Remote</a:t>
            </a:r>
            <a:r>
              <a:rPr lang="hu-HU" sz="2000" dirty="0">
                <a:highlight>
                  <a:srgbClr val="FFFF00"/>
                </a:highlight>
              </a:rPr>
              <a:t> Repository</a:t>
            </a:r>
            <a:r>
              <a:rPr lang="hu-HU" sz="2000" dirty="0"/>
              <a:t>: Ez egy GitHub szerveren található tároló, amely lehetővé teszi az együttműködést más fejlesztőkkel. A távoli </a:t>
            </a:r>
            <a:r>
              <a:rPr lang="hu-HU" sz="2000" dirty="0" err="1"/>
              <a:t>repóba</a:t>
            </a:r>
            <a:r>
              <a:rPr lang="hu-HU" sz="2000" dirty="0"/>
              <a:t> a </a:t>
            </a:r>
            <a:r>
              <a:rPr lang="hu-HU" sz="2000" dirty="0" err="1"/>
              <a:t>git</a:t>
            </a:r>
            <a:r>
              <a:rPr lang="hu-HU" sz="2000" dirty="0"/>
              <a:t> </a:t>
            </a:r>
            <a:r>
              <a:rPr lang="hu-HU" sz="2000" dirty="0" err="1"/>
              <a:t>push</a:t>
            </a:r>
            <a:r>
              <a:rPr lang="hu-HU" sz="2000" dirty="0"/>
              <a:t> paranccsal töltjük fel a változásokat, és a </a:t>
            </a:r>
            <a:r>
              <a:rPr lang="hu-HU" sz="2000" dirty="0" err="1"/>
              <a:t>git</a:t>
            </a:r>
            <a:r>
              <a:rPr lang="hu-HU" sz="2000" dirty="0"/>
              <a:t> </a:t>
            </a:r>
            <a:r>
              <a:rPr lang="hu-HU" sz="2000" dirty="0" err="1"/>
              <a:t>pull</a:t>
            </a:r>
            <a:r>
              <a:rPr lang="hu-HU" sz="2000" dirty="0"/>
              <a:t> paranccsal húzzuk le az új módosításokat. </a:t>
            </a:r>
          </a:p>
        </p:txBody>
      </p:sp>
    </p:spTree>
    <p:extLst>
      <p:ext uri="{BB962C8B-B14F-4D97-AF65-F5344CB8AC3E}">
        <p14:creationId xmlns:p14="http://schemas.microsoft.com/office/powerpoint/2010/main" val="313524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AF0C7A03-F14F-FCB8-4EAD-9B325FEAC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68" y="1247568"/>
            <a:ext cx="10405028" cy="1656011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64E148EE-C47F-E5AE-C7C8-46A70E5BEBB6}"/>
              </a:ext>
            </a:extLst>
          </p:cNvPr>
          <p:cNvSpPr txBox="1"/>
          <p:nvPr/>
        </p:nvSpPr>
        <p:spPr>
          <a:xfrm>
            <a:off x="846068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1 Megváltoztattam a tartalmát -&gt; majd rámentek </a:t>
            </a:r>
            <a:r>
              <a:rPr lang="hu-HU" dirty="0" err="1"/>
              <a:t>ctrl</a:t>
            </a:r>
            <a:r>
              <a:rPr lang="hu-HU" dirty="0"/>
              <a:t> + s 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57864764-8FD5-EFC1-79B4-7C9D7CF2F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68" y="4176298"/>
            <a:ext cx="11010900" cy="1685925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F59D28D8-0463-79CA-091B-B510826366DD}"/>
              </a:ext>
            </a:extLst>
          </p:cNvPr>
          <p:cNvSpPr txBox="1"/>
          <p:nvPr/>
        </p:nvSpPr>
        <p:spPr>
          <a:xfrm>
            <a:off x="720172" y="62757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2 Ekkor a verzió kezelő jelzi, hogy változást észlelt. </a:t>
            </a:r>
          </a:p>
        </p:txBody>
      </p: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0895FBF1-5D47-28CC-D608-3B752E40231E}"/>
              </a:ext>
            </a:extLst>
          </p:cNvPr>
          <p:cNvCxnSpPr/>
          <p:nvPr/>
        </p:nvCxnSpPr>
        <p:spPr>
          <a:xfrm flipH="1" flipV="1">
            <a:off x="1351722" y="5009322"/>
            <a:ext cx="3564835" cy="126644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08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852BB222-926F-1752-2A06-08D2A4885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87" y="876619"/>
            <a:ext cx="10719973" cy="185747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23A52BA4-463E-F15C-6FD8-F9DBB16B0537}"/>
              </a:ext>
            </a:extLst>
          </p:cNvPr>
          <p:cNvSpPr txBox="1"/>
          <p:nvPr/>
        </p:nvSpPr>
        <p:spPr>
          <a:xfrm>
            <a:off x="720172" y="3059668"/>
            <a:ext cx="10719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3 Még a </a:t>
            </a:r>
            <a:r>
              <a:rPr lang="hu-HU" dirty="0" err="1"/>
              <a:t>working</a:t>
            </a:r>
            <a:r>
              <a:rPr lang="hu-HU" dirty="0"/>
              <a:t> </a:t>
            </a:r>
            <a:r>
              <a:rPr lang="hu-HU" dirty="0" err="1"/>
              <a:t>directoryban</a:t>
            </a:r>
            <a:r>
              <a:rPr lang="hu-HU" dirty="0"/>
              <a:t> vagyunk, a változtatásokat a </a:t>
            </a:r>
            <a:r>
              <a:rPr lang="hu-HU" dirty="0" err="1"/>
              <a:t>staging</a:t>
            </a:r>
            <a:r>
              <a:rPr lang="hu-HU" dirty="0"/>
              <a:t> </a:t>
            </a:r>
            <a:r>
              <a:rPr lang="hu-HU" dirty="0" err="1"/>
              <a:t>area-ba</a:t>
            </a:r>
            <a:r>
              <a:rPr lang="hu-HU" dirty="0"/>
              <a:t> kell átvinni. -&gt; </a:t>
            </a:r>
            <a:r>
              <a:rPr lang="hu-HU" dirty="0" err="1"/>
              <a:t>git</a:t>
            </a:r>
            <a:r>
              <a:rPr lang="hu-HU" dirty="0"/>
              <a:t> add, vagy itt a + jel.  </a:t>
            </a:r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40FA8990-9D51-3A69-7534-7970766FAE19}"/>
              </a:ext>
            </a:extLst>
          </p:cNvPr>
          <p:cNvCxnSpPr/>
          <p:nvPr/>
        </p:nvCxnSpPr>
        <p:spPr>
          <a:xfrm flipH="1" flipV="1">
            <a:off x="3220278" y="2332383"/>
            <a:ext cx="7527235" cy="8083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Kép 10">
            <a:extLst>
              <a:ext uri="{FF2B5EF4-FFF2-40B4-BE49-F238E27FC236}">
                <a16:creationId xmlns:a16="http://schemas.microsoft.com/office/drawing/2014/main" id="{3E1DA817-65F6-3F84-867E-3825B77B3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72" y="3663980"/>
            <a:ext cx="10755175" cy="1944623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1C9D3645-6540-5FB8-81CA-871DDA23022C}"/>
              </a:ext>
            </a:extLst>
          </p:cNvPr>
          <p:cNvSpPr txBox="1"/>
          <p:nvPr/>
        </p:nvSpPr>
        <p:spPr>
          <a:xfrm>
            <a:off x="514763" y="6169162"/>
            <a:ext cx="107199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4  Egy változás lett hozzáadva, -&gt; a változtatásokat a lokális </a:t>
            </a:r>
            <a:r>
              <a:rPr lang="hu-HU" dirty="0" err="1"/>
              <a:t>repositoryba</a:t>
            </a:r>
            <a:r>
              <a:rPr lang="hu-HU" dirty="0"/>
              <a:t> akarjuk juttatni, indul a verziókövetés -&gt; </a:t>
            </a:r>
            <a:r>
              <a:rPr lang="hu-HU" b="1" dirty="0" err="1"/>
              <a:t>commit</a:t>
            </a:r>
            <a:r>
              <a:rPr lang="hu-HU" dirty="0"/>
              <a:t>    </a:t>
            </a:r>
          </a:p>
        </p:txBody>
      </p: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5583053D-377D-9822-BF96-F8B2516E82C7}"/>
              </a:ext>
            </a:extLst>
          </p:cNvPr>
          <p:cNvCxnSpPr/>
          <p:nvPr/>
        </p:nvCxnSpPr>
        <p:spPr>
          <a:xfrm flipV="1">
            <a:off x="2743200" y="5608603"/>
            <a:ext cx="119270" cy="5669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57713A98-B518-F3FC-9B0B-F039CFD6A151}"/>
              </a:ext>
            </a:extLst>
          </p:cNvPr>
          <p:cNvCxnSpPr/>
          <p:nvPr/>
        </p:nvCxnSpPr>
        <p:spPr>
          <a:xfrm flipV="1">
            <a:off x="1166191" y="4876800"/>
            <a:ext cx="344557" cy="16830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37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36BBB1B6-9100-3480-A4D3-BDE4C75A6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9" y="380999"/>
            <a:ext cx="8128002" cy="6096001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52F4E182-8AF6-8C68-B520-83B42945490A}"/>
              </a:ext>
            </a:extLst>
          </p:cNvPr>
          <p:cNvSpPr txBox="1"/>
          <p:nvPr/>
        </p:nvSpPr>
        <p:spPr>
          <a:xfrm>
            <a:off x="8786191" y="750261"/>
            <a:ext cx="3048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5  a változtatást </a:t>
            </a:r>
            <a:r>
              <a:rPr lang="hu-HU" dirty="0" err="1"/>
              <a:t>remote</a:t>
            </a:r>
            <a:r>
              <a:rPr lang="hu-HU" dirty="0"/>
              <a:t> </a:t>
            </a:r>
            <a:r>
              <a:rPr lang="hu-HU" dirty="0" err="1"/>
              <a:t>repositoryba</a:t>
            </a:r>
            <a:r>
              <a:rPr lang="hu-HU" dirty="0"/>
              <a:t> kell </a:t>
            </a:r>
            <a:r>
              <a:rPr lang="hu-HU" dirty="0" err="1"/>
              <a:t>juttani</a:t>
            </a:r>
            <a:r>
              <a:rPr lang="hu-HU" dirty="0"/>
              <a:t> -&gt; </a:t>
            </a:r>
            <a:r>
              <a:rPr lang="hu-HU" b="1" dirty="0" err="1"/>
              <a:t>push</a:t>
            </a:r>
            <a:r>
              <a:rPr lang="hu-HU" b="1" dirty="0"/>
              <a:t> parancs</a:t>
            </a:r>
          </a:p>
        </p:txBody>
      </p: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E02B5B1D-DFA6-A172-FD16-7EC376CC12FF}"/>
              </a:ext>
            </a:extLst>
          </p:cNvPr>
          <p:cNvCxnSpPr/>
          <p:nvPr/>
        </p:nvCxnSpPr>
        <p:spPr>
          <a:xfrm flipV="1">
            <a:off x="3220278" y="1673591"/>
            <a:ext cx="5565913" cy="3804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69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914</Words>
  <Application>Microsoft Office PowerPoint</Application>
  <PresentationFormat>Szélesvásznú</PresentationFormat>
  <Paragraphs>55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Róbert Biró</dc:creator>
  <cp:lastModifiedBy>Róbert Biró</cp:lastModifiedBy>
  <cp:revision>4</cp:revision>
  <dcterms:created xsi:type="dcterms:W3CDTF">2025-01-28T19:48:58Z</dcterms:created>
  <dcterms:modified xsi:type="dcterms:W3CDTF">2025-01-29T05:37:47Z</dcterms:modified>
</cp:coreProperties>
</file>