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27" r:id="rId6"/>
    <p:sldId id="328" r:id="rId7"/>
    <p:sldId id="316" r:id="rId8"/>
    <p:sldId id="335" r:id="rId9"/>
    <p:sldId id="329" r:id="rId10"/>
    <p:sldId id="333" r:id="rId11"/>
    <p:sldId id="321" r:id="rId12"/>
    <p:sldId id="322" r:id="rId13"/>
    <p:sldId id="323" r:id="rId14"/>
    <p:sldId id="337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84967" autoAdjust="0"/>
  </p:normalViewPr>
  <p:slideViewPr>
    <p:cSldViewPr snapToGrid="0">
      <p:cViewPr>
        <p:scale>
          <a:sx n="50" d="100"/>
          <a:sy n="50" d="100"/>
        </p:scale>
        <p:origin x="1004" y="40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1714500"/>
            <a:ext cx="10560177" cy="1723644"/>
          </a:xfrm>
        </p:spPr>
        <p:txBody>
          <a:bodyPr>
            <a:noAutofit/>
          </a:bodyPr>
          <a:lstStyle/>
          <a:p>
            <a:r>
              <a:rPr lang="hu-HU" sz="4000" b="1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Tudástér – ahol hasznos a lógás</a:t>
            </a:r>
            <a:b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3175" y="3743325"/>
            <a:ext cx="8191881" cy="2154555"/>
          </a:xfrm>
        </p:spPr>
        <p:txBody>
          <a:bodyPr>
            <a:normAutofit fontScale="47500" lnSpcReduction="20000"/>
          </a:bodyPr>
          <a:lstStyle/>
          <a:p>
            <a:pPr marL="3690620" marR="499745" algn="l">
              <a:lnSpc>
                <a:spcPct val="15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5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Bognár Csilla</a:t>
            </a:r>
            <a:endParaRPr lang="en-US" sz="5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620" marR="499745" algn="l">
              <a:lnSpc>
                <a:spcPct val="15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5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Maties Monica</a:t>
            </a:r>
            <a:endParaRPr lang="en-US" sz="5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620" marR="499745" algn="l">
              <a:lnSpc>
                <a:spcPct val="15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5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Tóth Tünde</a:t>
            </a:r>
            <a:endParaRPr lang="en-US" sz="5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6DE64-E0DA-6FF1-53E0-114A3D78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CAE8176-2009-6937-3559-F9D70DD1622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63">
            <a:extLst>
              <a:ext uri="{FF2B5EF4-FFF2-40B4-BE49-F238E27FC236}">
                <a16:creationId xmlns:a16="http://schemas.microsoft.com/office/drawing/2014/main" id="{4769D1EC-A3D6-B827-8A0A-78DF991CE3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Alkalmazás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224E6-A0B3-B40F-54A0-729D338FD101}"/>
              </a:ext>
            </a:extLst>
          </p:cNvPr>
          <p:cNvSpPr txBox="1"/>
          <p:nvPr/>
        </p:nvSpPr>
        <p:spPr>
          <a:xfrm>
            <a:off x="939800" y="1868865"/>
            <a:ext cx="10248900" cy="3783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 </a:t>
            </a:r>
            <a:r>
              <a:rPr lang="hu-H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Studio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fejlesztőkörnyezetet használtunk,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ahol a grafikus tervező felület került kiválasztásra;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hu-H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használtuk sablonként;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Toolbox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segítésével, különböző komponenseket helyeztünk el az űrlapon;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Beállítottuk a szükséges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tulajdonságokat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funkciókat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és az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eseményvezérlés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elvét követtük a különböző műveletek során;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C# nyelvben 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lapvető input-output műveleteket végeztünk,</a:t>
            </a:r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használt változó típusokkal;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Definiáltunk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konstansokat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függvényeket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alkottunk és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osztályokat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hoztunk létre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Ezen kifejezések a számítógép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kiértékeli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az utasításokat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végrehajtja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majd az eredményeket </a:t>
            </a: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felhasználja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precedencia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elv mentén.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68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F4A-9648-21FD-B223-3C2C7B74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BDEF14C-97E9-D029-51BE-A0484CE474F3}"/>
              </a:ext>
            </a:extLst>
          </p:cNvPr>
          <p:cNvSpPr txBox="1">
            <a:spLocks/>
          </p:cNvSpPr>
          <p:nvPr/>
        </p:nvSpPr>
        <p:spPr>
          <a:xfrm>
            <a:off x="1190752" y="782637"/>
            <a:ext cx="4553712" cy="8239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Használati útmutató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6C9AE9-A88D-6631-4FB9-41D144D62760}"/>
              </a:ext>
            </a:extLst>
          </p:cNvPr>
          <p:cNvSpPr txBox="1">
            <a:spLocks/>
          </p:cNvSpPr>
          <p:nvPr/>
        </p:nvSpPr>
        <p:spPr>
          <a:xfrm>
            <a:off x="1190752" y="2082800"/>
            <a:ext cx="4553712" cy="4221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Felületek használatához egy alap szintű ismeretre van szükség.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alábbi programok telepítése javasolt: Visual </a:t>
            </a:r>
            <a:r>
              <a:rPr lang="hu-H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PhpStorm</a:t>
            </a: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 weboldal használható Windows és Mac általi IOS rendszerekben is.</a:t>
            </a:r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601A07-F9A4-ED0B-3DBF-101CFA58AEA9}"/>
              </a:ext>
            </a:extLst>
          </p:cNvPr>
          <p:cNvSpPr txBox="1">
            <a:spLocks/>
          </p:cNvSpPr>
          <p:nvPr/>
        </p:nvSpPr>
        <p:spPr>
          <a:xfrm>
            <a:off x="6594348" y="782637"/>
            <a:ext cx="4553712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Jövőbeli kilátások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0961A0-5A3E-DE72-24DB-372E7D4C7404}"/>
              </a:ext>
            </a:extLst>
          </p:cNvPr>
          <p:cNvSpPr txBox="1">
            <a:spLocks/>
          </p:cNvSpPr>
          <p:nvPr/>
        </p:nvSpPr>
        <p:spPr>
          <a:xfrm>
            <a:off x="6594348" y="2082800"/>
            <a:ext cx="4553712" cy="4221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Színesíthetjük más – más témakörökkel;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Képzések megtartásához, résztvevők tudásának a felmérése;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Tanórákon bevezetni akár mint játék a diákok számára;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Tovább lehetne fejleszteni telefonon használható alkalmazássá;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Bővíteni online chat felülettel;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Intézmények közötti versenyekre;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1714500"/>
            <a:ext cx="10560177" cy="1723644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Köszönjük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figyelmet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3175" y="3743325"/>
            <a:ext cx="8191881" cy="2154555"/>
          </a:xfrm>
        </p:spPr>
        <p:txBody>
          <a:bodyPr>
            <a:normAutofit fontScale="47500" lnSpcReduction="20000"/>
          </a:bodyPr>
          <a:lstStyle/>
          <a:p>
            <a:pPr marL="3690620" marR="499745" algn="l">
              <a:lnSpc>
                <a:spcPct val="15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5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Bognár Csilla</a:t>
            </a:r>
            <a:endParaRPr lang="en-US" sz="5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620" marR="499745" algn="l">
              <a:lnSpc>
                <a:spcPct val="15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5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Maties Monica</a:t>
            </a:r>
            <a:endParaRPr lang="en-US" sz="5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620" marR="499745" algn="l">
              <a:lnSpc>
                <a:spcPct val="15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5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Tóth Tünde</a:t>
            </a:r>
            <a:endParaRPr lang="en-US" sz="5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9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1613E-6579-73A2-9DF3-9634BD8F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A19C4E-E520-BF30-70EB-C86DD39C414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39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</a:t>
            </a:r>
          </a:p>
          <a:p>
            <a:endParaRPr lang="hu-HU" sz="1200" dirty="0">
              <a:cs typeface="72" panose="020B0503030000000003" pitchFamily="34" charset="0"/>
            </a:endParaRPr>
          </a:p>
          <a:p>
            <a:endParaRPr lang="en-US" sz="5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7974939-32E0-56FD-7457-CFF4C5DAB7B9}"/>
              </a:ext>
            </a:extLst>
          </p:cNvPr>
          <p:cNvSpPr txBox="1">
            <a:spLocks/>
          </p:cNvSpPr>
          <p:nvPr/>
        </p:nvSpPr>
        <p:spPr>
          <a:xfrm>
            <a:off x="1447800" y="2327009"/>
            <a:ext cx="4549775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Tanároknak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1A64B08-1282-6A2B-15D2-D40AF5AA9F1F}"/>
              </a:ext>
            </a:extLst>
          </p:cNvPr>
          <p:cNvSpPr txBox="1">
            <a:spLocks/>
          </p:cNvSpPr>
          <p:nvPr/>
        </p:nvSpPr>
        <p:spPr>
          <a:xfrm>
            <a:off x="1447800" y="3234265"/>
            <a:ext cx="4549775" cy="29553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lehetőséget nyújt arra, hogy újabb kérdéseket tegyenek fel;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használhassák korrepetálásra;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tanulók eredményes munkáját figyelemmel kísérhetik;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A03544-8862-EE73-3060-7C714E4C3188}"/>
              </a:ext>
            </a:extLst>
          </p:cNvPr>
          <p:cNvSpPr txBox="1">
            <a:spLocks/>
          </p:cNvSpPr>
          <p:nvPr/>
        </p:nvSpPr>
        <p:spPr>
          <a:xfrm>
            <a:off x="6781618" y="2327009"/>
            <a:ext cx="4572182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Diákoknak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DCBDA6-55B6-4603-6D95-5313728F133E}"/>
              </a:ext>
            </a:extLst>
          </p:cNvPr>
          <p:cNvSpPr txBox="1">
            <a:spLocks/>
          </p:cNvSpPr>
          <p:nvPr/>
        </p:nvSpPr>
        <p:spPr>
          <a:xfrm>
            <a:off x="6781618" y="3234266"/>
            <a:ext cx="4572182" cy="29553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támogatást nyújt egy – egy tananyag feldolgozásában;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hibájuk kijavításában;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válaszok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elérhetősége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által láthatóvá válik számukra, mi az amit még nem sajátítottak el kellő képen</a:t>
            </a:r>
            <a:r>
              <a:rPr lang="hu-H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45527A-82AF-E5FB-6B1D-E223FDEC102F}"/>
              </a:ext>
            </a:extLst>
          </p:cNvPr>
          <p:cNvSpPr txBox="1">
            <a:spLocks/>
          </p:cNvSpPr>
          <p:nvPr/>
        </p:nvSpPr>
        <p:spPr>
          <a:xfrm>
            <a:off x="838200" y="668338"/>
            <a:ext cx="10515600" cy="13890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általunk kreált webes alkalmazást szeretnénk bemutatni, ami amellett hogy vonzó és játékos lehet a diákoknak, nagyon hatékony és könnyen kezelhető a tanárok részére is.</a:t>
            </a:r>
          </a:p>
          <a:p>
            <a:pPr>
              <a:lnSpc>
                <a:spcPct val="150000"/>
              </a:lnSpc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1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F78-55E0-A8A0-BDF1-F92B98FD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Munkamegosztásunk</a:t>
            </a:r>
            <a:r>
              <a:rPr lang="hu-HU" sz="5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B071-7D2C-6583-F227-EFAEE1DE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feladatok megoldása a következőként nézett ki: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Mónika a C#-os alkalmazás létrehozását látta el;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Csilla a Back-end megalkotását tudhatta magáénak;</a:t>
            </a: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Tünde pedig a Front-end kialakításában és megálmodásában játszott jelentős szerepet.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9E04-8C36-0E3E-DF65-64A0BEB7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957B0D0-8E49-A895-2AFA-23339EF1B373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felület illusztrálása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4798013-4191-D11A-6C0E-96BEC550B785}"/>
              </a:ext>
            </a:extLst>
          </p:cNvPr>
          <p:cNvSpPr txBox="1">
            <a:spLocks/>
          </p:cNvSpPr>
          <p:nvPr/>
        </p:nvSpPr>
        <p:spPr>
          <a:xfrm>
            <a:off x="1447800" y="1681163"/>
            <a:ext cx="283464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weboldal kialakítása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B4E4FAC-8359-EA7B-5C21-777BEA890DB7}"/>
              </a:ext>
            </a:extLst>
          </p:cNvPr>
          <p:cNvSpPr txBox="1">
            <a:spLocks/>
          </p:cNvSpPr>
          <p:nvPr/>
        </p:nvSpPr>
        <p:spPr>
          <a:xfrm>
            <a:off x="1447800" y="2505075"/>
            <a:ext cx="2834640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összehangolt arculat;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egyszerűségre törekedtünk;</a:t>
            </a:r>
          </a:p>
          <a:p>
            <a:pPr>
              <a:lnSpc>
                <a:spcPct val="150000"/>
              </a:lnSpc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önnyen kezelhető;</a:t>
            </a:r>
          </a:p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átlátható menüpontokkal;</a:t>
            </a:r>
          </a:p>
          <a:p>
            <a:pPr>
              <a:lnSpc>
                <a:spcPct val="150000"/>
              </a:lnSpc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él, hogy egyértelmű legyen;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75EA5-DE14-CFDF-5C91-6688DE3DDAF6}"/>
              </a:ext>
            </a:extLst>
          </p:cNvPr>
          <p:cNvSpPr txBox="1">
            <a:spLocks/>
          </p:cNvSpPr>
          <p:nvPr/>
        </p:nvSpPr>
        <p:spPr>
          <a:xfrm>
            <a:off x="4987335" y="1681163"/>
            <a:ext cx="283464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Az alkalmazás megjelenítése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64E3B05-DAAB-6EEF-D6AD-19F7B84FDC80}"/>
              </a:ext>
            </a:extLst>
          </p:cNvPr>
          <p:cNvSpPr txBox="1">
            <a:spLocks/>
          </p:cNvSpPr>
          <p:nvPr/>
        </p:nvSpPr>
        <p:spPr>
          <a:xfrm>
            <a:off x="4987335" y="2505075"/>
            <a:ext cx="2834640" cy="36845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könnyen kezelhető grafikus felület;</a:t>
            </a:r>
          </a:p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lágy színekkel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minden korosztályának egyértelmű legyen;</a:t>
            </a:r>
          </a:p>
          <a:p>
            <a:pPr>
              <a:lnSpc>
                <a:spcPct val="150000"/>
              </a:lnSpc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igyekeztünk minden bonyolult funkciót és megfogalmazást kerülni;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F7E4969-292A-D03E-F400-194D34DB9A31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Folyamatábra</a:t>
            </a:r>
          </a:p>
          <a:p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1586622-16C6-FF39-7E14-42F3DCF09667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elemek megértéséhez szükséges, amelyeken végighalad a koncepciónk;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segít, hogy vizuálisan megpróbáljuk elképzelni;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jobban megértjük az egyes részeket, és elemeket, amelyeken keresztül kell menni, és amely által megvalósulhat a projekt;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536C-786D-FE29-85BA-2E1F70E7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361AFD-1672-FB03-435B-B76E1FBFF1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Folyamatábra</a:t>
            </a:r>
            <a:b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470E9C2-E040-B1DE-10CE-B786879D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74" y="1027905"/>
            <a:ext cx="3765321" cy="5413248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7A176B-950E-1479-902E-E3901E8C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80" y="1027905"/>
            <a:ext cx="3755741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2BA-E04D-641B-7269-EEAF9646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Háttérben működő funkciók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8B83-E966-81B4-DA11-F8DFC07D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Beck-end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Alkalmazás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3C77-68F3-5B9C-7B6E-8CC77992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E67C2-4088-B54A-CBAC-61520672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7B2C801-0C53-72B7-97F5-5FC6A348B70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63">
            <a:extLst>
              <a:ext uri="{FF2B5EF4-FFF2-40B4-BE49-F238E27FC236}">
                <a16:creationId xmlns:a16="http://schemas.microsoft.com/office/drawing/2014/main" id="{A24EEDAA-F077-BD70-1051-C5B99493AE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46D3-ACBF-B0C4-B075-B2AA8582472E}"/>
              </a:ext>
            </a:extLst>
          </p:cNvPr>
          <p:cNvSpPr txBox="1"/>
          <p:nvPr/>
        </p:nvSpPr>
        <p:spPr>
          <a:xfrm>
            <a:off x="838200" y="1334110"/>
            <a:ext cx="1085850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,, Az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olyan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számítógépen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rendezett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adathalmaz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melynek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összetartoznak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Az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adatbázisok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célja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adatokat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hosszútávon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tartósan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lehessen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tárolni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illetve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tartalma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gyorsan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kereshető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legyen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lyan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relációs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adatbázist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hoztunk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létre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rendelkezik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gyeddel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tárolását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szolgálja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ttribútummal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egyedi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tulajdonságokat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foglalja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össze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áblákkal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átjáróként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kapcsolódnak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egymáshoz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ezőkkel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oszlopot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jelent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ekordokkal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tárolásához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használt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sorokat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foglalja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magába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jo</a:t>
            </a:r>
            <a:r>
              <a:rPr lang="hu-H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oldali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ábrán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láthatók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főbb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kapcsolatok</a:t>
            </a:r>
            <a:r>
              <a:rPr lang="hu-H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4E626A-A43E-6AF1-DC21-367E63C6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72" y="3740666"/>
            <a:ext cx="4453128" cy="20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5572-2E00-D9C7-C318-280AD4E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63">
            <a:extLst>
              <a:ext uri="{FF2B5EF4-FFF2-40B4-BE49-F238E27FC236}">
                <a16:creationId xmlns:a16="http://schemas.microsoft.com/office/drawing/2014/main" id="{F038CE7C-978C-84BF-9C6D-4770BD69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68339-8E5F-3DEC-D40B-072089569206}"/>
              </a:ext>
            </a:extLst>
          </p:cNvPr>
          <p:cNvSpPr txBox="1"/>
          <p:nvPr/>
        </p:nvSpPr>
        <p:spPr>
          <a:xfrm>
            <a:off x="990600" y="1358106"/>
            <a:ext cx="1018540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 front-end a programoknak, weboldalaknak az a része, amelyik a felhasználóval közvetlenül kapcsolatban van. Feladata az adatok megjelenése, befogadása a felhasználó (vagy ritkábban egy másik rendszer) felől.”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hu-H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-ot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alkalmaztuk - keretrendszerként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JavaScript-el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valósítottuk meg az interaktív weboldalunk létrehozását (a böngésző a forrás kódban szereplő nyelvet letölti, majd értelmezi és futtatja)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által hajtottuk végre a 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formázásokat (weboldal kinézetéért felel)</a:t>
            </a:r>
          </a:p>
        </p:txBody>
      </p:sp>
    </p:spTree>
    <p:extLst>
      <p:ext uri="{BB962C8B-B14F-4D97-AF65-F5344CB8AC3E}">
        <p14:creationId xmlns:p14="http://schemas.microsoft.com/office/powerpoint/2010/main" val="10899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482D-E537-8B48-587F-8F3DF24F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63">
            <a:extLst>
              <a:ext uri="{FF2B5EF4-FFF2-40B4-BE49-F238E27FC236}">
                <a16:creationId xmlns:a16="http://schemas.microsoft.com/office/drawing/2014/main" id="{C46FEA3C-9CD8-91BF-9AF0-0DEBC2249D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3BBD2-4480-5965-B3D9-D38F2A56FCE3}"/>
              </a:ext>
            </a:extLst>
          </p:cNvPr>
          <p:cNvSpPr txBox="1"/>
          <p:nvPr/>
        </p:nvSpPr>
        <p:spPr>
          <a:xfrm>
            <a:off x="990600" y="1868865"/>
            <a:ext cx="101727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Times New Roman" panose="02020603050405020304" pitchFamily="18" charset="0"/>
              </a:rPr>
              <a:t>,,A back-end a programoknak, weboldalaknak a hátsó, a felhasználó elől rejtett, a tényleges számításokat végző része. Feladata a front-end (a felhasználóval kapcsolatban lévő rész) felől érkező adatok feldolgozása, és az eredményeknek a front‑end felé történő visszajuttatása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Laravel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keretrendszert alkalmaztuk amely: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egy nyílt forráskódú PHP rendszer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biztonságosan lehet vele dolgozni,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az adatok gond nélkül </a:t>
            </a:r>
            <a:r>
              <a:rPr lang="hu-HU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migrálhatóak</a:t>
            </a:r>
            <a:endParaRPr lang="hu-H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465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{A6DA11E7-4209-4B50-984E-F9990E461B05}tf89338750_win32</Template>
  <TotalTime>0</TotalTime>
  <Words>653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Univers</vt:lpstr>
      <vt:lpstr>Wingdings</vt:lpstr>
      <vt:lpstr>GradientUnivers</vt:lpstr>
      <vt:lpstr>Tudástér – ahol hasznos a lógás </vt:lpstr>
      <vt:lpstr>PowerPoint Presentation</vt:lpstr>
      <vt:lpstr>Munkamegosztásunk  </vt:lpstr>
      <vt:lpstr>PowerPoint Presentation</vt:lpstr>
      <vt:lpstr>PowerPoint Presentation</vt:lpstr>
      <vt:lpstr>Háttérben működő funkciók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Tudástér – ahol hasznos a lógás </dc:title>
  <dc:creator>Maties, Monica, Celanese</dc:creator>
  <cp:lastModifiedBy>Maties, Monica, Celanese</cp:lastModifiedBy>
  <cp:revision>23</cp:revision>
  <dcterms:created xsi:type="dcterms:W3CDTF">2023-05-15T06:15:27Z</dcterms:created>
  <dcterms:modified xsi:type="dcterms:W3CDTF">2023-05-16T20:37:16Z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