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DB6D2E-EF2D-92EB-BD9F-6AD4D0581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584C0D5-5F7C-F45B-E728-26E2CCF84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6CC6691-56B4-C882-AD56-5CDAD292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504CC6F-E550-740A-268F-04D27E772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A673DDA-E7DA-4DE0-ADFC-C2CADCA0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1190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A30532-D7BE-3597-CEDC-AFBB5F2C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204D9EE-0E9D-A02D-B714-0CAFF688F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9D3E1D1-B3CA-FEDA-F8CB-CF47FA8D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C6D91D4-8B4B-9E64-4FBA-EE60964A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EDC1DA9-673F-BE85-3754-066E7513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2589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E68C485-85A8-634C-315A-32B4B717D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C8F9C7E-E20B-EE85-CC81-76A008678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EF98253-0FC9-221C-CA5F-2C7ABDE6F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CDCADD8-B228-D380-1738-9C4D4F82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B214818-868C-137D-81E8-5260AEBE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0345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141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9034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7477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6271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3227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3932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3237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2916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EE4F99-1D1C-AA99-A88F-FE831DC8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BB43C3-C96A-5F34-925E-2B6E3073A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0D0C67E-A556-33D2-9363-9751FC83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CA3029E-3CEA-7DB5-3080-7909F08D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B64C857-ADB5-4E95-2D18-C8FCD4E5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715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2130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9437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2955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6488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8729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2917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9966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9478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6514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3734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9E2858-0EEB-57AD-D01A-0845CA49A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2860A16-5031-8FDD-3BA6-00CFFFB47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F7C3A87-65B9-7C4D-403D-44B1B4B0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B7D777C-DEF6-543E-402E-D077C1CF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8E4FBB5-1F19-70D7-9A00-5CD1016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9810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2781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046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1093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0600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4536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796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6287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6438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221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9835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5C5FC6-4413-5460-E633-9368D122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A0A2BB-2E3A-ADBB-E425-A98249C5A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4757B92-514F-9059-5F96-87ED8CB83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BB255AD-4B8B-521E-6EBD-552A49522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104698E-B1C7-EA01-7033-17D33AED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1242F98-98B8-F056-5F62-241926AC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013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2559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1691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8417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6140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2235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04992C-DD14-FD32-68C9-ECDB8E6A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27D7BDE-C0F8-9F0F-3B48-E6DB1D06F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5C93C3F-B3A1-C490-5743-309CD29EA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CE31331-AE95-CE4B-2EB5-8E02C70B9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9503E0A-9BFB-00D9-CC0C-B08932AC1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F6A0233-3C11-7D37-F56E-0B9C6A8F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B53E53F-FF00-1618-D612-7CF677F7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4304960-A480-A4EB-EE23-1EC9DFEB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914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853741-8EB1-C61E-ED0E-F2954BAA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74D7366-B7B0-1EB1-CDE4-1931DCB0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A967153-28C4-F482-4301-BE7D6670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CABF24C-7BBF-EB9B-041B-9545A813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2356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65B4039-F46B-2EDF-2185-F2C6F7B6D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478238F-C400-49FB-F44A-6813AE74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3BCFA92-3549-7BB4-C138-C7528A22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9667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D12B95-A5BC-41CB-489C-B42C0C64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2F686F-06E3-0DF7-3282-285FC31D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46DFF70-7304-9370-CD76-AE960B69D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84C3A18-569C-01C9-4D22-1EF88EC48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1105795-CA45-26BB-DA22-B87EE175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112B1DA-1715-612F-4A86-C75CE856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9187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B815D4-AF4D-372A-F359-847DFAEF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3E46E02-2C68-57D7-0991-FF19B8AA10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5F3FF32-B912-5168-F28E-1B8F338C5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CD09786-3F67-1901-748B-5B96835FB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EF1D500-CD63-1BFA-FB73-DC0B514C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BC6BA6F-2BB9-06C8-F9EE-3538CA15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1845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261ED82-F959-996C-539A-AD0093C7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C3A3FF5-1E2F-E849-CA91-3D3E06BC4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2EF645F-C743-3F79-7B42-BA1D6BA54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C74B3B8-0E2E-884F-DBB5-A8F8DBD88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ACF41F7-4AFE-2560-1D8B-C4F3FD8DF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222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787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3781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A6B611A-8146-4FF2-85E9-33BCED343D7E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9F3DF2E-8F00-491C-A876-007F57525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48829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Kép 4" descr="A képen homályos, képernyőkép, hold, lámpa látható&#10;&#10;Automatikusan generált leírás">
            <a:extLst>
              <a:ext uri="{FF2B5EF4-FFF2-40B4-BE49-F238E27FC236}">
                <a16:creationId xmlns:a16="http://schemas.microsoft.com/office/drawing/2014/main" id="{D74822E5-E0C5-F114-B084-5B56E1F6DC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9" r="17318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E5D8C12-842F-C59C-73A1-6CBD187AD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hu-HU" sz="5000" dirty="0" err="1">
                <a:solidFill>
                  <a:schemeClr val="bg1"/>
                </a:solidFill>
                <a:latin typeface="Avenir Next LT Pro" panose="020B0504020202020204" pitchFamily="34" charset="-18"/>
              </a:rPr>
              <a:t>Syntax</a:t>
            </a:r>
            <a:r>
              <a:rPr lang="hu-HU" sz="5000" dirty="0">
                <a:solidFill>
                  <a:schemeClr val="bg1"/>
                </a:solidFill>
                <a:latin typeface="Avenir Next LT Pro" panose="020B0504020202020204" pitchFamily="34" charset="-18"/>
              </a:rPr>
              <a:t> </a:t>
            </a:r>
            <a:r>
              <a:rPr lang="hu-HU" sz="5000" dirty="0" err="1">
                <a:solidFill>
                  <a:schemeClr val="bg1"/>
                </a:solidFill>
                <a:latin typeface="Avenir Next LT Pro" panose="020B0504020202020204" pitchFamily="34" charset="-18"/>
              </a:rPr>
              <a:t>Quest</a:t>
            </a:r>
            <a:endParaRPr lang="hu-HU" sz="5000" dirty="0">
              <a:solidFill>
                <a:schemeClr val="bg1"/>
              </a:solidFill>
              <a:latin typeface="Avenir Next LT Pro" panose="020B0504020202020204" pitchFamily="34" charset="-18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FAF26BE-547E-D7A4-B222-8CDAC9ED3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hu-HU" sz="2000" dirty="0">
                <a:solidFill>
                  <a:schemeClr val="bg1"/>
                </a:solidFill>
                <a:latin typeface="Avenir Next LT Pro" panose="020B0504020202020204" pitchFamily="34" charset="-18"/>
              </a:rPr>
              <a:t>Tóth Viktor</a:t>
            </a:r>
          </a:p>
          <a:p>
            <a:pPr algn="l"/>
            <a:r>
              <a:rPr lang="hu-HU" sz="2000" dirty="0">
                <a:solidFill>
                  <a:schemeClr val="bg1"/>
                </a:solidFill>
                <a:latin typeface="Avenir Next LT Pro" panose="020B0504020202020204" pitchFamily="34" charset="-18"/>
              </a:rPr>
              <a:t>Kiss Gergő</a:t>
            </a:r>
          </a:p>
          <a:p>
            <a:pPr algn="l"/>
            <a:r>
              <a:rPr lang="hu-HU" sz="2000" dirty="0">
                <a:solidFill>
                  <a:schemeClr val="bg1"/>
                </a:solidFill>
                <a:latin typeface="Avenir Next LT Pro" panose="020B0504020202020204" pitchFamily="34" charset="-18"/>
              </a:rPr>
              <a:t>Kutasi Erzsébet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02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D89DE89-C68E-F3D5-FE04-F3BDE45D0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hu-HU" sz="3800" dirty="0">
                <a:solidFill>
                  <a:schemeClr val="bg1"/>
                </a:solidFill>
              </a:rPr>
              <a:t>Backend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CCEE05-503C-570B-3C91-A4F4894B1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hu-HU" sz="2000">
                <a:solidFill>
                  <a:schemeClr val="bg1"/>
                </a:solidFill>
              </a:rPr>
              <a:t>A backend alapját az Asp.Net Core API keretrendszer adja, törekedtünk a lehető legfrissebb sdk használatára, ezért 8.0 lett használva.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Kép 4" descr="A képen szöveg, képernyőkép, menü látható&#10;&#10;Automatikusan generált leírás">
            <a:extLst>
              <a:ext uri="{FF2B5EF4-FFF2-40B4-BE49-F238E27FC236}">
                <a16:creationId xmlns:a16="http://schemas.microsoft.com/office/drawing/2014/main" id="{66D7C8B4-AB23-B099-C050-786CD495E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685" y="313825"/>
            <a:ext cx="2959415" cy="623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49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868D9AE-069A-D523-C1FC-4823883A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hu-HU" dirty="0" err="1">
                <a:solidFill>
                  <a:schemeClr val="bg1"/>
                </a:solidFill>
              </a:rPr>
              <a:t>EntityFramework</a:t>
            </a:r>
            <a:endParaRPr lang="hu-HU" dirty="0">
              <a:solidFill>
                <a:schemeClr val="bg1"/>
              </a:solidFill>
            </a:endParaRPr>
          </a:p>
        </p:txBody>
      </p:sp>
      <p:grpSp>
        <p:nvGrpSpPr>
          <p:cNvPr id="19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E8A5E5-A5DD-3E5C-0AD4-2121B6D60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156" y="157315"/>
            <a:ext cx="5575312" cy="6577781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Az Entity Framework (EF) </a:t>
            </a:r>
            <a:r>
              <a:rPr lang="en-US" sz="1600" dirty="0" err="1">
                <a:solidFill>
                  <a:schemeClr val="bg1"/>
                </a:solidFill>
              </a:rPr>
              <a:t>egy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kényelmes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és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hatékony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objektum-relációs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leképzési</a:t>
            </a:r>
            <a:r>
              <a:rPr lang="en-US" sz="1600" dirty="0">
                <a:solidFill>
                  <a:schemeClr val="bg1"/>
                </a:solidFill>
              </a:rPr>
              <a:t> (ORM) </a:t>
            </a:r>
            <a:r>
              <a:rPr lang="en-US" sz="1600" dirty="0" err="1">
                <a:solidFill>
                  <a:schemeClr val="bg1"/>
                </a:solidFill>
              </a:rPr>
              <a:t>eszköz</a:t>
            </a:r>
            <a:r>
              <a:rPr lang="en-US" sz="1600" dirty="0">
                <a:solidFill>
                  <a:schemeClr val="bg1"/>
                </a:solidFill>
              </a:rPr>
              <a:t> a .NET </a:t>
            </a:r>
            <a:r>
              <a:rPr lang="en-US" sz="1600" dirty="0" err="1">
                <a:solidFill>
                  <a:schemeClr val="bg1"/>
                </a:solidFill>
              </a:rPr>
              <a:t>fejlesztők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számára</a:t>
            </a:r>
            <a:r>
              <a:rPr lang="en-US" sz="1600" dirty="0">
                <a:solidFill>
                  <a:schemeClr val="bg1"/>
                </a:solidFill>
              </a:rPr>
              <a:t>. Az EF </a:t>
            </a:r>
            <a:r>
              <a:rPr lang="en-US" sz="1600" dirty="0" err="1">
                <a:solidFill>
                  <a:schemeClr val="bg1"/>
                </a:solidFill>
              </a:rPr>
              <a:t>lehetővé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teszi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az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alkalmazások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számára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hogy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objektumorientált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módon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dolgozzanak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az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adatbázisokkal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anélkül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hogy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közvetlenül</a:t>
            </a:r>
            <a:r>
              <a:rPr lang="en-US" sz="1600" dirty="0">
                <a:solidFill>
                  <a:schemeClr val="bg1"/>
                </a:solidFill>
              </a:rPr>
              <a:t> SQL </a:t>
            </a:r>
            <a:r>
              <a:rPr lang="en-US" sz="1600" dirty="0" err="1">
                <a:solidFill>
                  <a:schemeClr val="bg1"/>
                </a:solidFill>
              </a:rPr>
              <a:t>lekérdezéseket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kellene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írniuk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hu-HU" sz="1600" b="1" dirty="0">
                <a:solidFill>
                  <a:schemeClr val="bg1"/>
                </a:solidFill>
              </a:rPr>
              <a:t>A fejlesztés során használatos csomagok:</a:t>
            </a:r>
          </a:p>
          <a:p>
            <a:pPr marL="742950" lvl="1" indent="-285750"/>
            <a:r>
              <a:rPr lang="hu-HU" sz="1600" b="1" dirty="0" err="1">
                <a:solidFill>
                  <a:schemeClr val="bg1"/>
                </a:solidFill>
              </a:rPr>
              <a:t>Microsoft.EntityFrameworkCore</a:t>
            </a:r>
            <a:endParaRPr lang="hu-HU" sz="1600" b="1" dirty="0">
              <a:solidFill>
                <a:schemeClr val="bg1"/>
              </a:solidFill>
            </a:endParaRPr>
          </a:p>
          <a:p>
            <a:pPr marL="1200150" lvl="2" indent="-285750"/>
            <a:r>
              <a:rPr lang="hu-HU" sz="1600" dirty="0">
                <a:solidFill>
                  <a:schemeClr val="bg1"/>
                </a:solidFill>
              </a:rPr>
              <a:t>Kapcsolat az adatbázis és az API között</a:t>
            </a:r>
          </a:p>
          <a:p>
            <a:pPr marL="742950" lvl="1" indent="-285750"/>
            <a:r>
              <a:rPr lang="hu-HU" sz="1600" b="1" dirty="0" err="1">
                <a:solidFill>
                  <a:schemeClr val="bg1"/>
                </a:solidFill>
              </a:rPr>
              <a:t>Microsoft.EntityFrameworkCore.Tools</a:t>
            </a:r>
            <a:endParaRPr lang="hu-HU" sz="1600" b="1" dirty="0">
              <a:solidFill>
                <a:schemeClr val="bg1"/>
              </a:solidFill>
            </a:endParaRPr>
          </a:p>
          <a:p>
            <a:pPr marL="1200150" lvl="2" indent="-285750"/>
            <a:r>
              <a:rPr lang="hu-HU" sz="1600" dirty="0">
                <a:solidFill>
                  <a:schemeClr val="bg1"/>
                </a:solidFill>
              </a:rPr>
              <a:t>Kiegészítő csomag az adatbázis </a:t>
            </a:r>
            <a:r>
              <a:rPr lang="hu-HU" sz="1600" dirty="0" err="1">
                <a:solidFill>
                  <a:schemeClr val="bg1"/>
                </a:solidFill>
              </a:rPr>
              <a:t>migrálásához</a:t>
            </a:r>
            <a:r>
              <a:rPr lang="hu-HU" sz="1600" dirty="0">
                <a:solidFill>
                  <a:schemeClr val="bg1"/>
                </a:solidFill>
              </a:rPr>
              <a:t>, </a:t>
            </a:r>
            <a:r>
              <a:rPr lang="hu-HU" sz="1600" dirty="0" err="1">
                <a:solidFill>
                  <a:schemeClr val="bg1"/>
                </a:solidFill>
              </a:rPr>
              <a:t>scaffoldolást</a:t>
            </a:r>
            <a:r>
              <a:rPr lang="hu-HU" sz="1600" dirty="0">
                <a:solidFill>
                  <a:schemeClr val="bg1"/>
                </a:solidFill>
              </a:rPr>
              <a:t> adatbázisból</a:t>
            </a:r>
          </a:p>
          <a:p>
            <a:pPr marL="742950" lvl="1" indent="-285750"/>
            <a:r>
              <a:rPr lang="hu-HU" sz="1600" b="1" dirty="0" err="1">
                <a:solidFill>
                  <a:schemeClr val="bg1"/>
                </a:solidFill>
              </a:rPr>
              <a:t>MySql.Data</a:t>
            </a:r>
            <a:endParaRPr lang="hu-HU" sz="1600" b="1" dirty="0">
              <a:solidFill>
                <a:schemeClr val="bg1"/>
              </a:solidFill>
            </a:endParaRPr>
          </a:p>
          <a:p>
            <a:pPr marL="1200150" lvl="2" indent="-285750"/>
            <a:r>
              <a:rPr lang="hu-HU" sz="1600" dirty="0">
                <a:solidFill>
                  <a:schemeClr val="bg1"/>
                </a:solidFill>
              </a:rPr>
              <a:t>Az adatbázis kommunikálását teszi lehetővé,</a:t>
            </a:r>
          </a:p>
          <a:p>
            <a:pPr marL="742950" lvl="1" indent="-285750"/>
            <a:r>
              <a:rPr lang="hu-HU" sz="1600" b="1" dirty="0" err="1">
                <a:solidFill>
                  <a:schemeClr val="bg1"/>
                </a:solidFill>
              </a:rPr>
              <a:t>Microsoft.AspNetCore.Authentication.JwtBearer</a:t>
            </a:r>
            <a:endParaRPr lang="hu-HU" sz="1600" b="1" dirty="0">
              <a:solidFill>
                <a:schemeClr val="bg1"/>
              </a:solidFill>
            </a:endParaRPr>
          </a:p>
          <a:p>
            <a:pPr marL="1200150" lvl="2" indent="-285750"/>
            <a:r>
              <a:rPr lang="hu-HU" sz="1600" dirty="0" err="1">
                <a:solidFill>
                  <a:schemeClr val="bg1"/>
                </a:solidFill>
              </a:rPr>
              <a:t>Authentikációs</a:t>
            </a:r>
            <a:r>
              <a:rPr lang="hu-HU" sz="1600" dirty="0">
                <a:solidFill>
                  <a:schemeClr val="bg1"/>
                </a:solidFill>
              </a:rPr>
              <a:t> </a:t>
            </a:r>
            <a:r>
              <a:rPr lang="hu-HU" sz="1600" dirty="0" err="1">
                <a:solidFill>
                  <a:schemeClr val="bg1"/>
                </a:solidFill>
              </a:rPr>
              <a:t>token</a:t>
            </a:r>
            <a:r>
              <a:rPr lang="hu-HU" sz="1600" dirty="0">
                <a:solidFill>
                  <a:schemeClr val="bg1"/>
                </a:solidFill>
              </a:rPr>
              <a:t> létrehozását, dekódolását és </a:t>
            </a:r>
            <a:r>
              <a:rPr lang="hu-HU" sz="1600" dirty="0" err="1">
                <a:solidFill>
                  <a:schemeClr val="bg1"/>
                </a:solidFill>
              </a:rPr>
              <a:t>validálását</a:t>
            </a:r>
            <a:r>
              <a:rPr lang="hu-HU" sz="1600" dirty="0">
                <a:solidFill>
                  <a:schemeClr val="bg1"/>
                </a:solidFill>
              </a:rPr>
              <a:t> teszi lehetővé</a:t>
            </a:r>
          </a:p>
          <a:p>
            <a:pPr marL="742950" lvl="1" indent="-285750"/>
            <a:r>
              <a:rPr lang="hu-HU" sz="1600" b="1" dirty="0" err="1">
                <a:solidFill>
                  <a:schemeClr val="bg1"/>
                </a:solidFill>
              </a:rPr>
              <a:t>Newtonsoft.Json</a:t>
            </a:r>
            <a:endParaRPr lang="hu-HU" sz="1600" b="1" dirty="0">
              <a:solidFill>
                <a:schemeClr val="bg1"/>
              </a:solidFill>
            </a:endParaRPr>
          </a:p>
          <a:p>
            <a:pPr marL="1200150" lvl="2" indent="-285750"/>
            <a:r>
              <a:rPr lang="hu-HU" sz="1600" dirty="0">
                <a:solidFill>
                  <a:schemeClr val="bg1"/>
                </a:solidFill>
              </a:rPr>
              <a:t>A JSON adatok kezelésére(</a:t>
            </a:r>
            <a:r>
              <a:rPr lang="hu-HU" sz="1600" dirty="0" err="1">
                <a:solidFill>
                  <a:schemeClr val="bg1"/>
                </a:solidFill>
              </a:rPr>
              <a:t>szerializálás</a:t>
            </a:r>
            <a:r>
              <a:rPr lang="hu-HU" sz="1600" dirty="0">
                <a:solidFill>
                  <a:schemeClr val="bg1"/>
                </a:solidFill>
              </a:rPr>
              <a:t>, </a:t>
            </a:r>
            <a:r>
              <a:rPr lang="hu-HU" sz="1600" dirty="0" err="1">
                <a:solidFill>
                  <a:schemeClr val="bg1"/>
                </a:solidFill>
              </a:rPr>
              <a:t>deszerializálás</a:t>
            </a:r>
            <a:r>
              <a:rPr lang="hu-HU" sz="1600" dirty="0">
                <a:solidFill>
                  <a:schemeClr val="bg1"/>
                </a:solidFill>
              </a:rPr>
              <a:t>)</a:t>
            </a:r>
          </a:p>
          <a:p>
            <a:pPr marL="742950" lvl="1" indent="-285750"/>
            <a:r>
              <a:rPr lang="hu-HU" sz="1600" b="1" dirty="0" err="1">
                <a:solidFill>
                  <a:schemeClr val="bg1"/>
                </a:solidFill>
              </a:rPr>
              <a:t>BCrypt.Net-Next</a:t>
            </a:r>
            <a:endParaRPr lang="hu-HU" sz="1600" b="1" dirty="0">
              <a:solidFill>
                <a:schemeClr val="bg1"/>
              </a:solidFill>
            </a:endParaRPr>
          </a:p>
          <a:p>
            <a:pPr marL="1200150" lvl="2" indent="-285750"/>
            <a:r>
              <a:rPr lang="hu-HU" sz="1600" dirty="0">
                <a:solidFill>
                  <a:schemeClr val="bg1"/>
                </a:solidFill>
              </a:rPr>
              <a:t>A jelszavak biztonságos átalakítása, tárolása(</a:t>
            </a:r>
            <a:r>
              <a:rPr lang="hu-HU" sz="1600" dirty="0" err="1">
                <a:solidFill>
                  <a:schemeClr val="bg1"/>
                </a:solidFill>
              </a:rPr>
              <a:t>hashelve</a:t>
            </a:r>
            <a:r>
              <a:rPr lang="hu-HU" sz="1600" dirty="0">
                <a:solidFill>
                  <a:schemeClr val="bg1"/>
                </a:solidFill>
              </a:rPr>
              <a:t>) és ellenőrzése</a:t>
            </a:r>
            <a:endParaRPr lang="en-US" sz="1600" dirty="0">
              <a:solidFill>
                <a:schemeClr val="bg1"/>
              </a:solidFill>
            </a:endParaRPr>
          </a:p>
          <a:p>
            <a:endParaRPr lang="hu-HU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734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5FE0F5-C494-FF47-A081-00581BD8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Swaggerek</a:t>
            </a:r>
            <a:endParaRPr lang="hu-HU" dirty="0"/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D740A10A-D870-C55C-1650-505CE233F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2490"/>
            <a:ext cx="5598383" cy="1465671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D47DF94D-4665-2235-3EDC-AE5269D79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79462"/>
            <a:ext cx="5598383" cy="1912405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14B16BB6-23AD-B851-A124-A46704A37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871" y="285287"/>
            <a:ext cx="5879690" cy="1327203"/>
          </a:xfrm>
          <a:prstGeom prst="rect">
            <a:avLst/>
          </a:prstGeom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EE3254E9-6FA2-B20C-1B4C-840D34DF2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5561" y="2397781"/>
            <a:ext cx="6096000" cy="1382059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2FA6E83A-7E03-ED60-8420-C668CB3FC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0501" y="4347929"/>
            <a:ext cx="6541060" cy="219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8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B76E2AC-0760-A95C-BDE1-96EAB6159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hu-HU">
                <a:solidFill>
                  <a:schemeClr val="bg1"/>
                </a:solidFill>
              </a:rPr>
              <a:t>Swagger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0DA8DE-97A3-14E2-44FD-C8FF8C1C6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226142"/>
            <a:ext cx="4974771" cy="6056496"/>
          </a:xfrm>
        </p:spPr>
        <p:txBody>
          <a:bodyPr>
            <a:normAutofit/>
          </a:bodyPr>
          <a:lstStyle/>
          <a:p>
            <a:r>
              <a:rPr lang="hu-HU" sz="1600" dirty="0">
                <a:solidFill>
                  <a:schemeClr val="bg1"/>
                </a:solidFill>
              </a:rPr>
              <a:t>A </a:t>
            </a:r>
            <a:r>
              <a:rPr lang="hu-HU" sz="1600" dirty="0" err="1">
                <a:solidFill>
                  <a:schemeClr val="bg1"/>
                </a:solidFill>
              </a:rPr>
              <a:t>Swagger</a:t>
            </a:r>
            <a:r>
              <a:rPr lang="hu-HU" sz="1600" dirty="0">
                <a:solidFill>
                  <a:schemeClr val="bg1"/>
                </a:solidFill>
              </a:rPr>
              <a:t> egy nyílt forráskódú keretrendszer, amelyet API-k dokumentálására és tesztelésére használnak. A Visual </a:t>
            </a:r>
            <a:r>
              <a:rPr lang="hu-HU" sz="1600" dirty="0" err="1">
                <a:solidFill>
                  <a:schemeClr val="bg1"/>
                </a:solidFill>
              </a:rPr>
              <a:t>Studio</a:t>
            </a:r>
            <a:r>
              <a:rPr lang="hu-HU" sz="1600" dirty="0">
                <a:solidFill>
                  <a:schemeClr val="bg1"/>
                </a:solidFill>
              </a:rPr>
              <a:t>-ban az API projektekben használható a </a:t>
            </a:r>
            <a:r>
              <a:rPr lang="hu-HU" sz="1600" dirty="0" err="1">
                <a:solidFill>
                  <a:schemeClr val="bg1"/>
                </a:solidFill>
              </a:rPr>
              <a:t>Swagger</a:t>
            </a:r>
            <a:r>
              <a:rPr lang="hu-HU" sz="1600" dirty="0">
                <a:solidFill>
                  <a:schemeClr val="bg1"/>
                </a:solidFill>
              </a:rPr>
              <a:t>, hogy könnyen létrehozhassunk dokumentációt az API-k működéséről.</a:t>
            </a:r>
          </a:p>
          <a:p>
            <a:r>
              <a:rPr lang="hu-HU" sz="1600" b="1" dirty="0">
                <a:solidFill>
                  <a:schemeClr val="bg1"/>
                </a:solidFill>
              </a:rPr>
              <a:t>A </a:t>
            </a:r>
            <a:r>
              <a:rPr lang="hu-HU" sz="1600" b="1" dirty="0" err="1">
                <a:solidFill>
                  <a:schemeClr val="bg1"/>
                </a:solidFill>
              </a:rPr>
              <a:t>Swagger</a:t>
            </a:r>
            <a:r>
              <a:rPr lang="hu-HU" sz="1600" b="1" dirty="0">
                <a:solidFill>
                  <a:schemeClr val="bg1"/>
                </a:solidFill>
              </a:rPr>
              <a:t> fő funkciói:</a:t>
            </a:r>
          </a:p>
          <a:p>
            <a:pPr lvl="1"/>
            <a:r>
              <a:rPr lang="hu-HU" sz="1400" dirty="0">
                <a:solidFill>
                  <a:schemeClr val="bg1"/>
                </a:solidFill>
              </a:rPr>
              <a:t>1. Dokumentáció generálása: Segítségével könnyen létrehozhatsz </a:t>
            </a:r>
            <a:r>
              <a:rPr lang="hu-HU" sz="1400" dirty="0" err="1">
                <a:solidFill>
                  <a:schemeClr val="bg1"/>
                </a:solidFill>
              </a:rPr>
              <a:t>struktúrált</a:t>
            </a:r>
            <a:r>
              <a:rPr lang="hu-HU" sz="1400" dirty="0">
                <a:solidFill>
                  <a:schemeClr val="bg1"/>
                </a:solidFill>
              </a:rPr>
              <a:t> dokumentációt az API-k működéséről, beleértve a végpontokat, a paramétereket, a visszatérési értékeket és az esteleges hibakódokat is. </a:t>
            </a:r>
          </a:p>
          <a:p>
            <a:pPr lvl="1"/>
            <a:r>
              <a:rPr lang="hu-HU" sz="1400" dirty="0">
                <a:solidFill>
                  <a:schemeClr val="bg1"/>
                </a:solidFill>
              </a:rPr>
              <a:t>2. Interaktív API-k kipróbálása: A </a:t>
            </a:r>
            <a:r>
              <a:rPr lang="hu-HU" sz="1400" dirty="0" err="1">
                <a:solidFill>
                  <a:schemeClr val="bg1"/>
                </a:solidFill>
              </a:rPr>
              <a:t>Swagger</a:t>
            </a:r>
            <a:r>
              <a:rPr lang="hu-HU" sz="1400" dirty="0">
                <a:solidFill>
                  <a:schemeClr val="bg1"/>
                </a:solidFill>
              </a:rPr>
              <a:t> UI segítségével felhasználók interaktívan kipróbálhatják az API-k végpontjait anélkül, hogy különösen mély technikai ismeretekkel rendelkeznének.</a:t>
            </a:r>
          </a:p>
          <a:p>
            <a:pPr lvl="1"/>
            <a:r>
              <a:rPr lang="hu-HU" sz="1400" dirty="0">
                <a:solidFill>
                  <a:schemeClr val="bg1"/>
                </a:solidFill>
              </a:rPr>
              <a:t>3. Kliensoldali kódgenerálás: A </a:t>
            </a:r>
            <a:r>
              <a:rPr lang="hu-HU" sz="1400" dirty="0" err="1">
                <a:solidFill>
                  <a:schemeClr val="bg1"/>
                </a:solidFill>
              </a:rPr>
              <a:t>Swagger</a:t>
            </a:r>
            <a:r>
              <a:rPr lang="hu-HU" sz="1400" dirty="0">
                <a:solidFill>
                  <a:schemeClr val="bg1"/>
                </a:solidFill>
              </a:rPr>
              <a:t> definíció alapján kliensoldali kódot is generálhatsz különböző programozási nyelveken, amelyek segíthetnek az API használatában.</a:t>
            </a:r>
          </a:p>
        </p:txBody>
      </p:sp>
    </p:spTree>
    <p:extLst>
      <p:ext uri="{BB962C8B-B14F-4D97-AF65-F5344CB8AC3E}">
        <p14:creationId xmlns:p14="http://schemas.microsoft.com/office/powerpoint/2010/main" val="323663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öveg, képernyőkép, szoftver látható&#10;&#10;Automatikusan generált leírás">
            <a:extLst>
              <a:ext uri="{FF2B5EF4-FFF2-40B4-BE49-F238E27FC236}">
                <a16:creationId xmlns:a16="http://schemas.microsoft.com/office/drawing/2014/main" id="{18FD161A-D18D-7790-DA6E-1E76CABE5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1261547"/>
            <a:ext cx="3517119" cy="432876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Kép 8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63CC8849-4B3F-CDF6-2FF1-E539EEDAB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76" y="2948386"/>
            <a:ext cx="3537345" cy="95508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Kép 6" descr="A képen szöveg, képernyőkép látható&#10;&#10;Automatikusan generált leírás">
            <a:extLst>
              <a:ext uri="{FF2B5EF4-FFF2-40B4-BE49-F238E27FC236}">
                <a16:creationId xmlns:a16="http://schemas.microsoft.com/office/drawing/2014/main" id="{30001727-3E79-FFC8-765D-FBBA70D9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36" y="2586216"/>
            <a:ext cx="3517120" cy="16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17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szöveg, képernyőkép, szoftver látható&#10;&#10;Automatikusan generált leírás">
            <a:extLst>
              <a:ext uri="{FF2B5EF4-FFF2-40B4-BE49-F238E27FC236}">
                <a16:creationId xmlns:a16="http://schemas.microsoft.com/office/drawing/2014/main" id="{6721347C-CD23-9FF5-AE1C-A185F15D4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74510"/>
            <a:ext cx="3292524" cy="410283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BA75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Kép 4" descr="A képen szöveg, képernyőkép, szoftver látható&#10;&#10;Automatikusan generált leírás">
            <a:extLst>
              <a:ext uri="{FF2B5EF4-FFF2-40B4-BE49-F238E27FC236}">
                <a16:creationId xmlns:a16="http://schemas.microsoft.com/office/drawing/2014/main" id="{3C7CEB10-07A2-E72C-C058-A5967DABC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676" y="1508707"/>
            <a:ext cx="6184580" cy="38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93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6CB1E9A-832F-CAAE-D952-BBF174CE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Köszönjük a figyelmet!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34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-té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-té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3.xml><?xml version="1.0" encoding="utf-8"?>
<a:theme xmlns:a="http://schemas.openxmlformats.org/drawingml/2006/main" name="1_Office Theme">
  <a:themeElements>
    <a:clrScheme name="Office-té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-té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4.xml><?xml version="1.0" encoding="utf-8"?>
<a:theme xmlns:a="http://schemas.openxmlformats.org/drawingml/2006/main" name="2_Office Theme">
  <a:themeElements>
    <a:clrScheme name="Office-té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-té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280</Words>
  <Application>Microsoft Office PowerPoint</Application>
  <PresentationFormat>Szélesvásznú</PresentationFormat>
  <Paragraphs>29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4</vt:i4>
      </vt:variant>
      <vt:variant>
        <vt:lpstr>Diacímek</vt:lpstr>
      </vt:variant>
      <vt:variant>
        <vt:i4>8</vt:i4>
      </vt:variant>
    </vt:vector>
  </HeadingPairs>
  <TitlesOfParts>
    <vt:vector size="16" baseType="lpstr">
      <vt:lpstr>Aptos</vt:lpstr>
      <vt:lpstr>Aptos Display</vt:lpstr>
      <vt:lpstr>Arial</vt:lpstr>
      <vt:lpstr>Avenir Next LT Pro</vt:lpstr>
      <vt:lpstr>Office-téma</vt:lpstr>
      <vt:lpstr>Office Theme</vt:lpstr>
      <vt:lpstr>1_Office Theme</vt:lpstr>
      <vt:lpstr>2_Office Theme</vt:lpstr>
      <vt:lpstr>Syntax Quest</vt:lpstr>
      <vt:lpstr>Backend</vt:lpstr>
      <vt:lpstr>EntityFramework</vt:lpstr>
      <vt:lpstr>Swaggerek</vt:lpstr>
      <vt:lpstr>Swagger</vt:lpstr>
      <vt:lpstr>PowerPoint-bemutató</vt:lpstr>
      <vt:lpstr>PowerPoint-bemutató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 Quest</dc:title>
  <dc:creator>Erzsi Kutasi</dc:creator>
  <cp:lastModifiedBy>Gyula Héjjas</cp:lastModifiedBy>
  <cp:revision>2</cp:revision>
  <dcterms:created xsi:type="dcterms:W3CDTF">2024-04-26T07:53:06Z</dcterms:created>
  <dcterms:modified xsi:type="dcterms:W3CDTF">2024-04-26T08:36:54Z</dcterms:modified>
</cp:coreProperties>
</file>