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61" r:id="rId5"/>
    <p:sldId id="260" r:id="rId6"/>
    <p:sldId id="262" r:id="rId7"/>
    <p:sldId id="264" r:id="rId8"/>
    <p:sldId id="267" r:id="rId9"/>
    <p:sldId id="278" r:id="rId10"/>
    <p:sldId id="265" r:id="rId11"/>
    <p:sldId id="266" r:id="rId12"/>
    <p:sldId id="270" r:id="rId13"/>
    <p:sldId id="271" r:id="rId14"/>
    <p:sldId id="269" r:id="rId15"/>
    <p:sldId id="268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2C0169-2C15-4F79-B097-F4BB8E3C3B51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A659DD-389B-4C6F-B024-84805F3C9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2C0169-2C15-4F79-B097-F4BB8E3C3B51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A659DD-389B-4C6F-B024-84805F3C9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2C0169-2C15-4F79-B097-F4BB8E3C3B51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A659DD-389B-4C6F-B024-84805F3C9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2C0169-2C15-4F79-B097-F4BB8E3C3B51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A659DD-389B-4C6F-B024-84805F3C9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2C0169-2C15-4F79-B097-F4BB8E3C3B51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A659DD-389B-4C6F-B024-84805F3C9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2C0169-2C15-4F79-B097-F4BB8E3C3B51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A659DD-389B-4C6F-B024-84805F3C9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2C0169-2C15-4F79-B097-F4BB8E3C3B51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A659DD-389B-4C6F-B024-84805F3C9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2C0169-2C15-4F79-B097-F4BB8E3C3B51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A659DD-389B-4C6F-B024-84805F3C9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2C0169-2C15-4F79-B097-F4BB8E3C3B51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A659DD-389B-4C6F-B024-84805F3C9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F2C0169-2C15-4F79-B097-F4BB8E3C3B51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A659DD-389B-4C6F-B024-84805F3C9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2C0169-2C15-4F79-B097-F4BB8E3C3B51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A659DD-389B-4C6F-B024-84805F3C9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F2C0169-2C15-4F79-B097-F4BB8E3C3B51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BA659DD-389B-4C6F-B024-84805F3C9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(Universal Asynchronous Receiver-Transmitter)</a:t>
            </a:r>
          </a:p>
          <a:p>
            <a:r>
              <a:rPr lang="en-US" dirty="0" smtClean="0"/>
              <a:t>Protocol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UART: Clock </a:t>
            </a:r>
            <a:r>
              <a:rPr lang="en-US" dirty="0" smtClean="0"/>
              <a:t>Specification: 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229600" cy="225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" y="42672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Counter:</a:t>
            </a:r>
          </a:p>
          <a:p>
            <a:pPr lvl="1">
              <a:buNone/>
            </a:pPr>
            <a:r>
              <a:rPr lang="en-US" dirty="0" smtClean="0"/>
              <a:t>Baud = 9600</a:t>
            </a:r>
          </a:p>
          <a:p>
            <a:pPr lvl="1">
              <a:buNone/>
            </a:pPr>
            <a:r>
              <a:rPr lang="en-US" dirty="0" err="1" smtClean="0"/>
              <a:t>Clk_freq</a:t>
            </a:r>
            <a:r>
              <a:rPr lang="en-US" dirty="0" smtClean="0"/>
              <a:t> = </a:t>
            </a:r>
            <a:r>
              <a:rPr lang="en-US" dirty="0" smtClean="0"/>
              <a:t>12 </a:t>
            </a:r>
            <a:r>
              <a:rPr lang="en-US" dirty="0" smtClean="0"/>
              <a:t>000 000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83.33ns per cycle or 41.66ns per half cycle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(12M</a:t>
            </a:r>
            <a:r>
              <a:rPr lang="en-US" dirty="0" smtClean="0"/>
              <a:t>)/9600 = </a:t>
            </a:r>
            <a:r>
              <a:rPr lang="en-US" dirty="0" smtClean="0"/>
              <a:t>1250 </a:t>
            </a:r>
            <a:r>
              <a:rPr lang="en-US" dirty="0" smtClean="0">
                <a:sym typeface="Wingdings" pitchFamily="2" charset="2"/>
              </a:rPr>
              <a:t> counts per 1 bit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Log2(1250-1) </a:t>
            </a:r>
            <a:r>
              <a:rPr lang="en-US" dirty="0" smtClean="0">
                <a:sym typeface="Wingdings" pitchFamily="2" charset="2"/>
              </a:rPr>
              <a:t>= </a:t>
            </a:r>
            <a:r>
              <a:rPr lang="en-US" dirty="0" smtClean="0">
                <a:sym typeface="Wingdings" pitchFamily="2" charset="2"/>
              </a:rPr>
              <a:t>10.29 </a:t>
            </a:r>
            <a:r>
              <a:rPr lang="en-US" dirty="0" smtClean="0"/>
              <a:t>≈ </a:t>
            </a:r>
            <a:r>
              <a:rPr lang="en-US" dirty="0" smtClean="0"/>
              <a:t>11 </a:t>
            </a:r>
            <a:r>
              <a:rPr lang="en-US" dirty="0" smtClean="0">
                <a:sym typeface="Wingdings" pitchFamily="2" charset="2"/>
              </a:rPr>
              <a:t> bits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Clock Adjustments &amp; Adding a Bit count:</a:t>
            </a:r>
          </a:p>
          <a:p>
            <a:pPr>
              <a:buNone/>
            </a:pPr>
            <a:r>
              <a:rPr lang="en-US" sz="1800" dirty="0" smtClean="0"/>
              <a:t>Base module:</a:t>
            </a:r>
            <a:r>
              <a:rPr lang="en-US" dirty="0" smtClean="0"/>
              <a:t>		  	 </a:t>
            </a:r>
            <a:r>
              <a:rPr lang="en-US" sz="2000" dirty="0" smtClean="0"/>
              <a:t>test bench: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UART: </a:t>
            </a:r>
            <a:r>
              <a:rPr lang="en-US" dirty="0" smtClean="0"/>
              <a:t>Code Implementation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38400"/>
            <a:ext cx="444984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200400"/>
            <a:ext cx="442133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2438400"/>
            <a:ext cx="4495800" cy="17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Transition Block: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UART: Code Implementation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09800"/>
            <a:ext cx="84105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the Output of </a:t>
            </a:r>
            <a:r>
              <a:rPr lang="en-US" dirty="0" err="1" smtClean="0"/>
              <a:t>Tx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Implementation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6629400" cy="4719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UART: </a:t>
            </a:r>
            <a:r>
              <a:rPr lang="en-US" sz="3600" dirty="0" smtClean="0"/>
              <a:t>Transmit Different Character</a:t>
            </a:r>
            <a:endParaRPr lang="en-US" dirty="0"/>
          </a:p>
        </p:txBody>
      </p:sp>
      <p:pic>
        <p:nvPicPr>
          <p:cNvPr id="4" name="Picture 6" descr="C:\Users\esi-user\Downloads\image (1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229600" cy="2292414"/>
          </a:xfrm>
          <a:prstGeom prst="rect">
            <a:avLst/>
          </a:prstGeom>
          <a:noFill/>
        </p:spPr>
      </p:pic>
      <p:pic>
        <p:nvPicPr>
          <p:cNvPr id="3074" name="Picture 2" descr="C:\Users\esi-user\Documents\clock_test\Captur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1" y="3965292"/>
            <a:ext cx="8229600" cy="2411288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600200"/>
            <a:ext cx="8991600" cy="2114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dirty="0" smtClean="0"/>
              <a:t>Test bench: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UART: </a:t>
            </a:r>
            <a:r>
              <a:rPr lang="en-US" sz="3100" dirty="0" smtClean="0"/>
              <a:t>Loop condition for 100ms interval</a:t>
            </a:r>
            <a:endParaRPr lang="en-US" dirty="0"/>
          </a:p>
        </p:txBody>
      </p:sp>
      <p:pic>
        <p:nvPicPr>
          <p:cNvPr id="6146" name="Picture 2" descr="C:\Users\esi-user\Documents\clock_test\Capture 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763001" cy="2174866"/>
          </a:xfrm>
          <a:prstGeom prst="rect">
            <a:avLst/>
          </a:prstGeom>
          <a:noFill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038600"/>
            <a:ext cx="6934200" cy="239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UART: </a:t>
            </a:r>
            <a:r>
              <a:rPr lang="en-US" sz="3100" dirty="0" smtClean="0"/>
              <a:t>Loop condition for 100ms interval</a:t>
            </a:r>
            <a:endParaRPr lang="en-US" dirty="0"/>
          </a:p>
        </p:txBody>
      </p:sp>
      <p:pic>
        <p:nvPicPr>
          <p:cNvPr id="6146" name="Picture 2" descr="C:\Users\esi-user\Documents\clock_test\Capture 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763001" cy="2174866"/>
          </a:xfrm>
          <a:prstGeom prst="rect">
            <a:avLst/>
          </a:prstGeom>
          <a:noFill/>
        </p:spPr>
      </p:pic>
      <p:pic>
        <p:nvPicPr>
          <p:cNvPr id="7170" name="Picture 2" descr="C:\Users\esi-user\Documents\clock_test\Capture 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581400"/>
            <a:ext cx="8746389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UART: </a:t>
            </a:r>
            <a:r>
              <a:rPr lang="en-US" sz="3100" dirty="0" smtClean="0"/>
              <a:t>Loop condition for 100ms interval</a:t>
            </a:r>
            <a:endParaRPr lang="en-US" dirty="0"/>
          </a:p>
        </p:txBody>
      </p:sp>
      <p:pic>
        <p:nvPicPr>
          <p:cNvPr id="6146" name="Picture 2" descr="C:\Users\esi-user\Documents\clock_test\Capture 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763001" cy="2174866"/>
          </a:xfrm>
          <a:prstGeom prst="rect">
            <a:avLst/>
          </a:prstGeom>
          <a:noFill/>
        </p:spPr>
      </p:pic>
      <p:pic>
        <p:nvPicPr>
          <p:cNvPr id="8194" name="Picture 2" descr="C:\Users\esi-user\Documents\clock_test\Capture 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581401"/>
            <a:ext cx="8763000" cy="2090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UART: </a:t>
            </a:r>
            <a:r>
              <a:rPr lang="en-US" sz="3100" dirty="0" smtClean="0"/>
              <a:t>Loop condition for 100ms interval</a:t>
            </a:r>
            <a:endParaRPr lang="en-US" dirty="0"/>
          </a:p>
        </p:txBody>
      </p:sp>
      <p:pic>
        <p:nvPicPr>
          <p:cNvPr id="6146" name="Picture 2" descr="C:\Users\esi-user\Documents\clock_test\Capture 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763001" cy="2174866"/>
          </a:xfrm>
          <a:prstGeom prst="rect">
            <a:avLst/>
          </a:prstGeom>
          <a:noFill/>
        </p:spPr>
      </p:pic>
      <p:pic>
        <p:nvPicPr>
          <p:cNvPr id="9218" name="Picture 2" descr="C:\Users\esi-user\Documents\clock_test\Capture 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505201"/>
            <a:ext cx="8763000" cy="2083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UART: </a:t>
            </a:r>
            <a:r>
              <a:rPr lang="en-US" sz="3100" dirty="0" smtClean="0"/>
              <a:t>Loop condition for 100ms interval</a:t>
            </a:r>
            <a:endParaRPr lang="en-US" dirty="0"/>
          </a:p>
        </p:txBody>
      </p:sp>
      <p:pic>
        <p:nvPicPr>
          <p:cNvPr id="6146" name="Picture 2" descr="C:\Users\esi-user\Documents\clock_test\Capture 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763001" cy="2174866"/>
          </a:xfrm>
          <a:prstGeom prst="rect">
            <a:avLst/>
          </a:prstGeom>
          <a:noFill/>
        </p:spPr>
      </p:pic>
      <p:pic>
        <p:nvPicPr>
          <p:cNvPr id="10242" name="Picture 2" descr="C:\Users\esi-user\Documents\clock_test\Capture 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1" y="3505200"/>
            <a:ext cx="8763000" cy="21068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4672"/>
          </a:xfrm>
        </p:spPr>
        <p:txBody>
          <a:bodyPr>
            <a:normAutofit/>
          </a:bodyPr>
          <a:lstStyle/>
          <a:p>
            <a:r>
              <a:rPr lang="en-US" dirty="0" smtClean="0"/>
              <a:t>Protocol:</a:t>
            </a:r>
          </a:p>
          <a:p>
            <a:pPr lvl="1"/>
            <a:r>
              <a:rPr lang="en-US" dirty="0" smtClean="0"/>
              <a:t>Normally high (‘1’) when not in used.</a:t>
            </a:r>
          </a:p>
          <a:p>
            <a:pPr lvl="1"/>
            <a:r>
              <a:rPr lang="en-US" dirty="0" smtClean="0"/>
              <a:t>Serialize a Data (0x59)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Initial Requirements:</a:t>
            </a:r>
          </a:p>
          <a:p>
            <a:pPr lvl="1"/>
            <a:r>
              <a:rPr lang="en-US" dirty="0" smtClean="0"/>
              <a:t>Top-level module ports (</a:t>
            </a:r>
            <a:r>
              <a:rPr lang="en-US" dirty="0" err="1" smtClean="0"/>
              <a:t>clk</a:t>
            </a:r>
            <a:r>
              <a:rPr lang="en-US" dirty="0" smtClean="0"/>
              <a:t>, </a:t>
            </a:r>
            <a:r>
              <a:rPr lang="en-US" dirty="0" err="1" smtClean="0"/>
              <a:t>nrst</a:t>
            </a:r>
            <a:r>
              <a:rPr lang="en-US" dirty="0" smtClean="0"/>
              <a:t>, </a:t>
            </a:r>
            <a:r>
              <a:rPr lang="en-US" dirty="0" err="1" smtClean="0"/>
              <a:t>tx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Baud rate of 9600bits/sec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895600"/>
            <a:ext cx="533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UART: </a:t>
            </a:r>
            <a:r>
              <a:rPr lang="en-US" sz="3100" dirty="0" smtClean="0"/>
              <a:t>Loop condition for 100ms interval</a:t>
            </a:r>
            <a:endParaRPr lang="en-US" dirty="0"/>
          </a:p>
        </p:txBody>
      </p:sp>
      <p:pic>
        <p:nvPicPr>
          <p:cNvPr id="6146" name="Picture 2" descr="C:\Users\esi-user\Documents\clock_test\Capture 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763001" cy="2174866"/>
          </a:xfrm>
          <a:prstGeom prst="rect">
            <a:avLst/>
          </a:prstGeom>
          <a:noFill/>
        </p:spPr>
      </p:pic>
      <p:pic>
        <p:nvPicPr>
          <p:cNvPr id="11266" name="Picture 2" descr="C:\Users\esi-user\Documents\clock_test\Capture 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505200"/>
            <a:ext cx="8705133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6072"/>
          </a:xfrm>
        </p:spPr>
        <p:txBody>
          <a:bodyPr/>
          <a:lstStyle/>
          <a:p>
            <a:r>
              <a:rPr lang="en-US" dirty="0" smtClean="0"/>
              <a:t>Initial Design Block Diagram:</a:t>
            </a:r>
          </a:p>
          <a:p>
            <a:endParaRPr lang="en-US" dirty="0" smtClean="0"/>
          </a:p>
          <a:p>
            <a:pPr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63436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r>
              <a:rPr lang="en-US" dirty="0" smtClean="0"/>
              <a:t>Clock Specification: </a:t>
            </a:r>
          </a:p>
          <a:p>
            <a:r>
              <a:rPr lang="en-US" sz="1200" dirty="0" smtClean="0"/>
              <a:t>(LM98714 Three Channel, 16-Bit, 45 MSPS Analog Front End With LVDS/CMOS Output and Integrated CCD/CIS Sensor Timing Generator)</a:t>
            </a:r>
          </a:p>
          <a:p>
            <a:endParaRPr lang="en-US" sz="1200" dirty="0" smtClean="0"/>
          </a:p>
          <a:p>
            <a:r>
              <a:rPr lang="en-US" sz="1200" dirty="0" smtClean="0"/>
              <a:t>Input clock frequency of 30Mhz.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https://www.ti.com/lit/ds/symlink/lm98714.pdf?ts=1623995244902&amp;ref_url=https%253A%252F%252Fwww.ti.com%252Fproduct%252FLM98714</a:t>
            </a:r>
          </a:p>
          <a:p>
            <a:pPr>
              <a:buNone/>
            </a:pP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90685"/>
            <a:ext cx="7010400" cy="3052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/>
          </a:bodyPr>
          <a:lstStyle/>
          <a:p>
            <a:r>
              <a:rPr lang="en-US" dirty="0" smtClean="0"/>
              <a:t>Counter:</a:t>
            </a:r>
          </a:p>
          <a:p>
            <a:pPr lvl="1">
              <a:buNone/>
            </a:pPr>
            <a:r>
              <a:rPr lang="en-US" dirty="0" smtClean="0"/>
              <a:t>Baud = 9600</a:t>
            </a:r>
          </a:p>
          <a:p>
            <a:pPr lvl="1">
              <a:buNone/>
            </a:pPr>
            <a:r>
              <a:rPr lang="en-US" dirty="0" err="1" smtClean="0"/>
              <a:t>Clk_freq</a:t>
            </a:r>
            <a:r>
              <a:rPr lang="en-US" dirty="0" smtClean="0"/>
              <a:t> = 30 000 000 </a:t>
            </a:r>
            <a:r>
              <a:rPr lang="en-US" dirty="0" smtClean="0">
                <a:sym typeface="Wingdings" pitchFamily="2" charset="2"/>
              </a:rPr>
              <a:t> 0.3ns (in one clock cycle)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(30M)/9600 = 3125 </a:t>
            </a:r>
            <a:r>
              <a:rPr lang="en-US" dirty="0" smtClean="0">
                <a:sym typeface="Wingdings" pitchFamily="2" charset="2"/>
              </a:rPr>
              <a:t> counts per 1 bit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Log2(3125) = 11.6 </a:t>
            </a:r>
            <a:r>
              <a:rPr lang="en-US" dirty="0" smtClean="0"/>
              <a:t>≈ 12 </a:t>
            </a:r>
            <a:r>
              <a:rPr lang="en-US" dirty="0" smtClean="0">
                <a:sym typeface="Wingdings" pitchFamily="2" charset="2"/>
              </a:rPr>
              <a:t> bits</a:t>
            </a: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sz="1100" dirty="0" smtClean="0">
                <a:sym typeface="Wingdings" pitchFamily="2" charset="2"/>
              </a:rPr>
              <a:t>**Take note: baud rate must be varied so we need to, implement Log2 in the code. But for the initial trial we will pre-set this parameter.</a:t>
            </a: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581400"/>
            <a:ext cx="8660561" cy="211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28472"/>
          </a:xfrm>
        </p:spPr>
        <p:txBody>
          <a:bodyPr/>
          <a:lstStyle/>
          <a:p>
            <a:r>
              <a:rPr lang="en-US" dirty="0" smtClean="0"/>
              <a:t>Base module: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5099436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UART (Phase II)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(Universal Asynchronous Receiver-Transmitter)</a:t>
            </a:r>
          </a:p>
          <a:p>
            <a:r>
              <a:rPr lang="en-US" dirty="0" smtClean="0"/>
              <a:t>Protocol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Clock Specification</a:t>
            </a:r>
          </a:p>
          <a:p>
            <a:pPr lvl="1"/>
            <a:r>
              <a:rPr lang="en-US" dirty="0" smtClean="0"/>
              <a:t>Update the counter</a:t>
            </a:r>
          </a:p>
          <a:p>
            <a:r>
              <a:rPr lang="en-US" dirty="0" smtClean="0"/>
              <a:t>Add a Bit count</a:t>
            </a:r>
          </a:p>
          <a:p>
            <a:pPr lvl="1"/>
            <a:r>
              <a:rPr lang="en-US" dirty="0" smtClean="0"/>
              <a:t>4-Bit register that loops in every 0-9 count</a:t>
            </a:r>
          </a:p>
          <a:p>
            <a:r>
              <a:rPr lang="en-US" dirty="0" smtClean="0"/>
              <a:t>Add a 2-bit State Transition</a:t>
            </a:r>
          </a:p>
          <a:p>
            <a:pPr lvl="1"/>
            <a:r>
              <a:rPr lang="en-US" dirty="0" smtClean="0"/>
              <a:t>00 – busy/ idle</a:t>
            </a:r>
          </a:p>
          <a:p>
            <a:pPr lvl="1"/>
            <a:r>
              <a:rPr lang="en-US" dirty="0" smtClean="0"/>
              <a:t>01 – start bit</a:t>
            </a:r>
          </a:p>
          <a:p>
            <a:pPr lvl="1"/>
            <a:r>
              <a:rPr lang="en-US" dirty="0" smtClean="0"/>
              <a:t>10 – stop bit</a:t>
            </a:r>
          </a:p>
          <a:p>
            <a:pPr lvl="1"/>
            <a:r>
              <a:rPr lang="en-US" dirty="0" smtClean="0"/>
              <a:t>11 – data is </a:t>
            </a:r>
            <a:r>
              <a:rPr lang="en-US" dirty="0" smtClean="0"/>
              <a:t>sending</a:t>
            </a:r>
          </a:p>
          <a:p>
            <a:r>
              <a:rPr lang="en-US" dirty="0" smtClean="0"/>
              <a:t>Shifter (8-bit in to 1-bit </a:t>
            </a:r>
            <a:r>
              <a:rPr lang="en-US" dirty="0" err="1" smtClean="0"/>
              <a:t>tx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Transmits Different Character</a:t>
            </a:r>
          </a:p>
          <a:p>
            <a:pPr lvl="1"/>
            <a:r>
              <a:rPr lang="en-US" dirty="0" smtClean="0"/>
              <a:t>Loop condition for 100ms interval.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UART: PHASE II - changes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Diagram: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r>
              <a:rPr lang="en-US" dirty="0" smtClean="0"/>
              <a:t>: Block Diagram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7400"/>
            <a:ext cx="6324600" cy="399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493</TotalTime>
  <Words>364</Words>
  <Application>Microsoft Office PowerPoint</Application>
  <PresentationFormat>On-screen Show (4:3)</PresentationFormat>
  <Paragraphs>111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UART</vt:lpstr>
      <vt:lpstr>UART</vt:lpstr>
      <vt:lpstr>UART</vt:lpstr>
      <vt:lpstr>UART</vt:lpstr>
      <vt:lpstr>UART</vt:lpstr>
      <vt:lpstr>UART</vt:lpstr>
      <vt:lpstr>UART (Phase II)</vt:lpstr>
      <vt:lpstr>UART: PHASE II - changes</vt:lpstr>
      <vt:lpstr>UART: Block Diagram</vt:lpstr>
      <vt:lpstr>UART: Clock Specification: </vt:lpstr>
      <vt:lpstr>UART: Code Implementation</vt:lpstr>
      <vt:lpstr>UART: Code Implementation</vt:lpstr>
      <vt:lpstr>Code Implementation</vt:lpstr>
      <vt:lpstr>UART: Transmit Different Character</vt:lpstr>
      <vt:lpstr>UART: Loop condition for 100ms interval</vt:lpstr>
      <vt:lpstr>UART: Loop condition for 100ms interval</vt:lpstr>
      <vt:lpstr>UART: Loop condition for 100ms interval</vt:lpstr>
      <vt:lpstr>UART: Loop condition for 100ms interval</vt:lpstr>
      <vt:lpstr>UART: Loop condition for 100ms interval</vt:lpstr>
      <vt:lpstr>UART: Loop condition for 100ms interval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</dc:title>
  <dc:creator>esi-user</dc:creator>
  <cp:lastModifiedBy>esi-user</cp:lastModifiedBy>
  <cp:revision>42</cp:revision>
  <dcterms:created xsi:type="dcterms:W3CDTF">2022-07-21T04:06:30Z</dcterms:created>
  <dcterms:modified xsi:type="dcterms:W3CDTF">2022-07-28T07:16:32Z</dcterms:modified>
</cp:coreProperties>
</file>