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2C0169-2C15-4F79-B097-F4BB8E3C3B5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A659DD-389B-4C6F-B024-84805F3C95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(Universal Asynchronous Receiver-Transmitter)</a:t>
            </a:r>
          </a:p>
          <a:p>
            <a:r>
              <a:rPr lang="en-US" dirty="0" smtClean="0"/>
              <a:t>Protocol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/>
          </a:bodyPr>
          <a:lstStyle/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Normally high (‘1’) when not in used.</a:t>
            </a:r>
          </a:p>
          <a:p>
            <a:pPr lvl="1"/>
            <a:r>
              <a:rPr lang="en-US" dirty="0" smtClean="0"/>
              <a:t>Serialize a Data (0x59)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Initial Requirements:</a:t>
            </a:r>
          </a:p>
          <a:p>
            <a:pPr lvl="1"/>
            <a:r>
              <a:rPr lang="en-US" dirty="0" smtClean="0"/>
              <a:t>Top-level module ports (</a:t>
            </a:r>
            <a:r>
              <a:rPr lang="en-US" dirty="0" err="1" smtClean="0"/>
              <a:t>clk</a:t>
            </a:r>
            <a:r>
              <a:rPr lang="en-US" dirty="0" smtClean="0"/>
              <a:t>, </a:t>
            </a:r>
            <a:r>
              <a:rPr lang="en-US" dirty="0" err="1" smtClean="0"/>
              <a:t>nrst</a:t>
            </a:r>
            <a:r>
              <a:rPr lang="en-US" dirty="0" smtClean="0"/>
              <a:t>, </a:t>
            </a:r>
            <a:r>
              <a:rPr lang="en-US" dirty="0" err="1" smtClean="0"/>
              <a:t>tx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Baud rate of 9600bits/sec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533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6072"/>
          </a:xfrm>
        </p:spPr>
        <p:txBody>
          <a:bodyPr/>
          <a:lstStyle/>
          <a:p>
            <a:r>
              <a:rPr lang="en-US" dirty="0" smtClean="0"/>
              <a:t>Initial Design Block Diagram:</a:t>
            </a:r>
          </a:p>
          <a:p>
            <a:endParaRPr lang="en-US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343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 smtClean="0"/>
              <a:t>Clock Specification: </a:t>
            </a:r>
          </a:p>
          <a:p>
            <a:r>
              <a:rPr lang="en-US" sz="1200" dirty="0" smtClean="0"/>
              <a:t>(</a:t>
            </a:r>
            <a:r>
              <a:rPr lang="en-US" sz="1200" dirty="0" smtClean="0"/>
              <a:t>LM98714 Three Channel, 16-Bit, 45 MSPS Analog Front End With LVDS/CMOS Output and Integrated CCD/CIS Sensor Timing Generator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Input clock frequency of 30Mhz.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https://www.ti.com/lit/ds/symlink/lm98714.pdf?ts=1623995244902&amp;ref_url=https%253A%252F%252Fwww.ti.com%252Fproduct%252FLM98714</a:t>
            </a:r>
            <a:endParaRPr lang="en-US" sz="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0685"/>
            <a:ext cx="7010400" cy="305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dirty="0" smtClean="0"/>
              <a:t>Counter:</a:t>
            </a:r>
          </a:p>
          <a:p>
            <a:pPr lvl="1">
              <a:buNone/>
            </a:pPr>
            <a:r>
              <a:rPr lang="en-US" dirty="0" smtClean="0"/>
              <a:t>Baud = 9600</a:t>
            </a:r>
          </a:p>
          <a:p>
            <a:pPr lvl="1">
              <a:buNone/>
            </a:pPr>
            <a:r>
              <a:rPr lang="en-US" dirty="0" err="1" smtClean="0"/>
              <a:t>Clk_freq</a:t>
            </a:r>
            <a:r>
              <a:rPr lang="en-US" dirty="0" smtClean="0"/>
              <a:t> = 30 000 000 </a:t>
            </a:r>
            <a:r>
              <a:rPr lang="en-US" dirty="0" smtClean="0">
                <a:sym typeface="Wingdings" pitchFamily="2" charset="2"/>
              </a:rPr>
              <a:t> 0.3ns (in one clock cycle)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(30M)/9600 = 3125 </a:t>
            </a:r>
            <a:r>
              <a:rPr lang="en-US" dirty="0" smtClean="0">
                <a:sym typeface="Wingdings" pitchFamily="2" charset="2"/>
              </a:rPr>
              <a:t> counts per 1 bit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Log2(3125) = 11.6 </a:t>
            </a:r>
            <a:r>
              <a:rPr lang="en-US" dirty="0" smtClean="0"/>
              <a:t>≈ 12 </a:t>
            </a:r>
            <a:r>
              <a:rPr lang="en-US" dirty="0" smtClean="0">
                <a:sym typeface="Wingdings" pitchFamily="2" charset="2"/>
              </a:rPr>
              <a:t> bits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sz="1100" dirty="0" smtClean="0">
                <a:sym typeface="Wingdings" pitchFamily="2" charset="2"/>
              </a:rPr>
              <a:t>**Take note: baud rate must be varied so we need to, implement Log2 in the code. But for the initial trial we will pre-set this parameter.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581400"/>
            <a:ext cx="8660561" cy="211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8472"/>
          </a:xfrm>
        </p:spPr>
        <p:txBody>
          <a:bodyPr/>
          <a:lstStyle/>
          <a:p>
            <a:r>
              <a:rPr lang="en-US" dirty="0" smtClean="0"/>
              <a:t>Base module: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5099436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323</TotalTime>
  <Words>157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UART</vt:lpstr>
      <vt:lpstr>UART</vt:lpstr>
      <vt:lpstr>UART</vt:lpstr>
      <vt:lpstr>UART</vt:lpstr>
      <vt:lpstr>UART</vt:lpstr>
      <vt:lpstr>UART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esi-user</dc:creator>
  <cp:lastModifiedBy>esi-user</cp:lastModifiedBy>
  <cp:revision>22</cp:revision>
  <dcterms:created xsi:type="dcterms:W3CDTF">2022-07-21T04:06:30Z</dcterms:created>
  <dcterms:modified xsi:type="dcterms:W3CDTF">2022-07-21T09:29:55Z</dcterms:modified>
</cp:coreProperties>
</file>