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Agrandir" charset="1" panose="00000500000000000000"/>
      <p:regular r:id="rId15"/>
    </p:embeddedFont>
    <p:embeddedFont>
      <p:font typeface="Horizon" charset="1" panose="02000500000000000000"/>
      <p:regular r:id="rId16"/>
    </p:embeddedFont>
    <p:embeddedFont>
      <p:font typeface="Agrandir Bold" charset="1" panose="00000800000000000000"/>
      <p:regular r:id="rId17"/>
    </p:embeddedFont>
    <p:embeddedFont>
      <p:font typeface="Open Sans" charset="1" panose="00000000000000000000"/>
      <p:regular r:id="rId18"/>
    </p:embeddedFont>
    <p:embeddedFont>
      <p:font typeface="Open Sans Bold" charset="1" panose="000000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svg" Type="http://schemas.openxmlformats.org/officeDocument/2006/relationships/image"/><Relationship Id="rId5" Target="../media/image4.svg" Type="http://schemas.openxmlformats.org/officeDocument/2006/relationships/image"/><Relationship Id="rId6" Target="../media/image5.svg" Type="http://schemas.openxmlformats.org/officeDocument/2006/relationships/image"/><Relationship Id="rId7" Target="../media/image6.svg" Type="http://schemas.openxmlformats.org/officeDocument/2006/relationships/image"/><Relationship Id="rId8" Target="../media/image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jpeg" Type="http://schemas.openxmlformats.org/officeDocument/2006/relationships/image"/><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14.jpeg" Type="http://schemas.openxmlformats.org/officeDocument/2006/relationships/image"/><Relationship Id="rId9" Target="../media/image15.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11" Target="../media/image30.png" Type="http://schemas.openxmlformats.org/officeDocument/2006/relationships/image"/><Relationship Id="rId12" Target="../media/image31.png" Type="http://schemas.openxmlformats.org/officeDocument/2006/relationships/image"/><Relationship Id="rId13" Target="../media/image32.jpeg" Type="http://schemas.openxmlformats.org/officeDocument/2006/relationships/image"/><Relationship Id="rId14" Target="../media/image33.svg" Type="http://schemas.openxmlformats.org/officeDocument/2006/relationships/image"/><Relationship Id="rId15" Target="../media/image34.svg" Type="http://schemas.openxmlformats.org/officeDocument/2006/relationships/image"/><Relationship Id="rId16" Target="../media/image35.jpeg" Type="http://schemas.openxmlformats.org/officeDocument/2006/relationships/image"/><Relationship Id="rId17" Target="../media/image36.jpeg" Type="http://schemas.openxmlformats.org/officeDocument/2006/relationships/image"/><Relationship Id="rId18" Target="../media/image37.png" Type="http://schemas.openxmlformats.org/officeDocument/2006/relationships/image"/><Relationship Id="rId19" Target="../media/image38.jpeg" Type="http://schemas.openxmlformats.org/officeDocument/2006/relationships/image"/><Relationship Id="rId2" Target="../media/image21.png" Type="http://schemas.openxmlformats.org/officeDocument/2006/relationships/image"/><Relationship Id="rId3" Target="../media/image22.svg" Type="http://schemas.openxmlformats.org/officeDocument/2006/relationships/image"/><Relationship Id="rId4" Target="../media/image23.sv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media/image26.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 Id="rId3" Target="../media/image4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1.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101010"/>
        </a:solidFill>
      </p:bgPr>
    </p:bg>
    <p:spTree>
      <p:nvGrpSpPr>
        <p:cNvPr id="1" name=""/>
        <p:cNvGrpSpPr/>
        <p:nvPr/>
      </p:nvGrpSpPr>
      <p:grpSpPr>
        <a:xfrm>
          <a:off x="0" y="0"/>
          <a:ext cx="0" cy="0"/>
          <a:chOff x="0" y="0"/>
          <a:chExt cx="0" cy="0"/>
        </a:xfrm>
      </p:grpSpPr>
      <p:sp>
        <p:nvSpPr>
          <p:cNvPr name="TextBox 2" id="2"/>
          <p:cNvSpPr txBox="true"/>
          <p:nvPr/>
        </p:nvSpPr>
        <p:spPr>
          <a:xfrm rot="0">
            <a:off x="6953098" y="910895"/>
            <a:ext cx="4358145" cy="474345"/>
          </a:xfrm>
          <a:prstGeom prst="rect">
            <a:avLst/>
          </a:prstGeom>
        </p:spPr>
        <p:txBody>
          <a:bodyPr anchor="t" rtlCol="false" tIns="0" lIns="0" bIns="0" rIns="0">
            <a:spAutoFit/>
          </a:bodyPr>
          <a:lstStyle/>
          <a:p>
            <a:pPr algn="l">
              <a:lnSpc>
                <a:spcPts val="3359"/>
              </a:lnSpc>
            </a:pPr>
            <a:r>
              <a:rPr lang="en-US" sz="2400">
                <a:solidFill>
                  <a:srgbClr val="FFFFFF"/>
                </a:solidFill>
                <a:latin typeface="Agrandir"/>
                <a:ea typeface="Agrandir"/>
                <a:cs typeface="Agrandir"/>
                <a:sym typeface="Agrandir"/>
              </a:rPr>
              <a:t>YNOV INFORMATIQUE/CYBER</a:t>
            </a:r>
          </a:p>
        </p:txBody>
      </p:sp>
      <p:sp>
        <p:nvSpPr>
          <p:cNvPr name="TextBox 3" id="3"/>
          <p:cNvSpPr txBox="true"/>
          <p:nvPr/>
        </p:nvSpPr>
        <p:spPr>
          <a:xfrm rot="0">
            <a:off x="1947024" y="3445488"/>
            <a:ext cx="14681787" cy="4041788"/>
          </a:xfrm>
          <a:prstGeom prst="rect">
            <a:avLst/>
          </a:prstGeom>
        </p:spPr>
        <p:txBody>
          <a:bodyPr anchor="t" rtlCol="false" tIns="0" lIns="0" bIns="0" rIns="0">
            <a:spAutoFit/>
          </a:bodyPr>
          <a:lstStyle/>
          <a:p>
            <a:pPr algn="ctr">
              <a:lnSpc>
                <a:spcPts val="13200"/>
              </a:lnSpc>
            </a:pPr>
            <a:r>
              <a:rPr lang="en-US" b="true" sz="12000">
                <a:solidFill>
                  <a:srgbClr val="FFFFFF"/>
                </a:solidFill>
                <a:latin typeface="Horizon"/>
                <a:ea typeface="Horizon"/>
                <a:cs typeface="Horizon"/>
                <a:sym typeface="Horizon"/>
              </a:rPr>
              <a:t>PROJET </a:t>
            </a:r>
            <a:r>
              <a:rPr lang="en-US" b="true" sz="12000">
                <a:solidFill>
                  <a:srgbClr val="FF3131"/>
                </a:solidFill>
                <a:latin typeface="Horizon"/>
                <a:ea typeface="Horizon"/>
                <a:cs typeface="Horizon"/>
                <a:sym typeface="Horizon"/>
              </a:rPr>
              <a:t>RED </a:t>
            </a:r>
            <a:r>
              <a:rPr lang="en-US" b="true" sz="12000">
                <a:solidFill>
                  <a:srgbClr val="00BF63"/>
                </a:solidFill>
                <a:latin typeface="Horizon"/>
                <a:ea typeface="Horizon"/>
                <a:cs typeface="Horizon"/>
                <a:sym typeface="Horizon"/>
              </a:rPr>
              <a:t>MATRIX</a:t>
            </a:r>
          </a:p>
          <a:p>
            <a:pPr algn="ctr">
              <a:lnSpc>
                <a:spcPts val="6249"/>
              </a:lnSpc>
            </a:pPr>
            <a:r>
              <a:rPr lang="en-US" b="true" sz="2499">
                <a:solidFill>
                  <a:srgbClr val="57FFFF"/>
                </a:solidFill>
                <a:latin typeface="Agrandir Bold"/>
                <a:ea typeface="Agrandir Bold"/>
                <a:cs typeface="Agrandir Bold"/>
                <a:sym typeface="Agrandir Bold"/>
              </a:rPr>
              <a:t>Présenté par Dhordain Thomas, Lucas, Julien Sanchez</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01010"/>
        </a:solidFill>
      </p:bgPr>
    </p:bg>
    <p:spTree>
      <p:nvGrpSpPr>
        <p:cNvPr id="1" name=""/>
        <p:cNvGrpSpPr/>
        <p:nvPr/>
      </p:nvGrpSpPr>
      <p:grpSpPr>
        <a:xfrm>
          <a:off x="0" y="0"/>
          <a:ext cx="0" cy="0"/>
          <a:chOff x="0" y="0"/>
          <a:chExt cx="0" cy="0"/>
        </a:xfrm>
      </p:grpSpPr>
      <p:sp>
        <p:nvSpPr>
          <p:cNvPr name="Freeform 2" id="2"/>
          <p:cNvSpPr/>
          <p:nvPr/>
        </p:nvSpPr>
        <p:spPr>
          <a:xfrm flipH="false" flipV="false" rot="0">
            <a:off x="3148260" y="4979841"/>
            <a:ext cx="881339" cy="881339"/>
          </a:xfrm>
          <a:custGeom>
            <a:avLst/>
            <a:gdLst/>
            <a:ahLst/>
            <a:cxnLst/>
            <a:rect r="r" b="b" t="t" l="l"/>
            <a:pathLst>
              <a:path h="881339" w="881339">
                <a:moveTo>
                  <a:pt x="0" y="0"/>
                </a:moveTo>
                <a:lnTo>
                  <a:pt x="881339" y="0"/>
                </a:lnTo>
                <a:lnTo>
                  <a:pt x="881339" y="881339"/>
                </a:lnTo>
                <a:lnTo>
                  <a:pt x="0" y="8813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148260" y="6279890"/>
            <a:ext cx="881339" cy="881339"/>
          </a:xfrm>
          <a:custGeom>
            <a:avLst/>
            <a:gdLst/>
            <a:ahLst/>
            <a:cxnLst/>
            <a:rect r="r" b="b" t="t" l="l"/>
            <a:pathLst>
              <a:path h="881339" w="881339">
                <a:moveTo>
                  <a:pt x="0" y="0"/>
                </a:moveTo>
                <a:lnTo>
                  <a:pt x="881339" y="0"/>
                </a:lnTo>
                <a:lnTo>
                  <a:pt x="881339" y="881338"/>
                </a:lnTo>
                <a:lnTo>
                  <a:pt x="0" y="881338"/>
                </a:lnTo>
                <a:lnTo>
                  <a:pt x="0" y="0"/>
                </a:lnTo>
                <a:close/>
              </a:path>
            </a:pathLst>
          </a:custGeom>
          <a:blipFill>
            <a:blip r:embed="rId2">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148260" y="7579928"/>
            <a:ext cx="881339" cy="881339"/>
          </a:xfrm>
          <a:custGeom>
            <a:avLst/>
            <a:gdLst/>
            <a:ahLst/>
            <a:cxnLst/>
            <a:rect r="r" b="b" t="t" l="l"/>
            <a:pathLst>
              <a:path h="881339" w="881339">
                <a:moveTo>
                  <a:pt x="0" y="0"/>
                </a:moveTo>
                <a:lnTo>
                  <a:pt x="881339" y="0"/>
                </a:lnTo>
                <a:lnTo>
                  <a:pt x="881339" y="881339"/>
                </a:lnTo>
                <a:lnTo>
                  <a:pt x="0" y="881339"/>
                </a:lnTo>
                <a:lnTo>
                  <a:pt x="0" y="0"/>
                </a:lnTo>
                <a:close/>
              </a:path>
            </a:pathLst>
          </a:custGeom>
          <a:blipFill>
            <a:blip r:embed="rId2">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9631080" y="4905946"/>
            <a:ext cx="881339" cy="881339"/>
          </a:xfrm>
          <a:custGeom>
            <a:avLst/>
            <a:gdLst/>
            <a:ahLst/>
            <a:cxnLst/>
            <a:rect r="r" b="b" t="t" l="l"/>
            <a:pathLst>
              <a:path h="881339" w="881339">
                <a:moveTo>
                  <a:pt x="0" y="0"/>
                </a:moveTo>
                <a:lnTo>
                  <a:pt x="881339" y="0"/>
                </a:lnTo>
                <a:lnTo>
                  <a:pt x="881339" y="881339"/>
                </a:lnTo>
                <a:lnTo>
                  <a:pt x="0" y="881339"/>
                </a:lnTo>
                <a:lnTo>
                  <a:pt x="0" y="0"/>
                </a:lnTo>
                <a:close/>
              </a:path>
            </a:pathLst>
          </a:custGeom>
          <a:blipFill>
            <a:blip r:embed="rId2">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9631080" y="6242942"/>
            <a:ext cx="881339" cy="881339"/>
          </a:xfrm>
          <a:custGeom>
            <a:avLst/>
            <a:gdLst/>
            <a:ahLst/>
            <a:cxnLst/>
            <a:rect r="r" b="b" t="t" l="l"/>
            <a:pathLst>
              <a:path h="881339" w="881339">
                <a:moveTo>
                  <a:pt x="0" y="0"/>
                </a:moveTo>
                <a:lnTo>
                  <a:pt x="881339" y="0"/>
                </a:lnTo>
                <a:lnTo>
                  <a:pt x="881339" y="881339"/>
                </a:lnTo>
                <a:lnTo>
                  <a:pt x="0" y="881339"/>
                </a:lnTo>
                <a:lnTo>
                  <a:pt x="0" y="0"/>
                </a:lnTo>
                <a:close/>
              </a:path>
            </a:pathLst>
          </a:custGeom>
          <a:blipFill>
            <a:blip r:embed="rId2">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9631080" y="7579928"/>
            <a:ext cx="881339" cy="881339"/>
          </a:xfrm>
          <a:custGeom>
            <a:avLst/>
            <a:gdLst/>
            <a:ahLst/>
            <a:cxnLst/>
            <a:rect r="r" b="b" t="t" l="l"/>
            <a:pathLst>
              <a:path h="881339" w="881339">
                <a:moveTo>
                  <a:pt x="0" y="0"/>
                </a:moveTo>
                <a:lnTo>
                  <a:pt x="881339" y="0"/>
                </a:lnTo>
                <a:lnTo>
                  <a:pt x="881339" y="881339"/>
                </a:lnTo>
                <a:lnTo>
                  <a:pt x="0" y="881339"/>
                </a:lnTo>
                <a:lnTo>
                  <a:pt x="0" y="0"/>
                </a:lnTo>
                <a:close/>
              </a:path>
            </a:pathLst>
          </a:custGeom>
          <a:blipFill>
            <a:blip r:embed="rId2">
              <a:extLst>
                <a:ext uri="{96DAC541-7B7A-43D3-8B79-37D633B846F1}">
                  <asvg:svgBlip xmlns:asvg="http://schemas.microsoft.com/office/drawing/2016/SVG/main" r:embed="rId8"/>
                </a:ext>
              </a:extLst>
            </a:blip>
            <a:stretch>
              <a:fillRect l="0" t="0" r="0" b="0"/>
            </a:stretch>
          </a:blipFill>
        </p:spPr>
      </p:sp>
      <p:sp>
        <p:nvSpPr>
          <p:cNvPr name="TextBox 8" id="8"/>
          <p:cNvSpPr txBox="true"/>
          <p:nvPr/>
        </p:nvSpPr>
        <p:spPr>
          <a:xfrm rot="0">
            <a:off x="1028700" y="910895"/>
            <a:ext cx="4358145" cy="474345"/>
          </a:xfrm>
          <a:prstGeom prst="rect">
            <a:avLst/>
          </a:prstGeom>
        </p:spPr>
        <p:txBody>
          <a:bodyPr anchor="t" rtlCol="false" tIns="0" lIns="0" bIns="0" rIns="0">
            <a:spAutoFit/>
          </a:bodyPr>
          <a:lstStyle/>
          <a:p>
            <a:pPr algn="l">
              <a:lnSpc>
                <a:spcPts val="3359"/>
              </a:lnSpc>
            </a:pPr>
            <a:r>
              <a:rPr lang="en-US" sz="2400">
                <a:solidFill>
                  <a:srgbClr val="FFFFFF"/>
                </a:solidFill>
                <a:latin typeface="Agrandir"/>
                <a:ea typeface="Agrandir"/>
                <a:cs typeface="Agrandir"/>
                <a:sym typeface="Agrandir"/>
              </a:rPr>
              <a:t>YNOV INFORMATIQUE/CYBER</a:t>
            </a:r>
          </a:p>
        </p:txBody>
      </p:sp>
      <p:sp>
        <p:nvSpPr>
          <p:cNvPr name="TextBox 9" id="9"/>
          <p:cNvSpPr txBox="true"/>
          <p:nvPr/>
        </p:nvSpPr>
        <p:spPr>
          <a:xfrm rot="0">
            <a:off x="14355108" y="910895"/>
            <a:ext cx="2962018" cy="474345"/>
          </a:xfrm>
          <a:prstGeom prst="rect">
            <a:avLst/>
          </a:prstGeom>
        </p:spPr>
        <p:txBody>
          <a:bodyPr anchor="t" rtlCol="false" tIns="0" lIns="0" bIns="0" rIns="0">
            <a:spAutoFit/>
          </a:bodyPr>
          <a:lstStyle/>
          <a:p>
            <a:pPr algn="l">
              <a:lnSpc>
                <a:spcPts val="3359"/>
              </a:lnSpc>
            </a:pPr>
            <a:r>
              <a:rPr lang="en-US" sz="2400">
                <a:solidFill>
                  <a:srgbClr val="FFFFFF"/>
                </a:solidFill>
                <a:latin typeface="Agrandir"/>
                <a:ea typeface="Agrandir"/>
                <a:cs typeface="Agrandir"/>
                <a:sym typeface="Agrandir"/>
              </a:rPr>
              <a:t>19 septembre 2025 </a:t>
            </a:r>
          </a:p>
        </p:txBody>
      </p:sp>
      <p:sp>
        <p:nvSpPr>
          <p:cNvPr name="TextBox 10" id="10"/>
          <p:cNvSpPr txBox="true"/>
          <p:nvPr/>
        </p:nvSpPr>
        <p:spPr>
          <a:xfrm rot="0">
            <a:off x="3693776" y="3621605"/>
            <a:ext cx="11118266" cy="695801"/>
          </a:xfrm>
          <a:prstGeom prst="rect">
            <a:avLst/>
          </a:prstGeom>
        </p:spPr>
        <p:txBody>
          <a:bodyPr anchor="t" rtlCol="false" tIns="0" lIns="0" bIns="0" rIns="0">
            <a:spAutoFit/>
          </a:bodyPr>
          <a:lstStyle/>
          <a:p>
            <a:pPr algn="l">
              <a:lnSpc>
                <a:spcPts val="3750"/>
              </a:lnSpc>
            </a:pPr>
            <a:r>
              <a:rPr lang="en-US" b="true" sz="7500">
                <a:solidFill>
                  <a:srgbClr val="00BF63"/>
                </a:solidFill>
                <a:latin typeface="Horizon"/>
                <a:ea typeface="Horizon"/>
                <a:cs typeface="Horizon"/>
                <a:sym typeface="Horizon"/>
              </a:rPr>
              <a:t>INTRODUCTION</a:t>
            </a:r>
          </a:p>
        </p:txBody>
      </p:sp>
      <p:sp>
        <p:nvSpPr>
          <p:cNvPr name="TextBox 11" id="11"/>
          <p:cNvSpPr txBox="true"/>
          <p:nvPr/>
        </p:nvSpPr>
        <p:spPr>
          <a:xfrm rot="0">
            <a:off x="4505858" y="4934712"/>
            <a:ext cx="631298" cy="630412"/>
          </a:xfrm>
          <a:prstGeom prst="rect">
            <a:avLst/>
          </a:prstGeom>
        </p:spPr>
        <p:txBody>
          <a:bodyPr anchor="t" rtlCol="false" tIns="0" lIns="0" bIns="0" rIns="0">
            <a:spAutoFit/>
          </a:bodyPr>
          <a:lstStyle/>
          <a:p>
            <a:pPr algn="l">
              <a:lnSpc>
                <a:spcPts val="5247"/>
              </a:lnSpc>
            </a:pPr>
            <a:r>
              <a:rPr lang="en-US" sz="2099">
                <a:solidFill>
                  <a:srgbClr val="FFFFFF"/>
                </a:solidFill>
                <a:latin typeface="Agrandir"/>
                <a:ea typeface="Agrandir"/>
                <a:cs typeface="Agrandir"/>
                <a:sym typeface="Agrandir"/>
              </a:rPr>
              <a:t>Nous</a:t>
            </a:r>
          </a:p>
        </p:txBody>
      </p:sp>
      <p:sp>
        <p:nvSpPr>
          <p:cNvPr name="TextBox 12" id="12"/>
          <p:cNvSpPr txBox="true"/>
          <p:nvPr/>
        </p:nvSpPr>
        <p:spPr>
          <a:xfrm rot="0">
            <a:off x="9906762" y="4808077"/>
            <a:ext cx="336566" cy="782136"/>
          </a:xfrm>
          <a:prstGeom prst="rect">
            <a:avLst/>
          </a:prstGeom>
        </p:spPr>
        <p:txBody>
          <a:bodyPr anchor="t" rtlCol="false" tIns="0" lIns="0" bIns="0" rIns="0">
            <a:spAutoFit/>
          </a:bodyPr>
          <a:lstStyle/>
          <a:p>
            <a:pPr algn="l">
              <a:lnSpc>
                <a:spcPts val="6804"/>
              </a:lnSpc>
            </a:pPr>
            <a:r>
              <a:rPr lang="en-US" b="true" sz="2721">
                <a:solidFill>
                  <a:srgbClr val="FFFFFF"/>
                </a:solidFill>
                <a:latin typeface="Horizon"/>
                <a:ea typeface="Horizon"/>
                <a:cs typeface="Horizon"/>
                <a:sym typeface="Horizon"/>
              </a:rPr>
              <a:t>4</a:t>
            </a:r>
          </a:p>
        </p:txBody>
      </p:sp>
      <p:sp>
        <p:nvSpPr>
          <p:cNvPr name="TextBox 13" id="13"/>
          <p:cNvSpPr txBox="true"/>
          <p:nvPr/>
        </p:nvSpPr>
        <p:spPr>
          <a:xfrm rot="0">
            <a:off x="10988678" y="4860808"/>
            <a:ext cx="2584428" cy="630412"/>
          </a:xfrm>
          <a:prstGeom prst="rect">
            <a:avLst/>
          </a:prstGeom>
        </p:spPr>
        <p:txBody>
          <a:bodyPr anchor="t" rtlCol="false" tIns="0" lIns="0" bIns="0" rIns="0">
            <a:spAutoFit/>
          </a:bodyPr>
          <a:lstStyle/>
          <a:p>
            <a:pPr algn="l">
              <a:lnSpc>
                <a:spcPts val="5247"/>
              </a:lnSpc>
            </a:pPr>
            <a:r>
              <a:rPr lang="en-US" sz="2099">
                <a:solidFill>
                  <a:srgbClr val="FFFFFF"/>
                </a:solidFill>
                <a:latin typeface="Agrandir"/>
                <a:ea typeface="Agrandir"/>
                <a:cs typeface="Agrandir"/>
                <a:sym typeface="Agrandir"/>
              </a:rPr>
              <a:t>Problème rencontré</a:t>
            </a:r>
          </a:p>
        </p:txBody>
      </p:sp>
      <p:sp>
        <p:nvSpPr>
          <p:cNvPr name="TextBox 14" id="14"/>
          <p:cNvSpPr txBox="true"/>
          <p:nvPr/>
        </p:nvSpPr>
        <p:spPr>
          <a:xfrm rot="0">
            <a:off x="3428657" y="6467780"/>
            <a:ext cx="326927" cy="496386"/>
          </a:xfrm>
          <a:prstGeom prst="rect">
            <a:avLst/>
          </a:prstGeom>
        </p:spPr>
        <p:txBody>
          <a:bodyPr anchor="t" rtlCol="false" tIns="0" lIns="0" bIns="0" rIns="0">
            <a:spAutoFit/>
          </a:bodyPr>
          <a:lstStyle/>
          <a:p>
            <a:pPr algn="l">
              <a:lnSpc>
                <a:spcPts val="3810"/>
              </a:lnSpc>
            </a:pPr>
            <a:r>
              <a:rPr lang="en-US" b="true" sz="2721">
                <a:solidFill>
                  <a:srgbClr val="FFFFFF"/>
                </a:solidFill>
                <a:latin typeface="Horizon"/>
                <a:ea typeface="Horizon"/>
                <a:cs typeface="Horizon"/>
                <a:sym typeface="Horizon"/>
              </a:rPr>
              <a:t>2</a:t>
            </a:r>
          </a:p>
        </p:txBody>
      </p:sp>
      <p:sp>
        <p:nvSpPr>
          <p:cNvPr name="TextBox 15" id="15"/>
          <p:cNvSpPr txBox="true"/>
          <p:nvPr/>
        </p:nvSpPr>
        <p:spPr>
          <a:xfrm rot="0">
            <a:off x="3429476" y="7767809"/>
            <a:ext cx="325203" cy="496386"/>
          </a:xfrm>
          <a:prstGeom prst="rect">
            <a:avLst/>
          </a:prstGeom>
        </p:spPr>
        <p:txBody>
          <a:bodyPr anchor="t" rtlCol="false" tIns="0" lIns="0" bIns="0" rIns="0">
            <a:spAutoFit/>
          </a:bodyPr>
          <a:lstStyle/>
          <a:p>
            <a:pPr algn="l">
              <a:lnSpc>
                <a:spcPts val="3810"/>
              </a:lnSpc>
            </a:pPr>
            <a:r>
              <a:rPr lang="en-US" b="true" sz="2721">
                <a:solidFill>
                  <a:srgbClr val="FFFFFF"/>
                </a:solidFill>
                <a:latin typeface="Horizon"/>
                <a:ea typeface="Horizon"/>
                <a:cs typeface="Horizon"/>
                <a:sym typeface="Horizon"/>
              </a:rPr>
              <a:t>3</a:t>
            </a:r>
          </a:p>
        </p:txBody>
      </p:sp>
      <p:sp>
        <p:nvSpPr>
          <p:cNvPr name="TextBox 16" id="16"/>
          <p:cNvSpPr txBox="true"/>
          <p:nvPr/>
        </p:nvSpPr>
        <p:spPr>
          <a:xfrm rot="0">
            <a:off x="3492275" y="5167741"/>
            <a:ext cx="197120" cy="496386"/>
          </a:xfrm>
          <a:prstGeom prst="rect">
            <a:avLst/>
          </a:prstGeom>
        </p:spPr>
        <p:txBody>
          <a:bodyPr anchor="t" rtlCol="false" tIns="0" lIns="0" bIns="0" rIns="0">
            <a:spAutoFit/>
          </a:bodyPr>
          <a:lstStyle/>
          <a:p>
            <a:pPr algn="l">
              <a:lnSpc>
                <a:spcPts val="3810"/>
              </a:lnSpc>
            </a:pPr>
            <a:r>
              <a:rPr lang="en-US" b="true" sz="2721">
                <a:solidFill>
                  <a:srgbClr val="FFFFFF"/>
                </a:solidFill>
                <a:latin typeface="Horizon"/>
                <a:ea typeface="Horizon"/>
                <a:cs typeface="Horizon"/>
                <a:sym typeface="Horizon"/>
              </a:rPr>
              <a:t>1</a:t>
            </a:r>
          </a:p>
        </p:txBody>
      </p:sp>
      <p:sp>
        <p:nvSpPr>
          <p:cNvPr name="TextBox 17" id="17"/>
          <p:cNvSpPr txBox="true"/>
          <p:nvPr/>
        </p:nvSpPr>
        <p:spPr>
          <a:xfrm rot="0">
            <a:off x="9911382" y="7767809"/>
            <a:ext cx="327098" cy="496386"/>
          </a:xfrm>
          <a:prstGeom prst="rect">
            <a:avLst/>
          </a:prstGeom>
        </p:spPr>
        <p:txBody>
          <a:bodyPr anchor="t" rtlCol="false" tIns="0" lIns="0" bIns="0" rIns="0">
            <a:spAutoFit/>
          </a:bodyPr>
          <a:lstStyle/>
          <a:p>
            <a:pPr algn="l">
              <a:lnSpc>
                <a:spcPts val="3810"/>
              </a:lnSpc>
            </a:pPr>
            <a:r>
              <a:rPr lang="en-US" b="true" sz="2721">
                <a:solidFill>
                  <a:srgbClr val="FFFFFF"/>
                </a:solidFill>
                <a:latin typeface="Horizon"/>
                <a:ea typeface="Horizon"/>
                <a:cs typeface="Horizon"/>
                <a:sym typeface="Horizon"/>
              </a:rPr>
              <a:t>6</a:t>
            </a:r>
          </a:p>
        </p:txBody>
      </p:sp>
      <p:sp>
        <p:nvSpPr>
          <p:cNvPr name="TextBox 18" id="18"/>
          <p:cNvSpPr txBox="true"/>
          <p:nvPr/>
        </p:nvSpPr>
        <p:spPr>
          <a:xfrm rot="0">
            <a:off x="9911886" y="6430813"/>
            <a:ext cx="326060" cy="496386"/>
          </a:xfrm>
          <a:prstGeom prst="rect">
            <a:avLst/>
          </a:prstGeom>
        </p:spPr>
        <p:txBody>
          <a:bodyPr anchor="t" rtlCol="false" tIns="0" lIns="0" bIns="0" rIns="0">
            <a:spAutoFit/>
          </a:bodyPr>
          <a:lstStyle/>
          <a:p>
            <a:pPr algn="l">
              <a:lnSpc>
                <a:spcPts val="3810"/>
              </a:lnSpc>
            </a:pPr>
            <a:r>
              <a:rPr lang="en-US" b="true" sz="2721">
                <a:solidFill>
                  <a:srgbClr val="FFFFFF"/>
                </a:solidFill>
                <a:latin typeface="Horizon"/>
                <a:ea typeface="Horizon"/>
                <a:cs typeface="Horizon"/>
                <a:sym typeface="Horizon"/>
              </a:rPr>
              <a:t>5</a:t>
            </a:r>
          </a:p>
        </p:txBody>
      </p:sp>
      <p:sp>
        <p:nvSpPr>
          <p:cNvPr name="TextBox 19" id="19"/>
          <p:cNvSpPr txBox="true"/>
          <p:nvPr/>
        </p:nvSpPr>
        <p:spPr>
          <a:xfrm rot="0">
            <a:off x="4505858" y="6520272"/>
            <a:ext cx="802634" cy="411337"/>
          </a:xfrm>
          <a:prstGeom prst="rect">
            <a:avLst/>
          </a:prstGeom>
        </p:spPr>
        <p:txBody>
          <a:bodyPr anchor="t" rtlCol="false" tIns="0" lIns="0" bIns="0" rIns="0">
            <a:spAutoFit/>
          </a:bodyPr>
          <a:lstStyle/>
          <a:p>
            <a:pPr algn="l">
              <a:lnSpc>
                <a:spcPts val="2938"/>
              </a:lnSpc>
            </a:pPr>
            <a:r>
              <a:rPr lang="en-US" sz="2099">
                <a:solidFill>
                  <a:srgbClr val="FFFFFF"/>
                </a:solidFill>
                <a:latin typeface="Agrandir"/>
                <a:ea typeface="Agrandir"/>
                <a:cs typeface="Agrandir"/>
                <a:sym typeface="Agrandir"/>
              </a:rPr>
              <a:t>Le jeu </a:t>
            </a:r>
          </a:p>
        </p:txBody>
      </p:sp>
      <p:sp>
        <p:nvSpPr>
          <p:cNvPr name="TextBox 20" id="20"/>
          <p:cNvSpPr txBox="true"/>
          <p:nvPr/>
        </p:nvSpPr>
        <p:spPr>
          <a:xfrm rot="0">
            <a:off x="4505858" y="7753874"/>
            <a:ext cx="1719815" cy="411337"/>
          </a:xfrm>
          <a:prstGeom prst="rect">
            <a:avLst/>
          </a:prstGeom>
        </p:spPr>
        <p:txBody>
          <a:bodyPr anchor="t" rtlCol="false" tIns="0" lIns="0" bIns="0" rIns="0">
            <a:spAutoFit/>
          </a:bodyPr>
          <a:lstStyle/>
          <a:p>
            <a:pPr algn="l">
              <a:lnSpc>
                <a:spcPts val="2938"/>
              </a:lnSpc>
            </a:pPr>
            <a:r>
              <a:rPr lang="en-US" sz="2099">
                <a:solidFill>
                  <a:srgbClr val="FFFFFF"/>
                </a:solidFill>
                <a:latin typeface="Agrandir"/>
                <a:ea typeface="Agrandir"/>
                <a:cs typeface="Agrandir"/>
                <a:sym typeface="Agrandir"/>
              </a:rPr>
              <a:t>Logiciel utilisé</a:t>
            </a:r>
          </a:p>
        </p:txBody>
      </p:sp>
      <p:sp>
        <p:nvSpPr>
          <p:cNvPr name="TextBox 21" id="21"/>
          <p:cNvSpPr txBox="true"/>
          <p:nvPr/>
        </p:nvSpPr>
        <p:spPr>
          <a:xfrm rot="0">
            <a:off x="10988678" y="7753874"/>
            <a:ext cx="1376629" cy="411337"/>
          </a:xfrm>
          <a:prstGeom prst="rect">
            <a:avLst/>
          </a:prstGeom>
        </p:spPr>
        <p:txBody>
          <a:bodyPr anchor="t" rtlCol="false" tIns="0" lIns="0" bIns="0" rIns="0">
            <a:spAutoFit/>
          </a:bodyPr>
          <a:lstStyle/>
          <a:p>
            <a:pPr algn="l">
              <a:lnSpc>
                <a:spcPts val="2938"/>
              </a:lnSpc>
            </a:pPr>
            <a:r>
              <a:rPr lang="en-US" sz="2099">
                <a:solidFill>
                  <a:srgbClr val="FFFFFF"/>
                </a:solidFill>
                <a:latin typeface="Agrandir"/>
                <a:ea typeface="Agrandir"/>
                <a:cs typeface="Agrandir"/>
                <a:sym typeface="Agrandir"/>
              </a:rPr>
              <a:t>Conclusion</a:t>
            </a:r>
          </a:p>
        </p:txBody>
      </p:sp>
      <p:sp>
        <p:nvSpPr>
          <p:cNvPr name="TextBox 22" id="22"/>
          <p:cNvSpPr txBox="true"/>
          <p:nvPr/>
        </p:nvSpPr>
        <p:spPr>
          <a:xfrm rot="0">
            <a:off x="10988678" y="6520272"/>
            <a:ext cx="2747181" cy="411337"/>
          </a:xfrm>
          <a:prstGeom prst="rect">
            <a:avLst/>
          </a:prstGeom>
        </p:spPr>
        <p:txBody>
          <a:bodyPr anchor="t" rtlCol="false" tIns="0" lIns="0" bIns="0" rIns="0">
            <a:spAutoFit/>
          </a:bodyPr>
          <a:lstStyle/>
          <a:p>
            <a:pPr algn="l">
              <a:lnSpc>
                <a:spcPts val="2938"/>
              </a:lnSpc>
            </a:pPr>
            <a:r>
              <a:rPr lang="en-US" sz="2099">
                <a:solidFill>
                  <a:srgbClr val="FFFFFF"/>
                </a:solidFill>
                <a:latin typeface="Agrandir"/>
                <a:ea typeface="Agrandir"/>
                <a:cs typeface="Agrandir"/>
                <a:sym typeface="Agrandir"/>
              </a:rPr>
              <a:t>Architecture du code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01010"/>
        </a:solidFill>
      </p:bgPr>
    </p:bg>
    <p:spTree>
      <p:nvGrpSpPr>
        <p:cNvPr id="1" name=""/>
        <p:cNvGrpSpPr/>
        <p:nvPr/>
      </p:nvGrpSpPr>
      <p:grpSpPr>
        <a:xfrm>
          <a:off x="0" y="0"/>
          <a:ext cx="0" cy="0"/>
          <a:chOff x="0" y="0"/>
          <a:chExt cx="0" cy="0"/>
        </a:xfrm>
      </p:grpSpPr>
      <p:sp>
        <p:nvSpPr>
          <p:cNvPr name="Freeform 2" id="2"/>
          <p:cNvSpPr/>
          <p:nvPr/>
        </p:nvSpPr>
        <p:spPr>
          <a:xfrm flipH="false" flipV="false" rot="0">
            <a:off x="205340" y="2936186"/>
            <a:ext cx="5632304" cy="6032678"/>
          </a:xfrm>
          <a:custGeom>
            <a:avLst/>
            <a:gdLst/>
            <a:ahLst/>
            <a:cxnLst/>
            <a:rect r="r" b="b" t="t" l="l"/>
            <a:pathLst>
              <a:path h="6032678" w="5632304">
                <a:moveTo>
                  <a:pt x="0" y="0"/>
                </a:moveTo>
                <a:lnTo>
                  <a:pt x="5632304" y="0"/>
                </a:lnTo>
                <a:lnTo>
                  <a:pt x="5632304" y="6032678"/>
                </a:lnTo>
                <a:lnTo>
                  <a:pt x="0" y="60326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330086" y="2936186"/>
            <a:ext cx="5639029" cy="6032678"/>
          </a:xfrm>
          <a:custGeom>
            <a:avLst/>
            <a:gdLst/>
            <a:ahLst/>
            <a:cxnLst/>
            <a:rect r="r" b="b" t="t" l="l"/>
            <a:pathLst>
              <a:path h="6032678" w="5639029">
                <a:moveTo>
                  <a:pt x="0" y="0"/>
                </a:moveTo>
                <a:lnTo>
                  <a:pt x="5639029" y="0"/>
                </a:lnTo>
                <a:lnTo>
                  <a:pt x="5639029" y="6032678"/>
                </a:lnTo>
                <a:lnTo>
                  <a:pt x="0" y="60326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450032" y="2936186"/>
            <a:ext cx="5642077" cy="6032678"/>
          </a:xfrm>
          <a:custGeom>
            <a:avLst/>
            <a:gdLst/>
            <a:ahLst/>
            <a:cxnLst/>
            <a:rect r="r" b="b" t="t" l="l"/>
            <a:pathLst>
              <a:path h="6032678" w="5642077">
                <a:moveTo>
                  <a:pt x="0" y="0"/>
                </a:moveTo>
                <a:lnTo>
                  <a:pt x="5642077" y="0"/>
                </a:lnTo>
                <a:lnTo>
                  <a:pt x="5642077" y="6032678"/>
                </a:lnTo>
                <a:lnTo>
                  <a:pt x="0" y="60326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66292" y="4227928"/>
            <a:ext cx="4105275" cy="4105275"/>
          </a:xfrm>
          <a:custGeom>
            <a:avLst/>
            <a:gdLst/>
            <a:ahLst/>
            <a:cxnLst/>
            <a:rect r="r" b="b" t="t" l="l"/>
            <a:pathLst>
              <a:path h="4105275" w="4105275">
                <a:moveTo>
                  <a:pt x="0" y="0"/>
                </a:moveTo>
                <a:lnTo>
                  <a:pt x="4105275" y="0"/>
                </a:lnTo>
                <a:lnTo>
                  <a:pt x="4105275" y="4105275"/>
                </a:lnTo>
                <a:lnTo>
                  <a:pt x="0" y="4105275"/>
                </a:lnTo>
                <a:lnTo>
                  <a:pt x="0" y="0"/>
                </a:lnTo>
                <a:close/>
              </a:path>
            </a:pathLst>
          </a:custGeom>
          <a:blipFill>
            <a:blip r:embed="rId8"/>
            <a:stretch>
              <a:fillRect l="0" t="0" r="0" b="0"/>
            </a:stretch>
          </a:blipFill>
        </p:spPr>
      </p:sp>
      <p:sp>
        <p:nvSpPr>
          <p:cNvPr name="Freeform 6" id="6"/>
          <p:cNvSpPr/>
          <p:nvPr/>
        </p:nvSpPr>
        <p:spPr>
          <a:xfrm flipH="false" flipV="false" rot="0">
            <a:off x="13459768" y="4227928"/>
            <a:ext cx="3714750" cy="4105275"/>
          </a:xfrm>
          <a:custGeom>
            <a:avLst/>
            <a:gdLst/>
            <a:ahLst/>
            <a:cxnLst/>
            <a:rect r="r" b="b" t="t" l="l"/>
            <a:pathLst>
              <a:path h="4105275" w="3714750">
                <a:moveTo>
                  <a:pt x="0" y="0"/>
                </a:moveTo>
                <a:lnTo>
                  <a:pt x="3714750" y="0"/>
                </a:lnTo>
                <a:lnTo>
                  <a:pt x="3714750" y="4105275"/>
                </a:lnTo>
                <a:lnTo>
                  <a:pt x="0" y="4105275"/>
                </a:lnTo>
                <a:lnTo>
                  <a:pt x="0" y="0"/>
                </a:lnTo>
                <a:close/>
              </a:path>
            </a:pathLst>
          </a:custGeom>
          <a:blipFill>
            <a:blip r:embed="rId9"/>
            <a:stretch>
              <a:fillRect l="0" t="0" r="0" b="0"/>
            </a:stretch>
          </a:blipFill>
        </p:spPr>
      </p:sp>
      <p:sp>
        <p:nvSpPr>
          <p:cNvPr name="Freeform 7" id="7"/>
          <p:cNvSpPr/>
          <p:nvPr/>
        </p:nvSpPr>
        <p:spPr>
          <a:xfrm flipH="false" flipV="false" rot="0">
            <a:off x="7151158" y="4227928"/>
            <a:ext cx="4229020" cy="4105275"/>
          </a:xfrm>
          <a:custGeom>
            <a:avLst/>
            <a:gdLst/>
            <a:ahLst/>
            <a:cxnLst/>
            <a:rect r="r" b="b" t="t" l="l"/>
            <a:pathLst>
              <a:path h="4105275" w="4229020">
                <a:moveTo>
                  <a:pt x="0" y="0"/>
                </a:moveTo>
                <a:lnTo>
                  <a:pt x="4229020" y="0"/>
                </a:lnTo>
                <a:lnTo>
                  <a:pt x="4229020" y="4105275"/>
                </a:lnTo>
                <a:lnTo>
                  <a:pt x="0" y="4105275"/>
                </a:lnTo>
                <a:lnTo>
                  <a:pt x="0" y="0"/>
                </a:lnTo>
                <a:close/>
              </a:path>
            </a:pathLst>
          </a:custGeom>
          <a:blipFill>
            <a:blip r:embed="rId10"/>
            <a:stretch>
              <a:fillRect l="0" t="-18692" r="0" b="-35925"/>
            </a:stretch>
          </a:blipFill>
        </p:spPr>
      </p:sp>
      <p:sp>
        <p:nvSpPr>
          <p:cNvPr name="TextBox 8" id="8"/>
          <p:cNvSpPr txBox="true"/>
          <p:nvPr/>
        </p:nvSpPr>
        <p:spPr>
          <a:xfrm rot="0">
            <a:off x="7365663" y="1125807"/>
            <a:ext cx="3621786" cy="2500246"/>
          </a:xfrm>
          <a:prstGeom prst="rect">
            <a:avLst/>
          </a:prstGeom>
        </p:spPr>
        <p:txBody>
          <a:bodyPr anchor="t" rtlCol="false" tIns="0" lIns="0" bIns="0" rIns="0">
            <a:spAutoFit/>
          </a:bodyPr>
          <a:lstStyle/>
          <a:p>
            <a:pPr algn="ctr">
              <a:lnSpc>
                <a:spcPts val="9392"/>
              </a:lnSpc>
            </a:pPr>
            <a:r>
              <a:rPr lang="en-US" b="true" sz="6708">
                <a:solidFill>
                  <a:srgbClr val="00BF63"/>
                </a:solidFill>
                <a:latin typeface="Horizon"/>
                <a:ea typeface="Horizon"/>
                <a:cs typeface="Horizon"/>
                <a:sym typeface="Horizon"/>
              </a:rPr>
              <a:t>NOUS</a:t>
            </a:r>
          </a:p>
          <a:p>
            <a:pPr algn="ctr">
              <a:lnSpc>
                <a:spcPts val="3359"/>
              </a:lnSpc>
            </a:pPr>
            <a:r>
              <a:rPr lang="en-US" b="true" sz="2400">
                <a:solidFill>
                  <a:srgbClr val="00BF63"/>
                </a:solidFill>
                <a:latin typeface="Agrandir Bold"/>
                <a:ea typeface="Agrandir Bold"/>
                <a:cs typeface="Agrandir Bold"/>
                <a:sym typeface="Agrandir Bold"/>
              </a:rPr>
              <a:t>Lucas</a:t>
            </a:r>
          </a:p>
        </p:txBody>
      </p:sp>
      <p:sp>
        <p:nvSpPr>
          <p:cNvPr name="TextBox 9" id="9"/>
          <p:cNvSpPr txBox="true"/>
          <p:nvPr/>
        </p:nvSpPr>
        <p:spPr>
          <a:xfrm rot="0">
            <a:off x="14833730" y="3124086"/>
            <a:ext cx="877348" cy="474345"/>
          </a:xfrm>
          <a:prstGeom prst="rect">
            <a:avLst/>
          </a:prstGeom>
        </p:spPr>
        <p:txBody>
          <a:bodyPr anchor="t" rtlCol="false" tIns="0" lIns="0" bIns="0" rIns="0">
            <a:spAutoFit/>
          </a:bodyPr>
          <a:lstStyle/>
          <a:p>
            <a:pPr algn="l">
              <a:lnSpc>
                <a:spcPts val="3359"/>
              </a:lnSpc>
            </a:pPr>
            <a:r>
              <a:rPr lang="en-US" b="true" sz="2400">
                <a:solidFill>
                  <a:srgbClr val="00BF63"/>
                </a:solidFill>
                <a:latin typeface="Agrandir Bold"/>
                <a:ea typeface="Agrandir Bold"/>
                <a:cs typeface="Agrandir Bold"/>
                <a:sym typeface="Agrandir Bold"/>
              </a:rPr>
              <a:t>Julien</a:t>
            </a:r>
          </a:p>
        </p:txBody>
      </p:sp>
      <p:sp>
        <p:nvSpPr>
          <p:cNvPr name="TextBox 10" id="10"/>
          <p:cNvSpPr txBox="true"/>
          <p:nvPr/>
        </p:nvSpPr>
        <p:spPr>
          <a:xfrm rot="0">
            <a:off x="2425856" y="3119504"/>
            <a:ext cx="1209866" cy="474231"/>
          </a:xfrm>
          <a:prstGeom prst="rect">
            <a:avLst/>
          </a:prstGeom>
        </p:spPr>
        <p:txBody>
          <a:bodyPr anchor="t" rtlCol="false" tIns="0" lIns="0" bIns="0" rIns="0">
            <a:spAutoFit/>
          </a:bodyPr>
          <a:lstStyle/>
          <a:p>
            <a:pPr algn="l">
              <a:lnSpc>
                <a:spcPts val="3358"/>
              </a:lnSpc>
            </a:pPr>
            <a:r>
              <a:rPr lang="en-US" b="true" sz="2399">
                <a:solidFill>
                  <a:srgbClr val="00BF63"/>
                </a:solidFill>
                <a:latin typeface="Agrandir Bold"/>
                <a:ea typeface="Agrandir Bold"/>
                <a:cs typeface="Agrandir Bold"/>
                <a:sym typeface="Agrandir Bold"/>
              </a:rPr>
              <a:t>Thomas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01010"/>
        </a:solidFill>
      </p:bgPr>
    </p:bg>
    <p:spTree>
      <p:nvGrpSpPr>
        <p:cNvPr id="1" name=""/>
        <p:cNvGrpSpPr/>
        <p:nvPr/>
      </p:nvGrpSpPr>
      <p:grpSpPr>
        <a:xfrm>
          <a:off x="0" y="0"/>
          <a:ext cx="0" cy="0"/>
          <a:chOff x="0" y="0"/>
          <a:chExt cx="0" cy="0"/>
        </a:xfrm>
      </p:grpSpPr>
      <p:sp>
        <p:nvSpPr>
          <p:cNvPr name="Freeform 2" id="2"/>
          <p:cNvSpPr/>
          <p:nvPr/>
        </p:nvSpPr>
        <p:spPr>
          <a:xfrm flipH="false" flipV="false" rot="0">
            <a:off x="1021642" y="2705776"/>
            <a:ext cx="16301323" cy="6220873"/>
          </a:xfrm>
          <a:custGeom>
            <a:avLst/>
            <a:gdLst/>
            <a:ahLst/>
            <a:cxnLst/>
            <a:rect r="r" b="b" t="t" l="l"/>
            <a:pathLst>
              <a:path h="6220873" w="16301323">
                <a:moveTo>
                  <a:pt x="0" y="0"/>
                </a:moveTo>
                <a:lnTo>
                  <a:pt x="16301323" y="0"/>
                </a:lnTo>
                <a:lnTo>
                  <a:pt x="16301323" y="6220873"/>
                </a:lnTo>
                <a:lnTo>
                  <a:pt x="0" y="6220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308650" y="10166194"/>
            <a:ext cx="15979350" cy="120806"/>
          </a:xfrm>
          <a:custGeom>
            <a:avLst/>
            <a:gdLst/>
            <a:ahLst/>
            <a:cxnLst/>
            <a:rect r="r" b="b" t="t" l="l"/>
            <a:pathLst>
              <a:path h="120806" w="15979350">
                <a:moveTo>
                  <a:pt x="0" y="0"/>
                </a:moveTo>
                <a:lnTo>
                  <a:pt x="15979350" y="0"/>
                </a:lnTo>
                <a:lnTo>
                  <a:pt x="15979350" y="120806"/>
                </a:lnTo>
                <a:lnTo>
                  <a:pt x="0" y="1208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388409" y="2857587"/>
            <a:ext cx="2051733" cy="474345"/>
          </a:xfrm>
          <a:prstGeom prst="rect">
            <a:avLst/>
          </a:prstGeom>
        </p:spPr>
        <p:txBody>
          <a:bodyPr anchor="t" rtlCol="false" tIns="0" lIns="0" bIns="0" rIns="0">
            <a:spAutoFit/>
          </a:bodyPr>
          <a:lstStyle/>
          <a:p>
            <a:pPr algn="l">
              <a:lnSpc>
                <a:spcPts val="3359"/>
              </a:lnSpc>
            </a:pPr>
            <a:r>
              <a:rPr lang="en-US" b="true" sz="2400">
                <a:solidFill>
                  <a:srgbClr val="57FFFF"/>
                </a:solidFill>
                <a:latin typeface="Agrandir Bold"/>
                <a:ea typeface="Agrandir Bold"/>
                <a:cs typeface="Agrandir Bold"/>
                <a:sym typeface="Agrandir Bold"/>
              </a:rPr>
              <a:t>Règles du jeu </a:t>
            </a:r>
          </a:p>
        </p:txBody>
      </p:sp>
      <p:sp>
        <p:nvSpPr>
          <p:cNvPr name="TextBox 5" id="5"/>
          <p:cNvSpPr txBox="true"/>
          <p:nvPr/>
        </p:nvSpPr>
        <p:spPr>
          <a:xfrm rot="0">
            <a:off x="4907594" y="1185262"/>
            <a:ext cx="8439826" cy="972493"/>
          </a:xfrm>
          <a:prstGeom prst="rect">
            <a:avLst/>
          </a:prstGeom>
        </p:spPr>
        <p:txBody>
          <a:bodyPr anchor="t" rtlCol="false" tIns="0" lIns="0" bIns="0" rIns="0">
            <a:spAutoFit/>
          </a:bodyPr>
          <a:lstStyle/>
          <a:p>
            <a:pPr algn="l">
              <a:lnSpc>
                <a:spcPts val="7699"/>
              </a:lnSpc>
            </a:pPr>
            <a:r>
              <a:rPr lang="en-US" b="true" sz="5499">
                <a:solidFill>
                  <a:srgbClr val="00BF63"/>
                </a:solidFill>
                <a:latin typeface="Horizon"/>
                <a:ea typeface="Horizon"/>
                <a:cs typeface="Horizon"/>
                <a:sym typeface="Horizon"/>
              </a:rPr>
              <a:t>LE JEU : MATRIX</a:t>
            </a:r>
          </a:p>
        </p:txBody>
      </p:sp>
      <p:sp>
        <p:nvSpPr>
          <p:cNvPr name="TextBox 6" id="6"/>
          <p:cNvSpPr txBox="true"/>
          <p:nvPr/>
        </p:nvSpPr>
        <p:spPr>
          <a:xfrm rot="0">
            <a:off x="1021642" y="3566659"/>
            <a:ext cx="8491192" cy="2585807"/>
          </a:xfrm>
          <a:prstGeom prst="rect">
            <a:avLst/>
          </a:prstGeom>
        </p:spPr>
        <p:txBody>
          <a:bodyPr anchor="t" rtlCol="false" tIns="0" lIns="0" bIns="0" rIns="0">
            <a:spAutoFit/>
          </a:bodyPr>
          <a:lstStyle/>
          <a:p>
            <a:pPr algn="l" marL="451771" indent="-225885" lvl="1">
              <a:lnSpc>
                <a:spcPts val="2925"/>
              </a:lnSpc>
              <a:buFont typeface="Arial"/>
              <a:buChar char="•"/>
            </a:pPr>
            <a:r>
              <a:rPr lang="en-US" sz="2092">
                <a:solidFill>
                  <a:srgbClr val="FFFFFF"/>
                </a:solidFill>
                <a:latin typeface="Open Sans"/>
                <a:ea typeface="Open Sans"/>
                <a:cs typeface="Open Sans"/>
                <a:sym typeface="Open Sans"/>
              </a:rPr>
              <a:t>Jeu : pierre-feuille-ciseaux version Matrix</a:t>
            </a:r>
          </a:p>
          <a:p>
            <a:pPr algn="l" marL="451771" indent="-225885" lvl="1">
              <a:lnSpc>
                <a:spcPts val="2925"/>
              </a:lnSpc>
              <a:buFont typeface="Arial"/>
              <a:buChar char="•"/>
            </a:pPr>
            <a:r>
              <a:rPr lang="en-US" sz="2092">
                <a:solidFill>
                  <a:srgbClr val="FFFFFF"/>
                </a:solidFill>
                <a:latin typeface="Open Sans"/>
                <a:ea typeface="Open Sans"/>
                <a:cs typeface="Open Sans"/>
                <a:sym typeface="Open Sans"/>
              </a:rPr>
              <a:t>5</a:t>
            </a:r>
            <a:r>
              <a:rPr lang="en-US" sz="2092">
                <a:solidFill>
                  <a:srgbClr val="FFFFFF"/>
                </a:solidFill>
                <a:latin typeface="Open Sans"/>
                <a:ea typeface="Open Sans"/>
                <a:cs typeface="Open Sans"/>
                <a:sym typeface="Open Sans"/>
              </a:rPr>
              <a:t> arts martiaux : Boxe, Jiu-Jitsu brésilien, Judo, Karaté, Lutte</a:t>
            </a:r>
          </a:p>
          <a:p>
            <a:pPr algn="l" marL="451771" indent="-225885" lvl="1">
              <a:lnSpc>
                <a:spcPts val="2925"/>
              </a:lnSpc>
              <a:buFont typeface="Arial"/>
              <a:buChar char="•"/>
            </a:pPr>
            <a:r>
              <a:rPr lang="en-US" sz="2092">
                <a:solidFill>
                  <a:srgbClr val="FFFFFF"/>
                </a:solidFill>
                <a:latin typeface="Open Sans"/>
                <a:ea typeface="Open Sans"/>
                <a:cs typeface="Open Sans"/>
                <a:sym typeface="Open Sans"/>
              </a:rPr>
              <a:t>boutique: pilule rouge, pilule bleue</a:t>
            </a:r>
          </a:p>
          <a:p>
            <a:pPr algn="l" marL="451771" indent="-225885" lvl="1">
              <a:lnSpc>
                <a:spcPts val="2925"/>
              </a:lnSpc>
              <a:buFont typeface="Arial"/>
              <a:buChar char="•"/>
            </a:pPr>
            <a:r>
              <a:rPr lang="en-US" sz="2092">
                <a:solidFill>
                  <a:srgbClr val="FFFFFF"/>
                </a:solidFill>
                <a:latin typeface="Open Sans"/>
                <a:ea typeface="Open Sans"/>
                <a:cs typeface="Open Sans"/>
                <a:sym typeface="Open Sans"/>
              </a:rPr>
              <a:t>1 round gagné en débloque un autre</a:t>
            </a:r>
          </a:p>
          <a:p>
            <a:pPr algn="l" marL="451771" indent="-225885" lvl="1">
              <a:lnSpc>
                <a:spcPts val="2925"/>
              </a:lnSpc>
              <a:buFont typeface="Arial"/>
              <a:buChar char="•"/>
            </a:pPr>
            <a:r>
              <a:rPr lang="en-US" sz="2092">
                <a:solidFill>
                  <a:srgbClr val="FFFFFF"/>
                </a:solidFill>
                <a:latin typeface="Open Sans"/>
                <a:ea typeface="Open Sans"/>
                <a:cs typeface="Open Sans"/>
                <a:sym typeface="Open Sans"/>
              </a:rPr>
              <a:t>forgeron: acheté des capacité avec de l’argent et des victoires</a:t>
            </a:r>
          </a:p>
          <a:p>
            <a:pPr algn="l">
              <a:lnSpc>
                <a:spcPts val="2925"/>
              </a:lnSpc>
            </a:pPr>
          </a:p>
          <a:p>
            <a:pPr algn="l">
              <a:lnSpc>
                <a:spcPts val="2925"/>
              </a:lnSpc>
            </a:pPr>
          </a:p>
        </p:txBody>
      </p:sp>
      <p:sp>
        <p:nvSpPr>
          <p:cNvPr name="TextBox 7" id="7"/>
          <p:cNvSpPr txBox="true"/>
          <p:nvPr/>
        </p:nvSpPr>
        <p:spPr>
          <a:xfrm rot="0">
            <a:off x="1388409" y="5933391"/>
            <a:ext cx="4244579" cy="481965"/>
          </a:xfrm>
          <a:prstGeom prst="rect">
            <a:avLst/>
          </a:prstGeom>
        </p:spPr>
        <p:txBody>
          <a:bodyPr anchor="t" rtlCol="false" tIns="0" lIns="0" bIns="0" rIns="0">
            <a:spAutoFit/>
          </a:bodyPr>
          <a:lstStyle/>
          <a:p>
            <a:pPr algn="l">
              <a:lnSpc>
                <a:spcPts val="3359"/>
              </a:lnSpc>
            </a:pPr>
            <a:r>
              <a:rPr lang="en-US" b="true" sz="2400">
                <a:solidFill>
                  <a:srgbClr val="57FFFF"/>
                </a:solidFill>
                <a:latin typeface="Agrandir Bold"/>
                <a:ea typeface="Agrandir Bold"/>
                <a:cs typeface="Agrandir Bold"/>
                <a:sym typeface="Agrandir Bold"/>
              </a:rPr>
              <a:t>asset dans l’univers matrix</a:t>
            </a:r>
          </a:p>
        </p:txBody>
      </p:sp>
      <p:sp>
        <p:nvSpPr>
          <p:cNvPr name="TextBox 8" id="8"/>
          <p:cNvSpPr txBox="true"/>
          <p:nvPr/>
        </p:nvSpPr>
        <p:spPr>
          <a:xfrm rot="0">
            <a:off x="1028700" y="6653481"/>
            <a:ext cx="7926857" cy="2214332"/>
          </a:xfrm>
          <a:prstGeom prst="rect">
            <a:avLst/>
          </a:prstGeom>
        </p:spPr>
        <p:txBody>
          <a:bodyPr anchor="t" rtlCol="false" tIns="0" lIns="0" bIns="0" rIns="0">
            <a:spAutoFit/>
          </a:bodyPr>
          <a:lstStyle/>
          <a:p>
            <a:pPr algn="l" marL="451771" indent="-225885" lvl="1">
              <a:lnSpc>
                <a:spcPts val="2925"/>
              </a:lnSpc>
              <a:buFont typeface="Arial"/>
              <a:buChar char="•"/>
            </a:pPr>
            <a:r>
              <a:rPr lang="en-US" sz="2092">
                <a:solidFill>
                  <a:srgbClr val="FFFFFF"/>
                </a:solidFill>
                <a:latin typeface="Open Sans"/>
                <a:ea typeface="Open Sans"/>
                <a:cs typeface="Open Sans"/>
                <a:sym typeface="Open Sans"/>
              </a:rPr>
              <a:t>8 personnages </a:t>
            </a:r>
          </a:p>
          <a:p>
            <a:pPr algn="l" marL="451771" indent="-225885" lvl="1">
              <a:lnSpc>
                <a:spcPts val="2925"/>
              </a:lnSpc>
              <a:buFont typeface="Arial"/>
              <a:buChar char="•"/>
            </a:pPr>
            <a:r>
              <a:rPr lang="en-US" sz="2092">
                <a:solidFill>
                  <a:srgbClr val="FFFFFF"/>
                </a:solidFill>
                <a:latin typeface="Open Sans"/>
                <a:ea typeface="Open Sans"/>
                <a:cs typeface="Open Sans"/>
                <a:sym typeface="Open Sans"/>
              </a:rPr>
              <a:t>6 arrières plans</a:t>
            </a:r>
          </a:p>
          <a:p>
            <a:pPr algn="l" marL="451771" indent="-225885" lvl="1">
              <a:lnSpc>
                <a:spcPts val="2925"/>
              </a:lnSpc>
              <a:buFont typeface="Arial"/>
              <a:buChar char="•"/>
            </a:pPr>
            <a:r>
              <a:rPr lang="en-US" sz="2092">
                <a:solidFill>
                  <a:srgbClr val="FFFFFF"/>
                </a:solidFill>
                <a:latin typeface="Open Sans"/>
                <a:ea typeface="Open Sans"/>
                <a:cs typeface="Open Sans"/>
                <a:sym typeface="Open Sans"/>
              </a:rPr>
              <a:t>Musiques de fond</a:t>
            </a:r>
          </a:p>
          <a:p>
            <a:pPr algn="l" marL="451771" indent="-225885" lvl="1">
              <a:lnSpc>
                <a:spcPts val="2925"/>
              </a:lnSpc>
              <a:buFont typeface="Arial"/>
              <a:buChar char="•"/>
            </a:pPr>
            <a:r>
              <a:rPr lang="en-US" sz="2092">
                <a:solidFill>
                  <a:srgbClr val="FFFFFF"/>
                </a:solidFill>
                <a:latin typeface="Open Sans"/>
                <a:ea typeface="Open Sans"/>
                <a:cs typeface="Open Sans"/>
                <a:sym typeface="Open Sans"/>
              </a:rPr>
              <a:t>bouton, décors ...</a:t>
            </a:r>
          </a:p>
          <a:p>
            <a:pPr algn="l">
              <a:lnSpc>
                <a:spcPts val="2925"/>
              </a:lnSpc>
            </a:pPr>
          </a:p>
          <a:p>
            <a:pPr algn="l">
              <a:lnSpc>
                <a:spcPts val="2925"/>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01010"/>
        </a:solidFill>
      </p:bgPr>
    </p:bg>
    <p:spTree>
      <p:nvGrpSpPr>
        <p:cNvPr id="1" name=""/>
        <p:cNvGrpSpPr/>
        <p:nvPr/>
      </p:nvGrpSpPr>
      <p:grpSpPr>
        <a:xfrm>
          <a:off x="0" y="0"/>
          <a:ext cx="0" cy="0"/>
          <a:chOff x="0" y="0"/>
          <a:chExt cx="0" cy="0"/>
        </a:xfrm>
      </p:grpSpPr>
      <p:sp>
        <p:nvSpPr>
          <p:cNvPr name="Freeform 2" id="2"/>
          <p:cNvSpPr/>
          <p:nvPr/>
        </p:nvSpPr>
        <p:spPr>
          <a:xfrm flipH="false" flipV="false" rot="0">
            <a:off x="1021642" y="2705776"/>
            <a:ext cx="16301323" cy="6220873"/>
          </a:xfrm>
          <a:custGeom>
            <a:avLst/>
            <a:gdLst/>
            <a:ahLst/>
            <a:cxnLst/>
            <a:rect r="r" b="b" t="t" l="l"/>
            <a:pathLst>
              <a:path h="6220873" w="16301323">
                <a:moveTo>
                  <a:pt x="0" y="0"/>
                </a:moveTo>
                <a:lnTo>
                  <a:pt x="16301323" y="0"/>
                </a:lnTo>
                <a:lnTo>
                  <a:pt x="16301323" y="6220873"/>
                </a:lnTo>
                <a:lnTo>
                  <a:pt x="0" y="62208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308650" y="10166194"/>
            <a:ext cx="15979350" cy="120806"/>
          </a:xfrm>
          <a:custGeom>
            <a:avLst/>
            <a:gdLst/>
            <a:ahLst/>
            <a:cxnLst/>
            <a:rect r="r" b="b" t="t" l="l"/>
            <a:pathLst>
              <a:path h="120806" w="15979350">
                <a:moveTo>
                  <a:pt x="0" y="0"/>
                </a:moveTo>
                <a:lnTo>
                  <a:pt x="15979350" y="0"/>
                </a:lnTo>
                <a:lnTo>
                  <a:pt x="15979350" y="120806"/>
                </a:lnTo>
                <a:lnTo>
                  <a:pt x="0" y="1208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678638" y="5937247"/>
            <a:ext cx="2820457" cy="474345"/>
          </a:xfrm>
          <a:prstGeom prst="rect">
            <a:avLst/>
          </a:prstGeom>
        </p:spPr>
        <p:txBody>
          <a:bodyPr anchor="t" rtlCol="false" tIns="0" lIns="0" bIns="0" rIns="0">
            <a:spAutoFit/>
          </a:bodyPr>
          <a:lstStyle/>
          <a:p>
            <a:pPr algn="l">
              <a:lnSpc>
                <a:spcPts val="3359"/>
              </a:lnSpc>
            </a:pPr>
            <a:r>
              <a:rPr lang="en-US" b="true" sz="2400">
                <a:solidFill>
                  <a:srgbClr val="57FFFF"/>
                </a:solidFill>
                <a:latin typeface="Agrandir Bold"/>
                <a:ea typeface="Agrandir Bold"/>
                <a:cs typeface="Agrandir Bold"/>
                <a:sym typeface="Agrandir Bold"/>
              </a:rPr>
              <a:t>Résultat attendus</a:t>
            </a:r>
          </a:p>
        </p:txBody>
      </p:sp>
      <p:sp>
        <p:nvSpPr>
          <p:cNvPr name="TextBox 5" id="5"/>
          <p:cNvSpPr txBox="true"/>
          <p:nvPr/>
        </p:nvSpPr>
        <p:spPr>
          <a:xfrm rot="0">
            <a:off x="1641253" y="2890314"/>
            <a:ext cx="3927872" cy="474345"/>
          </a:xfrm>
          <a:prstGeom prst="rect">
            <a:avLst/>
          </a:prstGeom>
        </p:spPr>
        <p:txBody>
          <a:bodyPr anchor="t" rtlCol="false" tIns="0" lIns="0" bIns="0" rIns="0">
            <a:spAutoFit/>
          </a:bodyPr>
          <a:lstStyle/>
          <a:p>
            <a:pPr algn="l">
              <a:lnSpc>
                <a:spcPts val="3359"/>
              </a:lnSpc>
            </a:pPr>
            <a:r>
              <a:rPr lang="en-US" b="true" sz="2400">
                <a:solidFill>
                  <a:srgbClr val="57FFFF"/>
                </a:solidFill>
                <a:latin typeface="Agrandir Bold"/>
                <a:ea typeface="Agrandir Bold"/>
                <a:cs typeface="Agrandir Bold"/>
                <a:sym typeface="Agrandir Bold"/>
              </a:rPr>
              <a:t>Déroulement d’une partie</a:t>
            </a:r>
          </a:p>
        </p:txBody>
      </p:sp>
      <p:sp>
        <p:nvSpPr>
          <p:cNvPr name="TextBox 6" id="6"/>
          <p:cNvSpPr txBox="true"/>
          <p:nvPr/>
        </p:nvSpPr>
        <p:spPr>
          <a:xfrm rot="0">
            <a:off x="4944980" y="1185262"/>
            <a:ext cx="8439826" cy="972493"/>
          </a:xfrm>
          <a:prstGeom prst="rect">
            <a:avLst/>
          </a:prstGeom>
        </p:spPr>
        <p:txBody>
          <a:bodyPr anchor="t" rtlCol="false" tIns="0" lIns="0" bIns="0" rIns="0">
            <a:spAutoFit/>
          </a:bodyPr>
          <a:lstStyle/>
          <a:p>
            <a:pPr algn="l">
              <a:lnSpc>
                <a:spcPts val="7699"/>
              </a:lnSpc>
            </a:pPr>
            <a:r>
              <a:rPr lang="en-US" b="true" sz="5499">
                <a:solidFill>
                  <a:srgbClr val="00BF63"/>
                </a:solidFill>
                <a:latin typeface="Horizon"/>
                <a:ea typeface="Horizon"/>
                <a:cs typeface="Horizon"/>
                <a:sym typeface="Horizon"/>
              </a:rPr>
              <a:t>LE JEU : MATRIX</a:t>
            </a:r>
          </a:p>
        </p:txBody>
      </p:sp>
      <p:sp>
        <p:nvSpPr>
          <p:cNvPr name="TextBox 7" id="7"/>
          <p:cNvSpPr txBox="true"/>
          <p:nvPr/>
        </p:nvSpPr>
        <p:spPr>
          <a:xfrm rot="0">
            <a:off x="2194665" y="6797716"/>
            <a:ext cx="14176515" cy="1850079"/>
          </a:xfrm>
          <a:prstGeom prst="rect">
            <a:avLst/>
          </a:prstGeom>
        </p:spPr>
        <p:txBody>
          <a:bodyPr anchor="t" rtlCol="false" tIns="0" lIns="0" bIns="0" rIns="0">
            <a:spAutoFit/>
          </a:bodyPr>
          <a:lstStyle/>
          <a:p>
            <a:pPr algn="ctr">
              <a:lnSpc>
                <a:spcPts val="2916"/>
              </a:lnSpc>
            </a:pPr>
            <a:r>
              <a:rPr lang="en-US" sz="2098">
                <a:solidFill>
                  <a:srgbClr val="FFFFFF"/>
                </a:solidFill>
                <a:latin typeface="Open Sans"/>
                <a:ea typeface="Open Sans"/>
                <a:cs typeface="Open Sans"/>
                <a:sym typeface="Open Sans"/>
              </a:rPr>
              <a:t>Notre objectif est de créer un jeu simple et amusant, inspiré de l’univers Matrix, qui capte rapidement l’attention des joueurs. Il permet de développer la réflexion et la stratégie grâce au choix des sports de combat et des pilules à chaque round. Le jeu reste accessible tout en proposant une progression motivante, avec la possibilité de débloquer de nouveaux sports et de gravir les différents niveaux. Enfin, il vise à toucher un large public en combinant des références culturelles connues et une expérience ludique et interactive.</a:t>
            </a:r>
          </a:p>
        </p:txBody>
      </p:sp>
      <p:sp>
        <p:nvSpPr>
          <p:cNvPr name="TextBox 8" id="8"/>
          <p:cNvSpPr txBox="true"/>
          <p:nvPr/>
        </p:nvSpPr>
        <p:spPr>
          <a:xfrm rot="0">
            <a:off x="2193198" y="3750821"/>
            <a:ext cx="14179429" cy="1850079"/>
          </a:xfrm>
          <a:prstGeom prst="rect">
            <a:avLst/>
          </a:prstGeom>
        </p:spPr>
        <p:txBody>
          <a:bodyPr anchor="t" rtlCol="false" tIns="0" lIns="0" bIns="0" rIns="0">
            <a:spAutoFit/>
          </a:bodyPr>
          <a:lstStyle/>
          <a:p>
            <a:pPr algn="ctr">
              <a:lnSpc>
                <a:spcPts val="2916"/>
              </a:lnSpc>
            </a:pPr>
            <a:r>
              <a:rPr lang="en-US" sz="2098">
                <a:solidFill>
                  <a:srgbClr val="FFFFFF"/>
                </a:solidFill>
                <a:latin typeface="Open Sans"/>
                <a:ea typeface="Open Sans"/>
                <a:cs typeface="Open Sans"/>
                <a:sym typeface="Open Sans"/>
              </a:rPr>
              <a:t>Le déroulement d’une partie est simple mais amusant : vous affrontez l’ennemi face à vous, chacun jouant à tour de rôle avec les sports de combat disponibles. Le score est affiché au-dessus du personnage et un code couleur indique le résultat : vert si vous gagnez, rouge si vous perdez, et jaune en cas d’égalité. Au début de chaque round, vous pouvez choisir une pilule : la rouge, qui vous donne un point, ou la bleue, qui retire un point à votre adversaire. Les parties se jouent en 5 manches et le jeu comporte 5 niveaux.</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01010"/>
        </a:solidFill>
      </p:bgPr>
    </p:bg>
    <p:spTree>
      <p:nvGrpSpPr>
        <p:cNvPr id="1" name=""/>
        <p:cNvGrpSpPr/>
        <p:nvPr/>
      </p:nvGrpSpPr>
      <p:grpSpPr>
        <a:xfrm>
          <a:off x="0" y="0"/>
          <a:ext cx="0" cy="0"/>
          <a:chOff x="0" y="0"/>
          <a:chExt cx="0" cy="0"/>
        </a:xfrm>
      </p:grpSpPr>
      <p:sp>
        <p:nvSpPr>
          <p:cNvPr name="Freeform 2" id="2"/>
          <p:cNvSpPr/>
          <p:nvPr/>
        </p:nvSpPr>
        <p:spPr>
          <a:xfrm flipH="false" flipV="false" rot="0">
            <a:off x="943727" y="2595658"/>
            <a:ext cx="3924738" cy="3223250"/>
          </a:xfrm>
          <a:custGeom>
            <a:avLst/>
            <a:gdLst/>
            <a:ahLst/>
            <a:cxnLst/>
            <a:rect r="r" b="b" t="t" l="l"/>
            <a:pathLst>
              <a:path h="3223250" w="3924738">
                <a:moveTo>
                  <a:pt x="0" y="0"/>
                </a:moveTo>
                <a:lnTo>
                  <a:pt x="3924739" y="0"/>
                </a:lnTo>
                <a:lnTo>
                  <a:pt x="3924739" y="3223250"/>
                </a:lnTo>
                <a:lnTo>
                  <a:pt x="0" y="32232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298005" y="2595658"/>
            <a:ext cx="3924738" cy="3223250"/>
          </a:xfrm>
          <a:custGeom>
            <a:avLst/>
            <a:gdLst/>
            <a:ahLst/>
            <a:cxnLst/>
            <a:rect r="r" b="b" t="t" l="l"/>
            <a:pathLst>
              <a:path h="3223250" w="3924738">
                <a:moveTo>
                  <a:pt x="0" y="0"/>
                </a:moveTo>
                <a:lnTo>
                  <a:pt x="3924738" y="0"/>
                </a:lnTo>
                <a:lnTo>
                  <a:pt x="3924738" y="3223250"/>
                </a:lnTo>
                <a:lnTo>
                  <a:pt x="0" y="3223250"/>
                </a:lnTo>
                <a:lnTo>
                  <a:pt x="0" y="0"/>
                </a:lnTo>
                <a:close/>
              </a:path>
            </a:pathLst>
          </a:custGeom>
          <a:blipFill>
            <a:blip r:embed="rId2">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965197" y="6412135"/>
            <a:ext cx="3924738" cy="3223250"/>
          </a:xfrm>
          <a:custGeom>
            <a:avLst/>
            <a:gdLst/>
            <a:ahLst/>
            <a:cxnLst/>
            <a:rect r="r" b="b" t="t" l="l"/>
            <a:pathLst>
              <a:path h="3223250" w="3924738">
                <a:moveTo>
                  <a:pt x="0" y="0"/>
                </a:moveTo>
                <a:lnTo>
                  <a:pt x="3924738" y="0"/>
                </a:lnTo>
                <a:lnTo>
                  <a:pt x="3924738" y="3223250"/>
                </a:lnTo>
                <a:lnTo>
                  <a:pt x="0" y="32232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5298005" y="6412135"/>
            <a:ext cx="3924738" cy="3223250"/>
          </a:xfrm>
          <a:custGeom>
            <a:avLst/>
            <a:gdLst/>
            <a:ahLst/>
            <a:cxnLst/>
            <a:rect r="r" b="b" t="t" l="l"/>
            <a:pathLst>
              <a:path h="3223250" w="3924738">
                <a:moveTo>
                  <a:pt x="0" y="0"/>
                </a:moveTo>
                <a:lnTo>
                  <a:pt x="3924738" y="0"/>
                </a:lnTo>
                <a:lnTo>
                  <a:pt x="3924738" y="3223250"/>
                </a:lnTo>
                <a:lnTo>
                  <a:pt x="0" y="3223250"/>
                </a:lnTo>
                <a:lnTo>
                  <a:pt x="0" y="0"/>
                </a:lnTo>
                <a:close/>
              </a:path>
            </a:pathLst>
          </a:custGeom>
          <a:blipFill>
            <a:blip r:embed="rId5">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9655578" y="2595658"/>
            <a:ext cx="3924738" cy="3223250"/>
          </a:xfrm>
          <a:custGeom>
            <a:avLst/>
            <a:gdLst/>
            <a:ahLst/>
            <a:cxnLst/>
            <a:rect r="r" b="b" t="t" l="l"/>
            <a:pathLst>
              <a:path h="3223250" w="3924738">
                <a:moveTo>
                  <a:pt x="0" y="0"/>
                </a:moveTo>
                <a:lnTo>
                  <a:pt x="3924738" y="0"/>
                </a:lnTo>
                <a:lnTo>
                  <a:pt x="3924738" y="3223250"/>
                </a:lnTo>
                <a:lnTo>
                  <a:pt x="0" y="322325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4009856" y="2595658"/>
            <a:ext cx="3924738" cy="3223250"/>
          </a:xfrm>
          <a:custGeom>
            <a:avLst/>
            <a:gdLst/>
            <a:ahLst/>
            <a:cxnLst/>
            <a:rect r="r" b="b" t="t" l="l"/>
            <a:pathLst>
              <a:path h="3223250" w="3924738">
                <a:moveTo>
                  <a:pt x="0" y="0"/>
                </a:moveTo>
                <a:lnTo>
                  <a:pt x="3924738" y="0"/>
                </a:lnTo>
                <a:lnTo>
                  <a:pt x="3924738" y="3223250"/>
                </a:lnTo>
                <a:lnTo>
                  <a:pt x="0" y="3223250"/>
                </a:lnTo>
                <a:lnTo>
                  <a:pt x="0" y="0"/>
                </a:lnTo>
                <a:close/>
              </a:path>
            </a:pathLst>
          </a:custGeom>
          <a:blipFill>
            <a:blip r:embed="rId2">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1333624" y="2723188"/>
            <a:ext cx="2838450" cy="2838450"/>
          </a:xfrm>
          <a:custGeom>
            <a:avLst/>
            <a:gdLst/>
            <a:ahLst/>
            <a:cxnLst/>
            <a:rect r="r" b="b" t="t" l="l"/>
            <a:pathLst>
              <a:path h="2838450" w="2838450">
                <a:moveTo>
                  <a:pt x="0" y="0"/>
                </a:moveTo>
                <a:lnTo>
                  <a:pt x="2838450" y="0"/>
                </a:lnTo>
                <a:lnTo>
                  <a:pt x="2838450" y="2838450"/>
                </a:lnTo>
                <a:lnTo>
                  <a:pt x="0" y="2838450"/>
                </a:lnTo>
                <a:lnTo>
                  <a:pt x="0" y="0"/>
                </a:lnTo>
                <a:close/>
              </a:path>
            </a:pathLst>
          </a:custGeom>
          <a:blipFill>
            <a:blip r:embed="rId11"/>
            <a:stretch>
              <a:fillRect l="0" t="0" r="0" b="0"/>
            </a:stretch>
          </a:blipFill>
        </p:spPr>
      </p:sp>
      <p:sp>
        <p:nvSpPr>
          <p:cNvPr name="Freeform 9" id="9"/>
          <p:cNvSpPr/>
          <p:nvPr/>
        </p:nvSpPr>
        <p:spPr>
          <a:xfrm flipH="false" flipV="false" rot="0">
            <a:off x="4725400" y="2750753"/>
            <a:ext cx="4991100" cy="2809875"/>
          </a:xfrm>
          <a:custGeom>
            <a:avLst/>
            <a:gdLst/>
            <a:ahLst/>
            <a:cxnLst/>
            <a:rect r="r" b="b" t="t" l="l"/>
            <a:pathLst>
              <a:path h="2809875" w="4991100">
                <a:moveTo>
                  <a:pt x="0" y="0"/>
                </a:moveTo>
                <a:lnTo>
                  <a:pt x="4991100" y="0"/>
                </a:lnTo>
                <a:lnTo>
                  <a:pt x="4991100" y="2809875"/>
                </a:lnTo>
                <a:lnTo>
                  <a:pt x="0" y="2809875"/>
                </a:lnTo>
                <a:lnTo>
                  <a:pt x="0" y="0"/>
                </a:lnTo>
                <a:close/>
              </a:path>
            </a:pathLst>
          </a:custGeom>
          <a:blipFill>
            <a:blip r:embed="rId12"/>
            <a:stretch>
              <a:fillRect l="0" t="0" r="0" b="0"/>
            </a:stretch>
          </a:blipFill>
        </p:spPr>
      </p:sp>
      <p:sp>
        <p:nvSpPr>
          <p:cNvPr name="Freeform 10" id="10"/>
          <p:cNvSpPr/>
          <p:nvPr/>
        </p:nvSpPr>
        <p:spPr>
          <a:xfrm flipH="false" flipV="false" rot="0">
            <a:off x="14611855" y="2844870"/>
            <a:ext cx="2724150" cy="2724150"/>
          </a:xfrm>
          <a:custGeom>
            <a:avLst/>
            <a:gdLst/>
            <a:ahLst/>
            <a:cxnLst/>
            <a:rect r="r" b="b" t="t" l="l"/>
            <a:pathLst>
              <a:path h="2724150" w="2724150">
                <a:moveTo>
                  <a:pt x="0" y="0"/>
                </a:moveTo>
                <a:lnTo>
                  <a:pt x="2724150" y="0"/>
                </a:lnTo>
                <a:lnTo>
                  <a:pt x="2724150" y="2724150"/>
                </a:lnTo>
                <a:lnTo>
                  <a:pt x="0" y="2724150"/>
                </a:lnTo>
                <a:lnTo>
                  <a:pt x="0" y="0"/>
                </a:lnTo>
                <a:close/>
              </a:path>
            </a:pathLst>
          </a:custGeom>
          <a:blipFill>
            <a:blip r:embed="rId13"/>
            <a:stretch>
              <a:fillRect l="0" t="0" r="0" b="0"/>
            </a:stretch>
          </a:blipFill>
        </p:spPr>
      </p:sp>
      <p:sp>
        <p:nvSpPr>
          <p:cNvPr name="Freeform 11" id="11"/>
          <p:cNvSpPr/>
          <p:nvPr/>
        </p:nvSpPr>
        <p:spPr>
          <a:xfrm flipH="false" flipV="false" rot="0">
            <a:off x="9655578" y="6412135"/>
            <a:ext cx="3924738" cy="3223250"/>
          </a:xfrm>
          <a:custGeom>
            <a:avLst/>
            <a:gdLst/>
            <a:ahLst/>
            <a:cxnLst/>
            <a:rect r="r" b="b" t="t" l="l"/>
            <a:pathLst>
              <a:path h="3223250" w="3924738">
                <a:moveTo>
                  <a:pt x="0" y="0"/>
                </a:moveTo>
                <a:lnTo>
                  <a:pt x="3924738" y="0"/>
                </a:lnTo>
                <a:lnTo>
                  <a:pt x="3924738" y="3223250"/>
                </a:lnTo>
                <a:lnTo>
                  <a:pt x="0" y="3223250"/>
                </a:lnTo>
                <a:lnTo>
                  <a:pt x="0" y="0"/>
                </a:lnTo>
                <a:close/>
              </a:path>
            </a:pathLst>
          </a:custGeom>
          <a:blipFill>
            <a:blip r:embed="rId5">
              <a:extLst>
                <a:ext uri="{96DAC541-7B7A-43D3-8B79-37D633B846F1}">
                  <asvg:svgBlip xmlns:asvg="http://schemas.microsoft.com/office/drawing/2016/SVG/main" r:embed="rId14"/>
                </a:ext>
              </a:extLst>
            </a:blip>
            <a:stretch>
              <a:fillRect l="0" t="0" r="0" b="0"/>
            </a:stretch>
          </a:blipFill>
        </p:spPr>
      </p:sp>
      <p:sp>
        <p:nvSpPr>
          <p:cNvPr name="Freeform 12" id="12"/>
          <p:cNvSpPr/>
          <p:nvPr/>
        </p:nvSpPr>
        <p:spPr>
          <a:xfrm flipH="false" flipV="false" rot="0">
            <a:off x="14009856" y="6412135"/>
            <a:ext cx="3924738" cy="3223250"/>
          </a:xfrm>
          <a:custGeom>
            <a:avLst/>
            <a:gdLst/>
            <a:ahLst/>
            <a:cxnLst/>
            <a:rect r="r" b="b" t="t" l="l"/>
            <a:pathLst>
              <a:path h="3223250" w="3924738">
                <a:moveTo>
                  <a:pt x="0" y="0"/>
                </a:moveTo>
                <a:lnTo>
                  <a:pt x="3924738" y="0"/>
                </a:lnTo>
                <a:lnTo>
                  <a:pt x="3924738" y="3223250"/>
                </a:lnTo>
                <a:lnTo>
                  <a:pt x="0" y="3223250"/>
                </a:lnTo>
                <a:lnTo>
                  <a:pt x="0" y="0"/>
                </a:lnTo>
                <a:close/>
              </a:path>
            </a:pathLst>
          </a:custGeom>
          <a:blipFill>
            <a:blip r:embed="rId5">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0">
            <a:off x="1402918" y="6673396"/>
            <a:ext cx="2705100" cy="2705100"/>
          </a:xfrm>
          <a:custGeom>
            <a:avLst/>
            <a:gdLst/>
            <a:ahLst/>
            <a:cxnLst/>
            <a:rect r="r" b="b" t="t" l="l"/>
            <a:pathLst>
              <a:path h="2705100" w="2705100">
                <a:moveTo>
                  <a:pt x="0" y="0"/>
                </a:moveTo>
                <a:lnTo>
                  <a:pt x="2705100" y="0"/>
                </a:lnTo>
                <a:lnTo>
                  <a:pt x="2705100" y="2705100"/>
                </a:lnTo>
                <a:lnTo>
                  <a:pt x="0" y="2705100"/>
                </a:lnTo>
                <a:lnTo>
                  <a:pt x="0" y="0"/>
                </a:lnTo>
                <a:close/>
              </a:path>
            </a:pathLst>
          </a:custGeom>
          <a:blipFill>
            <a:blip r:embed="rId16"/>
            <a:stretch>
              <a:fillRect l="0" t="0" r="0" b="0"/>
            </a:stretch>
          </a:blipFill>
        </p:spPr>
      </p:sp>
      <p:sp>
        <p:nvSpPr>
          <p:cNvPr name="Freeform 14" id="14"/>
          <p:cNvSpPr/>
          <p:nvPr/>
        </p:nvSpPr>
        <p:spPr>
          <a:xfrm flipH="false" flipV="false" rot="0">
            <a:off x="5732859" y="6669805"/>
            <a:ext cx="3057525" cy="2705100"/>
          </a:xfrm>
          <a:custGeom>
            <a:avLst/>
            <a:gdLst/>
            <a:ahLst/>
            <a:cxnLst/>
            <a:rect r="r" b="b" t="t" l="l"/>
            <a:pathLst>
              <a:path h="2705100" w="3057525">
                <a:moveTo>
                  <a:pt x="0" y="0"/>
                </a:moveTo>
                <a:lnTo>
                  <a:pt x="3057525" y="0"/>
                </a:lnTo>
                <a:lnTo>
                  <a:pt x="3057525" y="2705100"/>
                </a:lnTo>
                <a:lnTo>
                  <a:pt x="0" y="2705100"/>
                </a:lnTo>
                <a:lnTo>
                  <a:pt x="0" y="0"/>
                </a:lnTo>
                <a:close/>
              </a:path>
            </a:pathLst>
          </a:custGeom>
          <a:blipFill>
            <a:blip r:embed="rId17"/>
            <a:stretch>
              <a:fillRect l="0" t="0" r="0" b="0"/>
            </a:stretch>
          </a:blipFill>
        </p:spPr>
      </p:sp>
      <p:sp>
        <p:nvSpPr>
          <p:cNvPr name="Freeform 15" id="15"/>
          <p:cNvSpPr/>
          <p:nvPr/>
        </p:nvSpPr>
        <p:spPr>
          <a:xfrm flipH="false" flipV="false" rot="0">
            <a:off x="9995249" y="6897529"/>
            <a:ext cx="3248025" cy="2247900"/>
          </a:xfrm>
          <a:custGeom>
            <a:avLst/>
            <a:gdLst/>
            <a:ahLst/>
            <a:cxnLst/>
            <a:rect r="r" b="b" t="t" l="l"/>
            <a:pathLst>
              <a:path h="2247900" w="3248025">
                <a:moveTo>
                  <a:pt x="0" y="0"/>
                </a:moveTo>
                <a:lnTo>
                  <a:pt x="3248025" y="0"/>
                </a:lnTo>
                <a:lnTo>
                  <a:pt x="3248025" y="2247900"/>
                </a:lnTo>
                <a:lnTo>
                  <a:pt x="0" y="2247900"/>
                </a:lnTo>
                <a:lnTo>
                  <a:pt x="0" y="0"/>
                </a:lnTo>
                <a:close/>
              </a:path>
            </a:pathLst>
          </a:custGeom>
          <a:blipFill>
            <a:blip r:embed="rId18"/>
            <a:stretch>
              <a:fillRect l="0" t="0" r="0" b="0"/>
            </a:stretch>
          </a:blipFill>
        </p:spPr>
      </p:sp>
      <p:sp>
        <p:nvSpPr>
          <p:cNvPr name="Freeform 16" id="16"/>
          <p:cNvSpPr/>
          <p:nvPr/>
        </p:nvSpPr>
        <p:spPr>
          <a:xfrm flipH="false" flipV="false" rot="0">
            <a:off x="14758245" y="6807737"/>
            <a:ext cx="2428875" cy="2428875"/>
          </a:xfrm>
          <a:custGeom>
            <a:avLst/>
            <a:gdLst/>
            <a:ahLst/>
            <a:cxnLst/>
            <a:rect r="r" b="b" t="t" l="l"/>
            <a:pathLst>
              <a:path h="2428875" w="2428875">
                <a:moveTo>
                  <a:pt x="0" y="0"/>
                </a:moveTo>
                <a:lnTo>
                  <a:pt x="2428875" y="0"/>
                </a:lnTo>
                <a:lnTo>
                  <a:pt x="2428875" y="2428875"/>
                </a:lnTo>
                <a:lnTo>
                  <a:pt x="0" y="2428875"/>
                </a:lnTo>
                <a:lnTo>
                  <a:pt x="0" y="0"/>
                </a:lnTo>
                <a:close/>
              </a:path>
            </a:pathLst>
          </a:custGeom>
          <a:blipFill>
            <a:blip r:embed="rId19"/>
            <a:stretch>
              <a:fillRect l="0" t="0" r="0" b="0"/>
            </a:stretch>
          </a:blipFill>
        </p:spPr>
      </p:sp>
      <p:grpSp>
        <p:nvGrpSpPr>
          <p:cNvPr name="Group 17" id="17"/>
          <p:cNvGrpSpPr>
            <a:grpSpLocks noChangeAspect="true"/>
          </p:cNvGrpSpPr>
          <p:nvPr/>
        </p:nvGrpSpPr>
        <p:grpSpPr>
          <a:xfrm rot="0">
            <a:off x="10214981" y="2755792"/>
            <a:ext cx="2806722" cy="2806722"/>
            <a:chOff x="0" y="0"/>
            <a:chExt cx="2806725" cy="2806725"/>
          </a:xfrm>
        </p:grpSpPr>
        <p:sp>
          <p:nvSpPr>
            <p:cNvPr name="Freeform 18" id="18"/>
            <p:cNvSpPr/>
            <p:nvPr/>
          </p:nvSpPr>
          <p:spPr>
            <a:xfrm flipH="false" flipV="false" rot="0">
              <a:off x="0" y="0"/>
              <a:ext cx="2806700" cy="2806700"/>
            </a:xfrm>
            <a:custGeom>
              <a:avLst/>
              <a:gdLst/>
              <a:ahLst/>
              <a:cxnLst/>
              <a:rect r="r" b="b" t="t" l="l"/>
              <a:pathLst>
                <a:path h="2806700" w="2806700">
                  <a:moveTo>
                    <a:pt x="0" y="2806700"/>
                  </a:moveTo>
                  <a:lnTo>
                    <a:pt x="2806700" y="2806700"/>
                  </a:lnTo>
                  <a:lnTo>
                    <a:pt x="2806700" y="0"/>
                  </a:lnTo>
                  <a:lnTo>
                    <a:pt x="0" y="0"/>
                  </a:lnTo>
                  <a:close/>
                </a:path>
              </a:pathLst>
            </a:custGeom>
            <a:solidFill>
              <a:srgbClr val="000000">
                <a:alpha val="0"/>
              </a:srgbClr>
            </a:solidFill>
          </p:spPr>
        </p:sp>
      </p:grpSp>
      <p:sp>
        <p:nvSpPr>
          <p:cNvPr name="TextBox 19" id="19"/>
          <p:cNvSpPr txBox="true"/>
          <p:nvPr/>
        </p:nvSpPr>
        <p:spPr>
          <a:xfrm rot="0">
            <a:off x="5653897" y="545011"/>
            <a:ext cx="7244277" cy="1406290"/>
          </a:xfrm>
          <a:prstGeom prst="rect">
            <a:avLst/>
          </a:prstGeom>
        </p:spPr>
        <p:txBody>
          <a:bodyPr anchor="t" rtlCol="false" tIns="0" lIns="0" bIns="0" rIns="0">
            <a:spAutoFit/>
          </a:bodyPr>
          <a:lstStyle/>
          <a:p>
            <a:pPr algn="l">
              <a:lnSpc>
                <a:spcPts val="11005"/>
              </a:lnSpc>
            </a:pPr>
            <a:r>
              <a:rPr lang="en-US" b="true" sz="7861">
                <a:solidFill>
                  <a:srgbClr val="00BF63"/>
                </a:solidFill>
                <a:latin typeface="Horizon"/>
                <a:ea typeface="Horizon"/>
                <a:cs typeface="Horizon"/>
                <a:sym typeface="Horizon"/>
              </a:rPr>
              <a:t>LOGICIEL</a:t>
            </a:r>
            <a:r>
              <a:rPr lang="en-US" b="true" sz="7861">
                <a:solidFill>
                  <a:srgbClr val="FFFFFF"/>
                </a:solidFill>
                <a:latin typeface="Horizon"/>
                <a:ea typeface="Horizon"/>
                <a:cs typeface="Horizon"/>
                <a:sym typeface="Horizon"/>
              </a:rPr>
              <a:t> </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101010"/>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6228293" y="3877142"/>
            <a:ext cx="209550" cy="209550"/>
            <a:chOff x="0" y="0"/>
            <a:chExt cx="209550" cy="209550"/>
          </a:xfrm>
        </p:grpSpPr>
        <p:sp>
          <p:nvSpPr>
            <p:cNvPr name="Freeform 3" id="3"/>
            <p:cNvSpPr/>
            <p:nvPr/>
          </p:nvSpPr>
          <p:spPr>
            <a:xfrm flipH="false" flipV="false" rot="0">
              <a:off x="0" y="0"/>
              <a:ext cx="209677" cy="209677"/>
            </a:xfrm>
            <a:custGeom>
              <a:avLst/>
              <a:gdLst/>
              <a:ahLst/>
              <a:cxnLst/>
              <a:rect r="r" b="b" t="t" l="l"/>
              <a:pathLst>
                <a:path h="209677" w="209677">
                  <a:moveTo>
                    <a:pt x="209550" y="104775"/>
                  </a:moveTo>
                  <a:cubicBezTo>
                    <a:pt x="209550" y="111633"/>
                    <a:pt x="208915" y="118491"/>
                    <a:pt x="207518" y="125222"/>
                  </a:cubicBezTo>
                  <a:cubicBezTo>
                    <a:pt x="206121" y="131953"/>
                    <a:pt x="204216" y="138557"/>
                    <a:pt x="201549" y="144907"/>
                  </a:cubicBezTo>
                  <a:cubicBezTo>
                    <a:pt x="198882" y="151257"/>
                    <a:pt x="195707" y="157353"/>
                    <a:pt x="191897" y="163068"/>
                  </a:cubicBezTo>
                  <a:cubicBezTo>
                    <a:pt x="188087" y="168783"/>
                    <a:pt x="183769" y="174117"/>
                    <a:pt x="178816" y="178943"/>
                  </a:cubicBezTo>
                  <a:cubicBezTo>
                    <a:pt x="173863" y="183769"/>
                    <a:pt x="168656" y="188214"/>
                    <a:pt x="162941" y="192024"/>
                  </a:cubicBezTo>
                  <a:cubicBezTo>
                    <a:pt x="157226" y="195834"/>
                    <a:pt x="151130" y="199136"/>
                    <a:pt x="144780" y="201676"/>
                  </a:cubicBezTo>
                  <a:cubicBezTo>
                    <a:pt x="138430" y="204216"/>
                    <a:pt x="131826" y="206248"/>
                    <a:pt x="125095" y="207645"/>
                  </a:cubicBezTo>
                  <a:cubicBezTo>
                    <a:pt x="118364" y="209042"/>
                    <a:pt x="111506" y="209677"/>
                    <a:pt x="104648" y="209677"/>
                  </a:cubicBezTo>
                  <a:cubicBezTo>
                    <a:pt x="97790" y="209677"/>
                    <a:pt x="90932" y="209042"/>
                    <a:pt x="84201" y="207645"/>
                  </a:cubicBezTo>
                  <a:cubicBezTo>
                    <a:pt x="77470" y="206248"/>
                    <a:pt x="70866" y="204343"/>
                    <a:pt x="64516" y="201676"/>
                  </a:cubicBezTo>
                  <a:cubicBezTo>
                    <a:pt x="58166" y="199009"/>
                    <a:pt x="52070" y="195834"/>
                    <a:pt x="46355" y="192024"/>
                  </a:cubicBezTo>
                  <a:cubicBezTo>
                    <a:pt x="40640" y="188214"/>
                    <a:pt x="35306" y="183896"/>
                    <a:pt x="30480" y="178943"/>
                  </a:cubicBezTo>
                  <a:cubicBezTo>
                    <a:pt x="25654" y="173990"/>
                    <a:pt x="21209" y="168783"/>
                    <a:pt x="17399" y="163068"/>
                  </a:cubicBezTo>
                  <a:cubicBezTo>
                    <a:pt x="13589" y="157353"/>
                    <a:pt x="10287" y="151257"/>
                    <a:pt x="7747" y="144907"/>
                  </a:cubicBezTo>
                  <a:cubicBezTo>
                    <a:pt x="5207" y="138557"/>
                    <a:pt x="3302" y="131953"/>
                    <a:pt x="2032" y="125222"/>
                  </a:cubicBezTo>
                  <a:cubicBezTo>
                    <a:pt x="762" y="118491"/>
                    <a:pt x="0" y="111633"/>
                    <a:pt x="0" y="104775"/>
                  </a:cubicBezTo>
                  <a:cubicBezTo>
                    <a:pt x="0" y="97917"/>
                    <a:pt x="635" y="91059"/>
                    <a:pt x="2032" y="84328"/>
                  </a:cubicBezTo>
                  <a:cubicBezTo>
                    <a:pt x="3429" y="77597"/>
                    <a:pt x="5334" y="70993"/>
                    <a:pt x="8001" y="64643"/>
                  </a:cubicBezTo>
                  <a:cubicBezTo>
                    <a:pt x="10668" y="58293"/>
                    <a:pt x="13843" y="52197"/>
                    <a:pt x="17653" y="46482"/>
                  </a:cubicBezTo>
                  <a:cubicBezTo>
                    <a:pt x="21463" y="40767"/>
                    <a:pt x="25781" y="35433"/>
                    <a:pt x="30734" y="30607"/>
                  </a:cubicBezTo>
                  <a:cubicBezTo>
                    <a:pt x="35687" y="25781"/>
                    <a:pt x="40894" y="21336"/>
                    <a:pt x="46609" y="17526"/>
                  </a:cubicBezTo>
                  <a:cubicBezTo>
                    <a:pt x="52324" y="13716"/>
                    <a:pt x="58293" y="10668"/>
                    <a:pt x="64643" y="8001"/>
                  </a:cubicBezTo>
                  <a:cubicBezTo>
                    <a:pt x="70993" y="5334"/>
                    <a:pt x="77597" y="3302"/>
                    <a:pt x="84328" y="2032"/>
                  </a:cubicBezTo>
                  <a:cubicBezTo>
                    <a:pt x="91059" y="762"/>
                    <a:pt x="97917" y="0"/>
                    <a:pt x="104775" y="0"/>
                  </a:cubicBezTo>
                  <a:cubicBezTo>
                    <a:pt x="111633" y="0"/>
                    <a:pt x="118491" y="635"/>
                    <a:pt x="125222" y="2032"/>
                  </a:cubicBezTo>
                  <a:cubicBezTo>
                    <a:pt x="131953" y="3429"/>
                    <a:pt x="138557" y="5334"/>
                    <a:pt x="144907" y="8001"/>
                  </a:cubicBezTo>
                  <a:cubicBezTo>
                    <a:pt x="151257" y="10668"/>
                    <a:pt x="157353" y="13843"/>
                    <a:pt x="163068" y="17653"/>
                  </a:cubicBezTo>
                  <a:cubicBezTo>
                    <a:pt x="168783" y="21463"/>
                    <a:pt x="174117" y="25781"/>
                    <a:pt x="178943" y="30734"/>
                  </a:cubicBezTo>
                  <a:cubicBezTo>
                    <a:pt x="183769" y="35687"/>
                    <a:pt x="188214" y="40894"/>
                    <a:pt x="192024" y="46609"/>
                  </a:cubicBezTo>
                  <a:cubicBezTo>
                    <a:pt x="195834" y="52324"/>
                    <a:pt x="199136" y="58420"/>
                    <a:pt x="201676" y="64770"/>
                  </a:cubicBezTo>
                  <a:cubicBezTo>
                    <a:pt x="204216" y="71120"/>
                    <a:pt x="206248" y="77724"/>
                    <a:pt x="207645" y="84455"/>
                  </a:cubicBezTo>
                  <a:cubicBezTo>
                    <a:pt x="209042" y="91186"/>
                    <a:pt x="209677" y="98044"/>
                    <a:pt x="209677" y="104902"/>
                  </a:cubicBezTo>
                  <a:close/>
                </a:path>
              </a:pathLst>
            </a:custGeom>
            <a:solidFill>
              <a:srgbClr val="FFFFFF"/>
            </a:solidFill>
          </p:spPr>
        </p:sp>
      </p:grpSp>
      <p:grpSp>
        <p:nvGrpSpPr>
          <p:cNvPr name="Group 4" id="4"/>
          <p:cNvGrpSpPr>
            <a:grpSpLocks noChangeAspect="true"/>
          </p:cNvGrpSpPr>
          <p:nvPr/>
        </p:nvGrpSpPr>
        <p:grpSpPr>
          <a:xfrm rot="0">
            <a:off x="6228293" y="4677242"/>
            <a:ext cx="209550" cy="209550"/>
            <a:chOff x="0" y="0"/>
            <a:chExt cx="209550" cy="209550"/>
          </a:xfrm>
        </p:grpSpPr>
        <p:sp>
          <p:nvSpPr>
            <p:cNvPr name="Freeform 5" id="5"/>
            <p:cNvSpPr/>
            <p:nvPr/>
          </p:nvSpPr>
          <p:spPr>
            <a:xfrm flipH="false" flipV="false" rot="0">
              <a:off x="0" y="0"/>
              <a:ext cx="209677" cy="209677"/>
            </a:xfrm>
            <a:custGeom>
              <a:avLst/>
              <a:gdLst/>
              <a:ahLst/>
              <a:cxnLst/>
              <a:rect r="r" b="b" t="t" l="l"/>
              <a:pathLst>
                <a:path h="209677" w="209677">
                  <a:moveTo>
                    <a:pt x="209550" y="104775"/>
                  </a:moveTo>
                  <a:cubicBezTo>
                    <a:pt x="209550" y="111633"/>
                    <a:pt x="208915" y="118491"/>
                    <a:pt x="207518" y="125222"/>
                  </a:cubicBezTo>
                  <a:cubicBezTo>
                    <a:pt x="206121" y="131953"/>
                    <a:pt x="204216" y="138557"/>
                    <a:pt x="201549" y="144907"/>
                  </a:cubicBezTo>
                  <a:cubicBezTo>
                    <a:pt x="198882" y="151257"/>
                    <a:pt x="195707" y="157353"/>
                    <a:pt x="191897" y="163068"/>
                  </a:cubicBezTo>
                  <a:cubicBezTo>
                    <a:pt x="188087" y="168783"/>
                    <a:pt x="183769" y="174117"/>
                    <a:pt x="178816" y="178943"/>
                  </a:cubicBezTo>
                  <a:cubicBezTo>
                    <a:pt x="173863" y="183769"/>
                    <a:pt x="168656" y="188214"/>
                    <a:pt x="162941" y="192024"/>
                  </a:cubicBezTo>
                  <a:cubicBezTo>
                    <a:pt x="157226" y="195834"/>
                    <a:pt x="151130" y="199136"/>
                    <a:pt x="144780" y="201676"/>
                  </a:cubicBezTo>
                  <a:cubicBezTo>
                    <a:pt x="138430" y="204216"/>
                    <a:pt x="131826" y="206248"/>
                    <a:pt x="125095" y="207645"/>
                  </a:cubicBezTo>
                  <a:cubicBezTo>
                    <a:pt x="118364" y="209042"/>
                    <a:pt x="111506" y="209677"/>
                    <a:pt x="104648" y="209677"/>
                  </a:cubicBezTo>
                  <a:cubicBezTo>
                    <a:pt x="97790" y="209677"/>
                    <a:pt x="90932" y="209042"/>
                    <a:pt x="84201" y="207645"/>
                  </a:cubicBezTo>
                  <a:cubicBezTo>
                    <a:pt x="77470" y="206248"/>
                    <a:pt x="70866" y="204343"/>
                    <a:pt x="64516" y="201676"/>
                  </a:cubicBezTo>
                  <a:cubicBezTo>
                    <a:pt x="58166" y="199009"/>
                    <a:pt x="52070" y="195834"/>
                    <a:pt x="46355" y="192024"/>
                  </a:cubicBezTo>
                  <a:cubicBezTo>
                    <a:pt x="40640" y="188214"/>
                    <a:pt x="35306" y="183896"/>
                    <a:pt x="30480" y="178943"/>
                  </a:cubicBezTo>
                  <a:cubicBezTo>
                    <a:pt x="25654" y="173990"/>
                    <a:pt x="21209" y="168783"/>
                    <a:pt x="17399" y="163068"/>
                  </a:cubicBezTo>
                  <a:cubicBezTo>
                    <a:pt x="13589" y="157353"/>
                    <a:pt x="10287" y="151257"/>
                    <a:pt x="7747" y="144907"/>
                  </a:cubicBezTo>
                  <a:cubicBezTo>
                    <a:pt x="5207" y="138557"/>
                    <a:pt x="3302" y="131953"/>
                    <a:pt x="2032" y="125222"/>
                  </a:cubicBezTo>
                  <a:cubicBezTo>
                    <a:pt x="762" y="118491"/>
                    <a:pt x="0" y="111633"/>
                    <a:pt x="0" y="104775"/>
                  </a:cubicBezTo>
                  <a:cubicBezTo>
                    <a:pt x="0" y="97917"/>
                    <a:pt x="635" y="91059"/>
                    <a:pt x="2032" y="84328"/>
                  </a:cubicBezTo>
                  <a:cubicBezTo>
                    <a:pt x="3429" y="77597"/>
                    <a:pt x="5334" y="70993"/>
                    <a:pt x="8001" y="64643"/>
                  </a:cubicBezTo>
                  <a:cubicBezTo>
                    <a:pt x="10668" y="58293"/>
                    <a:pt x="13843" y="52197"/>
                    <a:pt x="17653" y="46482"/>
                  </a:cubicBezTo>
                  <a:cubicBezTo>
                    <a:pt x="21463" y="40767"/>
                    <a:pt x="25781" y="35433"/>
                    <a:pt x="30734" y="30607"/>
                  </a:cubicBezTo>
                  <a:cubicBezTo>
                    <a:pt x="35687" y="25781"/>
                    <a:pt x="40894" y="21336"/>
                    <a:pt x="46609" y="17526"/>
                  </a:cubicBezTo>
                  <a:cubicBezTo>
                    <a:pt x="52324" y="13716"/>
                    <a:pt x="58293" y="10668"/>
                    <a:pt x="64643" y="8001"/>
                  </a:cubicBezTo>
                  <a:cubicBezTo>
                    <a:pt x="70993" y="5334"/>
                    <a:pt x="77597" y="3302"/>
                    <a:pt x="84328" y="2032"/>
                  </a:cubicBezTo>
                  <a:cubicBezTo>
                    <a:pt x="91059" y="762"/>
                    <a:pt x="97917" y="0"/>
                    <a:pt x="104775" y="0"/>
                  </a:cubicBezTo>
                  <a:cubicBezTo>
                    <a:pt x="111633" y="0"/>
                    <a:pt x="118491" y="635"/>
                    <a:pt x="125222" y="2032"/>
                  </a:cubicBezTo>
                  <a:cubicBezTo>
                    <a:pt x="131953" y="3429"/>
                    <a:pt x="138557" y="5334"/>
                    <a:pt x="144907" y="8001"/>
                  </a:cubicBezTo>
                  <a:cubicBezTo>
                    <a:pt x="151257" y="10668"/>
                    <a:pt x="157353" y="13843"/>
                    <a:pt x="163068" y="17653"/>
                  </a:cubicBezTo>
                  <a:cubicBezTo>
                    <a:pt x="168783" y="21463"/>
                    <a:pt x="174117" y="25781"/>
                    <a:pt x="178943" y="30734"/>
                  </a:cubicBezTo>
                  <a:cubicBezTo>
                    <a:pt x="183769" y="35687"/>
                    <a:pt x="188214" y="40894"/>
                    <a:pt x="192024" y="46609"/>
                  </a:cubicBezTo>
                  <a:cubicBezTo>
                    <a:pt x="195834" y="52324"/>
                    <a:pt x="199136" y="58420"/>
                    <a:pt x="201676" y="64770"/>
                  </a:cubicBezTo>
                  <a:cubicBezTo>
                    <a:pt x="204216" y="71120"/>
                    <a:pt x="206248" y="77724"/>
                    <a:pt x="207645" y="84455"/>
                  </a:cubicBezTo>
                  <a:cubicBezTo>
                    <a:pt x="209042" y="91186"/>
                    <a:pt x="209677" y="98044"/>
                    <a:pt x="209677" y="104902"/>
                  </a:cubicBezTo>
                  <a:close/>
                </a:path>
              </a:pathLst>
            </a:custGeom>
            <a:solidFill>
              <a:srgbClr val="FFFFFF"/>
            </a:solidFill>
          </p:spPr>
        </p:sp>
      </p:grpSp>
      <p:grpSp>
        <p:nvGrpSpPr>
          <p:cNvPr name="Group 6" id="6"/>
          <p:cNvGrpSpPr>
            <a:grpSpLocks noChangeAspect="true"/>
          </p:cNvGrpSpPr>
          <p:nvPr/>
        </p:nvGrpSpPr>
        <p:grpSpPr>
          <a:xfrm rot="0">
            <a:off x="6228293" y="5477342"/>
            <a:ext cx="209550" cy="209550"/>
            <a:chOff x="0" y="0"/>
            <a:chExt cx="209550" cy="209550"/>
          </a:xfrm>
        </p:grpSpPr>
        <p:sp>
          <p:nvSpPr>
            <p:cNvPr name="Freeform 7" id="7"/>
            <p:cNvSpPr/>
            <p:nvPr/>
          </p:nvSpPr>
          <p:spPr>
            <a:xfrm flipH="false" flipV="false" rot="0">
              <a:off x="0" y="0"/>
              <a:ext cx="209677" cy="209677"/>
            </a:xfrm>
            <a:custGeom>
              <a:avLst/>
              <a:gdLst/>
              <a:ahLst/>
              <a:cxnLst/>
              <a:rect r="r" b="b" t="t" l="l"/>
              <a:pathLst>
                <a:path h="209677" w="209677">
                  <a:moveTo>
                    <a:pt x="209550" y="104775"/>
                  </a:moveTo>
                  <a:cubicBezTo>
                    <a:pt x="209550" y="111633"/>
                    <a:pt x="208915" y="118491"/>
                    <a:pt x="207518" y="125222"/>
                  </a:cubicBezTo>
                  <a:cubicBezTo>
                    <a:pt x="206121" y="131953"/>
                    <a:pt x="204216" y="138557"/>
                    <a:pt x="201549" y="144907"/>
                  </a:cubicBezTo>
                  <a:cubicBezTo>
                    <a:pt x="198882" y="151257"/>
                    <a:pt x="195707" y="157353"/>
                    <a:pt x="191897" y="163068"/>
                  </a:cubicBezTo>
                  <a:cubicBezTo>
                    <a:pt x="188087" y="168783"/>
                    <a:pt x="183769" y="174117"/>
                    <a:pt x="178816" y="178943"/>
                  </a:cubicBezTo>
                  <a:cubicBezTo>
                    <a:pt x="173863" y="183769"/>
                    <a:pt x="168656" y="188214"/>
                    <a:pt x="162941" y="192024"/>
                  </a:cubicBezTo>
                  <a:cubicBezTo>
                    <a:pt x="157226" y="195834"/>
                    <a:pt x="151130" y="199136"/>
                    <a:pt x="144780" y="201676"/>
                  </a:cubicBezTo>
                  <a:cubicBezTo>
                    <a:pt x="138430" y="204216"/>
                    <a:pt x="131826" y="206248"/>
                    <a:pt x="125095" y="207645"/>
                  </a:cubicBezTo>
                  <a:cubicBezTo>
                    <a:pt x="118364" y="209042"/>
                    <a:pt x="111506" y="209677"/>
                    <a:pt x="104648" y="209677"/>
                  </a:cubicBezTo>
                  <a:cubicBezTo>
                    <a:pt x="97790" y="209677"/>
                    <a:pt x="90932" y="209042"/>
                    <a:pt x="84201" y="207645"/>
                  </a:cubicBezTo>
                  <a:cubicBezTo>
                    <a:pt x="77470" y="206248"/>
                    <a:pt x="70866" y="204343"/>
                    <a:pt x="64516" y="201676"/>
                  </a:cubicBezTo>
                  <a:cubicBezTo>
                    <a:pt x="58166" y="199009"/>
                    <a:pt x="52070" y="195834"/>
                    <a:pt x="46355" y="192024"/>
                  </a:cubicBezTo>
                  <a:cubicBezTo>
                    <a:pt x="40640" y="188214"/>
                    <a:pt x="35306" y="183896"/>
                    <a:pt x="30480" y="178943"/>
                  </a:cubicBezTo>
                  <a:cubicBezTo>
                    <a:pt x="25654" y="173990"/>
                    <a:pt x="21209" y="168783"/>
                    <a:pt x="17399" y="163068"/>
                  </a:cubicBezTo>
                  <a:cubicBezTo>
                    <a:pt x="13589" y="157353"/>
                    <a:pt x="10287" y="151257"/>
                    <a:pt x="7747" y="144907"/>
                  </a:cubicBezTo>
                  <a:cubicBezTo>
                    <a:pt x="5207" y="138557"/>
                    <a:pt x="3302" y="131953"/>
                    <a:pt x="2032" y="125222"/>
                  </a:cubicBezTo>
                  <a:cubicBezTo>
                    <a:pt x="762" y="118491"/>
                    <a:pt x="0" y="111633"/>
                    <a:pt x="0" y="104775"/>
                  </a:cubicBezTo>
                  <a:cubicBezTo>
                    <a:pt x="0" y="97917"/>
                    <a:pt x="635" y="91059"/>
                    <a:pt x="2032" y="84328"/>
                  </a:cubicBezTo>
                  <a:cubicBezTo>
                    <a:pt x="3429" y="77597"/>
                    <a:pt x="5334" y="70993"/>
                    <a:pt x="8001" y="64643"/>
                  </a:cubicBezTo>
                  <a:cubicBezTo>
                    <a:pt x="10668" y="58293"/>
                    <a:pt x="13843" y="52197"/>
                    <a:pt x="17653" y="46482"/>
                  </a:cubicBezTo>
                  <a:cubicBezTo>
                    <a:pt x="21463" y="40767"/>
                    <a:pt x="25781" y="35433"/>
                    <a:pt x="30734" y="30607"/>
                  </a:cubicBezTo>
                  <a:cubicBezTo>
                    <a:pt x="35687" y="25781"/>
                    <a:pt x="40894" y="21336"/>
                    <a:pt x="46609" y="17526"/>
                  </a:cubicBezTo>
                  <a:cubicBezTo>
                    <a:pt x="52324" y="13716"/>
                    <a:pt x="58293" y="10668"/>
                    <a:pt x="64643" y="8001"/>
                  </a:cubicBezTo>
                  <a:cubicBezTo>
                    <a:pt x="70993" y="5334"/>
                    <a:pt x="77597" y="3302"/>
                    <a:pt x="84328" y="2032"/>
                  </a:cubicBezTo>
                  <a:cubicBezTo>
                    <a:pt x="91059" y="762"/>
                    <a:pt x="97917" y="0"/>
                    <a:pt x="104775" y="0"/>
                  </a:cubicBezTo>
                  <a:cubicBezTo>
                    <a:pt x="111633" y="0"/>
                    <a:pt x="118491" y="635"/>
                    <a:pt x="125222" y="2032"/>
                  </a:cubicBezTo>
                  <a:cubicBezTo>
                    <a:pt x="131953" y="3429"/>
                    <a:pt x="138557" y="5334"/>
                    <a:pt x="144907" y="8001"/>
                  </a:cubicBezTo>
                  <a:cubicBezTo>
                    <a:pt x="151257" y="10668"/>
                    <a:pt x="157353" y="13843"/>
                    <a:pt x="163068" y="17653"/>
                  </a:cubicBezTo>
                  <a:cubicBezTo>
                    <a:pt x="168783" y="21463"/>
                    <a:pt x="174117" y="25781"/>
                    <a:pt x="178943" y="30734"/>
                  </a:cubicBezTo>
                  <a:cubicBezTo>
                    <a:pt x="183769" y="35687"/>
                    <a:pt x="188214" y="40894"/>
                    <a:pt x="192024" y="46609"/>
                  </a:cubicBezTo>
                  <a:cubicBezTo>
                    <a:pt x="195834" y="52324"/>
                    <a:pt x="199136" y="58420"/>
                    <a:pt x="201676" y="64770"/>
                  </a:cubicBezTo>
                  <a:cubicBezTo>
                    <a:pt x="204216" y="71120"/>
                    <a:pt x="206248" y="77724"/>
                    <a:pt x="207645" y="84455"/>
                  </a:cubicBezTo>
                  <a:cubicBezTo>
                    <a:pt x="209042" y="91186"/>
                    <a:pt x="209677" y="98044"/>
                    <a:pt x="209677" y="104902"/>
                  </a:cubicBezTo>
                  <a:close/>
                </a:path>
              </a:pathLst>
            </a:custGeom>
            <a:solidFill>
              <a:srgbClr val="FFFFFF"/>
            </a:solidFill>
          </p:spPr>
        </p:sp>
      </p:grpSp>
      <p:grpSp>
        <p:nvGrpSpPr>
          <p:cNvPr name="Group 8" id="8"/>
          <p:cNvGrpSpPr>
            <a:grpSpLocks noChangeAspect="true"/>
          </p:cNvGrpSpPr>
          <p:nvPr/>
        </p:nvGrpSpPr>
        <p:grpSpPr>
          <a:xfrm rot="0">
            <a:off x="6228293" y="6277442"/>
            <a:ext cx="209550" cy="209550"/>
            <a:chOff x="0" y="0"/>
            <a:chExt cx="209550" cy="209550"/>
          </a:xfrm>
        </p:grpSpPr>
        <p:sp>
          <p:nvSpPr>
            <p:cNvPr name="Freeform 9" id="9"/>
            <p:cNvSpPr/>
            <p:nvPr/>
          </p:nvSpPr>
          <p:spPr>
            <a:xfrm flipH="false" flipV="false" rot="0">
              <a:off x="0" y="0"/>
              <a:ext cx="209677" cy="209677"/>
            </a:xfrm>
            <a:custGeom>
              <a:avLst/>
              <a:gdLst/>
              <a:ahLst/>
              <a:cxnLst/>
              <a:rect r="r" b="b" t="t" l="l"/>
              <a:pathLst>
                <a:path h="209677" w="209677">
                  <a:moveTo>
                    <a:pt x="209550" y="104775"/>
                  </a:moveTo>
                  <a:cubicBezTo>
                    <a:pt x="209550" y="111633"/>
                    <a:pt x="208915" y="118491"/>
                    <a:pt x="207518" y="125222"/>
                  </a:cubicBezTo>
                  <a:cubicBezTo>
                    <a:pt x="206121" y="131953"/>
                    <a:pt x="204216" y="138557"/>
                    <a:pt x="201549" y="144907"/>
                  </a:cubicBezTo>
                  <a:cubicBezTo>
                    <a:pt x="198882" y="151257"/>
                    <a:pt x="195707" y="157353"/>
                    <a:pt x="191897" y="163068"/>
                  </a:cubicBezTo>
                  <a:cubicBezTo>
                    <a:pt x="188087" y="168783"/>
                    <a:pt x="183769" y="174117"/>
                    <a:pt x="178816" y="178943"/>
                  </a:cubicBezTo>
                  <a:cubicBezTo>
                    <a:pt x="173863" y="183769"/>
                    <a:pt x="168656" y="188214"/>
                    <a:pt x="162941" y="192024"/>
                  </a:cubicBezTo>
                  <a:cubicBezTo>
                    <a:pt x="157226" y="195834"/>
                    <a:pt x="151130" y="199136"/>
                    <a:pt x="144780" y="201676"/>
                  </a:cubicBezTo>
                  <a:cubicBezTo>
                    <a:pt x="138430" y="204216"/>
                    <a:pt x="131826" y="206248"/>
                    <a:pt x="125095" y="207645"/>
                  </a:cubicBezTo>
                  <a:cubicBezTo>
                    <a:pt x="118364" y="209042"/>
                    <a:pt x="111506" y="209677"/>
                    <a:pt x="104648" y="209677"/>
                  </a:cubicBezTo>
                  <a:cubicBezTo>
                    <a:pt x="97790" y="209677"/>
                    <a:pt x="90932" y="209042"/>
                    <a:pt x="84201" y="207645"/>
                  </a:cubicBezTo>
                  <a:cubicBezTo>
                    <a:pt x="77470" y="206248"/>
                    <a:pt x="70866" y="204343"/>
                    <a:pt x="64516" y="201676"/>
                  </a:cubicBezTo>
                  <a:cubicBezTo>
                    <a:pt x="58166" y="199009"/>
                    <a:pt x="52070" y="195834"/>
                    <a:pt x="46355" y="192024"/>
                  </a:cubicBezTo>
                  <a:cubicBezTo>
                    <a:pt x="40640" y="188214"/>
                    <a:pt x="35306" y="183896"/>
                    <a:pt x="30480" y="178943"/>
                  </a:cubicBezTo>
                  <a:cubicBezTo>
                    <a:pt x="25654" y="173990"/>
                    <a:pt x="21209" y="168783"/>
                    <a:pt x="17399" y="163068"/>
                  </a:cubicBezTo>
                  <a:cubicBezTo>
                    <a:pt x="13589" y="157353"/>
                    <a:pt x="10287" y="151257"/>
                    <a:pt x="7747" y="144907"/>
                  </a:cubicBezTo>
                  <a:cubicBezTo>
                    <a:pt x="5207" y="138557"/>
                    <a:pt x="3302" y="131953"/>
                    <a:pt x="2032" y="125222"/>
                  </a:cubicBezTo>
                  <a:cubicBezTo>
                    <a:pt x="762" y="118491"/>
                    <a:pt x="0" y="111633"/>
                    <a:pt x="0" y="104775"/>
                  </a:cubicBezTo>
                  <a:cubicBezTo>
                    <a:pt x="0" y="97917"/>
                    <a:pt x="635" y="91059"/>
                    <a:pt x="2032" y="84328"/>
                  </a:cubicBezTo>
                  <a:cubicBezTo>
                    <a:pt x="3429" y="77597"/>
                    <a:pt x="5334" y="70993"/>
                    <a:pt x="8001" y="64643"/>
                  </a:cubicBezTo>
                  <a:cubicBezTo>
                    <a:pt x="10668" y="58293"/>
                    <a:pt x="13843" y="52197"/>
                    <a:pt x="17653" y="46482"/>
                  </a:cubicBezTo>
                  <a:cubicBezTo>
                    <a:pt x="21463" y="40767"/>
                    <a:pt x="25781" y="35433"/>
                    <a:pt x="30734" y="30607"/>
                  </a:cubicBezTo>
                  <a:cubicBezTo>
                    <a:pt x="35687" y="25781"/>
                    <a:pt x="40894" y="21336"/>
                    <a:pt x="46609" y="17526"/>
                  </a:cubicBezTo>
                  <a:cubicBezTo>
                    <a:pt x="52324" y="13716"/>
                    <a:pt x="58293" y="10668"/>
                    <a:pt x="64643" y="8001"/>
                  </a:cubicBezTo>
                  <a:cubicBezTo>
                    <a:pt x="70993" y="5334"/>
                    <a:pt x="77597" y="3302"/>
                    <a:pt x="84328" y="2032"/>
                  </a:cubicBezTo>
                  <a:cubicBezTo>
                    <a:pt x="91059" y="762"/>
                    <a:pt x="97917" y="0"/>
                    <a:pt x="104775" y="0"/>
                  </a:cubicBezTo>
                  <a:cubicBezTo>
                    <a:pt x="111633" y="0"/>
                    <a:pt x="118491" y="635"/>
                    <a:pt x="125222" y="2032"/>
                  </a:cubicBezTo>
                  <a:cubicBezTo>
                    <a:pt x="131953" y="3429"/>
                    <a:pt x="138557" y="5334"/>
                    <a:pt x="144907" y="8001"/>
                  </a:cubicBezTo>
                  <a:cubicBezTo>
                    <a:pt x="151257" y="10668"/>
                    <a:pt x="157353" y="13843"/>
                    <a:pt x="163068" y="17653"/>
                  </a:cubicBezTo>
                  <a:cubicBezTo>
                    <a:pt x="168783" y="21463"/>
                    <a:pt x="174117" y="25781"/>
                    <a:pt x="178943" y="30734"/>
                  </a:cubicBezTo>
                  <a:cubicBezTo>
                    <a:pt x="183769" y="35687"/>
                    <a:pt x="188214" y="40894"/>
                    <a:pt x="192024" y="46609"/>
                  </a:cubicBezTo>
                  <a:cubicBezTo>
                    <a:pt x="195834" y="52324"/>
                    <a:pt x="199136" y="58420"/>
                    <a:pt x="201676" y="64770"/>
                  </a:cubicBezTo>
                  <a:cubicBezTo>
                    <a:pt x="204216" y="71120"/>
                    <a:pt x="206248" y="77724"/>
                    <a:pt x="207645" y="84455"/>
                  </a:cubicBezTo>
                  <a:cubicBezTo>
                    <a:pt x="209042" y="91186"/>
                    <a:pt x="209677" y="98044"/>
                    <a:pt x="209677" y="104902"/>
                  </a:cubicBezTo>
                  <a:close/>
                </a:path>
              </a:pathLst>
            </a:custGeom>
            <a:solidFill>
              <a:srgbClr val="FFFFFF"/>
            </a:solidFill>
          </p:spPr>
        </p:sp>
      </p:grpSp>
      <p:grpSp>
        <p:nvGrpSpPr>
          <p:cNvPr name="Group 10" id="10"/>
          <p:cNvGrpSpPr>
            <a:grpSpLocks noChangeAspect="true"/>
          </p:cNvGrpSpPr>
          <p:nvPr/>
        </p:nvGrpSpPr>
        <p:grpSpPr>
          <a:xfrm rot="0">
            <a:off x="6228293" y="7077542"/>
            <a:ext cx="209550" cy="209550"/>
            <a:chOff x="0" y="0"/>
            <a:chExt cx="209550" cy="209550"/>
          </a:xfrm>
        </p:grpSpPr>
        <p:sp>
          <p:nvSpPr>
            <p:cNvPr name="Freeform 11" id="11"/>
            <p:cNvSpPr/>
            <p:nvPr/>
          </p:nvSpPr>
          <p:spPr>
            <a:xfrm flipH="false" flipV="false" rot="0">
              <a:off x="0" y="0"/>
              <a:ext cx="209677" cy="209677"/>
            </a:xfrm>
            <a:custGeom>
              <a:avLst/>
              <a:gdLst/>
              <a:ahLst/>
              <a:cxnLst/>
              <a:rect r="r" b="b" t="t" l="l"/>
              <a:pathLst>
                <a:path h="209677" w="209677">
                  <a:moveTo>
                    <a:pt x="209550" y="104775"/>
                  </a:moveTo>
                  <a:cubicBezTo>
                    <a:pt x="209550" y="111633"/>
                    <a:pt x="208915" y="118491"/>
                    <a:pt x="207518" y="125222"/>
                  </a:cubicBezTo>
                  <a:cubicBezTo>
                    <a:pt x="206121" y="131953"/>
                    <a:pt x="204216" y="138557"/>
                    <a:pt x="201549" y="144907"/>
                  </a:cubicBezTo>
                  <a:cubicBezTo>
                    <a:pt x="198882" y="151257"/>
                    <a:pt x="195707" y="157353"/>
                    <a:pt x="191897" y="163068"/>
                  </a:cubicBezTo>
                  <a:cubicBezTo>
                    <a:pt x="188087" y="168783"/>
                    <a:pt x="183769" y="174117"/>
                    <a:pt x="178816" y="178943"/>
                  </a:cubicBezTo>
                  <a:cubicBezTo>
                    <a:pt x="173863" y="183769"/>
                    <a:pt x="168656" y="188214"/>
                    <a:pt x="162941" y="192024"/>
                  </a:cubicBezTo>
                  <a:cubicBezTo>
                    <a:pt x="157226" y="195834"/>
                    <a:pt x="151130" y="199136"/>
                    <a:pt x="144780" y="201676"/>
                  </a:cubicBezTo>
                  <a:cubicBezTo>
                    <a:pt x="138430" y="204216"/>
                    <a:pt x="131826" y="206248"/>
                    <a:pt x="125095" y="207645"/>
                  </a:cubicBezTo>
                  <a:cubicBezTo>
                    <a:pt x="118364" y="209042"/>
                    <a:pt x="111506" y="209677"/>
                    <a:pt x="104648" y="209677"/>
                  </a:cubicBezTo>
                  <a:cubicBezTo>
                    <a:pt x="97790" y="209677"/>
                    <a:pt x="90932" y="209042"/>
                    <a:pt x="84201" y="207645"/>
                  </a:cubicBezTo>
                  <a:cubicBezTo>
                    <a:pt x="77470" y="206248"/>
                    <a:pt x="70866" y="204343"/>
                    <a:pt x="64516" y="201676"/>
                  </a:cubicBezTo>
                  <a:cubicBezTo>
                    <a:pt x="58166" y="199009"/>
                    <a:pt x="52070" y="195834"/>
                    <a:pt x="46355" y="192024"/>
                  </a:cubicBezTo>
                  <a:cubicBezTo>
                    <a:pt x="40640" y="188214"/>
                    <a:pt x="35306" y="183896"/>
                    <a:pt x="30480" y="178943"/>
                  </a:cubicBezTo>
                  <a:cubicBezTo>
                    <a:pt x="25654" y="173990"/>
                    <a:pt x="21209" y="168783"/>
                    <a:pt x="17399" y="163068"/>
                  </a:cubicBezTo>
                  <a:cubicBezTo>
                    <a:pt x="13589" y="157353"/>
                    <a:pt x="10287" y="151257"/>
                    <a:pt x="7747" y="144907"/>
                  </a:cubicBezTo>
                  <a:cubicBezTo>
                    <a:pt x="5207" y="138557"/>
                    <a:pt x="3302" y="131953"/>
                    <a:pt x="2032" y="125222"/>
                  </a:cubicBezTo>
                  <a:cubicBezTo>
                    <a:pt x="762" y="118491"/>
                    <a:pt x="0" y="111633"/>
                    <a:pt x="0" y="104775"/>
                  </a:cubicBezTo>
                  <a:cubicBezTo>
                    <a:pt x="0" y="97917"/>
                    <a:pt x="635" y="91059"/>
                    <a:pt x="2032" y="84328"/>
                  </a:cubicBezTo>
                  <a:cubicBezTo>
                    <a:pt x="3429" y="77597"/>
                    <a:pt x="5334" y="70993"/>
                    <a:pt x="8001" y="64643"/>
                  </a:cubicBezTo>
                  <a:cubicBezTo>
                    <a:pt x="10668" y="58293"/>
                    <a:pt x="13843" y="52197"/>
                    <a:pt x="17653" y="46482"/>
                  </a:cubicBezTo>
                  <a:cubicBezTo>
                    <a:pt x="21463" y="40767"/>
                    <a:pt x="25781" y="35433"/>
                    <a:pt x="30734" y="30607"/>
                  </a:cubicBezTo>
                  <a:cubicBezTo>
                    <a:pt x="35687" y="25781"/>
                    <a:pt x="40894" y="21336"/>
                    <a:pt x="46609" y="17526"/>
                  </a:cubicBezTo>
                  <a:cubicBezTo>
                    <a:pt x="52324" y="13716"/>
                    <a:pt x="58293" y="10668"/>
                    <a:pt x="64643" y="8001"/>
                  </a:cubicBezTo>
                  <a:cubicBezTo>
                    <a:pt x="70993" y="5334"/>
                    <a:pt x="77597" y="3302"/>
                    <a:pt x="84328" y="2032"/>
                  </a:cubicBezTo>
                  <a:cubicBezTo>
                    <a:pt x="91059" y="762"/>
                    <a:pt x="97917" y="0"/>
                    <a:pt x="104775" y="0"/>
                  </a:cubicBezTo>
                  <a:cubicBezTo>
                    <a:pt x="111633" y="0"/>
                    <a:pt x="118491" y="635"/>
                    <a:pt x="125222" y="2032"/>
                  </a:cubicBezTo>
                  <a:cubicBezTo>
                    <a:pt x="131953" y="3429"/>
                    <a:pt x="138557" y="5334"/>
                    <a:pt x="144907" y="8001"/>
                  </a:cubicBezTo>
                  <a:cubicBezTo>
                    <a:pt x="151257" y="10668"/>
                    <a:pt x="157353" y="13843"/>
                    <a:pt x="163068" y="17653"/>
                  </a:cubicBezTo>
                  <a:cubicBezTo>
                    <a:pt x="168783" y="21463"/>
                    <a:pt x="174117" y="25781"/>
                    <a:pt x="178943" y="30734"/>
                  </a:cubicBezTo>
                  <a:cubicBezTo>
                    <a:pt x="183769" y="35687"/>
                    <a:pt x="188214" y="40894"/>
                    <a:pt x="192024" y="46609"/>
                  </a:cubicBezTo>
                  <a:cubicBezTo>
                    <a:pt x="195834" y="52324"/>
                    <a:pt x="199136" y="58420"/>
                    <a:pt x="201676" y="64770"/>
                  </a:cubicBezTo>
                  <a:cubicBezTo>
                    <a:pt x="204216" y="71120"/>
                    <a:pt x="206248" y="77724"/>
                    <a:pt x="207645" y="84455"/>
                  </a:cubicBezTo>
                  <a:cubicBezTo>
                    <a:pt x="209042" y="91186"/>
                    <a:pt x="209677" y="98044"/>
                    <a:pt x="209677" y="104902"/>
                  </a:cubicBezTo>
                  <a:close/>
                </a:path>
              </a:pathLst>
            </a:custGeom>
            <a:solidFill>
              <a:srgbClr val="FFFFFF"/>
            </a:solidFill>
          </p:spPr>
        </p:sp>
      </p:grpSp>
      <p:sp>
        <p:nvSpPr>
          <p:cNvPr name="TextBox 12" id="12"/>
          <p:cNvSpPr txBox="true"/>
          <p:nvPr/>
        </p:nvSpPr>
        <p:spPr>
          <a:xfrm rot="0">
            <a:off x="5835720" y="680323"/>
            <a:ext cx="6748605" cy="1582322"/>
          </a:xfrm>
          <a:prstGeom prst="rect">
            <a:avLst/>
          </a:prstGeom>
        </p:spPr>
        <p:txBody>
          <a:bodyPr anchor="t" rtlCol="false" tIns="0" lIns="0" bIns="0" rIns="0">
            <a:spAutoFit/>
          </a:bodyPr>
          <a:lstStyle/>
          <a:p>
            <a:pPr algn="ctr">
              <a:lnSpc>
                <a:spcPts val="6001"/>
              </a:lnSpc>
            </a:pPr>
            <a:r>
              <a:rPr lang="en-US" b="true" sz="5501">
                <a:solidFill>
                  <a:srgbClr val="00BF63"/>
                </a:solidFill>
                <a:latin typeface="Horizon"/>
                <a:ea typeface="Horizon"/>
                <a:cs typeface="Horizon"/>
                <a:sym typeface="Horizon"/>
              </a:rPr>
              <a:t>PROBLEME RENCONTRE</a:t>
            </a:r>
          </a:p>
        </p:txBody>
      </p:sp>
      <p:sp>
        <p:nvSpPr>
          <p:cNvPr name="TextBox 13" id="13"/>
          <p:cNvSpPr txBox="true"/>
          <p:nvPr/>
        </p:nvSpPr>
        <p:spPr>
          <a:xfrm rot="0">
            <a:off x="6702009" y="3503171"/>
            <a:ext cx="5979614" cy="4000243"/>
          </a:xfrm>
          <a:prstGeom prst="rect">
            <a:avLst/>
          </a:prstGeom>
        </p:spPr>
        <p:txBody>
          <a:bodyPr anchor="t" rtlCol="false" tIns="0" lIns="0" bIns="0" rIns="0">
            <a:spAutoFit/>
          </a:bodyPr>
          <a:lstStyle/>
          <a:p>
            <a:pPr algn="ctr">
              <a:lnSpc>
                <a:spcPts val="6300"/>
              </a:lnSpc>
            </a:pPr>
            <a:r>
              <a:rPr lang="en-US" sz="4532">
                <a:solidFill>
                  <a:srgbClr val="FFFFFF"/>
                </a:solidFill>
                <a:latin typeface="Open Sans"/>
                <a:ea typeface="Open Sans"/>
                <a:cs typeface="Open Sans"/>
                <a:sym typeface="Open Sans"/>
              </a:rPr>
              <a:t>répartition des taches la communication les merges import des assets optimisation du jeu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01010"/>
        </a:solidFill>
      </p:bgPr>
    </p:bg>
    <p:spTree>
      <p:nvGrpSpPr>
        <p:cNvPr id="1" name=""/>
        <p:cNvGrpSpPr/>
        <p:nvPr/>
      </p:nvGrpSpPr>
      <p:grpSpPr>
        <a:xfrm>
          <a:off x="0" y="0"/>
          <a:ext cx="0" cy="0"/>
          <a:chOff x="0" y="0"/>
          <a:chExt cx="0" cy="0"/>
        </a:xfrm>
      </p:grpSpPr>
      <p:sp>
        <p:nvSpPr>
          <p:cNvPr name="Freeform 2" id="2"/>
          <p:cNvSpPr/>
          <p:nvPr/>
        </p:nvSpPr>
        <p:spPr>
          <a:xfrm flipH="false" flipV="false" rot="0">
            <a:off x="2894600" y="9181395"/>
            <a:ext cx="11911136" cy="153819"/>
          </a:xfrm>
          <a:custGeom>
            <a:avLst/>
            <a:gdLst/>
            <a:ahLst/>
            <a:cxnLst/>
            <a:rect r="r" b="b" t="t" l="l"/>
            <a:pathLst>
              <a:path h="153819" w="11911136">
                <a:moveTo>
                  <a:pt x="0" y="0"/>
                </a:moveTo>
                <a:lnTo>
                  <a:pt x="11911136" y="0"/>
                </a:lnTo>
                <a:lnTo>
                  <a:pt x="11911136" y="153819"/>
                </a:lnTo>
                <a:lnTo>
                  <a:pt x="0" y="1538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923682" y="611495"/>
            <a:ext cx="8395916" cy="1166346"/>
          </a:xfrm>
          <a:prstGeom prst="rect">
            <a:avLst/>
          </a:prstGeom>
        </p:spPr>
        <p:txBody>
          <a:bodyPr anchor="t" rtlCol="false" tIns="0" lIns="0" bIns="0" rIns="0">
            <a:spAutoFit/>
          </a:bodyPr>
          <a:lstStyle/>
          <a:p>
            <a:pPr algn="l">
              <a:lnSpc>
                <a:spcPts val="9179"/>
              </a:lnSpc>
            </a:pPr>
            <a:r>
              <a:rPr lang="en-US" b="true" sz="6556">
                <a:solidFill>
                  <a:srgbClr val="00BF63"/>
                </a:solidFill>
                <a:latin typeface="Horizon"/>
                <a:ea typeface="Horizon"/>
                <a:cs typeface="Horizon"/>
                <a:sym typeface="Horizon"/>
              </a:rPr>
              <a:t>CONCLUSION</a:t>
            </a:r>
          </a:p>
        </p:txBody>
      </p:sp>
      <p:sp>
        <p:nvSpPr>
          <p:cNvPr name="TextBox 4" id="4"/>
          <p:cNvSpPr txBox="true"/>
          <p:nvPr/>
        </p:nvSpPr>
        <p:spPr>
          <a:xfrm rot="0">
            <a:off x="2241318" y="2676620"/>
            <a:ext cx="14081379" cy="5385314"/>
          </a:xfrm>
          <a:prstGeom prst="rect">
            <a:avLst/>
          </a:prstGeom>
        </p:spPr>
        <p:txBody>
          <a:bodyPr anchor="t" rtlCol="false" tIns="0" lIns="0" bIns="0" rIns="0">
            <a:spAutoFit/>
          </a:bodyPr>
          <a:lstStyle/>
          <a:p>
            <a:pPr algn="ctr">
              <a:lnSpc>
                <a:spcPts val="4725"/>
              </a:lnSpc>
            </a:pPr>
            <a:r>
              <a:rPr lang="en-US" sz="3399">
                <a:solidFill>
                  <a:srgbClr val="FFFFFF"/>
                </a:solidFill>
                <a:latin typeface="Open Sans"/>
                <a:ea typeface="Open Sans"/>
                <a:cs typeface="Open Sans"/>
                <a:sym typeface="Open Sans"/>
              </a:rPr>
              <a:t>En conclusion, notre projet nous a permis de créer un jeu à la fois simple et amusant, inspiré de l’univers Matrix, qui combine stratégie, réflexion et progression ludique. Nous avons conçu un système accessible tout en offrant des défis motivants grâce aux sports de combat et aux choix de pilules à chaque round. Ce projet nous a également permis d’apprendre à gérer la conception d’un jeu, à anticiper les interactions et à penser à l’expérience utilisateur. Enfin, nous espérons que ce jeu pourra captiver un large public, en mêlant références culturelles et gameplay engageant.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01010"/>
        </a:solidFill>
      </p:bgPr>
    </p:bg>
    <p:spTree>
      <p:nvGrpSpPr>
        <p:cNvPr id="1" name=""/>
        <p:cNvGrpSpPr/>
        <p:nvPr/>
      </p:nvGrpSpPr>
      <p:grpSpPr>
        <a:xfrm>
          <a:off x="0" y="0"/>
          <a:ext cx="0" cy="0"/>
          <a:chOff x="0" y="0"/>
          <a:chExt cx="0" cy="0"/>
        </a:xfrm>
      </p:grpSpPr>
      <p:sp>
        <p:nvSpPr>
          <p:cNvPr name="Freeform 2" id="2"/>
          <p:cNvSpPr/>
          <p:nvPr/>
        </p:nvSpPr>
        <p:spPr>
          <a:xfrm flipH="false" flipV="false" rot="0">
            <a:off x="6516814" y="2937034"/>
            <a:ext cx="5257800" cy="5810250"/>
          </a:xfrm>
          <a:custGeom>
            <a:avLst/>
            <a:gdLst/>
            <a:ahLst/>
            <a:cxnLst/>
            <a:rect r="r" b="b" t="t" l="l"/>
            <a:pathLst>
              <a:path h="5810250" w="5257800">
                <a:moveTo>
                  <a:pt x="0" y="0"/>
                </a:moveTo>
                <a:lnTo>
                  <a:pt x="5257800" y="0"/>
                </a:lnTo>
                <a:lnTo>
                  <a:pt x="5257800" y="5810250"/>
                </a:lnTo>
                <a:lnTo>
                  <a:pt x="0" y="5810250"/>
                </a:lnTo>
                <a:lnTo>
                  <a:pt x="0" y="0"/>
                </a:lnTo>
                <a:close/>
              </a:path>
            </a:pathLst>
          </a:custGeom>
          <a:blipFill>
            <a:blip r:embed="rId2"/>
            <a:stretch>
              <a:fillRect l="0" t="0" r="0" b="0"/>
            </a:stretch>
          </a:blipFill>
        </p:spPr>
      </p:sp>
      <p:sp>
        <p:nvSpPr>
          <p:cNvPr name="TextBox 3" id="3"/>
          <p:cNvSpPr txBox="true"/>
          <p:nvPr/>
        </p:nvSpPr>
        <p:spPr>
          <a:xfrm rot="0">
            <a:off x="1801768" y="1400461"/>
            <a:ext cx="14977891" cy="1620717"/>
          </a:xfrm>
          <a:prstGeom prst="rect">
            <a:avLst/>
          </a:prstGeom>
        </p:spPr>
        <p:txBody>
          <a:bodyPr anchor="t" rtlCol="false" tIns="0" lIns="0" bIns="0" rIns="0">
            <a:spAutoFit/>
          </a:bodyPr>
          <a:lstStyle/>
          <a:p>
            <a:pPr algn="l">
              <a:lnSpc>
                <a:spcPts val="12879"/>
              </a:lnSpc>
            </a:pPr>
            <a:r>
              <a:rPr lang="en-US" b="true" sz="9199">
                <a:solidFill>
                  <a:srgbClr val="FFFFFF"/>
                </a:solidFill>
                <a:latin typeface="Open Sans Bold"/>
                <a:ea typeface="Open Sans Bold"/>
                <a:cs typeface="Open Sans Bold"/>
                <a:sym typeface="Open Sans Bold"/>
              </a:rPr>
              <a:t>Merci pour votre écoute !</a:t>
            </a:r>
          </a:p>
        </p:txBody>
      </p:sp>
      <p:sp>
        <p:nvSpPr>
          <p:cNvPr name="TextBox 4" id="4"/>
          <p:cNvSpPr txBox="true"/>
          <p:nvPr/>
        </p:nvSpPr>
        <p:spPr>
          <a:xfrm rot="0">
            <a:off x="3133334" y="8647071"/>
            <a:ext cx="12261561" cy="580396"/>
          </a:xfrm>
          <a:prstGeom prst="rect">
            <a:avLst/>
          </a:prstGeom>
        </p:spPr>
        <p:txBody>
          <a:bodyPr anchor="t" rtlCol="false" tIns="0" lIns="0" bIns="0" rIns="0">
            <a:spAutoFit/>
          </a:bodyPr>
          <a:lstStyle/>
          <a:p>
            <a:pPr algn="l">
              <a:lnSpc>
                <a:spcPts val="4759"/>
              </a:lnSpc>
            </a:pPr>
            <a:r>
              <a:rPr lang="en-US" sz="3399">
                <a:solidFill>
                  <a:srgbClr val="FFFFFF"/>
                </a:solidFill>
                <a:latin typeface="Open Sans"/>
                <a:ea typeface="Open Sans"/>
                <a:cs typeface="Open Sans"/>
                <a:sym typeface="Open Sans"/>
              </a:rPr>
              <a:t>présenté par Dhordain Thomas, Lucas, Julien Sanchez</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DAGzsDJMxF8</dc:identifier>
  <dcterms:modified xsi:type="dcterms:W3CDTF">2011-08-01T06:04:30Z</dcterms:modified>
  <cp:revision>1</cp:revision>
  <dc:title>PROJET RED.pdf</dc:title>
</cp:coreProperties>
</file>