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91" r:id="rId21"/>
    <p:sldId id="279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85" r:id="rId30"/>
    <p:sldId id="290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4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200" kern="0" dirty="0" smtClean="0">
                <a:solidFill>
                  <a:prstClr val="white"/>
                </a:solidFill>
              </a:rPr>
              <a:t>비지도 학습과 데이터 전처리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29484" y="4206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78332" y="4076070"/>
            <a:ext cx="20281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Machine Learning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기초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737" y="1622854"/>
            <a:ext cx="6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평균의 장점과 단점에 대해 알아보자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354" y="2044306"/>
            <a:ext cx="101201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장점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비교적 이해하기 쉽고 구현도 쉽다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비교적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대용량 데이터 셋에도 잘 작동하지만 </a:t>
            </a:r>
            <a:r>
              <a:rPr lang="en-US" altLang="ko-KR" sz="1400" dirty="0" err="1" smtClean="0"/>
              <a:t>scikit</a:t>
            </a:r>
            <a:r>
              <a:rPr lang="en-US" altLang="ko-KR" sz="1400" dirty="0" smtClean="0"/>
              <a:t>-learn</a:t>
            </a:r>
            <a:r>
              <a:rPr lang="ko-KR" altLang="en-US" sz="1400" dirty="0" smtClean="0"/>
              <a:t>은 아주 큰 데이터 셋을 처리할 수 있는 </a:t>
            </a:r>
            <a:r>
              <a:rPr lang="en-US" altLang="ko-KR" sz="1400" dirty="0" err="1" smtClean="0"/>
              <a:t>MiniBatchKmeans</a:t>
            </a:r>
            <a:r>
              <a:rPr lang="ko-KR" altLang="en-US" sz="1400" dirty="0" smtClean="0"/>
              <a:t>도 제공한다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354" y="4341340"/>
            <a:ext cx="99800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단점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무작위 초기화를 사용하여 알고리즘의 출력이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초깃값에</a:t>
            </a:r>
            <a:r>
              <a:rPr lang="ko-KR" altLang="en-US" sz="1400" dirty="0" smtClean="0"/>
              <a:t> 따라 달라진다는 점이다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클러스터의 모양을 가정하고 있어서 활용 범위가 비교적 제한적이며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찾으려 하는 클러스터의 개수를 지정해야만 한다는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병합군집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9" y="1664043"/>
            <a:ext cx="7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병합군집에 대해서 알아보자</a:t>
            </a:r>
            <a:r>
              <a:rPr lang="en-US" altLang="ko-KR" dirty="0" smtClean="0"/>
              <a:t>!(agglomerative clustering)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354" y="2288412"/>
            <a:ext cx="96093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● 시작할 때 각 포인트를 하나의 클러스터로 지정하고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다음 어떤 종료조건을 만족할 때까지 가장 비슷한 두 클러스터를 합쳐나간다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err="1" smtClean="0"/>
              <a:t>scikit</a:t>
            </a:r>
            <a:r>
              <a:rPr lang="en-US" altLang="ko-KR" sz="1400" dirty="0" smtClean="0"/>
              <a:t>-learn</a:t>
            </a:r>
            <a:r>
              <a:rPr lang="ko-KR" altLang="en-US" sz="1400" dirty="0" smtClean="0"/>
              <a:t>에서 사용하는 종료 조건은 클러스터 개수로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지정된 개수의 클러스터가 남을 때까지 비슷한 클러스터를 합친다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새로운 데이터 포인트에 대해서는 예측을 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그러므로 </a:t>
            </a:r>
            <a:r>
              <a:rPr lang="en-US" altLang="ko-KR" sz="1400" dirty="0" smtClean="0"/>
              <a:t>predict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없다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대신 훈련세트로 모델을 만들고 클러스터 소속 정보를 얻기 위하여 </a:t>
            </a:r>
            <a:r>
              <a:rPr lang="en-US" altLang="ko-KR" sz="1400" dirty="0" err="1" smtClean="0"/>
              <a:t>fit_predict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dirty="0" smtClean="0"/>
          </a:p>
          <a:p>
            <a:r>
              <a:rPr lang="en-US" altLang="ko-KR" dirty="0" smtClean="0"/>
              <a:t>※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 구현된 옵션들</a:t>
            </a:r>
            <a:endParaRPr lang="en-US" altLang="ko-KR" dirty="0" smtClean="0"/>
          </a:p>
          <a:p>
            <a:r>
              <a:rPr lang="en-US" altLang="ko-KR" sz="1400" dirty="0" smtClean="0"/>
              <a:t>Ward: </a:t>
            </a:r>
            <a:r>
              <a:rPr lang="ko-KR" altLang="en-US" sz="1400" dirty="0" smtClean="0"/>
              <a:t>기본값인 </a:t>
            </a:r>
            <a:r>
              <a:rPr lang="en-US" altLang="ko-KR" sz="1400" dirty="0" smtClean="0"/>
              <a:t>ward</a:t>
            </a:r>
            <a:r>
              <a:rPr lang="ko-KR" altLang="en-US" sz="1400" dirty="0" smtClean="0"/>
              <a:t>연결은 모든 클러스터 내의 분산을 가장 작게 증가시키는 두 클러스터를 합치는 것이다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Average: average </a:t>
            </a:r>
            <a:r>
              <a:rPr lang="ko-KR" altLang="en-US" sz="1400" dirty="0" smtClean="0"/>
              <a:t>연결은 클러스터 포인트 사이의 평균 거리가 가장 짧은 두 클러스터를 합치는 것이다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Complete: complete </a:t>
            </a:r>
            <a:r>
              <a:rPr lang="ko-KR" altLang="en-US" sz="1400" dirty="0" smtClean="0"/>
              <a:t>연결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최대 연결이라고도 한다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클러스터 포인트 사이의 최대 거리가 가장 짧은 두 클러스터를 합치는 것이다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12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병합군집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6" y="2223187"/>
            <a:ext cx="96393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466" y="1573559"/>
            <a:ext cx="358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※Ward</a:t>
            </a:r>
            <a:r>
              <a:rPr lang="ko-KR" altLang="en-US" dirty="0"/>
              <a:t>는</a:t>
            </a:r>
            <a:r>
              <a:rPr lang="ko-KR" altLang="en-US" dirty="0" smtClean="0"/>
              <a:t> 기본값으로 설정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388973" y="1919416"/>
            <a:ext cx="2405449" cy="10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423719" y="1942891"/>
            <a:ext cx="659027" cy="124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263978" y="1942891"/>
            <a:ext cx="617838" cy="288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5444696" y="1919416"/>
            <a:ext cx="2224731" cy="27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4951" y="1573559"/>
            <a:ext cx="37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모두 다 클러스터라고 부른다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7466" y="6283382"/>
            <a:ext cx="5502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개의 클러스터를 찾는다고 설정했으면 여기서 멈춘다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05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병합군집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354" y="1598141"/>
            <a:ext cx="35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계층적 군집과 </a:t>
            </a:r>
            <a:r>
              <a:rPr lang="ko-KR" altLang="en-US" dirty="0" err="1" smtClean="0"/>
              <a:t>덴드로그램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354" y="2087686"/>
            <a:ext cx="9440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병합 군집은 계층적 군집을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54" y="2364685"/>
            <a:ext cx="39814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3354" y="5083812"/>
            <a:ext cx="912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◎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데이터는 위의 그림처럼 잘 나타낼 수 있으나 특성이 셋 이상인 경우는 사용할 수 없다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하지만 계층 군집을 시각화하는 또 다른 도구인 </a:t>
            </a:r>
            <a:r>
              <a:rPr lang="ko-KR" altLang="en-US" sz="1400" dirty="0" err="1" smtClean="0"/>
              <a:t>덴드로그램은</a:t>
            </a:r>
            <a:r>
              <a:rPr lang="ko-KR" altLang="en-US" sz="1400" dirty="0" smtClean="0"/>
              <a:t> 다차원 데이터 셋을 처리할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</a:t>
            </a:r>
            <a:r>
              <a:rPr lang="en-US" altLang="ko-KR" sz="1400" dirty="0" err="1" smtClean="0"/>
              <a:t>scikit</a:t>
            </a:r>
            <a:r>
              <a:rPr lang="en-US" altLang="ko-KR" sz="1400" dirty="0" smtClean="0"/>
              <a:t>-learn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덴드로그램을</a:t>
            </a:r>
            <a:r>
              <a:rPr lang="ko-KR" altLang="en-US" sz="1400" dirty="0" smtClean="0"/>
              <a:t> 그리는 기능을 제공하지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err="1" smtClean="0"/>
              <a:t>SciPy</a:t>
            </a:r>
            <a:r>
              <a:rPr lang="ko-KR" altLang="en-US" sz="1400" dirty="0" smtClean="0"/>
              <a:t>를 사용해 만들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96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병합군집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1395798"/>
            <a:ext cx="6257925" cy="4000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03" y="2662623"/>
            <a:ext cx="5372100" cy="2733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3354" y="5650095"/>
            <a:ext cx="9856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◎ </a:t>
            </a:r>
            <a:r>
              <a:rPr lang="ko-KR" altLang="en-US" sz="1400" dirty="0" err="1" smtClean="0"/>
              <a:t>덴드로그램의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축은 단순히 두 클러스터가 합쳐질 때를 나타내는 것만은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가지의 길이는 합쳐진 클러스터가 얼마나 멀리 떨어져 있는가를 보여준다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여기서 세 개 클러스터 가지가 가장 길다는 것은 클러스터가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개로 될 때 꽤 먼 거리의 포인트를 모은다는 뜻이다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06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352" y="1548714"/>
            <a:ext cx="39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r>
              <a:rPr lang="ko-KR" altLang="en-US" dirty="0" smtClean="0"/>
              <a:t>에 대해 알아보자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352" y="2016564"/>
            <a:ext cx="9976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◎ </a:t>
            </a:r>
            <a:r>
              <a:rPr lang="en-US" altLang="ko-KR" sz="1400" dirty="0" smtClean="0"/>
              <a:t>DBSCAN</a:t>
            </a:r>
            <a:r>
              <a:rPr lang="ko-KR" altLang="en-US" sz="1400" dirty="0" smtClean="0"/>
              <a:t>의 주요 장점은 클러스터의 개수를 미리 지정할 필요가 없다는 점이다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복잡한 형상도 찾을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어떤 클래스에도 속하지 않는 포인트를 구분할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병합군집이나 </a:t>
            </a:r>
            <a:r>
              <a:rPr lang="en-US" altLang="ko-KR" sz="1400" dirty="0" smtClean="0"/>
              <a:t>K-</a:t>
            </a:r>
            <a:r>
              <a:rPr lang="ko-KR" altLang="en-US" sz="1400" dirty="0" smtClean="0"/>
              <a:t>평균보다는 다소 느리지만 비교적 큰 데이터 셋에도 적용할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특성 공간에서 가까이 있는 데이터가 많아 붐비는 지역의 포인트를 찾는다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이러한 지역을 특성 공간의 밀집 지역이라고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밀집 지역에 있는 포인트를 핵심 샘플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핵심 포인트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</a:t>
            </a:r>
            <a:r>
              <a:rPr lang="en-US" altLang="ko-KR" sz="1400" dirty="0" smtClean="0"/>
              <a:t>DBSCAN</a:t>
            </a:r>
            <a:r>
              <a:rPr lang="ko-KR" altLang="en-US" sz="1400" dirty="0" smtClean="0"/>
              <a:t>에는 두 개의 매개변수 </a:t>
            </a:r>
            <a:r>
              <a:rPr lang="en-US" altLang="ko-KR" sz="1400" dirty="0" err="1" smtClean="0"/>
              <a:t>min_samples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eps</a:t>
            </a:r>
            <a:r>
              <a:rPr lang="en-US" altLang="ko-KR" sz="1400" dirty="0" smtClean="0"/>
              <a:t>(epsilon)</a:t>
            </a:r>
            <a:r>
              <a:rPr lang="ko-KR" altLang="en-US" sz="1400" dirty="0" smtClean="0"/>
              <a:t>가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◎ 한 데이터 포인트에서 </a:t>
            </a:r>
            <a:r>
              <a:rPr lang="en-US" altLang="ko-KR" sz="1400" dirty="0" err="1" smtClean="0"/>
              <a:t>eps</a:t>
            </a:r>
            <a:r>
              <a:rPr lang="en-US" altLang="ko-KR" sz="1400" dirty="0" smtClean="0"/>
              <a:t>(epsilon)</a:t>
            </a:r>
            <a:r>
              <a:rPr lang="ko-KR" altLang="en-US" sz="1400" dirty="0" smtClean="0"/>
              <a:t>거리 안에 데이터가 </a:t>
            </a:r>
            <a:r>
              <a:rPr lang="en-US" altLang="ko-KR" sz="1400" dirty="0" err="1" smtClean="0"/>
              <a:t>min_samples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개수만큼 들어 있으면 이 데이터 포인트를 핵심 샘플로 분류한다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◎ </a:t>
            </a:r>
            <a:r>
              <a:rPr lang="en-US" altLang="ko-KR" sz="1400" dirty="0" err="1" smtClean="0"/>
              <a:t>eps</a:t>
            </a:r>
            <a:r>
              <a:rPr lang="en-US" altLang="ko-KR" sz="1400" dirty="0" smtClean="0"/>
              <a:t>(epsilon)</a:t>
            </a:r>
            <a:r>
              <a:rPr lang="ko-KR" altLang="en-US" sz="1400" dirty="0" smtClean="0"/>
              <a:t>보다 가까운 핵심 샘플은 </a:t>
            </a:r>
            <a:r>
              <a:rPr lang="en-US" altLang="ko-KR" sz="1400" dirty="0" smtClean="0"/>
              <a:t>DBSCAN</a:t>
            </a:r>
            <a:r>
              <a:rPr lang="ko-KR" altLang="en-US" sz="1400" dirty="0" smtClean="0"/>
              <a:t>에 의해 동일한 클러스터로 합쳐진다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4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154981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938" y="1440315"/>
            <a:ext cx="43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DBSCAN </a:t>
            </a:r>
            <a:r>
              <a:rPr lang="ko-KR" altLang="en-US" dirty="0" smtClean="0"/>
              <a:t>알고리즘 순서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938" y="1809647"/>
            <a:ext cx="10169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무작위로 포인트를 선택한다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선택한 포인트에서 </a:t>
            </a:r>
            <a:r>
              <a:rPr lang="en-US" altLang="ko-KR" sz="1200" dirty="0" err="1" smtClean="0"/>
              <a:t>eps</a:t>
            </a:r>
            <a:r>
              <a:rPr lang="ko-KR" altLang="en-US" sz="1200" dirty="0" smtClean="0"/>
              <a:t>거리 안의 모든 포인트를 찾는다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-1. </a:t>
            </a:r>
            <a:r>
              <a:rPr lang="en-US" altLang="ko-KR" sz="1200" dirty="0" err="1" smtClean="0"/>
              <a:t>Eps</a:t>
            </a:r>
            <a:r>
              <a:rPr lang="ko-KR" altLang="en-US" sz="1200" dirty="0" smtClean="0"/>
              <a:t>거리 안에 있는 포인트 수가 </a:t>
            </a:r>
            <a:r>
              <a:rPr lang="en-US" altLang="ko-KR" sz="1200" dirty="0" err="1" smtClean="0"/>
              <a:t>min_samples</a:t>
            </a:r>
            <a:r>
              <a:rPr lang="ko-KR" altLang="en-US" sz="1200" dirty="0" smtClean="0"/>
              <a:t>보다 적다면 그 포인트는 어떤 클래스에도 속하지 않는 잡음으로 </a:t>
            </a:r>
            <a:r>
              <a:rPr lang="ko-KR" altLang="en-US" sz="1200" dirty="0" err="1" smtClean="0"/>
              <a:t>레이블한다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-2. </a:t>
            </a:r>
            <a:r>
              <a:rPr lang="en-US" altLang="ko-KR" sz="1200" dirty="0" err="1" smtClean="0"/>
              <a:t>eps</a:t>
            </a:r>
            <a:r>
              <a:rPr lang="ko-KR" altLang="en-US" sz="1200" dirty="0" smtClean="0"/>
              <a:t>거리 안에 </a:t>
            </a:r>
            <a:r>
              <a:rPr lang="en-US" altLang="ko-KR" sz="1200" dirty="0" err="1" smtClean="0"/>
              <a:t>min_samples</a:t>
            </a:r>
            <a:r>
              <a:rPr lang="ko-KR" altLang="en-US" sz="1200" dirty="0" smtClean="0"/>
              <a:t>보다 많은 포인트가 있다면 그 포인트는 핵심 샘플로 레이블하고 새로운 클러스터 레이블을 할당한다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4-1 </a:t>
            </a:r>
            <a:r>
              <a:rPr lang="ko-KR" altLang="en-US" sz="1200" dirty="0" smtClean="0"/>
              <a:t>만약 어떤 클러스터에도 아직 할당되지 않았다면 바로 전에 만든 클러스터 레이블을 할당한다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4-2 </a:t>
            </a:r>
            <a:r>
              <a:rPr lang="ko-KR" altLang="en-US" sz="1200" dirty="0" smtClean="0"/>
              <a:t>만약 핵심 샘플이면 그 포인트의 이웃을 차례로 방문한다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 startAt="4"/>
            </a:pPr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ko-KR" altLang="en-US" sz="1200" dirty="0" smtClean="0"/>
              <a:t>이런 식으로 계속 진행하여 클러스터는 </a:t>
            </a:r>
            <a:r>
              <a:rPr lang="en-US" altLang="ko-KR" sz="1200" dirty="0" err="1" smtClean="0"/>
              <a:t>eps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거리 안에 더 이상 핵심 샘플이 없을 때까지 자라난다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 startAt="5"/>
            </a:pPr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ko-KR" altLang="en-US" sz="1200" dirty="0" smtClean="0"/>
              <a:t>그런 다음 아직 방문하지 못한 포인트를 선택하여 같은 과정을 반복한다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21492" y="4852086"/>
            <a:ext cx="9539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DBSCAN</a:t>
            </a:r>
            <a:r>
              <a:rPr lang="ko-KR" altLang="en-US" dirty="0" smtClean="0"/>
              <a:t>의 포인트의 종류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핵심 포인트</a:t>
            </a:r>
            <a:r>
              <a:rPr lang="en-US" altLang="ko-KR" sz="1400" dirty="0" smtClean="0"/>
              <a:t>(core point)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경계 포인트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핵심 포인트에서 </a:t>
            </a:r>
            <a:r>
              <a:rPr lang="en-US" altLang="ko-KR" sz="1400" dirty="0" err="1" smtClean="0"/>
              <a:t>eps</a:t>
            </a:r>
            <a:r>
              <a:rPr lang="ko-KR" altLang="en-US" sz="1400" dirty="0" smtClean="0"/>
              <a:t>거리 안에 있는 포인트</a:t>
            </a:r>
            <a:r>
              <a:rPr lang="en-US" altLang="ko-KR" sz="1400" dirty="0" smtClean="0"/>
              <a:t>)(border point)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잡음 포인트</a:t>
            </a:r>
            <a:r>
              <a:rPr lang="en-US" altLang="ko-KR" sz="1400" dirty="0" smtClean="0"/>
              <a:t>(noise point)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66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41" y="2019781"/>
            <a:ext cx="95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DBSCAN</a:t>
            </a:r>
            <a:r>
              <a:rPr lang="ko-KR" altLang="en-US" sz="1200" dirty="0" smtClean="0"/>
              <a:t>은 병합 군집과 마찬가지로 새로운 테스트 데이터에 대해 예측을 할 수 없다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데이터 셋으로 </a:t>
            </a:r>
            <a:r>
              <a:rPr lang="en-US" altLang="ko-KR" sz="1200" dirty="0" err="1" smtClean="0"/>
              <a:t>fit_predict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사용하여 군집과 클러스터 레이블을 한 번에 계산해보자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1" y="2907873"/>
            <a:ext cx="3733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8541" y="5083232"/>
            <a:ext cx="102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여기서는 모든 포인트에 잡음 포인트를 의미하는 </a:t>
            </a:r>
            <a:r>
              <a:rPr lang="en-US" altLang="ko-KR" sz="1100" dirty="0" smtClean="0"/>
              <a:t>-1</a:t>
            </a:r>
            <a:r>
              <a:rPr lang="ko-KR" altLang="en-US" sz="1100" dirty="0" smtClean="0"/>
              <a:t>레이블이 할당되었다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이는 작은 샘플 </a:t>
            </a:r>
            <a:r>
              <a:rPr lang="ko-KR" altLang="en-US" sz="1100" dirty="0" err="1" smtClean="0"/>
              <a:t>데이터셋에</a:t>
            </a:r>
            <a:r>
              <a:rPr lang="ko-KR" altLang="en-US" sz="1100" dirty="0" smtClean="0"/>
              <a:t> 적합하지 않은 </a:t>
            </a:r>
            <a:r>
              <a:rPr lang="en-US" altLang="ko-KR" sz="1100" dirty="0" err="1" smtClean="0"/>
              <a:t>eps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min_samples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기본값 때문이다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4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579" y="1441621"/>
            <a:ext cx="34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알아보기 앞서서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2249830"/>
            <a:ext cx="3152775" cy="202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7579" y="1810953"/>
            <a:ext cx="107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먼저 점 </a:t>
            </a:r>
            <a:r>
              <a:rPr lang="en-US" altLang="ko-KR" sz="1200" dirty="0"/>
              <a:t>p</a:t>
            </a:r>
            <a:r>
              <a:rPr lang="ko-KR" altLang="en-US" sz="1200" dirty="0"/>
              <a:t>가 있다고 </a:t>
            </a:r>
            <a:r>
              <a:rPr lang="ko-KR" altLang="en-US" sz="1200" dirty="0" err="1"/>
              <a:t>할때</a:t>
            </a:r>
            <a:r>
              <a:rPr lang="en-US" altLang="ko-KR" sz="1200" dirty="0"/>
              <a:t>, </a:t>
            </a:r>
            <a:r>
              <a:rPr lang="ko-KR" altLang="en-US" sz="1200" dirty="0"/>
              <a:t>점 </a:t>
            </a:r>
            <a:r>
              <a:rPr lang="en-US" altLang="ko-KR" sz="1200" dirty="0"/>
              <a:t>p</a:t>
            </a:r>
            <a:r>
              <a:rPr lang="ko-KR" altLang="en-US" sz="1200" dirty="0"/>
              <a:t>에서 부터 거리 </a:t>
            </a:r>
            <a:r>
              <a:rPr lang="en-US" altLang="ko-KR" sz="1200" dirty="0" err="1" smtClean="0"/>
              <a:t>eps</a:t>
            </a:r>
            <a:r>
              <a:rPr lang="en-US" altLang="ko-KR" sz="1200" dirty="0" smtClean="0"/>
              <a:t>(epsilon</a:t>
            </a:r>
            <a:r>
              <a:rPr lang="en-US" altLang="ko-KR" sz="1200" dirty="0"/>
              <a:t>)</a:t>
            </a:r>
            <a:r>
              <a:rPr lang="ko-KR" altLang="en-US" sz="1200" dirty="0"/>
              <a:t>내에 점이 </a:t>
            </a:r>
            <a:r>
              <a:rPr lang="en-US" altLang="ko-KR" sz="1200" dirty="0"/>
              <a:t>m(</a:t>
            </a:r>
            <a:r>
              <a:rPr lang="en-US" altLang="ko-KR" sz="1200" dirty="0" err="1"/>
              <a:t>minPts</a:t>
            </a:r>
            <a:r>
              <a:rPr lang="en-US" altLang="ko-KR" sz="1200" dirty="0" smtClean="0"/>
              <a:t>)(</a:t>
            </a:r>
            <a:r>
              <a:rPr lang="ko-KR" altLang="en-US" sz="1200" dirty="0" smtClean="0"/>
              <a:t>교재에서는 </a:t>
            </a:r>
            <a:r>
              <a:rPr lang="en-US" altLang="ko-KR" sz="1200" dirty="0" err="1" smtClean="0"/>
              <a:t>min_samples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개 </a:t>
            </a:r>
            <a:r>
              <a:rPr lang="ko-KR" altLang="en-US" sz="1200" dirty="0"/>
              <a:t>있으면 하나의 군집으로 인식한다고 하자</a:t>
            </a:r>
            <a:r>
              <a:rPr lang="en-US" altLang="ko-KR" sz="1200" dirty="0"/>
              <a:t>. </a:t>
            </a:r>
            <a:r>
              <a:rPr lang="ko-KR" altLang="en-US" sz="1200" dirty="0"/>
              <a:t>이 조건 즉 거리 </a:t>
            </a:r>
            <a:r>
              <a:rPr lang="en-US" altLang="ko-KR" sz="1200" dirty="0"/>
              <a:t>e </a:t>
            </a:r>
            <a:r>
              <a:rPr lang="ko-KR" altLang="en-US" sz="1200" dirty="0"/>
              <a:t>내에 점 </a:t>
            </a:r>
            <a:r>
              <a:rPr lang="en-US" altLang="ko-KR" sz="1200" dirty="0"/>
              <a:t>m</a:t>
            </a:r>
            <a:r>
              <a:rPr lang="ko-KR" altLang="en-US" sz="1200" dirty="0"/>
              <a:t>개를 가지고 있는 점 </a:t>
            </a:r>
            <a:r>
              <a:rPr lang="en-US" altLang="ko-KR" sz="1200" dirty="0"/>
              <a:t>p</a:t>
            </a:r>
            <a:r>
              <a:rPr lang="ko-KR" altLang="en-US" sz="1200" dirty="0"/>
              <a:t>를 </a:t>
            </a:r>
            <a:r>
              <a:rPr lang="en-US" altLang="ko-KR" sz="1200" dirty="0"/>
              <a:t>core point (</a:t>
            </a:r>
            <a:r>
              <a:rPr lang="ko-KR" altLang="en-US" sz="1200" dirty="0"/>
              <a:t>중심점</a:t>
            </a:r>
            <a:r>
              <a:rPr lang="en-US" altLang="ko-KR" sz="1200" dirty="0"/>
              <a:t>) </a:t>
            </a:r>
            <a:r>
              <a:rPr lang="ko-KR" altLang="en-US" sz="1200" dirty="0"/>
              <a:t>이라고 한다</a:t>
            </a:r>
            <a:r>
              <a:rPr lang="en-US" altLang="ko-KR" sz="12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417" y="2934338"/>
            <a:ext cx="636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Minpts</a:t>
            </a:r>
            <a:r>
              <a:rPr lang="en-US" altLang="ko-KR" sz="1400" dirty="0" smtClean="0"/>
              <a:t>=4</a:t>
            </a:r>
            <a:r>
              <a:rPr lang="ko-KR" altLang="en-US" sz="1400" dirty="0" smtClean="0"/>
              <a:t>라고 하면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주위에 점 </a:t>
            </a:r>
            <a:r>
              <a:rPr lang="en-US" altLang="ko-KR" sz="1400" dirty="0" smtClean="0"/>
              <a:t>4</a:t>
            </a:r>
            <a:r>
              <a:rPr lang="ko-KR" altLang="en-US" sz="1400" dirty="0" err="1" smtClean="0"/>
              <a:t>개이상</a:t>
            </a:r>
            <a:r>
              <a:rPr lang="ko-KR" altLang="en-US" sz="1400" dirty="0" smtClean="0"/>
              <a:t> 있으면 하나의 군집으로 </a:t>
            </a:r>
            <a:r>
              <a:rPr lang="ko-KR" altLang="en-US" sz="1400" dirty="0" err="1" smtClean="0"/>
              <a:t>판단이된다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여기서는 주위에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있으므로 군집을 이루고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는 핵심 포인트가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9" y="4533692"/>
            <a:ext cx="3136106" cy="18201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2748" y="4828208"/>
            <a:ext cx="7979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여기서는 </a:t>
            </a:r>
            <a:r>
              <a:rPr lang="ko-KR" altLang="en-US" sz="1400" dirty="0" err="1"/>
              <a:t>회색점</a:t>
            </a:r>
            <a:r>
              <a:rPr lang="ko-KR" altLang="en-US" sz="1400" dirty="0"/>
              <a:t> </a:t>
            </a:r>
            <a:r>
              <a:rPr lang="en-US" altLang="ko-KR" sz="1400" dirty="0"/>
              <a:t>P2</a:t>
            </a:r>
            <a:r>
              <a:rPr lang="ko-KR" altLang="en-US" sz="1400" dirty="0"/>
              <a:t>의 경우 점 </a:t>
            </a:r>
            <a:r>
              <a:rPr lang="en-US" altLang="ko-KR" sz="1400" dirty="0"/>
              <a:t>P2</a:t>
            </a:r>
            <a:r>
              <a:rPr lang="ko-KR" altLang="en-US" sz="1400" dirty="0"/>
              <a:t>를 기반으로 </a:t>
            </a:r>
            <a:r>
              <a:rPr lang="en-US" altLang="ko-KR" sz="1400" dirty="0"/>
              <a:t>epsilon </a:t>
            </a:r>
            <a:r>
              <a:rPr lang="ko-KR" altLang="en-US" sz="1400" dirty="0"/>
              <a:t>반경내의 점이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3</a:t>
            </a:r>
            <a:r>
              <a:rPr lang="ko-KR" altLang="en-US" sz="1400" dirty="0"/>
              <a:t>개 이기 때문에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minPts</a:t>
            </a:r>
            <a:r>
              <a:rPr lang="en-US" altLang="ko-KR" sz="1400" dirty="0"/>
              <a:t>=4</a:t>
            </a:r>
            <a:r>
              <a:rPr lang="ko-KR" altLang="en-US" sz="1400" dirty="0"/>
              <a:t>에 미치지 못하기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군집의 중심이 되는 </a:t>
            </a:r>
            <a:r>
              <a:rPr lang="en-US" altLang="ko-KR" sz="1400" dirty="0"/>
              <a:t>core point</a:t>
            </a:r>
            <a:r>
              <a:rPr lang="ko-KR" altLang="en-US" sz="1400" dirty="0"/>
              <a:t>는 되지 못하지만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앞의 점 </a:t>
            </a:r>
            <a:r>
              <a:rPr lang="en-US" altLang="ko-KR" sz="1400" dirty="0"/>
              <a:t>P</a:t>
            </a:r>
            <a:r>
              <a:rPr lang="ko-KR" altLang="en-US" sz="1400" dirty="0"/>
              <a:t>를 </a:t>
            </a:r>
            <a:r>
              <a:rPr lang="en-US" altLang="ko-KR" sz="1400" dirty="0"/>
              <a:t>core </a:t>
            </a:r>
            <a:r>
              <a:rPr lang="en-US" altLang="ko-KR" sz="1400" dirty="0" smtClean="0"/>
              <a:t>point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하는 군집에는 속하기 때문에 이를 </a:t>
            </a:r>
            <a:r>
              <a:rPr lang="en-US" altLang="ko-KR" sz="1400" dirty="0" err="1"/>
              <a:t>boder</a:t>
            </a:r>
            <a:r>
              <a:rPr lang="en-US" altLang="ko-KR" sz="1400" dirty="0"/>
              <a:t> point (</a:t>
            </a:r>
            <a:r>
              <a:rPr lang="ko-KR" altLang="en-US" sz="1400" dirty="0" err="1"/>
              <a:t>경계점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7" y="1854414"/>
            <a:ext cx="36290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6714" y="2372497"/>
            <a:ext cx="6491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여기에서 </a:t>
            </a:r>
            <a:r>
              <a:rPr lang="en-US" altLang="ko-KR" sz="1400" dirty="0" smtClean="0"/>
              <a:t>P3</a:t>
            </a:r>
            <a:r>
              <a:rPr lang="ko-KR" altLang="en-US" sz="1400" dirty="0"/>
              <a:t>는 </a:t>
            </a:r>
            <a:r>
              <a:rPr lang="en-US" altLang="ko-KR" sz="1400" dirty="0"/>
              <a:t>epsilon </a:t>
            </a:r>
            <a:r>
              <a:rPr lang="ko-KR" altLang="en-US" sz="1400" dirty="0" err="1"/>
              <a:t>반경내에</a:t>
            </a:r>
            <a:r>
              <a:rPr lang="ko-KR" altLang="en-US" sz="1400" dirty="0"/>
              <a:t> 점 </a:t>
            </a:r>
            <a:r>
              <a:rPr lang="en-US" altLang="ko-KR" sz="1400" dirty="0"/>
              <a:t>4</a:t>
            </a:r>
            <a:r>
              <a:rPr lang="ko-KR" altLang="en-US" sz="1400" dirty="0"/>
              <a:t>개를 가지고 있기 때문에 </a:t>
            </a:r>
            <a:r>
              <a:rPr lang="en-US" altLang="ko-KR" sz="1400" dirty="0"/>
              <a:t>core point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66" y="4211595"/>
            <a:ext cx="3625935" cy="1933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6714" y="4646140"/>
            <a:ext cx="656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P3</a:t>
            </a:r>
            <a:r>
              <a:rPr lang="ko-KR" altLang="en-US" sz="1400" dirty="0"/>
              <a:t>를 중심으로 하는 </a:t>
            </a:r>
            <a:r>
              <a:rPr lang="ko-KR" altLang="en-US" sz="1400" dirty="0" smtClean="0"/>
              <a:t>반경 내에 </a:t>
            </a:r>
            <a:r>
              <a:rPr lang="ko-KR" altLang="en-US" sz="1400" dirty="0"/>
              <a:t>다른 </a:t>
            </a:r>
            <a:r>
              <a:rPr lang="en-US" altLang="ko-KR" sz="1400" dirty="0"/>
              <a:t>core point P</a:t>
            </a:r>
            <a:r>
              <a:rPr lang="ko-KR" altLang="en-US" sz="1400" dirty="0"/>
              <a:t>가 포함이 되어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경우 </a:t>
            </a:r>
            <a:r>
              <a:rPr lang="en-US" altLang="ko-KR" sz="1400" dirty="0"/>
              <a:t>core point P</a:t>
            </a:r>
            <a:r>
              <a:rPr lang="ko-KR" altLang="en-US" sz="1400" dirty="0"/>
              <a:t>와  </a:t>
            </a:r>
            <a:r>
              <a:rPr lang="en-US" altLang="ko-KR" sz="1400" dirty="0"/>
              <a:t>P3</a:t>
            </a:r>
            <a:r>
              <a:rPr lang="ko-KR" altLang="en-US" sz="1400" dirty="0"/>
              <a:t>는 연결되어 있다고 하고 하나의 군집으로 묶이게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66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들어가기 앞서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30351"/>
              </p:ext>
            </p:extLst>
          </p:nvPr>
        </p:nvGraphicFramePr>
        <p:xfrm>
          <a:off x="691979" y="1911179"/>
          <a:ext cx="10725664" cy="400516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8652"/>
                <a:gridCol w="7767012"/>
              </a:tblGrid>
              <a:tr h="323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목차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69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K-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평균 군집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데이터의 어떤 영역을 대표하는 클러스터 중심을 찾는다</a:t>
                      </a:r>
                      <a:r>
                        <a:rPr kumimoji="0" lang="en-US" altLang="ko-KR" sz="1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75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병합 군집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시작할 때 각 포인트를 하나의 클러스터로 지정하고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 다음 어떤 종료 조건을 만족할 때까지 비슷한 두 클러스터를 합쳐나간다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70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DBSCAN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최소 거리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epsilon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이내의 데이터들이 점진적으로 한 군집으로 합쳐지면 다양한 모양의 군집을 형성한다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82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군집 알고리즘의 비교와 평가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타깃 값으로 군집 평가하기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타깃 값 없이 군집 평가하기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얼굴 데이터 셋으로 군집 알고리즘 비교하기</a:t>
                      </a:r>
                    </a:p>
                  </a:txBody>
                  <a:tcPr anchor="ctr"/>
                </a:tc>
              </a:tr>
              <a:tr h="570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군집 알고리즘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평균과 병합 군집은 원하는 클러스터 개수를 지정할 수 있고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DBSCAN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은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eps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매개변수를 사용하여 클러스터 크기를 간접적으로 조정할 수 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  <a:tr h="570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요약 및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데이터를 올바르게 표현하는 것은 지도 학습과 비지도 학습을 잘 적용하기 위해 필수적이며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전처리와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분해 방법은 데이터 준비 단계에서 아주 중요한 부분이다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6" y="1824938"/>
            <a:ext cx="3028950" cy="203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2588" y="2273643"/>
            <a:ext cx="6104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P4</a:t>
            </a:r>
            <a:r>
              <a:rPr lang="ko-KR" altLang="en-US" sz="1400" dirty="0"/>
              <a:t>는 어떤 점을 중심으로 하더라도 </a:t>
            </a:r>
            <a:r>
              <a:rPr lang="en-US" altLang="ko-KR" sz="1400" dirty="0" err="1"/>
              <a:t>minPts</a:t>
            </a:r>
            <a:r>
              <a:rPr lang="en-US" altLang="ko-KR" sz="1400" dirty="0"/>
              <a:t>=4</a:t>
            </a:r>
            <a:r>
              <a:rPr lang="ko-KR" altLang="en-US" sz="1400" dirty="0"/>
              <a:t>를 만족하는 범위에 포함이 되지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즉 어느 군집에도 속하지 않는 </a:t>
            </a:r>
            <a:r>
              <a:rPr lang="en-US" altLang="ko-KR" sz="1400" dirty="0"/>
              <a:t>outlier</a:t>
            </a:r>
            <a:r>
              <a:rPr lang="ko-KR" altLang="en-US" sz="1400" dirty="0"/>
              <a:t>가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/>
              <a:t>noise point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6" y="4209535"/>
            <a:ext cx="4193324" cy="2261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0306" y="4647769"/>
            <a:ext cx="6326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정리해서 이야기 하면</a:t>
            </a:r>
            <a:r>
              <a:rPr lang="en-US" altLang="ko-KR" sz="1200" dirty="0"/>
              <a:t>, </a:t>
            </a:r>
            <a:r>
              <a:rPr lang="ko-KR" altLang="en-US" sz="1200" dirty="0"/>
              <a:t>점을 중심으로 </a:t>
            </a:r>
            <a:r>
              <a:rPr lang="en-US" altLang="ko-KR" sz="1200" dirty="0"/>
              <a:t>epsilon </a:t>
            </a:r>
            <a:r>
              <a:rPr lang="ko-KR" altLang="en-US" sz="1200" dirty="0" err="1"/>
              <a:t>반경내에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minPts</a:t>
            </a:r>
            <a:r>
              <a:rPr lang="en-US" altLang="ko-KR" sz="1200" dirty="0"/>
              <a:t> </a:t>
            </a:r>
            <a:r>
              <a:rPr lang="ko-KR" altLang="en-US" sz="1200" dirty="0"/>
              <a:t>이상수의 점이 있으면 그 점을 중심으로 군집이 되고 그 점을 </a:t>
            </a:r>
            <a:r>
              <a:rPr lang="en-US" altLang="ko-KR" sz="1200" dirty="0"/>
              <a:t>core point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 Core point </a:t>
            </a:r>
            <a:r>
              <a:rPr lang="ko-KR" altLang="en-US" sz="1200" dirty="0"/>
              <a:t>가 서로 다른 </a:t>
            </a:r>
            <a:r>
              <a:rPr lang="en-US" altLang="ko-KR" sz="1200" dirty="0"/>
              <a:t>core point</a:t>
            </a:r>
            <a:r>
              <a:rPr lang="ko-KR" altLang="en-US" sz="1200" dirty="0"/>
              <a:t>의 군집의 일부가 되면 그 군집을 서로 연결되어 있다고 하고 하나의 군집으로 연결을 한다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ko-KR" altLang="en-US" sz="1200" dirty="0"/>
              <a:t>군집에는 속하지만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스스로 </a:t>
            </a:r>
            <a:r>
              <a:rPr lang="en-US" altLang="ko-KR" sz="1200" dirty="0"/>
              <a:t>core point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안되는</a:t>
            </a:r>
            <a:r>
              <a:rPr lang="ko-KR" altLang="en-US" sz="1200" dirty="0"/>
              <a:t> 점을 </a:t>
            </a:r>
            <a:r>
              <a:rPr lang="en-US" altLang="ko-KR" sz="1200" dirty="0"/>
              <a:t>border point</a:t>
            </a:r>
            <a:r>
              <a:rPr lang="ko-KR" altLang="en-US" sz="1200" dirty="0"/>
              <a:t>라고 하고</a:t>
            </a:r>
            <a:r>
              <a:rPr lang="en-US" altLang="ko-KR" sz="1200" dirty="0"/>
              <a:t>, </a:t>
            </a:r>
            <a:r>
              <a:rPr lang="ko-KR" altLang="en-US" sz="1200" dirty="0"/>
              <a:t>주로 클러스터의 외곽을 이루는 점이 된다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ko-KR" altLang="en-US" sz="1200" dirty="0"/>
              <a:t>그리고 어느 클러스터에도 속하지 않는 점은 </a:t>
            </a:r>
            <a:r>
              <a:rPr lang="en-US" altLang="ko-KR" sz="1200" dirty="0"/>
              <a:t>Noise point</a:t>
            </a:r>
            <a:r>
              <a:rPr lang="ko-KR" altLang="en-US" sz="1200" dirty="0"/>
              <a:t>가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52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DBSCAN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2" y="1808681"/>
            <a:ext cx="5296723" cy="2013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466" y="1432077"/>
            <a:ext cx="825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가지 </a:t>
            </a:r>
            <a:r>
              <a:rPr lang="en-US" altLang="ko-KR" sz="1600" dirty="0" err="1" smtClean="0"/>
              <a:t>min_samples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eps</a:t>
            </a:r>
            <a:r>
              <a:rPr lang="ko-KR" altLang="en-US" sz="1600" dirty="0" smtClean="0"/>
              <a:t>에 대한 클러스터 할당을 해보자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83" y="2466711"/>
            <a:ext cx="6095100" cy="427357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5618383" y="3155092"/>
            <a:ext cx="181055" cy="3435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236043" y="2224216"/>
            <a:ext cx="4860325" cy="2424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2358" y="4786183"/>
            <a:ext cx="462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Min_samples</a:t>
            </a:r>
            <a:r>
              <a:rPr lang="ko-KR" altLang="en-US" dirty="0" smtClean="0"/>
              <a:t>를 키우면 핵심 포인트 수가 줄어들며 잡음 포인트가 늘어난다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4984" y="1577885"/>
            <a:ext cx="448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Eps</a:t>
            </a:r>
            <a:r>
              <a:rPr lang="ko-KR" altLang="en-US" dirty="0" smtClean="0"/>
              <a:t>를 증가시키면 하나의 클러스터에 더 많은 포인트가 포함된다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6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9" y="1507524"/>
            <a:ext cx="995954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 알고리즘의 비교와 평가</a:t>
            </a:r>
            <a:endParaRPr lang="en-US" altLang="ko-KR" dirty="0" smtClean="0"/>
          </a:p>
          <a:p>
            <a:r>
              <a:rPr lang="en-US" altLang="ko-KR" sz="1050" dirty="0" smtClean="0"/>
              <a:t>※ </a:t>
            </a:r>
            <a:r>
              <a:rPr lang="ko-KR" altLang="en-US" sz="1050" dirty="0" smtClean="0"/>
              <a:t>타깃 값으로 군집 평가하기</a:t>
            </a:r>
            <a:endParaRPr lang="en-US" altLang="ko-KR" sz="1050" dirty="0" smtClean="0"/>
          </a:p>
          <a:p>
            <a:r>
              <a:rPr lang="en-US" altLang="ko-KR" sz="1050" dirty="0" smtClean="0"/>
              <a:t>ARI</a:t>
            </a:r>
            <a:r>
              <a:rPr lang="ko-KR" altLang="en-US" sz="1050" dirty="0" smtClean="0"/>
              <a:t>를 사용해서 </a:t>
            </a:r>
            <a:r>
              <a:rPr lang="en-US" altLang="ko-KR" sz="1050" dirty="0" smtClean="0"/>
              <a:t>k-</a:t>
            </a:r>
            <a:r>
              <a:rPr lang="ko-KR" altLang="en-US" sz="1050" dirty="0" smtClean="0"/>
              <a:t>평균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병합 군집</a:t>
            </a:r>
            <a:r>
              <a:rPr lang="en-US" altLang="ko-KR" sz="1050" dirty="0" smtClean="0"/>
              <a:t>, DBSCAN</a:t>
            </a:r>
            <a:r>
              <a:rPr lang="ko-KR" altLang="en-US" sz="1050" dirty="0" smtClean="0"/>
              <a:t>알고리즘을 비교하자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3" y="2315437"/>
            <a:ext cx="7677150" cy="4676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67" y="2315437"/>
            <a:ext cx="6147249" cy="1457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4035" y="3660133"/>
            <a:ext cx="6499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클러스터를 무작위로 할당했을 때의 </a:t>
            </a:r>
            <a:r>
              <a:rPr lang="en-US" altLang="ko-KR" sz="1050" dirty="0" smtClean="0"/>
              <a:t>ARI </a:t>
            </a:r>
            <a:r>
              <a:rPr lang="ko-KR" altLang="en-US" sz="1050" dirty="0" smtClean="0"/>
              <a:t>점수는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이고</a:t>
            </a:r>
            <a:r>
              <a:rPr lang="en-US" altLang="ko-KR" sz="1050" dirty="0" smtClean="0"/>
              <a:t>, DBSCAN</a:t>
            </a:r>
            <a:r>
              <a:rPr lang="ko-KR" altLang="en-US" sz="1050" dirty="0" smtClean="0"/>
              <a:t>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완벽하게 군집을 만들어 냈으므로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점수가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19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211" y="1374931"/>
            <a:ext cx="5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타깃 값 없이 군집평가하기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211" y="1718065"/>
            <a:ext cx="1032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◎ 타깃 값이 필요 없는 군집용 지표로 실루엣 계수가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◎ </a:t>
            </a:r>
            <a:r>
              <a:rPr lang="en-US" altLang="ko-KR" sz="1400" dirty="0" smtClean="0"/>
              <a:t>But! </a:t>
            </a:r>
            <a:r>
              <a:rPr lang="ko-KR" altLang="en-US" sz="1400" dirty="0" smtClean="0"/>
              <a:t>이 지표는 실제로 잘 작동하지 않는다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실루엣 점수는 클러스터의 밀집 정도를 계산하는 것으로 높을수록 좋으며 최대 점수는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2664192"/>
            <a:ext cx="7710873" cy="41213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66" y="2690390"/>
            <a:ext cx="5819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455" y="1540476"/>
            <a:ext cx="111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얼굴 데이터 셋으로 군집 알고리즘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고유 얼굴을 입력 데이터로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5" y="2001794"/>
            <a:ext cx="3891057" cy="4576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4995" y="2776151"/>
            <a:ext cx="63019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레이블이 </a:t>
            </a:r>
            <a:r>
              <a:rPr lang="en-US" altLang="ko-KR" sz="1400" dirty="0" smtClean="0"/>
              <a:t>-1</a:t>
            </a:r>
            <a:r>
              <a:rPr lang="ko-KR" altLang="en-US" sz="1400" dirty="0" smtClean="0"/>
              <a:t>뿐이므로 모든 데이터가 </a:t>
            </a:r>
            <a:r>
              <a:rPr lang="en-US" altLang="ko-KR" sz="1400" dirty="0" smtClean="0"/>
              <a:t>DBSCAN</a:t>
            </a:r>
            <a:r>
              <a:rPr lang="ko-KR" altLang="en-US" sz="1400" dirty="0" smtClean="0"/>
              <a:t>에 의해 잡음 포인트로 레이블 되었다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Min_samples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값을 낮추어 클러스터에 모을 포인트 수를 줄일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여기서는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줄여도 모두 잡음 포인트로 레이블 되었다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Eps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로 크게 늘렸더니 클러스터 하나와 잡음 포인트를 얻었다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잡음포인트는 총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얼굴 </a:t>
            </a:r>
            <a:r>
              <a:rPr lang="ko-KR" altLang="en-US" sz="1400" dirty="0" err="1" smtClean="0"/>
              <a:t>데이터셋에서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DBS</a:t>
            </a:r>
            <a:r>
              <a:rPr lang="ko-KR" altLang="en-US" sz="1400" dirty="0" smtClean="0"/>
              <a:t>이 잡음 포인트로 </a:t>
            </a:r>
            <a:r>
              <a:rPr lang="ko-KR" altLang="en-US" sz="1400" dirty="0" err="1" smtClean="0"/>
              <a:t>레이블한</a:t>
            </a:r>
            <a:r>
              <a:rPr lang="ko-KR" altLang="en-US" sz="1400" dirty="0" smtClean="0"/>
              <a:t> 샘플을 봐보자</a:t>
            </a:r>
            <a:r>
              <a:rPr lang="en-US" altLang="ko-KR" sz="1400" dirty="0" smtClean="0"/>
              <a:t>!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17773" y="3039762"/>
            <a:ext cx="61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17773" y="3810000"/>
            <a:ext cx="61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17773" y="4427838"/>
            <a:ext cx="61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17773" y="5268098"/>
            <a:ext cx="61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204096" y="6336175"/>
            <a:ext cx="61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1440721"/>
            <a:ext cx="6993310" cy="2369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579" y="3957459"/>
            <a:ext cx="1039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이미지들이 잡음으로 분류된 이유는 얼굴 각도가 이상하거나 얼굴을 너무 가까이서 혹은 멀리서 자른 경우이다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이러한 특이한 것을 찾아내는 분석을 이상치 검출</a:t>
            </a:r>
            <a:r>
              <a:rPr lang="en-US" altLang="ko-KR" sz="1600" dirty="0" smtClean="0"/>
              <a:t>(outlier detection)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69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466" y="1389034"/>
            <a:ext cx="854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큰 클러스터 하나보다 더 많은 클러스터를 찾으려면 </a:t>
            </a:r>
            <a:r>
              <a:rPr lang="en-US" altLang="ko-KR" sz="1200" dirty="0" err="1" smtClean="0"/>
              <a:t>eps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0.5(</a:t>
            </a:r>
            <a:r>
              <a:rPr lang="ko-KR" altLang="en-US" sz="1200" dirty="0" smtClean="0"/>
              <a:t>기본값</a:t>
            </a:r>
            <a:r>
              <a:rPr lang="en-US" altLang="ko-KR" sz="1200" dirty="0" smtClean="0"/>
              <a:t>)~15</a:t>
            </a:r>
            <a:r>
              <a:rPr lang="ko-KR" altLang="en-US" sz="1200" dirty="0" smtClean="0"/>
              <a:t>사이 정도로 줄여야 한다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Eps</a:t>
            </a:r>
            <a:r>
              <a:rPr lang="ko-KR" altLang="en-US" sz="1200" dirty="0" smtClean="0"/>
              <a:t>값에 따른 차이를 봐보자</a:t>
            </a:r>
            <a:r>
              <a:rPr lang="en-US" altLang="ko-KR" sz="1200" dirty="0" smtClean="0"/>
              <a:t>!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6" y="1850699"/>
            <a:ext cx="5559819" cy="47201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10032" y="3220995"/>
            <a:ext cx="4744995" cy="168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248930" y="5164788"/>
            <a:ext cx="4061254" cy="7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16867" y="4198105"/>
            <a:ext cx="4493533" cy="125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33816" y="4533061"/>
            <a:ext cx="4340891" cy="93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5027" y="2913674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잡음 포인트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55571" y="4161315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작은 클러스터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06272" y="4909751"/>
            <a:ext cx="2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큰 클러스터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6616" y="1771135"/>
            <a:ext cx="502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Eps</a:t>
            </a:r>
            <a:r>
              <a:rPr lang="ko-KR" altLang="en-US" dirty="0" smtClean="0"/>
              <a:t>가 작으면 모든 포인트가 잡음으로 </a:t>
            </a:r>
            <a:r>
              <a:rPr lang="ko-KR" altLang="en-US" dirty="0" err="1" smtClean="0"/>
              <a:t>레이블된다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2119955"/>
            <a:ext cx="6181725" cy="254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707676"/>
            <a:ext cx="109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Eps</a:t>
            </a:r>
            <a:r>
              <a:rPr lang="en-US" altLang="ko-KR" sz="1200" dirty="0" smtClean="0"/>
              <a:t>=7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잡음포인트가 크고 작은 클러스터가 여러 개 만들어진 이유를 보기 위해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개 클러스터에 있는 모든 포인트를 시각화 해보자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1598141"/>
            <a:ext cx="5149256" cy="4500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243" y="2875302"/>
            <a:ext cx="4744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같은 클러스터의 이미지들은 얼굴 표정과 각도가 거의 동일하다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◎ 일부 클러스터는 여러 사람의 얼굴을 포함하지만 방향과 표정이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589" y="1548714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평균으로 얼굴 데이터 셋 분석하기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965152"/>
            <a:ext cx="5267325" cy="102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5589" y="3176694"/>
            <a:ext cx="1008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K-</a:t>
            </a:r>
            <a:r>
              <a:rPr lang="ko-KR" altLang="en-US" sz="1200" dirty="0" smtClean="0"/>
              <a:t>평균 군집은 데이터를 비교적 비슷한 크기의 </a:t>
            </a:r>
            <a:r>
              <a:rPr lang="en-US" altLang="ko-KR" sz="1200" dirty="0" smtClean="0"/>
              <a:t>91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358</a:t>
            </a:r>
            <a:r>
              <a:rPr lang="ko-KR" altLang="en-US" sz="1200" dirty="0" smtClean="0"/>
              <a:t>까지의 클러스터로 나누었다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PCA</a:t>
            </a:r>
            <a:r>
              <a:rPr lang="ko-KR" altLang="en-US" sz="1200" dirty="0" smtClean="0"/>
              <a:t>성분으로 군집 알고리즘을 적용했기 때문에 </a:t>
            </a:r>
            <a:r>
              <a:rPr lang="en-US" altLang="ko-KR" sz="1200" dirty="0" smtClean="0"/>
              <a:t>k-</a:t>
            </a:r>
            <a:r>
              <a:rPr lang="ko-KR" altLang="en-US" sz="1200" dirty="0" smtClean="0"/>
              <a:t>평균의 클러스터 중심을 </a:t>
            </a:r>
            <a:r>
              <a:rPr lang="en-US" altLang="ko-KR" sz="1200" dirty="0" err="1" smtClean="0"/>
              <a:t>pca.inverse_transform</a:t>
            </a:r>
            <a:r>
              <a:rPr lang="ko-KR" altLang="en-US" sz="1200" dirty="0" smtClean="0"/>
              <a:t>을 사용해 원본 공간으로 되돌린 후 시각화해야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55589" y="4379681"/>
            <a:ext cx="1008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여기서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??</a:t>
            </a:r>
          </a:p>
          <a:p>
            <a:r>
              <a:rPr lang="en-US" altLang="ko-KR" sz="1200" dirty="0"/>
              <a:t>Principal component </a:t>
            </a:r>
            <a:r>
              <a:rPr lang="en-US" altLang="ko-KR" sz="1200" dirty="0" smtClean="0"/>
              <a:t>analysis </a:t>
            </a:r>
            <a:r>
              <a:rPr lang="ko-KR" altLang="en-US" sz="1200" dirty="0" smtClean="0"/>
              <a:t>즉 주성분 분석인데 쉽게 말해서 고차원의 </a:t>
            </a:r>
            <a:r>
              <a:rPr lang="ko-KR" altLang="en-US" sz="1200" dirty="0"/>
              <a:t>데이터를 </a:t>
            </a:r>
            <a:r>
              <a:rPr lang="ko-KR" altLang="en-US" sz="1200" dirty="0" err="1"/>
              <a:t>저차원의</a:t>
            </a:r>
            <a:r>
              <a:rPr lang="ko-KR" altLang="en-US" sz="1200" dirty="0"/>
              <a:t> 데이터로 환원시키는 기법을 말한다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즉 위에서는 </a:t>
            </a:r>
            <a:r>
              <a:rPr lang="en-US" altLang="ko-KR" sz="1200" dirty="0" err="1" smtClean="0"/>
              <a:t>pca</a:t>
            </a:r>
            <a:r>
              <a:rPr lang="ko-KR" altLang="en-US" sz="1200" dirty="0" smtClean="0"/>
              <a:t>로 변환된 데이터 셋이기 때문에 시각화 할 때 </a:t>
            </a:r>
            <a:r>
              <a:rPr lang="en-US" altLang="ko-KR" sz="1200" dirty="0" err="1" smtClean="0"/>
              <a:t>pca.inverse_transform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써서 원본 공간으로 돌리는 것이다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74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354" y="1688756"/>
            <a:ext cx="63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</a:t>
            </a:r>
            <a:r>
              <a:rPr lang="en-US" altLang="ko-KR" dirty="0" smtClean="0"/>
              <a:t>(Clustering)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354" y="2304888"/>
            <a:ext cx="995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데이터 셋을 클러스터</a:t>
            </a:r>
            <a:r>
              <a:rPr lang="en-US" altLang="ko-KR" dirty="0" smtClean="0"/>
              <a:t>(Cluster)</a:t>
            </a:r>
            <a:r>
              <a:rPr lang="ko-KR" altLang="en-US" dirty="0" smtClean="0"/>
              <a:t>라는 그룹으로 나누는 작업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83353" y="3199976"/>
            <a:ext cx="63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특성은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3353" y="3639679"/>
            <a:ext cx="995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한 클러스터 안의 데이터 포인트끼리는 매우 비슷하고 다른 클러스터와는 다르다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◎ 분류 알고리즘과 비슷하게 군집 알고리즘은 각 데이터 포인트가 어느 클러스터에 속하는지</a:t>
            </a:r>
            <a:endParaRPr lang="en-US" altLang="ko-KR" dirty="0" smtClean="0"/>
          </a:p>
          <a:p>
            <a:r>
              <a:rPr lang="en-US" altLang="ko-KR" dirty="0" smtClean="0"/>
              <a:t>    	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예측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7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8" y="1413561"/>
            <a:ext cx="59436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8" y="2418281"/>
            <a:ext cx="6337878" cy="2227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038" y="4717411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클러스터 개수를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으로 지정했을 때 </a:t>
            </a:r>
            <a:r>
              <a:rPr lang="en-US" altLang="ko-KR" sz="1400" dirty="0" smtClean="0"/>
              <a:t>k-</a:t>
            </a:r>
            <a:r>
              <a:rPr lang="ko-KR" altLang="en-US" sz="1400" dirty="0" smtClean="0"/>
              <a:t>평균이 찾은 클러스터 중심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K-</a:t>
            </a:r>
            <a:r>
              <a:rPr lang="ko-KR" altLang="en-US" sz="1400" dirty="0" smtClean="0"/>
              <a:t>평균이 찾은 클러스터 중심은 매우 부드러운 얼굴 이미지이다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차원이 감소된 </a:t>
            </a:r>
            <a:r>
              <a:rPr lang="en-US" altLang="ko-KR" sz="1400" dirty="0" smtClean="0"/>
              <a:t>PCA</a:t>
            </a:r>
            <a:r>
              <a:rPr lang="ko-KR" altLang="en-US" sz="1400" dirty="0" smtClean="0"/>
              <a:t>성분이 이미지를 더 부드럽게 만들어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97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9" y="1892643"/>
            <a:ext cx="6810375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579" y="1392195"/>
            <a:ext cx="1043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K-</a:t>
            </a:r>
            <a:r>
              <a:rPr lang="ko-KR" altLang="en-US" sz="1400" dirty="0" smtClean="0"/>
              <a:t>평균으로 찾은 클러스터의 샘플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왼쪽은 클러스터 중심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다음은 클러스터 중심에서 가장 가까운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포인트와 클러스터에 할당되었지만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클러스터 중심에서 가장 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포인트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56" y="2193056"/>
            <a:ext cx="9305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022" y="1515762"/>
            <a:ext cx="80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병합 군집으로 얼굴 데이터 셋 분석하기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2028310"/>
            <a:ext cx="5705475" cy="32956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5955957" y="2463114"/>
            <a:ext cx="832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7978" y="2232281"/>
            <a:ext cx="451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병합 군집도 비교적 비슷한 크기인 </a:t>
            </a:r>
            <a:r>
              <a:rPr lang="en-US" altLang="ko-KR" sz="1200" dirty="0" smtClean="0"/>
              <a:t>18</a:t>
            </a:r>
            <a:r>
              <a:rPr lang="ko-KR" altLang="en-US" sz="1200" dirty="0" smtClean="0"/>
              <a:t>개에서 </a:t>
            </a:r>
            <a:r>
              <a:rPr lang="en-US" altLang="ko-KR" sz="1200" dirty="0" smtClean="0"/>
              <a:t>660</a:t>
            </a:r>
            <a:r>
              <a:rPr lang="ko-KR" altLang="en-US" sz="1200" dirty="0" smtClean="0"/>
              <a:t>개 크기의 클러스터를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56730" y="3496963"/>
            <a:ext cx="832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7978" y="3271966"/>
            <a:ext cx="4143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ARI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0.09</a:t>
            </a:r>
            <a:r>
              <a:rPr lang="ko-KR" altLang="en-US" sz="1200" dirty="0" smtClean="0"/>
              <a:t>라는 것은 두 군집 </a:t>
            </a:r>
            <a:r>
              <a:rPr lang="en-US" altLang="ko-KR" sz="1200" dirty="0" err="1" smtClean="0"/>
              <a:t>labels_agg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labels_km</a:t>
            </a:r>
            <a:r>
              <a:rPr lang="ko-KR" altLang="en-US" sz="1200" dirty="0" smtClean="0"/>
              <a:t>에 공통 부분이 거의 없다는 뜻이다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덴드로그램</a:t>
            </a:r>
            <a:r>
              <a:rPr lang="ko-KR" altLang="en-US" sz="1200" dirty="0" smtClean="0"/>
              <a:t> 그리기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025978" y="4518455"/>
            <a:ext cx="832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군집 평가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23" y="2333013"/>
            <a:ext cx="9182100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466" y="4947870"/>
            <a:ext cx="97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가지는 그룹을 잘 구분한 듯 보이지만 어떤 그룹은 알고리즘이 잘 적용된 것 같지 않다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02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ko-KR" altLang="en-US" sz="14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군집 요약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492" y="1606378"/>
            <a:ext cx="81636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마무리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군집 알고리즘 요약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군집 알고리즘을 적용하고 평가하는 것이 매우 정성적인 분석 과정이며 탐색적 데이터 분석 단계에 크게 도움될 수 있다는 것을 보았다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◎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클러스터 개수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클러스터 중심을 사용해 클러스터를 구분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◎ </a:t>
            </a:r>
            <a:r>
              <a:rPr lang="en-US" altLang="ko-KR" dirty="0" smtClean="0"/>
              <a:t>DBSCAN: </a:t>
            </a:r>
            <a:r>
              <a:rPr lang="en-US" altLang="ko-KR" dirty="0" err="1" smtClean="0"/>
              <a:t>eps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매개변수를 사용하여 클러스터 크기를 간접적으로 조절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클러스터에 할당되지 않는 잡음 포인트를 인식할 수 있으며 클러스터의 개수를 자동으로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두 알고리즘과 달리 복잡한 클러스터 모양을 인식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◎ 병합군집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클러스터 개수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데이터의 분할 </a:t>
            </a:r>
            <a:r>
              <a:rPr lang="ko-KR" altLang="en-US" dirty="0" err="1" smtClean="0"/>
              <a:t>계층도를</a:t>
            </a:r>
            <a:r>
              <a:rPr lang="ko-KR" altLang="en-US" dirty="0" smtClean="0"/>
              <a:t> 만들어주며 </a:t>
            </a:r>
            <a:r>
              <a:rPr lang="ko-KR" altLang="en-US" dirty="0" err="1" smtClean="0"/>
              <a:t>덴드로그램을</a:t>
            </a:r>
            <a:r>
              <a:rPr lang="ko-KR" altLang="en-US" dirty="0" smtClean="0"/>
              <a:t> 사용해 손쉽게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03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35597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354" y="1579249"/>
            <a:ext cx="63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군집에 대해 알아보자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354" y="1995762"/>
            <a:ext cx="995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군집은 가장 간단하고 널리 사용하는 군집 알고리즘이다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포인트를 가장 가까운 클러스터 중심에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 다음 클러스터에 할당된 포인트의 평균으로 클러스터 중심을 다시 지정한다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54" y="3304015"/>
            <a:ext cx="4003024" cy="3088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8075" y="3829884"/>
            <a:ext cx="551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이 그림에서는 클러스터를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지정하였으므로 이 과정을 세 번 반복한다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150076" y="4017966"/>
            <a:ext cx="2104845" cy="916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96281" y="4848489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001795" y="5857103"/>
            <a:ext cx="1285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05881" y="5927646"/>
            <a:ext cx="417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Assign point: </a:t>
            </a:r>
            <a:r>
              <a:rPr lang="ko-KR" altLang="en-US" sz="1000" dirty="0" smtClean="0"/>
              <a:t>포인트 할당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Recompute</a:t>
            </a:r>
            <a:r>
              <a:rPr lang="en-US" altLang="ko-KR" sz="1000" dirty="0" smtClean="0"/>
              <a:t> Centers: </a:t>
            </a:r>
            <a:r>
              <a:rPr lang="ko-KR" altLang="en-US" sz="1000" dirty="0" smtClean="0"/>
              <a:t>중심 재계산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308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147" y="1324268"/>
            <a:ext cx="62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이번엔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 알고리즘을 사용해보자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군집 모델을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6" y="2218081"/>
            <a:ext cx="5076825" cy="196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7691" y="4488504"/>
            <a:ext cx="64879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fit() </a:t>
            </a:r>
            <a:r>
              <a:rPr lang="ko-KR" altLang="en-US" sz="1100" dirty="0" smtClean="0"/>
              <a:t>함수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훈련 데이터에서 모델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학습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transform() </a:t>
            </a:r>
            <a:r>
              <a:rPr lang="ko-KR" altLang="en-US" sz="1100" dirty="0" smtClean="0"/>
              <a:t>함수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학습한 </a:t>
            </a:r>
            <a:r>
              <a:rPr lang="ko-KR" altLang="en-US" sz="1100" dirty="0" err="1" smtClean="0"/>
              <a:t>파라미터로</a:t>
            </a:r>
            <a:r>
              <a:rPr lang="ko-KR" altLang="en-US" sz="1100" dirty="0" smtClean="0"/>
              <a:t> 데이터를 변환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fit_transform</a:t>
            </a:r>
            <a:r>
              <a:rPr lang="en-US" altLang="ko-KR" sz="1100" dirty="0" smtClean="0"/>
              <a:t>() </a:t>
            </a:r>
            <a:r>
              <a:rPr lang="ko-KR" altLang="en-US" sz="1100" dirty="0" smtClean="0"/>
              <a:t>함수</a:t>
            </a:r>
            <a:r>
              <a:rPr lang="en-US" altLang="ko-KR" sz="1100" dirty="0" smtClean="0"/>
              <a:t>: fit()</a:t>
            </a:r>
            <a:r>
              <a:rPr lang="ko-KR" altLang="en-US" sz="1100" dirty="0" smtClean="0"/>
              <a:t>함수와 </a:t>
            </a:r>
            <a:r>
              <a:rPr lang="en-US" altLang="ko-KR" sz="1100" dirty="0" smtClean="0"/>
              <a:t>transform()</a:t>
            </a:r>
            <a:r>
              <a:rPr lang="ko-KR" altLang="en-US" sz="1100" dirty="0" smtClean="0"/>
              <a:t>함수를 같이 쓴 것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99" y="3466802"/>
            <a:ext cx="4778163" cy="27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4" y="1973390"/>
            <a:ext cx="5419725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24" y="1532238"/>
            <a:ext cx="759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X</a:t>
            </a:r>
            <a:r>
              <a:rPr lang="ko-KR" altLang="en-US" dirty="0" smtClean="0"/>
              <a:t>에 담긴 각 훈련 데이터 포인트에 클러스터 레이블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0227" y="2240692"/>
            <a:ext cx="47944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왜 할당숫자가 </a:t>
            </a:r>
            <a:r>
              <a:rPr lang="en-US" altLang="ko-KR" sz="1400" dirty="0" smtClean="0"/>
              <a:t>0,1,2??</a:t>
            </a:r>
          </a:p>
          <a:p>
            <a:r>
              <a:rPr lang="en-US" altLang="ko-KR" sz="1400" dirty="0" smtClean="0"/>
              <a:t>Because </a:t>
            </a:r>
            <a:r>
              <a:rPr lang="ko-KR" altLang="en-US" sz="1400" dirty="0" smtClean="0"/>
              <a:t>세 개의 클러스터를 지정했으므로</a:t>
            </a:r>
            <a:r>
              <a:rPr lang="en-US" altLang="ko-KR" sz="1400" dirty="0" smtClean="0"/>
              <a:t>!! 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4" y="3797256"/>
            <a:ext cx="5686425" cy="828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3024" y="3341212"/>
            <a:ext cx="828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Predict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 새로운 데이터의 클러스터 레이블을 예측해보기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024" y="4712643"/>
            <a:ext cx="81964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예측은 각 포인트에서 가장 가까운 클러스터 중심을 할당하는 것이며 기존 모델을 변경하지 않는다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결과가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번과 같은 이유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훈련 세트에 대해서 </a:t>
            </a:r>
            <a:r>
              <a:rPr lang="en-US" altLang="ko-KR" sz="1100" dirty="0" smtClean="0"/>
              <a:t>predict </a:t>
            </a:r>
            <a:r>
              <a:rPr lang="ko-KR" altLang="en-US" sz="1100" dirty="0" err="1" smtClean="0"/>
              <a:t>메서드를</a:t>
            </a:r>
            <a:r>
              <a:rPr lang="ko-KR" altLang="en-US" sz="1100" dirty="0" smtClean="0"/>
              <a:t> 실행했기 때문이다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42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7712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354" y="1548714"/>
            <a:ext cx="56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알고리즘이 실패하는 경우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354" y="1918046"/>
            <a:ext cx="82501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◎ </a:t>
            </a:r>
            <a:r>
              <a:rPr lang="en-US" altLang="ko-KR" sz="1100" dirty="0" smtClean="0"/>
              <a:t>K-</a:t>
            </a:r>
            <a:r>
              <a:rPr lang="ko-KR" altLang="en-US" sz="1100" dirty="0" smtClean="0"/>
              <a:t>평균은 클러스터에서 모든 방향이 똑같이 중요하다고 가정한다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◎ </a:t>
            </a:r>
            <a:r>
              <a:rPr lang="en-US" altLang="ko-KR" sz="1100" dirty="0" smtClean="0"/>
              <a:t>K-</a:t>
            </a:r>
            <a:r>
              <a:rPr lang="ko-KR" altLang="en-US" sz="1100" dirty="0" smtClean="0"/>
              <a:t>평균은 가장 가까운 클러스터 중심까지의 거리만 고려한다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083354" y="2696754"/>
            <a:ext cx="885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실패하는 경우의 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표준편차를 크게 하여서 각 데이터 포인트를 떨어뜨려 둠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04" y="4660385"/>
            <a:ext cx="3086100" cy="40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54" y="3109948"/>
            <a:ext cx="72771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693" y="4075631"/>
            <a:ext cx="3724275" cy="24384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5577016" y="5725297"/>
            <a:ext cx="152400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097795" y="3632886"/>
            <a:ext cx="601362" cy="122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9457038" y="3820594"/>
            <a:ext cx="955589" cy="112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6363" y="3287873"/>
            <a:ext cx="174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표준편차</a:t>
            </a:r>
            <a:r>
              <a:rPr lang="en-US" altLang="ko-KR" dirty="0" smtClean="0">
                <a:solidFill>
                  <a:schemeClr val="accent6"/>
                </a:solidFill>
              </a:rPr>
              <a:t>:2.5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0501" y="5887587"/>
            <a:ext cx="161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표준편차</a:t>
            </a:r>
            <a:r>
              <a:rPr lang="en-US" altLang="ko-KR" dirty="0" smtClean="0">
                <a:solidFill>
                  <a:srgbClr val="FFC000"/>
                </a:solidFill>
              </a:rPr>
              <a:t>:1.0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9016" y="3410465"/>
            <a:ext cx="14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표준편차</a:t>
            </a:r>
            <a:r>
              <a:rPr lang="en-US" altLang="ko-KR" dirty="0" smtClean="0">
                <a:solidFill>
                  <a:srgbClr val="0070C0"/>
                </a:solidFill>
              </a:rPr>
              <a:t>:0.5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876" y="1532238"/>
            <a:ext cx="710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실패하는 예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그룹들이 대각선으로 길게 늘어서 있는 경우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6" y="1944818"/>
            <a:ext cx="8639175" cy="3990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20" y="2288413"/>
            <a:ext cx="36671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186170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K-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평균 군집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>
                <a:ln w="12700">
                  <a:noFill/>
                </a:ln>
                <a:solidFill>
                  <a:prstClr val="white"/>
                </a:solidFill>
              </a:rPr>
              <a:t>Machine Learning </a:t>
            </a:r>
            <a:r>
              <a:rPr lang="ko-KR" altLang="en-US" sz="1100" kern="0" dirty="0">
                <a:solidFill>
                  <a:prstClr val="white"/>
                </a:solidFill>
              </a:rPr>
              <a:t>비지도 학습과 데이터 전처리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351" y="2093152"/>
            <a:ext cx="535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양자화 또는 분해 </a:t>
            </a:r>
            <a:r>
              <a:rPr lang="ko-KR" altLang="en-US" dirty="0" err="1" smtClean="0"/>
              <a:t>메서드로서의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351" y="2693774"/>
            <a:ext cx="9984259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평균을 각 포인트가 하나의 성분으로 분해되는 관점으로 보는 것을 벡터 양자화라고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◎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평균의 경우 재구성은 훈련 세트에서 찾은 가장 가까운 클러스터의 중심이다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◎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평균을 사용한 벡터 양자화의 흥미로운 면은 입력 데이터의 차원보다 더 많은 클러스터를 사용해 데이터를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할 수 있다는 점이다</a:t>
            </a:r>
            <a:r>
              <a:rPr lang="en-US" altLang="ko-KR" dirty="0" smtClean="0"/>
              <a:t>.</a:t>
            </a:r>
          </a:p>
          <a:p>
            <a:r>
              <a:rPr lang="en-US" altLang="ko-KR" sz="1050" dirty="0" smtClean="0"/>
              <a:t>(PCA</a:t>
            </a:r>
            <a:r>
              <a:rPr lang="ko-KR" altLang="en-US" sz="1050" dirty="0" smtClean="0"/>
              <a:t>나 </a:t>
            </a:r>
            <a:r>
              <a:rPr lang="en-US" altLang="ko-KR" sz="1050" dirty="0" smtClean="0"/>
              <a:t>NMF</a:t>
            </a:r>
            <a:r>
              <a:rPr lang="ko-KR" altLang="en-US" sz="1050" dirty="0" smtClean="0"/>
              <a:t>를 사용해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차원 데이터를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차원으로 축소하면 데이터 구조가 완전히 파괴되는데 반해 벡터 양자화는 데이터를 파괴하지 않고 잘 표현할 수 있다</a:t>
            </a:r>
            <a:r>
              <a:rPr lang="en-US" altLang="ko-KR" sz="1050" dirty="0" smtClean="0"/>
              <a:t>.)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303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2300</Words>
  <Application>Microsoft Office PowerPoint</Application>
  <PresentationFormat>와이드스크린</PresentationFormat>
  <Paragraphs>322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함초롬돋움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54</cp:revision>
  <dcterms:created xsi:type="dcterms:W3CDTF">2021-01-21T03:27:49Z</dcterms:created>
  <dcterms:modified xsi:type="dcterms:W3CDTF">2021-04-01T16:44:44Z</dcterms:modified>
</cp:coreProperties>
</file>