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11" autoAdjust="0"/>
  </p:normalViewPr>
  <p:slideViewPr>
    <p:cSldViewPr>
      <p:cViewPr varScale="1">
        <p:scale>
          <a:sx n="99" d="100"/>
          <a:sy n="99" d="100"/>
        </p:scale>
        <p:origin x="-19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0DA4C-F9E6-4483-8C74-DF71E44183E7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9A570-858B-45C3-B812-20DCD7168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98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200" dirty="0">
                <a:ea typeface="新細明體" pitchFamily="18" charset="-120"/>
              </a:rPr>
              <a:t>Preferred</a:t>
            </a:r>
            <a:r>
              <a:rPr lang="zh-TW" altLang="en-US" sz="1100" dirty="0">
                <a:ea typeface="新細明體" pitchFamily="18" charset="-120"/>
              </a:rPr>
              <a:t> </a:t>
            </a:r>
            <a:r>
              <a:rPr lang="en-US" altLang="zh-TW" sz="1100" dirty="0">
                <a:ea typeface="新細明體" pitchFamily="18" charset="-120"/>
              </a:rPr>
              <a:t>:</a:t>
            </a:r>
            <a:r>
              <a:rPr lang="zh-TW" altLang="en-US" sz="1100" dirty="0">
                <a:ea typeface="新細明體" pitchFamily="18" charset="-120"/>
              </a:rPr>
              <a:t>優先</a:t>
            </a:r>
            <a:r>
              <a:rPr lang="en-US" altLang="zh-TW" sz="1100" dirty="0">
                <a:ea typeface="新細明體" pitchFamily="18" charset="-120"/>
              </a:rPr>
              <a:t/>
            </a:r>
            <a:br>
              <a:rPr lang="en-US" altLang="zh-TW" sz="1100" dirty="0">
                <a:ea typeface="新細明體" pitchFamily="18" charset="-120"/>
              </a:rPr>
            </a:br>
            <a:r>
              <a:rPr lang="zh-TW" altLang="en-US" sz="1100" dirty="0">
                <a:ea typeface="新細明體" pitchFamily="18" charset="-120"/>
              </a:rPr>
              <a:t>越長越優先，越在前面寫越優先</a:t>
            </a:r>
            <a:endParaRPr lang="en-US" altLang="zh-TW" sz="1100" dirty="0">
              <a:ea typeface="新細明體" pitchFamily="18" charset="-120"/>
            </a:endParaRPr>
          </a:p>
          <a:p>
            <a:pPr marL="0" lvl="1"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sz="1100" dirty="0">
              <a:ea typeface="新細明體" pitchFamily="18" charset="-120"/>
            </a:endParaRPr>
          </a:p>
          <a:p>
            <a:pPr marL="0" lvl="1"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1100" dirty="0">
                <a:ea typeface="新細明體" pitchFamily="18" charset="-120"/>
              </a:rPr>
              <a:t>REJECT:</a:t>
            </a:r>
            <a:r>
              <a:rPr lang="zh-TW" altLang="en-US" sz="1100" dirty="0">
                <a:ea typeface="新細明體" pitchFamily="18" charset="-120"/>
              </a:rPr>
              <a:t>一個元素其中的組成分子如果可以對應到其中兩個表示法</a:t>
            </a:r>
            <a:r>
              <a:rPr lang="en-US" altLang="zh-TW" sz="1100" dirty="0">
                <a:ea typeface="新細明體" pitchFamily="18" charset="-120"/>
              </a:rPr>
              <a:t>..</a:t>
            </a:r>
            <a:r>
              <a:rPr lang="zh-TW" altLang="en-US" sz="1100" dirty="0">
                <a:ea typeface="新細明體" pitchFamily="18" charset="-120"/>
              </a:rPr>
              <a:t>則都要算到</a:t>
            </a:r>
            <a:endParaRPr lang="en-US" altLang="zh-TW" sz="2200" dirty="0"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73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yylex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()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 所有的動作程式碼會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COPY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到此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FUNCTION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中</a:t>
            </a:r>
            <a:endParaRPr lang="en-US" altLang="zh-TW" dirty="0" smtClean="0">
              <a:solidFill>
                <a:srgbClr val="FF6600"/>
              </a:solidFill>
              <a:ea typeface="新細明體" pitchFamily="18" charset="-120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yymore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()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將下一個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TOKEN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家在目前的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TOKEN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中</a:t>
            </a:r>
            <a:endParaRPr lang="en-US" altLang="zh-TW" dirty="0" smtClean="0">
              <a:solidFill>
                <a:srgbClr val="FF6600"/>
              </a:solidFill>
              <a:ea typeface="新細明體" pitchFamily="18" charset="-120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yyless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(n)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保留配對到的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TOKEN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前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N</a:t>
            </a:r>
            <a:r>
              <a:rPr lang="zh-TW" altLang="en-US" dirty="0" smtClean="0">
                <a:solidFill>
                  <a:srgbClr val="FF6600"/>
                </a:solidFill>
                <a:ea typeface="新細明體" pitchFamily="18" charset="-120"/>
              </a:rPr>
              <a:t>個字元</a:t>
            </a:r>
            <a:endParaRPr lang="en-US" altLang="zh-TW" dirty="0" smtClean="0">
              <a:solidFill>
                <a:srgbClr val="FF6600"/>
              </a:solidFill>
              <a:ea typeface="新細明體" pitchFamily="18" charset="-120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yywarp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265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^:</a:t>
            </a:r>
            <a:r>
              <a:rPr lang="zh-TW" altLang="en-US" dirty="0" smtClean="0"/>
              <a:t>代表一行的開頭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放在括弧裡哲變成不包含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9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9A570-858B-45C3-B812-20DCD7168D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6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5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6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2A44-96A3-46DF-B8D8-2AC992161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0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5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0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77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7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3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5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693E-D276-4236-8BD4-1E8301BE95A2}" type="datetimeFigureOut">
              <a:rPr lang="zh-TW" altLang="en-US" smtClean="0"/>
              <a:t>2015/3/14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6F21-E0C0-49E9-93B4-752BD2402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4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3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Ambiguous Source Rules</a:t>
            </a:r>
          </a:p>
        </p:txBody>
      </p:sp>
      <p:sp>
        <p:nvSpPr>
          <p:cNvPr id="409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8C81-B543-46ED-AFCF-FF9E7642C50D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Lex is partitioning the input stream, not searching for all possible matches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i.e. each character is accounted for once and only once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When more than one expression can match the current input,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 </a:t>
            </a:r>
            <a:r>
              <a:rPr lang="en-US" altLang="zh-TW" sz="2400" dirty="0" smtClean="0">
                <a:solidFill>
                  <a:srgbClr val="FF6600"/>
                </a:solidFill>
                <a:ea typeface="新細明體" pitchFamily="18" charset="-120"/>
              </a:rPr>
              <a:t>longest match</a:t>
            </a:r>
            <a:r>
              <a:rPr lang="en-US" altLang="zh-TW" sz="2400" dirty="0" smtClean="0">
                <a:ea typeface="新細明體" pitchFamily="18" charset="-120"/>
              </a:rPr>
              <a:t> is </a:t>
            </a:r>
            <a:r>
              <a:rPr lang="en-US" altLang="zh-TW" sz="2400" dirty="0" smtClean="0">
                <a:ea typeface="新細明體" pitchFamily="18" charset="-120"/>
              </a:rPr>
              <a:t>preferred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 </a:t>
            </a:r>
            <a:r>
              <a:rPr lang="en-US" altLang="zh-TW" sz="2400" dirty="0" smtClean="0">
                <a:solidFill>
                  <a:srgbClr val="FF6600"/>
                </a:solidFill>
                <a:ea typeface="新細明體" pitchFamily="18" charset="-120"/>
              </a:rPr>
              <a:t>rule given first</a:t>
            </a:r>
            <a:r>
              <a:rPr lang="en-US" altLang="zh-TW" sz="2400" dirty="0" smtClean="0">
                <a:ea typeface="新細明體" pitchFamily="18" charset="-120"/>
              </a:rPr>
              <a:t> is preferred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E.g.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619250" y="4724400"/>
            <a:ext cx="2160588" cy="1081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600">
                <a:latin typeface="Courier New" pitchFamily="49" charset="0"/>
              </a:rPr>
              <a:t>she	s++;</a:t>
            </a:r>
          </a:p>
          <a:p>
            <a:r>
              <a:rPr lang="en-US" altLang="zh-TW" sz="1600">
                <a:latin typeface="Courier New" pitchFamily="49" charset="0"/>
              </a:rPr>
              <a:t>he	h++;</a:t>
            </a:r>
          </a:p>
          <a:p>
            <a:r>
              <a:rPr lang="en-US" altLang="zh-TW" sz="1600">
                <a:latin typeface="Courier New" pitchFamily="49" charset="0"/>
              </a:rPr>
              <a:t>.	|</a:t>
            </a:r>
          </a:p>
          <a:p>
            <a:r>
              <a:rPr lang="en-US" altLang="zh-TW" sz="1600">
                <a:latin typeface="Courier New" pitchFamily="49" charset="0"/>
              </a:rPr>
              <a:t>\n	;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211638" y="4724400"/>
            <a:ext cx="3384550" cy="1081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600">
                <a:latin typeface="Courier New" pitchFamily="49" charset="0"/>
              </a:rPr>
              <a:t>she	{s++; </a:t>
            </a:r>
            <a:r>
              <a:rPr lang="en-US" altLang="zh-TW" sz="1600">
                <a:solidFill>
                  <a:srgbClr val="FF6600"/>
                </a:solidFill>
                <a:latin typeface="Courier New" pitchFamily="49" charset="0"/>
              </a:rPr>
              <a:t>REJECT</a:t>
            </a:r>
            <a:r>
              <a:rPr lang="en-US" altLang="zh-TW" sz="1600">
                <a:latin typeface="Courier New" pitchFamily="49" charset="0"/>
              </a:rPr>
              <a:t>;}</a:t>
            </a:r>
          </a:p>
          <a:p>
            <a:r>
              <a:rPr lang="en-US" altLang="zh-TW" sz="1600">
                <a:latin typeface="Courier New" pitchFamily="49" charset="0"/>
              </a:rPr>
              <a:t>he	{h++;} </a:t>
            </a:r>
          </a:p>
          <a:p>
            <a:r>
              <a:rPr lang="en-US" altLang="zh-TW" sz="1600">
                <a:latin typeface="Courier New" pitchFamily="49" charset="0"/>
              </a:rPr>
              <a:t>.	|</a:t>
            </a:r>
          </a:p>
          <a:p>
            <a:r>
              <a:rPr lang="en-US" altLang="zh-TW" sz="1600">
                <a:latin typeface="Courier New" pitchFamily="49" charset="0"/>
              </a:rPr>
              <a:t>\n	;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2700338" y="6092825"/>
            <a:ext cx="3814762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… Is God a she, he or an it?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700338" y="6092825"/>
            <a:ext cx="1295400" cy="366713"/>
          </a:xfrm>
          <a:prstGeom prst="rect">
            <a:avLst/>
          </a:prstGeom>
          <a:solidFill>
            <a:srgbClr val="FF66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187450" y="6092825"/>
            <a:ext cx="151288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Input stream:</a:t>
            </a:r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611188" y="5445125"/>
            <a:ext cx="792162" cy="576263"/>
          </a:xfrm>
          <a:prstGeom prst="wedgeRectCallout">
            <a:avLst>
              <a:gd name="adj1" fmla="val 75250"/>
              <a:gd name="adj2" fmla="val -535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>
                <a:latin typeface="Courier New" pitchFamily="49" charset="0"/>
              </a:rPr>
              <a:t>s=1 h=1</a:t>
            </a:r>
          </a:p>
          <a:p>
            <a:pPr algn="ctr"/>
            <a:endParaRPr lang="en-US" altLang="zh-TW">
              <a:latin typeface="Courier New" pitchFamily="49" charset="0"/>
            </a:endParaRPr>
          </a:p>
        </p:txBody>
      </p:sp>
      <p:sp>
        <p:nvSpPr>
          <p:cNvPr id="57356" name="AutoShape 12"/>
          <p:cNvSpPr>
            <a:spLocks noChangeArrowheads="1"/>
          </p:cNvSpPr>
          <p:nvPr/>
        </p:nvSpPr>
        <p:spPr bwMode="auto">
          <a:xfrm>
            <a:off x="7812088" y="5445125"/>
            <a:ext cx="792162" cy="576263"/>
          </a:xfrm>
          <a:prstGeom prst="wedgeRectCallout">
            <a:avLst>
              <a:gd name="adj1" fmla="val -76051"/>
              <a:gd name="adj2" fmla="val -62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>
                <a:latin typeface="Courier New" pitchFamily="49" charset="0"/>
              </a:rPr>
              <a:t>s=1 h=2</a:t>
            </a:r>
          </a:p>
          <a:p>
            <a:pPr algn="ctr"/>
            <a:endParaRPr lang="en-US" altLang="zh-TW">
              <a:latin typeface="Courier New" pitchFamily="49" charset="0"/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995738" y="6092825"/>
            <a:ext cx="792162" cy="366713"/>
          </a:xfrm>
          <a:prstGeom prst="rect">
            <a:avLst/>
          </a:prstGeom>
          <a:solidFill>
            <a:srgbClr val="FF66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995738" y="6092825"/>
            <a:ext cx="360362" cy="366713"/>
          </a:xfrm>
          <a:prstGeom prst="rect">
            <a:avLst/>
          </a:prstGeom>
          <a:solidFill>
            <a:srgbClr val="FF66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57359" name="AutoShape 15"/>
          <p:cNvSpPr>
            <a:spLocks noChangeArrowheads="1"/>
          </p:cNvSpPr>
          <p:nvPr/>
        </p:nvSpPr>
        <p:spPr bwMode="auto">
          <a:xfrm>
            <a:off x="7812088" y="5445125"/>
            <a:ext cx="792162" cy="576263"/>
          </a:xfrm>
          <a:prstGeom prst="wedgeRectCallout">
            <a:avLst>
              <a:gd name="adj1" fmla="val -77056"/>
              <a:gd name="adj2" fmla="val -65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>
                <a:latin typeface="Courier New" pitchFamily="49" charset="0"/>
              </a:rPr>
              <a:t>s=1 h=0</a:t>
            </a:r>
          </a:p>
          <a:p>
            <a:pPr algn="ctr"/>
            <a:endParaRPr lang="en-US" altLang="zh-TW">
              <a:latin typeface="Courier New" pitchFamily="49" charset="0"/>
            </a:endParaRP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211638" y="486886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2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1" grpId="0" animBg="1"/>
      <p:bldP spid="57355" grpId="0" animBg="1"/>
      <p:bldP spid="57356" grpId="0" animBg="1"/>
      <p:bldP spid="57357" grpId="0" animBg="1"/>
      <p:bldP spid="57357" grpId="1" animBg="1"/>
      <p:bldP spid="57357" grpId="2" animBg="1"/>
      <p:bldP spid="57358" grpId="0" animBg="1"/>
      <p:bldP spid="57358" grpId="1" animBg="1"/>
      <p:bldP spid="57359" grpId="0" animBg="1"/>
      <p:bldP spid="57359" grpId="1" animBg="1"/>
      <p:bldP spid="573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Other Lex </a:t>
            </a:r>
            <a:r>
              <a:rPr lang="en-US" altLang="zh-TW" dirty="0" smtClean="0">
                <a:ea typeface="新細明體" pitchFamily="18" charset="-120"/>
              </a:rPr>
              <a:t>Library Routines</a:t>
            </a:r>
          </a:p>
        </p:txBody>
      </p:sp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CCE07-3326-45B5-920D-0438B8B61A7C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yylex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pitchFamily="18" charset="-120"/>
              </a:rPr>
              <a:t>the default main() contains a call of </a:t>
            </a:r>
            <a:r>
              <a:rPr lang="en-US" altLang="zh-TW" dirty="0" err="1" smtClean="0">
                <a:ea typeface="新細明體" pitchFamily="18" charset="-120"/>
              </a:rPr>
              <a:t>yylex</a:t>
            </a:r>
            <a:r>
              <a:rPr lang="en-US" altLang="zh-TW" dirty="0" smtClean="0">
                <a:ea typeface="新細明體" pitchFamily="18" charset="-12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yymore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pitchFamily="18" charset="-120"/>
              </a:rPr>
              <a:t>keep current token in </a:t>
            </a:r>
            <a:r>
              <a:rPr lang="en-US" altLang="zh-TW" dirty="0" err="1" smtClean="0">
                <a:ea typeface="新細明體" pitchFamily="18" charset="-120"/>
              </a:rPr>
              <a:t>yytext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yyless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pitchFamily="18" charset="-120"/>
              </a:rPr>
              <a:t>retain all token except the first n characters in </a:t>
            </a:r>
            <a:r>
              <a:rPr lang="en-US" altLang="zh-TW" dirty="0" err="1" smtClean="0">
                <a:ea typeface="新細明體" pitchFamily="18" charset="-120"/>
              </a:rPr>
              <a:t>yytext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err="1" smtClean="0">
                <a:solidFill>
                  <a:srgbClr val="FF6600"/>
                </a:solidFill>
                <a:ea typeface="新細明體" pitchFamily="18" charset="-120"/>
              </a:rPr>
              <a:t>yywarp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pitchFamily="18" charset="-120"/>
              </a:rPr>
              <a:t>is called whenever </a:t>
            </a:r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reaches an end-of-file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pitchFamily="18" charset="-120"/>
              </a:rPr>
              <a:t>The default </a:t>
            </a:r>
            <a:r>
              <a:rPr lang="en-US" altLang="zh-TW" dirty="0" err="1" smtClean="0">
                <a:ea typeface="新細明體" pitchFamily="18" charset="-120"/>
              </a:rPr>
              <a:t>yywarp</a:t>
            </a:r>
            <a:r>
              <a:rPr lang="en-US" altLang="zh-TW" dirty="0" smtClean="0">
                <a:ea typeface="新細明體" pitchFamily="18" charset="-120"/>
              </a:rPr>
              <a:t>() always returns 1</a:t>
            </a:r>
          </a:p>
        </p:txBody>
      </p:sp>
      <p:sp>
        <p:nvSpPr>
          <p:cNvPr id="43011" name="流程圖: 文件 5"/>
          <p:cNvSpPr>
            <a:spLocks noChangeArrowheads="1"/>
          </p:cNvSpPr>
          <p:nvPr/>
        </p:nvSpPr>
        <p:spPr bwMode="auto">
          <a:xfrm>
            <a:off x="1285875" y="3001516"/>
            <a:ext cx="1428750" cy="571500"/>
          </a:xfrm>
          <a:prstGeom prst="flowChart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sz="1200" dirty="0"/>
              <a:t>… </a:t>
            </a:r>
            <a:r>
              <a:rPr lang="en-US" altLang="zh-TW" sz="1300" dirty="0"/>
              <a:t>mega-health</a:t>
            </a:r>
            <a:r>
              <a:rPr lang="en-US" altLang="zh-TW" sz="1200" dirty="0"/>
              <a:t> …</a:t>
            </a:r>
            <a:endParaRPr lang="zh-TW" altLang="en-US" sz="1200" dirty="0"/>
          </a:p>
        </p:txBody>
      </p:sp>
      <p:sp>
        <p:nvSpPr>
          <p:cNvPr id="43014" name="文字方塊 4"/>
          <p:cNvSpPr txBox="1">
            <a:spLocks noChangeArrowheads="1"/>
          </p:cNvSpPr>
          <p:nvPr/>
        </p:nvSpPr>
        <p:spPr bwMode="auto">
          <a:xfrm>
            <a:off x="3000375" y="3001516"/>
            <a:ext cx="28702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altLang="zh-TW" sz="1400" dirty="0">
                <a:latin typeface="Courier New" pitchFamily="49" charset="0"/>
                <a:cs typeface="Courier New" pitchFamily="49" charset="0"/>
              </a:rPr>
              <a:t>mega-   {ECHO; </a:t>
            </a:r>
            <a:r>
              <a:rPr lang="es-ES" altLang="zh-TW" sz="1400" dirty="0" err="1">
                <a:latin typeface="Courier New" pitchFamily="49" charset="0"/>
                <a:cs typeface="Courier New" pitchFamily="49" charset="0"/>
              </a:rPr>
              <a:t>yymore</a:t>
            </a:r>
            <a:r>
              <a:rPr lang="es-ES" altLang="zh-TW" sz="1400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es-ES" altLang="zh-TW" sz="1400" dirty="0" err="1">
                <a:latin typeface="Courier New" pitchFamily="49" charset="0"/>
                <a:cs typeface="Courier New" pitchFamily="49" charset="0"/>
              </a:rPr>
              <a:t>health</a:t>
            </a:r>
            <a:r>
              <a:rPr lang="es-ES" altLang="zh-TW" sz="1400" dirty="0">
                <a:latin typeface="Courier New" pitchFamily="49" charset="0"/>
                <a:cs typeface="Courier New" pitchFamily="49" charset="0"/>
              </a:rPr>
              <a:t>  {ECHO;}</a:t>
            </a:r>
            <a:endParaRPr lang="zh-TW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5" name="向右箭號 7"/>
          <p:cNvSpPr>
            <a:spLocks noChangeArrowheads="1"/>
          </p:cNvSpPr>
          <p:nvPr/>
        </p:nvSpPr>
        <p:spPr bwMode="auto">
          <a:xfrm>
            <a:off x="2786063" y="3144391"/>
            <a:ext cx="142875" cy="21431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3016" name="流程圖: 文件 8"/>
          <p:cNvSpPr>
            <a:spLocks noChangeArrowheads="1"/>
          </p:cNvSpPr>
          <p:nvPr/>
        </p:nvSpPr>
        <p:spPr bwMode="auto">
          <a:xfrm>
            <a:off x="6143625" y="3001516"/>
            <a:ext cx="1928813" cy="571500"/>
          </a:xfrm>
          <a:prstGeom prst="flowChart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sz="1300" dirty="0"/>
              <a:t>… mega-mega-health …</a:t>
            </a:r>
            <a:endParaRPr lang="zh-TW" altLang="en-US" sz="1300" dirty="0"/>
          </a:p>
        </p:txBody>
      </p:sp>
      <p:sp>
        <p:nvSpPr>
          <p:cNvPr id="43017" name="向右箭號 9"/>
          <p:cNvSpPr>
            <a:spLocks noChangeArrowheads="1"/>
          </p:cNvSpPr>
          <p:nvPr/>
        </p:nvSpPr>
        <p:spPr bwMode="auto">
          <a:xfrm>
            <a:off x="5929313" y="3144391"/>
            <a:ext cx="142875" cy="21431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3018" name="流程圖: 文件 10"/>
          <p:cNvSpPr>
            <a:spLocks noChangeArrowheads="1"/>
          </p:cNvSpPr>
          <p:nvPr/>
        </p:nvSpPr>
        <p:spPr bwMode="auto">
          <a:xfrm>
            <a:off x="1285875" y="4369668"/>
            <a:ext cx="1428750" cy="571500"/>
          </a:xfrm>
          <a:prstGeom prst="flowChart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sz="1400" dirty="0"/>
              <a:t>… </a:t>
            </a:r>
            <a:r>
              <a:rPr lang="en-US" altLang="zh-TW" sz="1400" dirty="0" err="1"/>
              <a:t>foobar</a:t>
            </a:r>
            <a:r>
              <a:rPr lang="en-US" altLang="zh-TW" sz="1400" dirty="0"/>
              <a:t> …</a:t>
            </a:r>
            <a:endParaRPr lang="zh-TW" altLang="en-US" sz="1400" dirty="0"/>
          </a:p>
        </p:txBody>
      </p:sp>
      <p:sp>
        <p:nvSpPr>
          <p:cNvPr id="43019" name="文字方塊 11"/>
          <p:cNvSpPr txBox="1">
            <a:spLocks noChangeArrowheads="1"/>
          </p:cNvSpPr>
          <p:nvPr/>
        </p:nvSpPr>
        <p:spPr bwMode="auto">
          <a:xfrm>
            <a:off x="3000375" y="4369668"/>
            <a:ext cx="297656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altLang="zh-TW" sz="1400" dirty="0">
                <a:latin typeface="Courier New" pitchFamily="49" charset="0"/>
                <a:cs typeface="Courier New" pitchFamily="49" charset="0"/>
              </a:rPr>
              <a:t>foobar {ECHO; yyless(3);}</a:t>
            </a:r>
          </a:p>
          <a:p>
            <a:r>
              <a:rPr lang="es-ES" altLang="zh-TW" sz="1400" dirty="0">
                <a:latin typeface="Courier New" pitchFamily="49" charset="0"/>
                <a:cs typeface="Courier New" pitchFamily="49" charset="0"/>
              </a:rPr>
              <a:t>[a-z]+ {ECHO;}</a:t>
            </a:r>
            <a:endParaRPr lang="zh-TW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20" name="向右箭號 12"/>
          <p:cNvSpPr>
            <a:spLocks noChangeArrowheads="1"/>
          </p:cNvSpPr>
          <p:nvPr/>
        </p:nvSpPr>
        <p:spPr bwMode="auto">
          <a:xfrm>
            <a:off x="2786063" y="4512543"/>
            <a:ext cx="142875" cy="21431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3021" name="流程圖: 文件 13"/>
          <p:cNvSpPr>
            <a:spLocks noChangeArrowheads="1"/>
          </p:cNvSpPr>
          <p:nvPr/>
        </p:nvSpPr>
        <p:spPr bwMode="auto">
          <a:xfrm>
            <a:off x="6143625" y="4369668"/>
            <a:ext cx="1928813" cy="571500"/>
          </a:xfrm>
          <a:prstGeom prst="flowChart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sz="1400" dirty="0"/>
              <a:t>… </a:t>
            </a:r>
            <a:r>
              <a:rPr lang="en-US" altLang="zh-TW" sz="1400" dirty="0" err="1"/>
              <a:t>foobarbar</a:t>
            </a:r>
            <a:r>
              <a:rPr lang="en-US" altLang="zh-TW" sz="1400" dirty="0"/>
              <a:t> …</a:t>
            </a:r>
            <a:endParaRPr lang="zh-TW" altLang="en-US" sz="1400" dirty="0"/>
          </a:p>
        </p:txBody>
      </p:sp>
      <p:sp>
        <p:nvSpPr>
          <p:cNvPr id="43022" name="向右箭號 14"/>
          <p:cNvSpPr>
            <a:spLocks noChangeArrowheads="1"/>
          </p:cNvSpPr>
          <p:nvPr/>
        </p:nvSpPr>
        <p:spPr bwMode="auto">
          <a:xfrm>
            <a:off x="5929313" y="4512543"/>
            <a:ext cx="142875" cy="21431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1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3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About Regular expression</a:t>
            </a:r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BD85EB-0314-47AE-BE82-9825AAED6200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</a:t>
            </a:r>
            <a:r>
              <a:rPr lang="en-US" dirty="0" smtClean="0"/>
              <a:t> character provides the usual escapes within character class brackets.</a:t>
            </a:r>
            <a:endParaRPr lang="en-US" altLang="zh-TW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40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-\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176]</a:t>
            </a:r>
            <a:r>
              <a:rPr lang="en-US" altLang="zh-TW" dirty="0" smtClean="0">
                <a:ea typeface="新細明體" pitchFamily="18" charset="-120"/>
              </a:rPr>
              <a:t> matches all printable characters in the ASCII character set, from octal 40 (blank) to octal 176 (tilde~)</a:t>
            </a:r>
          </a:p>
          <a:p>
            <a:pPr eaLnBrk="1" hangingPunct="1"/>
            <a:endParaRPr lang="en-US" altLang="zh-TW" dirty="0" smtClean="0">
              <a:solidFill>
                <a:srgbClr val="FF6600"/>
              </a:solidFill>
              <a:ea typeface="新細明體" pitchFamily="18" charset="-120"/>
            </a:endParaRPr>
          </a:p>
        </p:txBody>
      </p:sp>
      <p:pic>
        <p:nvPicPr>
          <p:cNvPr id="307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3103659"/>
            <a:ext cx="5500726" cy="37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5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Pattern Matching Primitives</a:t>
            </a:r>
          </a:p>
        </p:txBody>
      </p:sp>
      <p:graphicFrame>
        <p:nvGraphicFramePr>
          <p:cNvPr id="41086" name="Group 126"/>
          <p:cNvGraphicFramePr>
            <a:graphicFrameLocks noGrp="1"/>
          </p:cNvGraphicFramePr>
          <p:nvPr>
            <p:ph type="tbl" idx="1"/>
          </p:nvPr>
        </p:nvGraphicFramePr>
        <p:xfrm>
          <a:off x="357158" y="1285862"/>
          <a:ext cx="8340754" cy="4882584"/>
        </p:xfrm>
        <a:graphic>
          <a:graphicData uri="http://schemas.openxmlformats.org/drawingml/2006/table">
            <a:tbl>
              <a:tblPr/>
              <a:tblGrid>
                <a:gridCol w="2054619"/>
                <a:gridCol w="6286135"/>
              </a:tblGrid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Metacharacter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2757A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any character except 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 or more copies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one or more copies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 or one copy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beginning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a|b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or 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(ab)+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one or more copies of 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ab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(grouping)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[ab]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or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[^a]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complement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2757A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a{3}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 instances of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“a+b”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literal “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a+b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” (C escapes still work)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D4F47-B7ED-4FCE-88A4-F5D4E69A3FC4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78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Lex Example </a:t>
            </a:r>
            <a:r>
              <a:rPr lang="en-US" altLang="zh-TW" dirty="0" smtClean="0">
                <a:ea typeface="新細明體" pitchFamily="18" charset="-120"/>
              </a:rPr>
              <a:t>1</a:t>
            </a:r>
          </a:p>
        </p:txBody>
      </p:sp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B28BA-0600-4473-BFCF-E5CDE07306B3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9750" y="1557338"/>
            <a:ext cx="8280400" cy="46085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digit	[0-9]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letter	[_a-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zA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-Z]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int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{letter}({letter}|{digit})*	{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printf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(“ID:%s\n”, 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yytext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); count++;}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int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yylex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printf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(“\n\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nnumber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 of identifiers = %d\n”, 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1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Lex Example </a:t>
            </a:r>
            <a:r>
              <a:rPr lang="en-US" altLang="zh-TW" dirty="0" smtClean="0">
                <a:ea typeface="新細明體" pitchFamily="18" charset="-120"/>
              </a:rPr>
              <a:t>2</a:t>
            </a:r>
          </a:p>
        </p:txBody>
      </p:sp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660378-A89F-4A2E-9038-4CD235F459FD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31913" y="1628775"/>
            <a:ext cx="6696075" cy="45370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int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nchar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nword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nline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word	[^ \t\n]+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{word}	{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nword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++;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nchar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 +=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yyleng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\n		{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nline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++;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nchar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++;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.		{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nchar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++;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int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yylex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(“%d\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t%d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\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t%d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\n”,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nchar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nword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nline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0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359</Words>
  <Application>Microsoft Office PowerPoint</Application>
  <PresentationFormat>如螢幕大小 (4:3)</PresentationFormat>
  <Paragraphs>127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參考用</vt:lpstr>
      <vt:lpstr>Ambiguous Source Rules</vt:lpstr>
      <vt:lpstr>Other Lex Library Routines</vt:lpstr>
      <vt:lpstr>About Regular expression</vt:lpstr>
      <vt:lpstr>Pattern Matching Primitives</vt:lpstr>
      <vt:lpstr>Lex Example 1</vt:lpstr>
      <vt:lpstr>Lex Example 2</vt:lpstr>
    </vt:vector>
  </TitlesOfParts>
  <Company>LiyaoTeam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參考用</dc:title>
  <dc:creator>user</dc:creator>
  <cp:lastModifiedBy>user</cp:lastModifiedBy>
  <cp:revision>9</cp:revision>
  <dcterms:created xsi:type="dcterms:W3CDTF">2015-03-14T12:40:54Z</dcterms:created>
  <dcterms:modified xsi:type="dcterms:W3CDTF">2015-03-14T13:09:27Z</dcterms:modified>
</cp:coreProperties>
</file>