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2" r:id="rId1"/>
  </p:sldMasterIdLst>
  <p:notesMasterIdLst>
    <p:notesMasterId r:id="rId50"/>
  </p:notesMasterIdLst>
  <p:sldIdLst>
    <p:sldId id="256" r:id="rId2"/>
    <p:sldId id="355" r:id="rId3"/>
    <p:sldId id="340" r:id="rId4"/>
    <p:sldId id="263" r:id="rId5"/>
    <p:sldId id="356" r:id="rId6"/>
    <p:sldId id="257" r:id="rId7"/>
    <p:sldId id="321" r:id="rId8"/>
    <p:sldId id="261" r:id="rId9"/>
    <p:sldId id="268" r:id="rId10"/>
    <p:sldId id="392" r:id="rId11"/>
    <p:sldId id="293" r:id="rId12"/>
    <p:sldId id="357" r:id="rId13"/>
    <p:sldId id="358" r:id="rId14"/>
    <p:sldId id="316" r:id="rId15"/>
    <p:sldId id="361" r:id="rId16"/>
    <p:sldId id="362" r:id="rId17"/>
    <p:sldId id="363" r:id="rId18"/>
    <p:sldId id="365" r:id="rId19"/>
    <p:sldId id="367" r:id="rId20"/>
    <p:sldId id="370" r:id="rId21"/>
    <p:sldId id="371" r:id="rId22"/>
    <p:sldId id="372" r:id="rId23"/>
    <p:sldId id="373" r:id="rId24"/>
    <p:sldId id="374" r:id="rId25"/>
    <p:sldId id="375" r:id="rId26"/>
    <p:sldId id="377" r:id="rId27"/>
    <p:sldId id="276" r:id="rId28"/>
    <p:sldId id="275" r:id="rId29"/>
    <p:sldId id="278" r:id="rId30"/>
    <p:sldId id="354" r:id="rId31"/>
    <p:sldId id="280" r:id="rId32"/>
    <p:sldId id="283" r:id="rId33"/>
    <p:sldId id="284" r:id="rId34"/>
    <p:sldId id="395" r:id="rId35"/>
    <p:sldId id="391" r:id="rId36"/>
    <p:sldId id="387" r:id="rId37"/>
    <p:sldId id="389" r:id="rId38"/>
    <p:sldId id="390" r:id="rId39"/>
    <p:sldId id="380" r:id="rId40"/>
    <p:sldId id="388" r:id="rId41"/>
    <p:sldId id="394" r:id="rId42"/>
    <p:sldId id="381" r:id="rId43"/>
    <p:sldId id="393" r:id="rId44"/>
    <p:sldId id="383" r:id="rId45"/>
    <p:sldId id="379" r:id="rId46"/>
    <p:sldId id="385" r:id="rId47"/>
    <p:sldId id="386" r:id="rId48"/>
    <p:sldId id="273" r:id="rId49"/>
  </p:sldIdLst>
  <p:sldSz cx="9144000" cy="6858000" type="screen4x3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FF0000"/>
    <a:srgbClr val="FF9900"/>
    <a:srgbClr val="008080"/>
    <a:srgbClr val="66CCFF"/>
    <a:srgbClr val="009900"/>
    <a:srgbClr val="FF99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2" autoAdjust="0"/>
    <p:restoredTop sz="83094" autoAdjust="0"/>
  </p:normalViewPr>
  <p:slideViewPr>
    <p:cSldViewPr>
      <p:cViewPr>
        <p:scale>
          <a:sx n="75" d="100"/>
          <a:sy n="75" d="100"/>
        </p:scale>
        <p:origin x="-2664" y="-5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kumimoji="1" sz="13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kumimoji="1" sz="13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kumimoji="1" sz="13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kumimoji="1" sz="1300"/>
            </a:lvl1pPr>
          </a:lstStyle>
          <a:p>
            <a:pPr>
              <a:defRPr/>
            </a:pPr>
            <a:fld id="{610FB0D4-E6F7-482D-A3D9-1ED35E8B333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54316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definition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：使用者自己定義的變數，都放在這個地方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　　</a:t>
            </a:r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rules</a:t>
            </a:r>
            <a:r>
              <a:rPr kumimoji="1" lang="zh-TW" altLang="en-US" sz="1200" b="0" i="1" kern="1200" dirty="0" smtClean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：</a:t>
            </a:r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parser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對</a:t>
            </a:r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token match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的規則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　　</a:t>
            </a:r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user code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：最後產生的</a:t>
            </a:r>
            <a:r>
              <a:rPr kumimoji="1" lang="en-US" altLang="zh-TW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lex.yy.c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最底下會有一模一樣的</a:t>
            </a:r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code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0FB0D4-E6F7-482D-A3D9-1ED35E8B3337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409651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0</a:t>
            </a:r>
            <a:r>
              <a:rPr lang="zh-TW" altLang="en-US" dirty="0" smtClean="0"/>
              <a:t> </a:t>
            </a:r>
            <a:r>
              <a:rPr lang="en-US" altLang="zh-TW" dirty="0" smtClean="0"/>
              <a:t>=&gt;integer, 12=&gt;integer, space=&gt; others, 34.56 =&gt; real number, space=&gt;others, 789=&gt;integer, space=&gt;others, 0.1=&gt;real number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0FB0D4-E6F7-482D-A3D9-1ED35E8B3337}" type="slidenum">
              <a:rPr lang="en-US" altLang="zh-TW" smtClean="0"/>
              <a:pPr>
                <a:defRPr/>
              </a:pPr>
              <a:t>35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90056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dirty="0" smtClean="0">
                <a:ea typeface="新細明體" pitchFamily="18" charset="-120"/>
              </a:rPr>
              <a:t>A null statement  :</a:t>
            </a:r>
            <a:r>
              <a:rPr lang="zh-TW" altLang="en-US" sz="1200" dirty="0" smtClean="0">
                <a:ea typeface="新細明體" pitchFamily="18" charset="-120"/>
              </a:rPr>
              <a:t> 只有一個分號，沒有敘述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0FB0D4-E6F7-482D-A3D9-1ED35E8B3337}" type="slidenum">
              <a:rPr lang="en-US" altLang="zh-TW" smtClean="0"/>
              <a:pPr>
                <a:defRPr/>
              </a:pPr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40131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| </a:t>
            </a:r>
            <a:r>
              <a:rPr lang="zh-TW" altLang="en-US" dirty="0" smtClean="0"/>
              <a:t>這個符號一樣是 </a:t>
            </a:r>
            <a:r>
              <a:rPr lang="en-US" altLang="zh-TW" dirty="0" smtClean="0"/>
              <a:t>or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0FB0D4-E6F7-482D-A3D9-1ED35E8B3337}" type="slidenum">
              <a:rPr lang="en-US" altLang="zh-TW" smtClean="0"/>
              <a:pPr>
                <a:defRPr/>
              </a:pPr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22187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dirty="0" err="1" smtClean="0">
                <a:solidFill>
                  <a:srgbClr val="FF6600"/>
                </a:solidFill>
                <a:ea typeface="新細明體" pitchFamily="18" charset="-120"/>
              </a:rPr>
              <a:t>Yytext</a:t>
            </a:r>
            <a:r>
              <a:rPr lang="zh-TW" altLang="en-US" sz="1200" dirty="0" smtClean="0">
                <a:solidFill>
                  <a:srgbClr val="FF6600"/>
                </a:solidFill>
                <a:ea typeface="新細明體" pitchFamily="18" charset="-120"/>
              </a:rPr>
              <a:t> </a:t>
            </a:r>
            <a:r>
              <a:rPr lang="zh-TW" altLang="en-US" sz="1200" dirty="0" smtClean="0">
                <a:solidFill>
                  <a:srgbClr val="FF6600"/>
                </a:solidFill>
                <a:ea typeface="新細明體" pitchFamily="18" charset="-120"/>
              </a:rPr>
              <a:t> 該</a:t>
            </a:r>
            <a:r>
              <a:rPr lang="en-US" altLang="zh-TW" sz="1200" dirty="0" smtClean="0">
                <a:solidFill>
                  <a:srgbClr val="FF6600"/>
                </a:solidFill>
                <a:ea typeface="新細明體" pitchFamily="18" charset="-120"/>
              </a:rPr>
              <a:t>TOKEN</a:t>
            </a:r>
            <a:r>
              <a:rPr lang="zh-TW" altLang="en-US" sz="1200" dirty="0" smtClean="0">
                <a:solidFill>
                  <a:srgbClr val="FF6600"/>
                </a:solidFill>
                <a:ea typeface="新細明體" pitchFamily="18" charset="-120"/>
              </a:rPr>
              <a:t>的內容會存在</a:t>
            </a:r>
            <a:r>
              <a:rPr lang="en-US" altLang="zh-TW" sz="1200" dirty="0" smtClean="0">
                <a:solidFill>
                  <a:srgbClr val="FF6600"/>
                </a:solidFill>
                <a:ea typeface="新細明體" pitchFamily="18" charset="-120"/>
              </a:rPr>
              <a:t>YYTEXT</a:t>
            </a:r>
            <a:r>
              <a:rPr lang="zh-TW" altLang="en-US" sz="1200" dirty="0" smtClean="0">
                <a:solidFill>
                  <a:srgbClr val="FF6600"/>
                </a:solidFill>
                <a:ea typeface="新細明體" pitchFamily="18" charset="-120"/>
              </a:rPr>
              <a:t>字串中</a:t>
            </a:r>
            <a:endParaRPr lang="en-US" altLang="zh-TW" sz="1200" dirty="0" smtClean="0">
              <a:solidFill>
                <a:srgbClr val="FF6600"/>
              </a:solidFill>
              <a:ea typeface="新細明體" pitchFamily="18" charset="-12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err="1" smtClean="0">
                <a:solidFill>
                  <a:srgbClr val="FF6600"/>
                </a:solidFill>
                <a:ea typeface="新細明體" pitchFamily="18" charset="-120"/>
              </a:rPr>
              <a:t>Yyleng</a:t>
            </a:r>
            <a:r>
              <a:rPr lang="zh-TW" altLang="en-US" sz="1200" dirty="0" smtClean="0">
                <a:solidFill>
                  <a:srgbClr val="FF6600"/>
                </a:solidFill>
                <a:ea typeface="新細明體" pitchFamily="18" charset="-120"/>
              </a:rPr>
              <a:t> </a:t>
            </a:r>
            <a:r>
              <a:rPr lang="zh-TW" altLang="en-US" sz="1200" dirty="0" smtClean="0">
                <a:solidFill>
                  <a:srgbClr val="FF6600"/>
                </a:solidFill>
                <a:ea typeface="新細明體" pitchFamily="18" charset="-120"/>
              </a:rPr>
              <a:t>該</a:t>
            </a:r>
            <a:r>
              <a:rPr lang="en-US" altLang="zh-TW" sz="1200" dirty="0" smtClean="0">
                <a:solidFill>
                  <a:srgbClr val="FF6600"/>
                </a:solidFill>
                <a:ea typeface="新細明體" pitchFamily="18" charset="-120"/>
              </a:rPr>
              <a:t>TOKEN</a:t>
            </a:r>
            <a:r>
              <a:rPr lang="zh-TW" altLang="en-US" sz="1200" dirty="0" smtClean="0">
                <a:solidFill>
                  <a:srgbClr val="FF6600"/>
                </a:solidFill>
                <a:ea typeface="新細明體" pitchFamily="18" charset="-120"/>
              </a:rPr>
              <a:t>的長度會存在</a:t>
            </a:r>
            <a:r>
              <a:rPr lang="en-US" altLang="zh-TW" sz="1200" dirty="0" smtClean="0">
                <a:solidFill>
                  <a:srgbClr val="FF6600"/>
                </a:solidFill>
                <a:ea typeface="新細明體" pitchFamily="18" charset="-120"/>
              </a:rPr>
              <a:t>YYLENG</a:t>
            </a:r>
            <a:r>
              <a:rPr lang="zh-TW" altLang="en-US" sz="1200" dirty="0" smtClean="0">
                <a:solidFill>
                  <a:srgbClr val="FF6600"/>
                </a:solidFill>
                <a:ea typeface="新細明體" pitchFamily="18" charset="-120"/>
              </a:rPr>
              <a:t>中</a:t>
            </a:r>
            <a:endParaRPr lang="en-US" altLang="zh-TW" sz="1200" dirty="0" smtClean="0">
              <a:solidFill>
                <a:srgbClr val="FF6600"/>
              </a:solidFill>
              <a:ea typeface="新細明體" pitchFamily="18" charset="-120"/>
            </a:endParaRPr>
          </a:p>
          <a:p>
            <a:r>
              <a:rPr lang="en-US" altLang="zh-TW" sz="1200" dirty="0" err="1" smtClean="0">
                <a:solidFill>
                  <a:srgbClr val="FF6600"/>
                </a:solidFill>
                <a:ea typeface="新細明體" pitchFamily="18" charset="-120"/>
              </a:rPr>
              <a:t>yyin</a:t>
            </a:r>
            <a:endParaRPr lang="en-US" altLang="zh-TW" sz="1200" dirty="0" smtClean="0">
              <a:solidFill>
                <a:srgbClr val="FF6600"/>
              </a:solidFill>
              <a:ea typeface="新細明體" pitchFamily="18" charset="-120"/>
            </a:endParaRPr>
          </a:p>
          <a:p>
            <a:r>
              <a:rPr lang="en-US" altLang="zh-TW" sz="1200" dirty="0" err="1" smtClean="0">
                <a:solidFill>
                  <a:srgbClr val="FF6600"/>
                </a:solidFill>
                <a:ea typeface="新細明體" pitchFamily="18" charset="-120"/>
              </a:rPr>
              <a:t>yyout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0FB0D4-E6F7-482D-A3D9-1ED35E8B3337}" type="slidenum">
              <a:rPr lang="en-US" altLang="zh-TW" smtClean="0"/>
              <a:pPr>
                <a:defRPr/>
              </a:pPr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41323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當一行以</a:t>
            </a:r>
            <a:r>
              <a:rPr lang="en-US" altLang="zh-TW" dirty="0" smtClean="0"/>
              <a:t>a</a:t>
            </a:r>
            <a:r>
              <a:rPr lang="zh-TW" altLang="en-US" dirty="0" smtClean="0"/>
              <a:t>為開頭 就把該行中的</a:t>
            </a:r>
            <a:r>
              <a:rPr lang="en-US" altLang="zh-TW" dirty="0" smtClean="0"/>
              <a:t>magic</a:t>
            </a:r>
            <a:r>
              <a:rPr lang="zh-TW" altLang="en-US" dirty="0" smtClean="0"/>
              <a:t>代換成</a:t>
            </a:r>
            <a:r>
              <a:rPr lang="en-US" altLang="zh-TW" smtClean="0"/>
              <a:t>first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0FB0D4-E6F7-482D-A3D9-1ED35E8B3337}" type="slidenum">
              <a:rPr lang="en-US" altLang="zh-TW" smtClean="0"/>
              <a:pPr>
                <a:defRPr/>
              </a:pPr>
              <a:t>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14810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用於</a:t>
            </a:r>
            <a:r>
              <a:rPr lang="en-US" altLang="zh-TW" dirty="0" smtClean="0"/>
              <a:t>COMMENT</a:t>
            </a:r>
            <a:r>
              <a:rPr lang="zh-TW" altLang="en-US" dirty="0" smtClean="0"/>
              <a:t>，當抓到 </a:t>
            </a:r>
            <a:r>
              <a:rPr lang="en-US" altLang="zh-TW" dirty="0" smtClean="0"/>
              <a:t>“/*”</a:t>
            </a:r>
            <a:r>
              <a:rPr lang="zh-TW" altLang="en-US" dirty="0" smtClean="0"/>
              <a:t>時，看</a:t>
            </a:r>
            <a:r>
              <a:rPr lang="en-US" altLang="zh-TW" dirty="0" smtClean="0"/>
              <a:t>COMMENT(</a:t>
            </a:r>
            <a:r>
              <a:rPr lang="zh-TW" altLang="en-US" dirty="0" smtClean="0"/>
              <a:t>此時不做任何動作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，直到 </a:t>
            </a:r>
            <a:r>
              <a:rPr lang="en-US" altLang="zh-TW" dirty="0" smtClean="0"/>
              <a:t>“*/”</a:t>
            </a:r>
            <a:r>
              <a:rPr lang="zh-TW" altLang="en-US" dirty="0" smtClean="0"/>
              <a:t>再從</a:t>
            </a:r>
            <a:r>
              <a:rPr lang="en-US" altLang="zh-TW" dirty="0" smtClean="0"/>
              <a:t>INITIAL</a:t>
            </a:r>
            <a:r>
              <a:rPr lang="zh-TW" altLang="en-US" dirty="0" smtClean="0"/>
              <a:t>開始</a:t>
            </a:r>
            <a:r>
              <a:rPr lang="en-US" altLang="zh-TW" dirty="0" smtClean="0"/>
              <a:t>(</a:t>
            </a:r>
            <a:r>
              <a:rPr lang="zh-TW" altLang="en-US" dirty="0" smtClean="0"/>
              <a:t>原本</a:t>
            </a:r>
            <a:r>
              <a:rPr lang="en-US" altLang="zh-TW" dirty="0" smtClean="0"/>
              <a:t>/</a:t>
            </a:r>
            <a:r>
              <a:rPr lang="zh-TW" altLang="en-US" dirty="0" smtClean="0"/>
              <a:t>最初始的狀態 </a:t>
            </a:r>
            <a:r>
              <a:rPr lang="en-US" altLang="zh-TW" dirty="0" smtClean="0"/>
              <a:t>INITIAL)(</a:t>
            </a:r>
            <a:r>
              <a:rPr lang="zh-TW" altLang="en-US" dirty="0" smtClean="0"/>
              <a:t>淺灰色表示忽略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0FB0D4-E6F7-482D-A3D9-1ED35E8B3337}" type="slidenum">
              <a:rPr lang="en-US" altLang="zh-TW" smtClean="0"/>
              <a:pPr>
                <a:defRPr/>
              </a:pPr>
              <a:t>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00945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0FB0D4-E6F7-482D-A3D9-1ED35E8B3337}" type="slidenum">
              <a:rPr lang="en-US" altLang="zh-TW" smtClean="0"/>
              <a:pPr>
                <a:defRPr/>
              </a:pPr>
              <a:t>26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7692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Operators </a:t>
            </a:r>
            <a:r>
              <a:rPr lang="zh-TW" altLang="en-US" dirty="0" smtClean="0"/>
              <a:t>有其代表不同意思</a:t>
            </a:r>
            <a:r>
              <a:rPr lang="en-US" altLang="zh-TW" dirty="0" smtClean="0"/>
              <a:t>: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如果想要代表該符號，就要用 </a:t>
            </a:r>
            <a:r>
              <a:rPr lang="en-US" altLang="zh-TW" dirty="0" smtClean="0"/>
              <a:t>“\”</a:t>
            </a:r>
            <a:r>
              <a:rPr lang="zh-TW" altLang="en-US" dirty="0" smtClean="0"/>
              <a:t>來包起來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0FB0D4-E6F7-482D-A3D9-1ED35E8B3337}" type="slidenum">
              <a:rPr lang="en-US" altLang="zh-TW" smtClean="0"/>
              <a:pPr>
                <a:defRPr/>
              </a:pPr>
              <a:t>28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01453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看到 </a:t>
            </a:r>
            <a:r>
              <a:rPr lang="en-US" altLang="zh-TW" dirty="0" smtClean="0"/>
              <a:t>“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就印出 </a:t>
            </a:r>
            <a:r>
              <a:rPr lang="en-US" altLang="zh-TW" dirty="0" smtClean="0"/>
              <a:t>“double”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9A570-858B-45C3-B812-20DCD7168D73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1908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altLang="zh-TW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pPr>
              <a:defRPr/>
            </a:pPr>
            <a:fld id="{69D8E969-5360-4F50-AAD9-E5820611726E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D8E969-5360-4F50-AAD9-E5820611726E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D8E969-5360-4F50-AAD9-E5820611726E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TW" altLang="en-US" noProof="0" smtClean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572A44-96A3-46DF-B8D8-2AC992161BD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D8E969-5360-4F50-AAD9-E5820611726E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pPr>
              <a:defRPr/>
            </a:pPr>
            <a:fld id="{69D8E969-5360-4F50-AAD9-E5820611726E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D8E969-5360-4F50-AAD9-E5820611726E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D8E969-5360-4F50-AAD9-E5820611726E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D8E969-5360-4F50-AAD9-E5820611726E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D8E969-5360-4F50-AAD9-E5820611726E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D8E969-5360-4F50-AAD9-E5820611726E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altLang="zh-TW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D8E969-5360-4F50-AAD9-E5820611726E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  <a:p>
            <a:pPr lvl="1" eaLnBrk="1" latinLnBrk="0" hangingPunct="1"/>
            <a:r>
              <a:rPr kumimoji="0" lang="en-US" altLang="zh-TW" smtClean="0"/>
              <a:t>Second level</a:t>
            </a:r>
          </a:p>
          <a:p>
            <a:pPr lvl="2" eaLnBrk="1" latinLnBrk="0" hangingPunct="1"/>
            <a:r>
              <a:rPr kumimoji="0" lang="en-US" altLang="zh-TW" smtClean="0"/>
              <a:t>Third level</a:t>
            </a:r>
          </a:p>
          <a:p>
            <a:pPr lvl="3" eaLnBrk="1" latinLnBrk="0" hangingPunct="1"/>
            <a:r>
              <a:rPr kumimoji="0" lang="en-US" altLang="zh-TW" smtClean="0"/>
              <a:t>Fourth level</a:t>
            </a:r>
          </a:p>
          <a:p>
            <a:pPr lvl="4" eaLnBrk="1" latinLnBrk="0" hangingPunct="1"/>
            <a:r>
              <a:rPr kumimoji="0" lang="en-US" altLang="zh-TW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9D8E969-5360-4F50-AAD9-E5820611726E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84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ntu.csie.org/~piaip/pietty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yhchien@pllab.cs.nthu.edu.tw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1412875"/>
            <a:ext cx="7620000" cy="207645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dirty="0" err="1" smtClean="0">
                <a:solidFill>
                  <a:srgbClr val="FF6600"/>
                </a:solidFill>
                <a:ea typeface="新細明體" pitchFamily="18" charset="-120"/>
              </a:rPr>
              <a:t>Lex</a:t>
            </a:r>
            <a:r>
              <a:rPr lang="en-US" altLang="zh-TW" sz="4000" dirty="0" smtClean="0">
                <a:solidFill>
                  <a:srgbClr val="FF6600"/>
                </a:solidFill>
                <a:ea typeface="新細明體" pitchFamily="18" charset="-120"/>
              </a:rPr>
              <a:t> </a:t>
            </a:r>
            <a:br>
              <a:rPr lang="en-US" altLang="zh-TW" sz="4000" dirty="0" smtClean="0">
                <a:solidFill>
                  <a:srgbClr val="FF6600"/>
                </a:solidFill>
                <a:ea typeface="新細明體" pitchFamily="18" charset="-120"/>
              </a:rPr>
            </a:br>
            <a:r>
              <a:rPr lang="en-US" altLang="zh-TW" sz="4000" dirty="0" smtClean="0">
                <a:solidFill>
                  <a:srgbClr val="FF6600"/>
                </a:solidFill>
                <a:ea typeface="新細明體" pitchFamily="18" charset="-120"/>
              </a:rPr>
              <a:t>A Lexical Analyzer Generator</a:t>
            </a:r>
            <a:endParaRPr lang="en-US" altLang="zh-TW" sz="5400" dirty="0" smtClean="0">
              <a:ea typeface="新細明體" pitchFamily="18" charset="-120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11760" y="5085184"/>
            <a:ext cx="4608512" cy="57606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 eaLnBrk="1" hangingPunct="1"/>
            <a:r>
              <a:rPr lang="en-US" altLang="zh-TW" sz="2400" dirty="0" smtClean="0">
                <a:ea typeface="新細明體" pitchFamily="18" charset="-120"/>
              </a:rPr>
              <a:t>Spring 2015</a:t>
            </a:r>
          </a:p>
        </p:txBody>
      </p:sp>
      <p:sp>
        <p:nvSpPr>
          <p:cNvPr id="3074" name="Rectangle 7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6DF512E-E835-46C2-B4D7-264E8B11678B}" type="slidenum">
              <a:rPr lang="en-US" altLang="zh-TW" smtClean="0"/>
              <a:pPr/>
              <a:t>1</a:t>
            </a:fld>
            <a:endParaRPr lang="en-US" altLang="zh-TW" smtClean="0"/>
          </a:p>
        </p:txBody>
      </p:sp>
      <p:pic>
        <p:nvPicPr>
          <p:cNvPr id="6" name="Picture 1" descr="C:\Documents and Settings\Administrator\桌面\pllab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08304" y="5925221"/>
            <a:ext cx="1704251" cy="7920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n-lt"/>
                <a:ea typeface="標楷體" pitchFamily="65" charset="-120"/>
              </a:rPr>
              <a:t>An overview of </a:t>
            </a:r>
            <a:r>
              <a:rPr lang="en-US" altLang="zh-TW" dirty="0" err="1" smtClean="0">
                <a:latin typeface="+mn-lt"/>
                <a:ea typeface="標楷體" pitchFamily="65" charset="-120"/>
              </a:rPr>
              <a:t>Lex</a:t>
            </a:r>
            <a:endParaRPr lang="zh-TW" altLang="en-US" dirty="0">
              <a:latin typeface="+mn-lt"/>
              <a:ea typeface="標楷體" pitchFamily="65" charset="-120"/>
            </a:endParaRPr>
          </a:p>
        </p:txBody>
      </p:sp>
      <p:pic>
        <p:nvPicPr>
          <p:cNvPr id="7" name="Picture 1" descr="C:\Documents and Settings\Administrator\桌面\pllab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39749" y="6065912"/>
            <a:ext cx="1704251" cy="792088"/>
          </a:xfrm>
          <a:prstGeom prst="rect">
            <a:avLst/>
          </a:prstGeom>
          <a:noFill/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420268" y="1965325"/>
            <a:ext cx="2808287" cy="6477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sz="3200" dirty="0" err="1"/>
              <a:t>Lex</a:t>
            </a:r>
            <a:endParaRPr lang="en-US" altLang="zh-TW" sz="3200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420269" y="3429000"/>
            <a:ext cx="2808287" cy="6477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sz="3200" dirty="0"/>
              <a:t>C compiler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420269" y="4851554"/>
            <a:ext cx="2808287" cy="6477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sz="3200"/>
              <a:t>a.out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81072" y="1772816"/>
            <a:ext cx="269072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en-US" altLang="zh-TW" sz="2400" dirty="0" err="1" smtClean="0">
                <a:latin typeface="+mn-lt"/>
              </a:rPr>
              <a:t>Lex</a:t>
            </a:r>
            <a:r>
              <a:rPr lang="zh-TW" altLang="en-US" sz="2400" dirty="0" smtClean="0">
                <a:latin typeface="+mn-lt"/>
              </a:rPr>
              <a:t> </a:t>
            </a:r>
            <a:r>
              <a:rPr lang="en-US" altLang="zh-TW" sz="2400" dirty="0" smtClean="0">
                <a:latin typeface="+mn-lt"/>
              </a:rPr>
              <a:t>source program</a:t>
            </a:r>
          </a:p>
          <a:p>
            <a:pPr algn="ctr" eaLnBrk="1" hangingPunct="1">
              <a:spcBef>
                <a:spcPts val="0"/>
              </a:spcBef>
            </a:pPr>
            <a:r>
              <a:rPr lang="en-US" altLang="zh-TW" sz="2400" dirty="0" smtClean="0">
                <a:latin typeface="+mn-lt"/>
              </a:rPr>
              <a:t>“</a:t>
            </a:r>
            <a:r>
              <a:rPr lang="en-US" altLang="zh-TW" sz="2400" dirty="0" err="1" smtClean="0">
                <a:latin typeface="+mn-lt"/>
              </a:rPr>
              <a:t>lex.l</a:t>
            </a:r>
            <a:r>
              <a:rPr lang="en-US" altLang="zh-TW" sz="2400" dirty="0" smtClean="0">
                <a:latin typeface="+mn-lt"/>
              </a:rPr>
              <a:t>”</a:t>
            </a:r>
            <a:endParaRPr lang="en-US" altLang="zh-TW" sz="2400" dirty="0">
              <a:latin typeface="+mn-lt"/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611758" y="3429000"/>
            <a:ext cx="2089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2800" dirty="0" smtClean="0">
                <a:solidFill>
                  <a:srgbClr val="FF0000"/>
                </a:solidFill>
                <a:latin typeface="+mn-lt"/>
              </a:rPr>
              <a:t>“</a:t>
            </a:r>
            <a:r>
              <a:rPr lang="en-US" altLang="zh-TW" sz="2800" dirty="0" err="1" smtClean="0">
                <a:solidFill>
                  <a:srgbClr val="FF0000"/>
                </a:solidFill>
                <a:latin typeface="+mn-lt"/>
              </a:rPr>
              <a:t>lex.yy.c</a:t>
            </a:r>
            <a:r>
              <a:rPr lang="en-US" altLang="zh-TW" sz="2800" dirty="0" smtClean="0">
                <a:solidFill>
                  <a:srgbClr val="FF0000"/>
                </a:solidFill>
                <a:latin typeface="+mn-lt"/>
              </a:rPr>
              <a:t>”</a:t>
            </a:r>
            <a:endParaRPr lang="en-US" altLang="zh-TW" sz="28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611758" y="4635133"/>
            <a:ext cx="208915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2800" dirty="0">
                <a:latin typeface="+mn-lt"/>
              </a:rPr>
              <a:t>i</a:t>
            </a:r>
            <a:r>
              <a:rPr lang="en-US" altLang="zh-TW" sz="2800" dirty="0" smtClean="0">
                <a:latin typeface="+mn-lt"/>
              </a:rPr>
              <a:t>nput file “</a:t>
            </a:r>
            <a:r>
              <a:rPr lang="en-US" altLang="zh-TW" sz="2800" dirty="0" err="1" smtClean="0">
                <a:latin typeface="+mn-lt"/>
              </a:rPr>
              <a:t>test.c</a:t>
            </a:r>
            <a:r>
              <a:rPr lang="en-US" altLang="zh-TW" sz="2800" dirty="0" smtClean="0">
                <a:latin typeface="+mn-lt"/>
              </a:rPr>
              <a:t>”</a:t>
            </a:r>
            <a:endParaRPr lang="en-US" altLang="zh-TW" sz="2800" dirty="0">
              <a:latin typeface="+mn-lt"/>
            </a:endParaRP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6876256" y="2020093"/>
            <a:ext cx="144016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2800" dirty="0" smtClean="0">
                <a:solidFill>
                  <a:srgbClr val="FF0000"/>
                </a:solidFill>
                <a:latin typeface="+mn-lt"/>
              </a:rPr>
              <a:t>“</a:t>
            </a:r>
            <a:r>
              <a:rPr lang="en-US" altLang="zh-TW" sz="2800" dirty="0" err="1" smtClean="0">
                <a:solidFill>
                  <a:srgbClr val="FF0000"/>
                </a:solidFill>
                <a:latin typeface="+mn-lt"/>
              </a:rPr>
              <a:t>lex.yy.c</a:t>
            </a:r>
            <a:r>
              <a:rPr lang="en-US" altLang="zh-TW" sz="2800" dirty="0" smtClean="0">
                <a:solidFill>
                  <a:srgbClr val="FF0000"/>
                </a:solidFill>
                <a:latin typeface="+mn-lt"/>
              </a:rPr>
              <a:t>”</a:t>
            </a:r>
            <a:endParaRPr lang="en-US" altLang="zh-TW" sz="28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6948264" y="3493293"/>
            <a:ext cx="136815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2800" dirty="0" smtClean="0">
                <a:solidFill>
                  <a:srgbClr val="FF0000"/>
                </a:solidFill>
                <a:latin typeface="+mn-lt"/>
              </a:rPr>
              <a:t>“</a:t>
            </a:r>
            <a:r>
              <a:rPr lang="en-US" altLang="zh-TW" sz="2800" dirty="0" err="1" smtClean="0">
                <a:solidFill>
                  <a:srgbClr val="FF0000"/>
                </a:solidFill>
                <a:latin typeface="+mn-lt"/>
              </a:rPr>
              <a:t>a.out</a:t>
            </a:r>
            <a:r>
              <a:rPr lang="en-US" altLang="zh-TW" sz="2800" dirty="0" smtClean="0">
                <a:solidFill>
                  <a:srgbClr val="FF0000"/>
                </a:solidFill>
                <a:latin typeface="+mn-lt"/>
              </a:rPr>
              <a:t>”</a:t>
            </a:r>
            <a:endParaRPr lang="en-US" altLang="zh-TW" sz="28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6948264" y="4922992"/>
            <a:ext cx="136815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2800" dirty="0">
                <a:latin typeface="+mn-lt"/>
              </a:rPr>
              <a:t>tokens</a:t>
            </a:r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>
            <a:off x="2772568" y="2279650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" name="Line 18"/>
          <p:cNvSpPr>
            <a:spLocks noChangeShapeType="1"/>
          </p:cNvSpPr>
          <p:nvPr/>
        </p:nvSpPr>
        <p:spPr bwMode="auto">
          <a:xfrm>
            <a:off x="2772569" y="3789363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" name="Line 19"/>
          <p:cNvSpPr>
            <a:spLocks noChangeShapeType="1"/>
          </p:cNvSpPr>
          <p:nvPr/>
        </p:nvSpPr>
        <p:spPr bwMode="auto">
          <a:xfrm>
            <a:off x="2772569" y="5138892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" name="Line 20"/>
          <p:cNvSpPr>
            <a:spLocks noChangeShapeType="1"/>
          </p:cNvSpPr>
          <p:nvPr/>
        </p:nvSpPr>
        <p:spPr bwMode="auto">
          <a:xfrm>
            <a:off x="6228555" y="2279650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" name="Line 21"/>
          <p:cNvSpPr>
            <a:spLocks noChangeShapeType="1"/>
          </p:cNvSpPr>
          <p:nvPr/>
        </p:nvSpPr>
        <p:spPr bwMode="auto">
          <a:xfrm>
            <a:off x="6228556" y="3789363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6228556" y="5138892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3420269" y="1405265"/>
            <a:ext cx="2808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>
                <a:solidFill>
                  <a:srgbClr val="FF0000"/>
                </a:solidFill>
              </a:rPr>
              <a:t>$ flex </a:t>
            </a:r>
            <a:r>
              <a:rPr lang="en-US" altLang="zh-TW" sz="2800" dirty="0" err="1" smtClean="0">
                <a:solidFill>
                  <a:srgbClr val="FF0000"/>
                </a:solidFill>
              </a:rPr>
              <a:t>lex.l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420269" y="2852936"/>
            <a:ext cx="2808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>
                <a:solidFill>
                  <a:srgbClr val="FF0000"/>
                </a:solidFill>
              </a:rPr>
              <a:t>$ </a:t>
            </a:r>
            <a:r>
              <a:rPr lang="en-US" altLang="zh-TW" sz="2800" dirty="0" err="1" smtClean="0">
                <a:solidFill>
                  <a:srgbClr val="FF0000"/>
                </a:solidFill>
              </a:rPr>
              <a:t>gcc</a:t>
            </a:r>
            <a:r>
              <a:rPr lang="en-US" altLang="zh-TW" sz="2800" dirty="0" smtClean="0">
                <a:solidFill>
                  <a:srgbClr val="FF0000"/>
                </a:solidFill>
              </a:rPr>
              <a:t> </a:t>
            </a:r>
            <a:r>
              <a:rPr lang="en-US" altLang="zh-TW" sz="2800" dirty="0" err="1">
                <a:solidFill>
                  <a:srgbClr val="FF0000"/>
                </a:solidFill>
              </a:rPr>
              <a:t>lex.yy.c</a:t>
            </a:r>
            <a:r>
              <a:rPr lang="en-US" altLang="zh-TW" sz="2800" dirty="0">
                <a:solidFill>
                  <a:srgbClr val="FF0000"/>
                </a:solidFill>
              </a:rPr>
              <a:t> -</a:t>
            </a:r>
            <a:r>
              <a:rPr lang="en-US" altLang="zh-TW" sz="2800" dirty="0" err="1">
                <a:solidFill>
                  <a:srgbClr val="FF0000"/>
                </a:solidFill>
              </a:rPr>
              <a:t>lfl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3420269" y="4293096"/>
            <a:ext cx="2808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>
                <a:solidFill>
                  <a:srgbClr val="FF0000"/>
                </a:solidFill>
              </a:rPr>
              <a:t>$ ./</a:t>
            </a:r>
            <a:r>
              <a:rPr lang="en-US" altLang="zh-TW" sz="2800" dirty="0" err="1" smtClean="0">
                <a:solidFill>
                  <a:srgbClr val="FF0000"/>
                </a:solidFill>
              </a:rPr>
              <a:t>a.out</a:t>
            </a:r>
            <a:r>
              <a:rPr lang="en-US" altLang="zh-TW" sz="2800" dirty="0" smtClean="0">
                <a:solidFill>
                  <a:srgbClr val="FF0000"/>
                </a:solidFill>
              </a:rPr>
              <a:t> &lt; </a:t>
            </a:r>
            <a:r>
              <a:rPr lang="en-US" altLang="zh-TW" sz="2800" dirty="0" err="1" smtClean="0">
                <a:solidFill>
                  <a:srgbClr val="FF0000"/>
                </a:solidFill>
              </a:rPr>
              <a:t>test.c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37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F27A58-318F-4FB2-8C2E-7DEB6D74C3B6}" type="slidenum">
              <a:rPr lang="en-US" altLang="zh-TW" smtClean="0"/>
              <a:pPr/>
              <a:t>11</a:t>
            </a:fld>
            <a:endParaRPr lang="en-US" altLang="zh-TW" smtClean="0"/>
          </a:p>
        </p:txBody>
      </p:sp>
      <p:sp>
        <p:nvSpPr>
          <p:cNvPr id="45060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The format of Lex source is </a:t>
            </a:r>
          </a:p>
          <a:p>
            <a:pPr eaLnBrk="1" hangingPunct="1"/>
            <a:endParaRPr lang="en-US" altLang="zh-TW" dirty="0" smtClean="0">
              <a:ea typeface="新細明體" pitchFamily="18" charset="-120"/>
            </a:endParaRPr>
          </a:p>
        </p:txBody>
      </p:sp>
      <p:sp>
        <p:nvSpPr>
          <p:cNvPr id="45061" name="Rectangle 4"/>
          <p:cNvSpPr>
            <a:spLocks noChangeArrowheads="1"/>
          </p:cNvSpPr>
          <p:nvPr/>
        </p:nvSpPr>
        <p:spPr bwMode="auto">
          <a:xfrm>
            <a:off x="179512" y="2492375"/>
            <a:ext cx="4679999" cy="2736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118800" bIns="118800"/>
          <a:lstStyle/>
          <a:p>
            <a:r>
              <a:rPr lang="en-US" altLang="zh-TW" sz="3200" dirty="0">
                <a:latin typeface="Courier New" pitchFamily="49" charset="0"/>
              </a:rPr>
              <a:t>{definitions}</a:t>
            </a:r>
          </a:p>
          <a:p>
            <a:r>
              <a:rPr lang="en-US" altLang="zh-TW" sz="3200" dirty="0">
                <a:latin typeface="Courier New" pitchFamily="49" charset="0"/>
              </a:rPr>
              <a:t>%%</a:t>
            </a:r>
          </a:p>
          <a:p>
            <a:r>
              <a:rPr lang="en-US" altLang="zh-TW" sz="3200" dirty="0">
                <a:solidFill>
                  <a:srgbClr val="FF6600"/>
                </a:solidFill>
                <a:latin typeface="Courier New" pitchFamily="49" charset="0"/>
              </a:rPr>
              <a:t>{transition rules}</a:t>
            </a:r>
          </a:p>
          <a:p>
            <a:r>
              <a:rPr lang="en-US" altLang="zh-TW" sz="3200" dirty="0">
                <a:latin typeface="Courier New" pitchFamily="49" charset="0"/>
              </a:rPr>
              <a:t>%%</a:t>
            </a:r>
          </a:p>
          <a:p>
            <a:r>
              <a:rPr lang="en-US" altLang="zh-TW" sz="3200" dirty="0">
                <a:latin typeface="Courier New" pitchFamily="49" charset="0"/>
              </a:rPr>
              <a:t>{user subroutines}</a:t>
            </a:r>
          </a:p>
          <a:p>
            <a:endParaRPr lang="en-US" altLang="zh-TW" sz="4400" dirty="0">
              <a:latin typeface="Courier New" pitchFamily="49" charset="0"/>
            </a:endParaRPr>
          </a:p>
        </p:txBody>
      </p:sp>
      <p:pic>
        <p:nvPicPr>
          <p:cNvPr id="6" name="Picture 1" descr="C:\Documents and Settings\Administrator\桌面\pllab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82549" y="5930022"/>
            <a:ext cx="1704251" cy="792088"/>
          </a:xfrm>
          <a:prstGeom prst="rect">
            <a:avLst/>
          </a:prstGeom>
          <a:noFill/>
        </p:spPr>
      </p:pic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335104" y="81887"/>
            <a:ext cx="8784976" cy="990600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H</a:t>
            </a:r>
            <a:r>
              <a:rPr lang="en-US" altLang="zh-TW" sz="4000" dirty="0" smtClean="0"/>
              <a:t>ow to write </a:t>
            </a:r>
            <a:r>
              <a:rPr lang="en-US" altLang="zh-TW" sz="4000" dirty="0" err="1" smtClean="0"/>
              <a:t>lex</a:t>
            </a:r>
            <a:r>
              <a:rPr lang="en-US" altLang="zh-TW" sz="4000" dirty="0" smtClean="0"/>
              <a:t> file?</a:t>
            </a:r>
            <a:endParaRPr lang="zh-TW" altLang="en-US" sz="28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099" y="1268760"/>
            <a:ext cx="4152900" cy="4663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104" y="81887"/>
            <a:ext cx="8784976" cy="990600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H</a:t>
            </a:r>
            <a:r>
              <a:rPr lang="en-US" altLang="zh-TW" sz="4000" dirty="0" smtClean="0"/>
              <a:t>ow to write </a:t>
            </a:r>
            <a:r>
              <a:rPr lang="en-US" altLang="zh-TW" sz="4000" dirty="0" err="1" smtClean="0"/>
              <a:t>lex</a:t>
            </a:r>
            <a:r>
              <a:rPr lang="en-US" altLang="zh-TW" sz="4000" dirty="0" smtClean="0"/>
              <a:t> file? </a:t>
            </a:r>
            <a:r>
              <a:rPr lang="en-US" altLang="zh-TW" sz="2800" dirty="0" smtClean="0"/>
              <a:t>(Definition part)</a:t>
            </a:r>
            <a:endParaRPr lang="zh-TW" altLang="en-US" sz="28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D8E969-5360-4F50-AAD9-E5820611726E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>
          <a:xfrm>
            <a:off x="457200" y="1124744"/>
            <a:ext cx="8229600" cy="5201322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Definition part:</a:t>
            </a:r>
          </a:p>
          <a:p>
            <a:pPr lvl="1"/>
            <a:r>
              <a:rPr lang="en-US" altLang="zh-TW" dirty="0"/>
              <a:t>format: </a:t>
            </a:r>
            <a:r>
              <a:rPr lang="en-US" altLang="zh-TW" dirty="0" smtClean="0">
                <a:solidFill>
                  <a:srgbClr val="FF0000"/>
                </a:solidFill>
              </a:rPr>
              <a:t>%{</a:t>
            </a:r>
            <a:r>
              <a:rPr lang="en-US" altLang="zh-TW" dirty="0" smtClean="0"/>
              <a:t> your declaration code(C language)</a:t>
            </a:r>
            <a:r>
              <a:rPr lang="en-US" altLang="zh-TW" dirty="0" smtClean="0">
                <a:solidFill>
                  <a:srgbClr val="FF0000"/>
                </a:solidFill>
              </a:rPr>
              <a:t>%}</a:t>
            </a: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Ex</a:t>
            </a:r>
            <a:endParaRPr lang="en-US" altLang="zh-TW" dirty="0">
              <a:solidFill>
                <a:schemeClr val="tx1"/>
              </a:solidFill>
            </a:endParaRPr>
          </a:p>
          <a:p>
            <a:pPr marL="594360" lvl="2" indent="0">
              <a:buNone/>
            </a:pPr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%{ //to record the number and lines of the parser input file</a:t>
            </a:r>
          </a:p>
          <a:p>
            <a:pPr marL="594360" lvl="2" indent="0">
              <a:buNone/>
            </a:pPr>
            <a:r>
              <a:rPr lang="en-US" altLang="zh-TW" sz="2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 </a:t>
            </a:r>
            <a:r>
              <a:rPr lang="en-US" altLang="zh-TW" sz="2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num_char</a:t>
            </a:r>
            <a:r>
              <a:rPr lang="en-US" altLang="zh-TW" sz="2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= 0;</a:t>
            </a:r>
          </a:p>
          <a:p>
            <a:pPr marL="594360" lvl="2" indent="0">
              <a:buNone/>
            </a:pPr>
            <a:r>
              <a:rPr lang="en-US" altLang="zh-TW" sz="2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 </a:t>
            </a:r>
            <a:r>
              <a:rPr lang="en-US" altLang="zh-TW" sz="2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num_line</a:t>
            </a:r>
            <a:r>
              <a:rPr lang="en-US" altLang="zh-TW" sz="2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= 0;</a:t>
            </a:r>
          </a:p>
          <a:p>
            <a:pPr marL="594360" lvl="2" indent="0">
              <a:buNone/>
            </a:pPr>
            <a:r>
              <a:rPr lang="en-US" altLang="zh-TW" sz="2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%}</a:t>
            </a:r>
          </a:p>
          <a:p>
            <a:pPr marL="594360" lvl="2" indent="0">
              <a:buNone/>
            </a:pPr>
            <a:r>
              <a:rPr lang="en-US" altLang="zh-TW" sz="2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%%</a:t>
            </a:r>
          </a:p>
          <a:p>
            <a:pPr marL="594360" lvl="2" indent="0">
              <a:buNone/>
            </a:pPr>
            <a:r>
              <a:rPr lang="en-US" altLang="zh-TW" sz="2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\n		{</a:t>
            </a:r>
            <a:r>
              <a:rPr lang="en-US" altLang="zh-TW" sz="2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num_line</a:t>
            </a:r>
            <a:r>
              <a:rPr lang="en-US" altLang="zh-TW" sz="2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++;}</a:t>
            </a:r>
          </a:p>
          <a:p>
            <a:pPr marL="594360" lvl="2" indent="0">
              <a:buNone/>
            </a:pPr>
            <a:r>
              <a:rPr lang="en-US" altLang="zh-TW" sz="2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		{</a:t>
            </a:r>
            <a:r>
              <a:rPr lang="en-US" altLang="zh-TW" sz="2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num_char</a:t>
            </a:r>
            <a:r>
              <a:rPr lang="en-US" altLang="zh-TW" sz="2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;}</a:t>
            </a:r>
          </a:p>
        </p:txBody>
      </p:sp>
      <p:pic>
        <p:nvPicPr>
          <p:cNvPr id="5" name="Picture 1" descr="C:\Documents and Settings\Administrator\桌面\pllab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2549" y="5930022"/>
            <a:ext cx="1704251" cy="792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2451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D8E969-5360-4F50-AAD9-E5820611726E}" type="slidenum">
              <a:rPr lang="en-US" altLang="zh-TW" smtClean="0"/>
              <a:pPr>
                <a:defRPr/>
              </a:pPr>
              <a:t>13</a:t>
            </a:fld>
            <a:endParaRPr lang="en-US" altLang="zh-TW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Definition part :</a:t>
            </a:r>
          </a:p>
          <a:p>
            <a:pPr lvl="1"/>
            <a:r>
              <a:rPr lang="en-US" altLang="zh-TW" dirty="0" smtClean="0"/>
              <a:t>We can also declare variables for the rule part…</a:t>
            </a:r>
          </a:p>
          <a:p>
            <a:pPr lvl="1"/>
            <a:r>
              <a:rPr lang="en-US" altLang="zh-TW" dirty="0" smtClean="0"/>
              <a:t>format: </a:t>
            </a:r>
            <a:r>
              <a:rPr lang="en-US" altLang="zh-TW" dirty="0" smtClean="0">
                <a:solidFill>
                  <a:srgbClr val="FF0000"/>
                </a:solidFill>
              </a:rPr>
              <a:t>name  definition</a:t>
            </a: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Ex</a:t>
            </a:r>
          </a:p>
          <a:p>
            <a:pPr marL="594360" lvl="2" indent="0">
              <a:buNone/>
            </a:pPr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number	[0-9]+</a:t>
            </a:r>
          </a:p>
          <a:p>
            <a:pPr marL="594360" lvl="2" indent="0">
              <a:buNone/>
            </a:pPr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identifier	[a-</a:t>
            </a:r>
            <a:r>
              <a:rPr lang="en-US" altLang="zh-TW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zA</a:t>
            </a:r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-Z_][a-zA-Z_0-9]*</a:t>
            </a:r>
          </a:p>
          <a:p>
            <a:pPr marL="594360" lvl="2" indent="0">
              <a:buNone/>
            </a:pPr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%%</a:t>
            </a:r>
          </a:p>
          <a:p>
            <a:pPr marL="594360" lvl="2" indent="0">
              <a:buNone/>
            </a:pPr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{number}	</a:t>
            </a:r>
            <a:r>
              <a:rPr lang="en-US" altLang="zh-TW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printf</a:t>
            </a:r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(“%s this token is a number\n”,  </a:t>
            </a:r>
            <a:r>
              <a:rPr lang="en-US" altLang="zh-TW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yytext</a:t>
            </a:r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);</a:t>
            </a:r>
          </a:p>
          <a:p>
            <a:pPr marL="594360" lvl="2" indent="0">
              <a:buNone/>
            </a:pPr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{identifier}	</a:t>
            </a:r>
            <a:r>
              <a:rPr lang="en-US" altLang="zh-TW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printf</a:t>
            </a:r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(“%s this token is a identifier\n”, </a:t>
            </a:r>
            <a:r>
              <a:rPr lang="en-US" altLang="zh-TW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yytext</a:t>
            </a:r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);</a:t>
            </a: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the code above equals to…</a:t>
            </a:r>
          </a:p>
          <a:p>
            <a:pPr marL="594360" lvl="2" indent="0">
              <a:buNone/>
            </a:pPr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{[0-9]+} 	</a:t>
            </a:r>
            <a:r>
              <a:rPr lang="en-US" altLang="zh-TW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printf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(“%s this token is a number\n”,  </a:t>
            </a:r>
            <a:r>
              <a:rPr lang="en-US" altLang="zh-TW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yytext</a:t>
            </a:r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);</a:t>
            </a:r>
          </a:p>
          <a:p>
            <a:pPr marL="594360" lvl="2" indent="0">
              <a:buNone/>
            </a:pPr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{[a-</a:t>
            </a:r>
            <a:r>
              <a:rPr lang="en-US" altLang="zh-TW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zA</a:t>
            </a:r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-Z_][a-zA-Z_0-9]*} </a:t>
            </a:r>
            <a:r>
              <a:rPr lang="en-US" altLang="zh-TW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printf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(“%s this token is a identifier\n”, </a:t>
            </a:r>
            <a:r>
              <a:rPr lang="en-US" altLang="zh-TW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yytext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);</a:t>
            </a:r>
          </a:p>
          <a:p>
            <a:pPr marL="594360" lvl="2" indent="0">
              <a:buNone/>
            </a:pPr>
            <a:endParaRPr lang="en-US" altLang="zh-TW" dirty="0"/>
          </a:p>
        </p:txBody>
      </p:sp>
      <p:pic>
        <p:nvPicPr>
          <p:cNvPr id="6" name="Picture 1" descr="C:\Documents and Settings\Administrator\桌面\pllab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82549" y="5930022"/>
            <a:ext cx="1704251" cy="792088"/>
          </a:xfrm>
          <a:prstGeom prst="rect">
            <a:avLst/>
          </a:prstGeom>
          <a:noFill/>
        </p:spPr>
      </p:pic>
      <p:sp>
        <p:nvSpPr>
          <p:cNvPr id="13" name="標題 1"/>
          <p:cNvSpPr>
            <a:spLocks noGrp="1"/>
          </p:cNvSpPr>
          <p:nvPr>
            <p:ph type="title"/>
          </p:nvPr>
        </p:nvSpPr>
        <p:spPr>
          <a:xfrm>
            <a:off x="335104" y="81887"/>
            <a:ext cx="8784976" cy="990600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H</a:t>
            </a:r>
            <a:r>
              <a:rPr lang="en-US" altLang="zh-TW" sz="4000" dirty="0" smtClean="0"/>
              <a:t>ow to write </a:t>
            </a:r>
            <a:r>
              <a:rPr lang="en-US" altLang="zh-TW" sz="4000" dirty="0" err="1" smtClean="0"/>
              <a:t>lex</a:t>
            </a:r>
            <a:r>
              <a:rPr lang="en-US" altLang="zh-TW" sz="4000" dirty="0" smtClean="0"/>
              <a:t> file? </a:t>
            </a:r>
            <a:r>
              <a:rPr lang="en-US" altLang="zh-TW" sz="2800" dirty="0" smtClean="0"/>
              <a:t>(Definition part)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3194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908175" y="2970213"/>
            <a:ext cx="5257800" cy="2447925"/>
            <a:chOff x="295" y="1752"/>
            <a:chExt cx="3312" cy="1542"/>
          </a:xfrm>
        </p:grpSpPr>
        <p:sp>
          <p:nvSpPr>
            <p:cNvPr id="46086" name="Rectangle 5"/>
            <p:cNvSpPr>
              <a:spLocks noChangeArrowheads="1"/>
            </p:cNvSpPr>
            <p:nvPr/>
          </p:nvSpPr>
          <p:spPr bwMode="auto">
            <a:xfrm>
              <a:off x="295" y="2115"/>
              <a:ext cx="3312" cy="11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n-US" altLang="zh-TW" sz="2000">
                  <a:latin typeface="Courier New" pitchFamily="49" charset="0"/>
                </a:rPr>
                <a:t>letter	[a-zA-Z_]</a:t>
              </a:r>
            </a:p>
            <a:p>
              <a:r>
                <a:rPr lang="en-US" altLang="zh-TW" sz="2000">
                  <a:latin typeface="Courier New" pitchFamily="49" charset="0"/>
                </a:rPr>
                <a:t>digit		[0-9]</a:t>
              </a:r>
            </a:p>
            <a:p>
              <a:r>
                <a:rPr lang="en-US" altLang="zh-TW" sz="2000">
                  <a:latin typeface="Courier New" pitchFamily="49" charset="0"/>
                </a:rPr>
                <a:t>%%</a:t>
              </a:r>
            </a:p>
            <a:p>
              <a:r>
                <a:rPr lang="en-US" altLang="zh-TW" sz="2000">
                  <a:solidFill>
                    <a:srgbClr val="FF6600"/>
                  </a:solidFill>
                  <a:latin typeface="Courier New" pitchFamily="49" charset="0"/>
                </a:rPr>
                <a:t>{</a:t>
              </a:r>
              <a:r>
                <a:rPr lang="en-US" altLang="zh-TW" sz="2000">
                  <a:latin typeface="Courier New" pitchFamily="49" charset="0"/>
                </a:rPr>
                <a:t>letter</a:t>
              </a:r>
              <a:r>
                <a:rPr lang="en-US" altLang="zh-TW" sz="2000">
                  <a:solidFill>
                    <a:srgbClr val="FF6600"/>
                  </a:solidFill>
                  <a:latin typeface="Courier New" pitchFamily="49" charset="0"/>
                </a:rPr>
                <a:t>}</a:t>
              </a:r>
              <a:r>
                <a:rPr lang="en-US" altLang="zh-TW" sz="2000">
                  <a:latin typeface="Courier New" pitchFamily="49" charset="0"/>
                </a:rPr>
                <a:t>(</a:t>
              </a:r>
              <a:r>
                <a:rPr lang="en-US" altLang="zh-TW" sz="2000">
                  <a:solidFill>
                    <a:srgbClr val="FF6600"/>
                  </a:solidFill>
                  <a:latin typeface="Courier New" pitchFamily="49" charset="0"/>
                </a:rPr>
                <a:t>{</a:t>
              </a:r>
              <a:r>
                <a:rPr lang="en-US" altLang="zh-TW" sz="2000">
                  <a:latin typeface="Courier New" pitchFamily="49" charset="0"/>
                </a:rPr>
                <a:t>letter</a:t>
              </a:r>
              <a:r>
                <a:rPr lang="en-US" altLang="zh-TW" sz="2000">
                  <a:solidFill>
                    <a:srgbClr val="FF6600"/>
                  </a:solidFill>
                  <a:latin typeface="Courier New" pitchFamily="49" charset="0"/>
                </a:rPr>
                <a:t>}</a:t>
              </a:r>
              <a:r>
                <a:rPr lang="en-US" altLang="zh-TW" sz="2000">
                  <a:latin typeface="Courier New" pitchFamily="49" charset="0"/>
                </a:rPr>
                <a:t>|</a:t>
              </a:r>
              <a:r>
                <a:rPr lang="en-US" altLang="zh-TW" sz="2000">
                  <a:solidFill>
                    <a:srgbClr val="FF6600"/>
                  </a:solidFill>
                  <a:latin typeface="Courier New" pitchFamily="49" charset="0"/>
                </a:rPr>
                <a:t>{</a:t>
              </a:r>
              <a:r>
                <a:rPr lang="en-US" altLang="zh-TW" sz="2000">
                  <a:latin typeface="Courier New" pitchFamily="49" charset="0"/>
                </a:rPr>
                <a:t>digit</a:t>
              </a:r>
              <a:r>
                <a:rPr lang="en-US" altLang="zh-TW" sz="2000">
                  <a:solidFill>
                    <a:srgbClr val="FF6600"/>
                  </a:solidFill>
                  <a:latin typeface="Courier New" pitchFamily="49" charset="0"/>
                </a:rPr>
                <a:t>}</a:t>
              </a:r>
              <a:r>
                <a:rPr lang="en-US" altLang="zh-TW" sz="2000">
                  <a:latin typeface="Courier New" pitchFamily="49" charset="0"/>
                </a:rPr>
                <a:t>)*  ECHO;</a:t>
              </a:r>
            </a:p>
            <a:p>
              <a:r>
                <a:rPr lang="en-US" altLang="zh-TW" sz="2000">
                  <a:latin typeface="Courier New" pitchFamily="49" charset="0"/>
                </a:rPr>
                <a:t>.				     |</a:t>
              </a:r>
            </a:p>
            <a:p>
              <a:r>
                <a:rPr lang="en-US" altLang="zh-TW" sz="2000">
                  <a:latin typeface="Courier New" pitchFamily="49" charset="0"/>
                </a:rPr>
                <a:t>\n				     ;</a:t>
              </a:r>
            </a:p>
            <a:p>
              <a:endParaRPr lang="en-US" altLang="zh-TW" sz="2000">
                <a:latin typeface="Courier New" pitchFamily="49" charset="0"/>
              </a:endParaRPr>
            </a:p>
          </p:txBody>
        </p:sp>
        <p:grpSp>
          <p:nvGrpSpPr>
            <p:cNvPr id="46087" name="Group 13"/>
            <p:cNvGrpSpPr>
              <a:grpSpLocks/>
            </p:cNvGrpSpPr>
            <p:nvPr/>
          </p:nvGrpSpPr>
          <p:grpSpPr bwMode="auto">
            <a:xfrm>
              <a:off x="1202" y="1752"/>
              <a:ext cx="1633" cy="327"/>
              <a:chOff x="1202" y="1752"/>
              <a:chExt cx="1633" cy="327"/>
            </a:xfrm>
          </p:grpSpPr>
          <p:sp>
            <p:nvSpPr>
              <p:cNvPr id="46088" name="AutoShape 7"/>
              <p:cNvSpPr>
                <a:spLocks noChangeArrowheads="1"/>
              </p:cNvSpPr>
              <p:nvPr/>
            </p:nvSpPr>
            <p:spPr bwMode="auto">
              <a:xfrm>
                <a:off x="1202" y="1797"/>
                <a:ext cx="272" cy="272"/>
              </a:xfrm>
              <a:prstGeom prst="upDownArrow">
                <a:avLst>
                  <a:gd name="adj1" fmla="val 50000"/>
                  <a:gd name="adj2" fmla="val 20000"/>
                </a:avLst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6089" name="Text Box 8"/>
              <p:cNvSpPr txBox="1">
                <a:spLocks noChangeArrowheads="1"/>
              </p:cNvSpPr>
              <p:nvPr/>
            </p:nvSpPr>
            <p:spPr bwMode="auto">
              <a:xfrm>
                <a:off x="1519" y="1752"/>
                <a:ext cx="131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800"/>
                  <a:t>Equivalent!!</a:t>
                </a:r>
              </a:p>
            </p:txBody>
          </p:sp>
        </p:grpSp>
      </p:grpSp>
      <p:sp>
        <p:nvSpPr>
          <p:cNvPr id="4608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68C865C-D8E4-4E2A-8222-9CCACB17E938}" type="slidenum">
              <a:rPr lang="en-US" altLang="zh-TW" smtClean="0"/>
              <a:pPr/>
              <a:t>14</a:t>
            </a:fld>
            <a:endParaRPr lang="en-US" altLang="zh-TW" smtClean="0"/>
          </a:p>
        </p:txBody>
      </p:sp>
      <p:sp>
        <p:nvSpPr>
          <p:cNvPr id="46084" name="Rectangle 6"/>
          <p:cNvSpPr>
            <a:spLocks noChangeArrowheads="1"/>
          </p:cNvSpPr>
          <p:nvPr/>
        </p:nvSpPr>
        <p:spPr bwMode="auto">
          <a:xfrm>
            <a:off x="1908175" y="1673225"/>
            <a:ext cx="5256213" cy="12969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altLang="zh-TW" sz="2000">
                <a:latin typeface="Courier New" pitchFamily="49" charset="0"/>
              </a:rPr>
              <a:t>%%</a:t>
            </a:r>
          </a:p>
          <a:p>
            <a:r>
              <a:rPr lang="en-US" altLang="zh-TW" sz="2000">
                <a:latin typeface="Courier New" pitchFamily="49" charset="0"/>
              </a:rPr>
              <a:t>[a-zA-Z_]([a-zA-Z_]|[0-9])*  ECHO;</a:t>
            </a:r>
          </a:p>
          <a:p>
            <a:r>
              <a:rPr lang="en-US" altLang="zh-TW" sz="2000">
                <a:latin typeface="Courier New" pitchFamily="49" charset="0"/>
              </a:rPr>
              <a:t>.				     |</a:t>
            </a:r>
          </a:p>
          <a:p>
            <a:r>
              <a:rPr lang="en-US" altLang="zh-TW" sz="2000">
                <a:latin typeface="Courier New" pitchFamily="49" charset="0"/>
              </a:rPr>
              <a:t>\n				     ;</a:t>
            </a:r>
          </a:p>
          <a:p>
            <a:endParaRPr lang="en-US" altLang="zh-TW" sz="2000">
              <a:latin typeface="Courier New" pitchFamily="49" charset="0"/>
            </a:endParaRPr>
          </a:p>
        </p:txBody>
      </p:sp>
      <p:pic>
        <p:nvPicPr>
          <p:cNvPr id="10" name="Picture 1" descr="C:\Documents and Settings\Administrator\桌面\pllab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82549" y="5930022"/>
            <a:ext cx="1704251" cy="792088"/>
          </a:xfrm>
          <a:prstGeom prst="rect">
            <a:avLst/>
          </a:prstGeom>
          <a:noFill/>
        </p:spPr>
      </p:pic>
      <p:sp>
        <p:nvSpPr>
          <p:cNvPr id="12" name="標題 1"/>
          <p:cNvSpPr txBox="1">
            <a:spLocks/>
          </p:cNvSpPr>
          <p:nvPr/>
        </p:nvSpPr>
        <p:spPr>
          <a:xfrm>
            <a:off x="335104" y="81887"/>
            <a:ext cx="8784976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TW" sz="4000" smtClean="0"/>
              <a:t>How to write lex file? </a:t>
            </a:r>
            <a:r>
              <a:rPr lang="en-US" altLang="zh-TW" sz="2800" smtClean="0"/>
              <a:t>(Definition part)</a:t>
            </a:r>
            <a:endParaRPr lang="zh-TW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D8E969-5360-4F50-AAD9-E5820611726E}" type="slidenum">
              <a:rPr lang="en-US" altLang="zh-TW" smtClean="0"/>
              <a:pPr>
                <a:defRPr/>
              </a:pPr>
              <a:t>15</a:t>
            </a:fld>
            <a:endParaRPr lang="en-US" altLang="zh-TW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sz="3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Rules part :</a:t>
            </a:r>
          </a:p>
          <a:p>
            <a:pPr lvl="1"/>
            <a:r>
              <a:rPr lang="en-US" altLang="zh-TW" sz="26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Write the tokens’ rule you want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format:</a:t>
            </a:r>
            <a:r>
              <a:rPr lang="zh-TW" altLang="en-US" sz="2600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  </a:t>
            </a:r>
            <a:r>
              <a:rPr lang="en-US" altLang="zh-TW" sz="2800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regexp</a:t>
            </a:r>
            <a:r>
              <a:rPr lang="en-US" altLang="zh-TW" sz="2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action </a:t>
            </a:r>
            <a:r>
              <a:rPr lang="en-US" altLang="zh-TW" sz="28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(C code)</a:t>
            </a:r>
            <a:r>
              <a:rPr lang="en-US" altLang="zh-TW" sz="2800" dirty="0">
                <a:solidFill>
                  <a:srgbClr val="FF66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format:    </a:t>
            </a:r>
            <a:r>
              <a:rPr lang="en-US" altLang="zh-TW" sz="2800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regexp</a:t>
            </a:r>
            <a:r>
              <a:rPr lang="en-US" altLang="zh-TW" sz="2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</a:t>
            </a:r>
            <a:r>
              <a:rPr lang="en-US" altLang="zh-TW" sz="2800" dirty="0" smtClean="0">
                <a:solidFill>
                  <a:srgbClr val="FF66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{</a:t>
            </a:r>
            <a:r>
              <a:rPr lang="en-US" altLang="zh-TW" sz="2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28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actions (C code</a:t>
            </a:r>
            <a:r>
              <a:rPr lang="en-US" altLang="zh-TW" sz="2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)</a:t>
            </a:r>
            <a:r>
              <a:rPr lang="en-US" altLang="zh-TW" sz="2800" dirty="0" smtClean="0">
                <a:solidFill>
                  <a:srgbClr val="FF66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; }</a:t>
            </a:r>
            <a:endParaRPr lang="en-US" altLang="zh-TW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lnSpc>
                <a:spcPct val="90000"/>
              </a:lnSpc>
            </a:pPr>
            <a:endParaRPr lang="en-US" altLang="zh-TW" sz="2800" dirty="0" smtClean="0">
              <a:solidFill>
                <a:srgbClr val="FF6600"/>
              </a:solidFill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800" dirty="0" err="1" smtClean="0">
                <a:ea typeface="新細明體" pitchFamily="18" charset="-120"/>
              </a:rPr>
              <a:t>E.g</a:t>
            </a:r>
            <a:endParaRPr lang="en-US" altLang="zh-TW" sz="2800" dirty="0">
              <a:ea typeface="新細明體" pitchFamily="18" charset="-120"/>
            </a:endParaRPr>
          </a:p>
        </p:txBody>
      </p:sp>
      <p:pic>
        <p:nvPicPr>
          <p:cNvPr id="6" name="Picture 1" descr="C:\Documents and Settings\Administrator\桌面\pllab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82549" y="5930022"/>
            <a:ext cx="1704251" cy="792088"/>
          </a:xfrm>
          <a:prstGeom prst="rect">
            <a:avLst/>
          </a:prstGeom>
          <a:noFill/>
        </p:spPr>
      </p:pic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335104" y="81887"/>
            <a:ext cx="8784976" cy="990600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H</a:t>
            </a:r>
            <a:r>
              <a:rPr lang="en-US" altLang="zh-TW" sz="4000" dirty="0" smtClean="0"/>
              <a:t>ow to write </a:t>
            </a:r>
            <a:r>
              <a:rPr lang="en-US" altLang="zh-TW" sz="4000" dirty="0" err="1" smtClean="0"/>
              <a:t>lex</a:t>
            </a:r>
            <a:r>
              <a:rPr lang="en-US" altLang="zh-TW" sz="4000" dirty="0" smtClean="0"/>
              <a:t> file? </a:t>
            </a:r>
            <a:r>
              <a:rPr lang="en-US" altLang="zh-TW" sz="2800" dirty="0" smtClean="0"/>
              <a:t>(Rules part)</a:t>
            </a:r>
            <a:endParaRPr lang="zh-TW" alt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449563"/>
            <a:ext cx="5191125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830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Transition Rules : </a:t>
            </a:r>
            <a:r>
              <a:rPr lang="en-US" altLang="zh-TW" dirty="0">
                <a:ea typeface="新細明體" pitchFamily="18" charset="-120"/>
              </a:rPr>
              <a:t>F</a:t>
            </a:r>
            <a:r>
              <a:rPr lang="en-US" altLang="zh-TW" dirty="0" smtClean="0">
                <a:ea typeface="新細明體" pitchFamily="18" charset="-120"/>
              </a:rPr>
              <a:t>or Rule </a:t>
            </a:r>
            <a:r>
              <a:rPr lang="en-US" altLang="zh-TW" dirty="0">
                <a:ea typeface="新細明體" pitchFamily="18" charset="-120"/>
              </a:rPr>
              <a:t>P</a:t>
            </a:r>
            <a:r>
              <a:rPr lang="en-US" altLang="zh-TW" dirty="0" smtClean="0">
                <a:ea typeface="新細明體" pitchFamily="18" charset="-120"/>
              </a:rPr>
              <a:t>art</a:t>
            </a:r>
          </a:p>
        </p:txBody>
      </p:sp>
      <p:sp>
        <p:nvSpPr>
          <p:cNvPr id="3891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065D0E-8A8B-4351-977A-381FAB281C8A}" type="slidenum">
              <a:rPr lang="en-US" altLang="zh-TW" smtClean="0"/>
              <a:pPr/>
              <a:t>16</a:t>
            </a:fld>
            <a:endParaRPr lang="en-US" altLang="zh-TW" smtClean="0"/>
          </a:p>
        </p:txBody>
      </p:sp>
      <p:sp>
        <p:nvSpPr>
          <p:cNvPr id="3891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31903"/>
            <a:ext cx="8362950" cy="484030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 smtClean="0">
                <a:ea typeface="新細明體" pitchFamily="18" charset="-120"/>
              </a:rPr>
              <a:t>Unmatched patterns will perform a default action, which copies the input to the output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>
                <a:ea typeface="新細明體" pitchFamily="18" charset="-120"/>
              </a:rPr>
              <a:t>Null statement </a:t>
            </a:r>
            <a:r>
              <a:rPr lang="en-US" altLang="zh-TW" sz="2800" b="1" dirty="0" smtClean="0">
                <a:solidFill>
                  <a:srgbClr val="FF6600"/>
                </a:solidFill>
                <a:ea typeface="新細明體" pitchFamily="18" charset="-120"/>
              </a:rPr>
              <a:t>;</a:t>
            </a:r>
            <a:r>
              <a:rPr lang="en-US" altLang="zh-TW" sz="2800" b="1" dirty="0" smtClean="0">
                <a:ea typeface="新細明體" pitchFamily="18" charset="-120"/>
              </a:rPr>
              <a:t> </a:t>
            </a:r>
            <a:r>
              <a:rPr lang="en-US" altLang="zh-TW" sz="2800" dirty="0" smtClean="0">
                <a:ea typeface="新細明體" pitchFamily="18" charset="-120"/>
              </a:rPr>
              <a:t>will ignore the input (no actions)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i="1" dirty="0" err="1" smtClean="0">
                <a:solidFill>
                  <a:srgbClr val="FF6600"/>
                </a:solidFill>
                <a:ea typeface="新細明體" pitchFamily="18" charset="-120"/>
              </a:rPr>
              <a:t>E.g</a:t>
            </a:r>
            <a:r>
              <a:rPr lang="zh-TW" altLang="en-US" sz="2800" i="1" dirty="0">
                <a:solidFill>
                  <a:srgbClr val="FF6600"/>
                </a:solidFill>
                <a:ea typeface="新細明體" pitchFamily="18" charset="-120"/>
              </a:rPr>
              <a:t>：</a:t>
            </a:r>
            <a:r>
              <a:rPr lang="en-US" altLang="zh-TW" sz="2800" i="1" dirty="0" smtClean="0">
                <a:solidFill>
                  <a:srgbClr val="FF6600"/>
                </a:solidFill>
                <a:ea typeface="新細明體" pitchFamily="18" charset="-120"/>
              </a:rPr>
              <a:t>Ignore blank</a:t>
            </a:r>
            <a:r>
              <a:rPr lang="en-US" altLang="zh-TW" sz="2800" dirty="0">
                <a:ea typeface="新細明體" pitchFamily="18" charset="-120"/>
              </a:rPr>
              <a:t>, </a:t>
            </a:r>
            <a:r>
              <a:rPr lang="en-US" altLang="zh-TW" sz="2800" i="1" dirty="0">
                <a:solidFill>
                  <a:srgbClr val="FF6600"/>
                </a:solidFill>
                <a:ea typeface="新細明體" pitchFamily="18" charset="-120"/>
              </a:rPr>
              <a:t>tab </a:t>
            </a:r>
            <a:r>
              <a:rPr lang="en-US" altLang="zh-TW" sz="2800" dirty="0">
                <a:solidFill>
                  <a:srgbClr val="FF6600"/>
                </a:solidFill>
                <a:ea typeface="新細明體" pitchFamily="18" charset="-120"/>
              </a:rPr>
              <a:t>(</a:t>
            </a:r>
            <a:r>
              <a:rPr lang="en-US" altLang="zh-TW" sz="2800" dirty="0">
                <a:solidFill>
                  <a:srgbClr val="FF6600"/>
                </a:solidFill>
                <a:latin typeface="Courier New" pitchFamily="49" charset="0"/>
                <a:ea typeface="新細明體" pitchFamily="18" charset="-120"/>
              </a:rPr>
              <a:t>\t</a:t>
            </a:r>
            <a:r>
              <a:rPr lang="en-US" altLang="zh-TW" sz="2800" dirty="0">
                <a:solidFill>
                  <a:srgbClr val="FF6600"/>
                </a:solidFill>
                <a:ea typeface="新細明體" pitchFamily="18" charset="-120"/>
              </a:rPr>
              <a:t>)</a:t>
            </a:r>
            <a:r>
              <a:rPr lang="en-US" altLang="zh-TW" sz="2800" dirty="0">
                <a:ea typeface="新細明體" pitchFamily="18" charset="-120"/>
              </a:rPr>
              <a:t>, </a:t>
            </a:r>
            <a:r>
              <a:rPr lang="en-US" altLang="zh-TW" sz="2800" i="1" dirty="0">
                <a:solidFill>
                  <a:srgbClr val="FF6600"/>
                </a:solidFill>
                <a:ea typeface="新細明體" pitchFamily="18" charset="-120"/>
              </a:rPr>
              <a:t>newline </a:t>
            </a:r>
            <a:r>
              <a:rPr lang="en-US" altLang="zh-TW" sz="2800" dirty="0">
                <a:solidFill>
                  <a:srgbClr val="FF6600"/>
                </a:solidFill>
                <a:ea typeface="新細明體" pitchFamily="18" charset="-120"/>
              </a:rPr>
              <a:t>(</a:t>
            </a:r>
            <a:r>
              <a:rPr lang="en-US" altLang="zh-TW" sz="2800" dirty="0">
                <a:solidFill>
                  <a:srgbClr val="FF6600"/>
                </a:solidFill>
                <a:latin typeface="Courier New" pitchFamily="49" charset="0"/>
                <a:ea typeface="新細明體" pitchFamily="18" charset="-120"/>
              </a:rPr>
              <a:t>\n</a:t>
            </a:r>
            <a:r>
              <a:rPr lang="en-US" altLang="zh-TW" sz="2800" dirty="0">
                <a:solidFill>
                  <a:srgbClr val="FF6600"/>
                </a:solidFill>
                <a:ea typeface="新細明體" pitchFamily="18" charset="-120"/>
              </a:rPr>
              <a:t>)</a:t>
            </a:r>
            <a:r>
              <a:rPr lang="en-US" altLang="zh-TW" sz="2800" dirty="0">
                <a:ea typeface="新細明體" pitchFamily="18" charset="-120"/>
              </a:rPr>
              <a:t> </a:t>
            </a:r>
            <a:endParaRPr lang="en-US" altLang="zh-TW" sz="2800" dirty="0" smtClean="0">
              <a:ea typeface="新細明體" pitchFamily="18" charset="-120"/>
            </a:endParaRPr>
          </a:p>
          <a:p>
            <a:pPr lvl="1">
              <a:lnSpc>
                <a:spcPct val="90000"/>
              </a:lnSpc>
            </a:pPr>
            <a:r>
              <a:rPr lang="en-US" altLang="zh-TW" sz="2500" dirty="0" smtClean="0">
                <a:latin typeface="Courier New" pitchFamily="49" charset="0"/>
                <a:ea typeface="新細明體" pitchFamily="18" charset="-120"/>
              </a:rPr>
              <a:t>[ \t\n]	</a:t>
            </a:r>
            <a:r>
              <a:rPr lang="en-US" altLang="zh-TW" sz="2500" dirty="0" smtClean="0">
                <a:solidFill>
                  <a:srgbClr val="FF6600"/>
                </a:solidFill>
                <a:latin typeface="Courier New" pitchFamily="49" charset="0"/>
                <a:ea typeface="新細明體" pitchFamily="18" charset="-120"/>
              </a:rPr>
              <a:t>;</a:t>
            </a:r>
            <a:r>
              <a:rPr lang="en-US" altLang="zh-TW" sz="2500" dirty="0" smtClean="0">
                <a:ea typeface="新細明體" pitchFamily="18" charset="-12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pitchFamily="18" charset="-120"/>
              </a:rPr>
              <a:t>Causes the three spacing characters to be ignored</a:t>
            </a:r>
          </a:p>
          <a:p>
            <a:pPr eaLnBrk="1" hangingPunct="1">
              <a:lnSpc>
                <a:spcPct val="90000"/>
              </a:lnSpc>
            </a:pPr>
            <a:endParaRPr lang="en-US" altLang="zh-TW" sz="2800" dirty="0" smtClean="0">
              <a:ea typeface="新細明體" pitchFamily="18" charset="-120"/>
            </a:endParaRP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2673173" y="4005064"/>
            <a:ext cx="3492252" cy="2176986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altLang="zh-TW" sz="1400">
                <a:latin typeface="Courier New" pitchFamily="49" charset="0"/>
              </a:rPr>
              <a:t>a = b + c;</a:t>
            </a:r>
          </a:p>
          <a:p>
            <a:r>
              <a:rPr lang="en-US" altLang="zh-TW" sz="1400">
                <a:latin typeface="Courier New" pitchFamily="49" charset="0"/>
              </a:rPr>
              <a:t>d = b * c;</a:t>
            </a:r>
          </a:p>
          <a:p>
            <a:endParaRPr lang="en-US" altLang="zh-TW" sz="1400">
              <a:latin typeface="Courier New" pitchFamily="49" charset="0"/>
            </a:endParaRPr>
          </a:p>
          <a:p>
            <a:r>
              <a:rPr lang="en-US" altLang="zh-TW"/>
              <a:t>↓ ↓ </a:t>
            </a:r>
          </a:p>
          <a:p>
            <a:endParaRPr lang="en-US" altLang="zh-TW" sz="1400">
              <a:latin typeface="Gulim" pitchFamily="34" charset="-127"/>
              <a:ea typeface="Gulim" pitchFamily="34" charset="-127"/>
            </a:endParaRPr>
          </a:p>
          <a:p>
            <a:r>
              <a:rPr lang="en-US" altLang="zh-TW" sz="1400">
                <a:latin typeface="Courier New" pitchFamily="49" charset="0"/>
              </a:rPr>
              <a:t>a=b+c;d=b*c;</a:t>
            </a:r>
          </a:p>
        </p:txBody>
      </p:sp>
      <p:pic>
        <p:nvPicPr>
          <p:cNvPr id="6" name="Picture 1" descr="C:\Documents and Settings\Administrator\桌面\pllab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2549" y="5930022"/>
            <a:ext cx="1704251" cy="792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3575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Transition Rules (cont’d)</a:t>
            </a:r>
          </a:p>
        </p:txBody>
      </p:sp>
      <p:sp>
        <p:nvSpPr>
          <p:cNvPr id="3993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A9478D-0B03-427A-903B-29F7199456E3}" type="slidenum">
              <a:rPr lang="en-US" altLang="zh-TW" smtClean="0"/>
              <a:pPr/>
              <a:t>17</a:t>
            </a:fld>
            <a:endParaRPr lang="en-US" altLang="zh-TW" smtClean="0"/>
          </a:p>
        </p:txBody>
      </p:sp>
      <p:sp>
        <p:nvSpPr>
          <p:cNvPr id="39940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TW" sz="2800" dirty="0" smtClean="0">
                <a:ea typeface="新細明體" pitchFamily="18" charset="-120"/>
              </a:rPr>
              <a:t>Four special options for actions:</a:t>
            </a:r>
            <a:br>
              <a:rPr lang="en-US" altLang="zh-TW" sz="2800" dirty="0" smtClean="0">
                <a:ea typeface="新細明體" pitchFamily="18" charset="-120"/>
              </a:rPr>
            </a:br>
            <a:r>
              <a:rPr lang="en-US" altLang="zh-TW" sz="2800" dirty="0" smtClean="0">
                <a:solidFill>
                  <a:srgbClr val="FF6600"/>
                </a:solidFill>
                <a:ea typeface="新細明體" pitchFamily="18" charset="-120"/>
              </a:rPr>
              <a:t>|</a:t>
            </a:r>
            <a:r>
              <a:rPr lang="en-US" altLang="zh-TW" sz="2800" dirty="0" smtClean="0">
                <a:ea typeface="新細明體" pitchFamily="18" charset="-120"/>
              </a:rPr>
              <a:t>, </a:t>
            </a:r>
            <a:r>
              <a:rPr lang="en-US" altLang="zh-TW" sz="2800" dirty="0" smtClean="0">
                <a:solidFill>
                  <a:srgbClr val="FF6600"/>
                </a:solidFill>
                <a:ea typeface="新細明體" pitchFamily="18" charset="-120"/>
              </a:rPr>
              <a:t>ECHO</a:t>
            </a:r>
            <a:r>
              <a:rPr lang="en-US" altLang="zh-TW" sz="2800" dirty="0" smtClean="0">
                <a:ea typeface="新細明體" pitchFamily="18" charset="-120"/>
              </a:rPr>
              <a:t>, </a:t>
            </a:r>
            <a:r>
              <a:rPr lang="en-US" altLang="zh-TW" sz="2800" dirty="0" smtClean="0">
                <a:solidFill>
                  <a:srgbClr val="FF6600"/>
                </a:solidFill>
                <a:ea typeface="新細明體" pitchFamily="18" charset="-120"/>
              </a:rPr>
              <a:t>REJECT</a:t>
            </a:r>
            <a:r>
              <a:rPr lang="en-US" altLang="zh-TW" sz="2800" dirty="0" smtClean="0">
                <a:ea typeface="新細明體" pitchFamily="18" charset="-120"/>
              </a:rPr>
              <a:t>, and </a:t>
            </a:r>
            <a:r>
              <a:rPr lang="en-US" altLang="zh-TW" sz="2800" dirty="0" smtClean="0">
                <a:solidFill>
                  <a:srgbClr val="FF6600"/>
                </a:solidFill>
                <a:ea typeface="新細明體" pitchFamily="18" charset="-120"/>
              </a:rPr>
              <a:t>BEGIN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 smtClean="0">
                <a:solidFill>
                  <a:srgbClr val="FF6600"/>
                </a:solidFill>
                <a:ea typeface="新細明體" pitchFamily="18" charset="-120"/>
              </a:rPr>
              <a:t>|</a:t>
            </a:r>
            <a:r>
              <a:rPr lang="en-US" altLang="zh-TW" sz="2800" dirty="0" smtClean="0">
                <a:ea typeface="新細明體" pitchFamily="18" charset="-120"/>
              </a:rPr>
              <a:t> indicates that the action for this rule is from the action for the next rule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 smtClean="0">
                <a:latin typeface="Courier New" pitchFamily="49" charset="0"/>
                <a:ea typeface="新細明體" pitchFamily="18" charset="-120"/>
              </a:rPr>
              <a:t> [ \t\n]	;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 smtClean="0">
                <a:latin typeface="Courier New" pitchFamily="49" charset="0"/>
                <a:ea typeface="新細明體" pitchFamily="18" charset="-120"/>
              </a:rPr>
              <a:t> “ “		|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dirty="0" smtClean="0">
                <a:latin typeface="Courier New" pitchFamily="49" charset="0"/>
                <a:ea typeface="新細明體" pitchFamily="18" charset="-120"/>
              </a:rPr>
              <a:t>		“\t”		|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dirty="0" smtClean="0">
                <a:latin typeface="Courier New" pitchFamily="49" charset="0"/>
                <a:ea typeface="新細明體" pitchFamily="18" charset="-120"/>
              </a:rPr>
              <a:t>		“\n”		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 smtClean="0">
                <a:solidFill>
                  <a:srgbClr val="FF6600"/>
                </a:solidFill>
                <a:ea typeface="新細明體" pitchFamily="18" charset="-120"/>
              </a:rPr>
              <a:t>ECHO</a:t>
            </a:r>
            <a:r>
              <a:rPr lang="en-US" altLang="zh-TW" sz="2800" dirty="0" smtClean="0">
                <a:ea typeface="新細明體" pitchFamily="18" charset="-120"/>
              </a:rPr>
              <a:t> copies the matched string to the output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 smtClean="0">
                <a:ea typeface="新細明體" pitchFamily="18" charset="-120"/>
              </a:rPr>
              <a:t>An unmatched token uses the default action, </a:t>
            </a:r>
            <a:r>
              <a:rPr lang="en-US" altLang="zh-TW" sz="2800" dirty="0" smtClean="0">
                <a:solidFill>
                  <a:srgbClr val="FF6600"/>
                </a:solidFill>
                <a:ea typeface="新細明體" pitchFamily="18" charset="-120"/>
              </a:rPr>
              <a:t>ECHO</a:t>
            </a:r>
          </a:p>
          <a:p>
            <a:pPr>
              <a:lnSpc>
                <a:spcPct val="90000"/>
              </a:lnSpc>
            </a:pPr>
            <a:r>
              <a:rPr lang="en-US" altLang="zh-TW" sz="2800" dirty="0">
                <a:ea typeface="新細明體" pitchFamily="18" charset="-120"/>
              </a:rPr>
              <a:t>When more than one expression can match the current input,</a:t>
            </a:r>
          </a:p>
          <a:p>
            <a:pPr lvl="1">
              <a:lnSpc>
                <a:spcPct val="90000"/>
              </a:lnSpc>
            </a:pPr>
            <a:r>
              <a:rPr lang="en-US" altLang="zh-TW" sz="2400" smtClean="0">
                <a:ea typeface="新細明體" pitchFamily="18" charset="-120"/>
              </a:rPr>
              <a:t>The </a:t>
            </a:r>
            <a:r>
              <a:rPr lang="en-US" altLang="zh-TW" sz="2400" dirty="0">
                <a:solidFill>
                  <a:srgbClr val="FF6600"/>
                </a:solidFill>
                <a:ea typeface="新細明體" pitchFamily="18" charset="-120"/>
              </a:rPr>
              <a:t>rule given first</a:t>
            </a:r>
            <a:r>
              <a:rPr lang="en-US" altLang="zh-TW" sz="2400" dirty="0">
                <a:ea typeface="新細明體" pitchFamily="18" charset="-120"/>
              </a:rPr>
              <a:t> is preferred</a:t>
            </a:r>
          </a:p>
          <a:p>
            <a:pPr eaLnBrk="1" hangingPunct="1">
              <a:lnSpc>
                <a:spcPct val="80000"/>
              </a:lnSpc>
            </a:pPr>
            <a:endParaRPr lang="en-US" altLang="zh-TW" sz="2800" dirty="0" smtClean="0">
              <a:solidFill>
                <a:srgbClr val="FF6600"/>
              </a:solidFill>
              <a:latin typeface="Courier New" pitchFamily="49" charset="0"/>
              <a:ea typeface="新細明體" pitchFamily="18" charset="-120"/>
            </a:endParaRPr>
          </a:p>
        </p:txBody>
      </p:sp>
      <p:pic>
        <p:nvPicPr>
          <p:cNvPr id="5" name="Picture 1" descr="C:\Documents and Settings\Administrator\桌面\pllab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2549" y="5930022"/>
            <a:ext cx="1704251" cy="792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778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Lex Predefined Variables</a:t>
            </a:r>
          </a:p>
        </p:txBody>
      </p:sp>
      <p:sp>
        <p:nvSpPr>
          <p:cNvPr id="4198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2BADB87-2D6C-4C2B-AA8B-08ACE7A99901}" type="slidenum">
              <a:rPr lang="en-US" altLang="zh-TW" smtClean="0"/>
              <a:pPr/>
              <a:t>18</a:t>
            </a:fld>
            <a:endParaRPr lang="en-US" altLang="zh-TW" smtClean="0"/>
          </a:p>
        </p:txBody>
      </p:sp>
      <p:sp>
        <p:nvSpPr>
          <p:cNvPr id="4199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74251" y="1345521"/>
            <a:ext cx="8208963" cy="4572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 err="1" smtClean="0">
                <a:solidFill>
                  <a:srgbClr val="FF6600"/>
                </a:solidFill>
                <a:ea typeface="新細明體" pitchFamily="18" charset="-120"/>
              </a:rPr>
              <a:t>yytext</a:t>
            </a:r>
            <a:r>
              <a:rPr lang="en-US" altLang="zh-TW" sz="2400" dirty="0" smtClean="0">
                <a:ea typeface="新細明體" pitchFamily="18" charset="-120"/>
              </a:rPr>
              <a:t> -- a string containing the lexeme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err="1" smtClean="0">
                <a:solidFill>
                  <a:srgbClr val="FF6600"/>
                </a:solidFill>
                <a:ea typeface="新細明體" pitchFamily="18" charset="-120"/>
              </a:rPr>
              <a:t>yyleng</a:t>
            </a:r>
            <a:r>
              <a:rPr lang="en-US" altLang="zh-TW" sz="2400" dirty="0" smtClean="0">
                <a:ea typeface="新細明體" pitchFamily="18" charset="-120"/>
              </a:rPr>
              <a:t> -- the length of the lexeme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err="1" smtClean="0">
                <a:solidFill>
                  <a:srgbClr val="FF6600"/>
                </a:solidFill>
                <a:ea typeface="新細明體" pitchFamily="18" charset="-120"/>
              </a:rPr>
              <a:t>yyin</a:t>
            </a:r>
            <a:r>
              <a:rPr lang="en-US" altLang="zh-TW" sz="2400" dirty="0" smtClean="0">
                <a:ea typeface="新細明體" pitchFamily="18" charset="-120"/>
              </a:rPr>
              <a:t> -- the input stream pointer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>
                <a:ea typeface="新細明體" pitchFamily="18" charset="-120"/>
              </a:rPr>
              <a:t>the default input of default main() is </a:t>
            </a:r>
            <a:r>
              <a:rPr lang="en-US" altLang="zh-TW" sz="2000" b="1" dirty="0" err="1" smtClean="0">
                <a:solidFill>
                  <a:srgbClr val="FF6600"/>
                </a:solidFill>
                <a:ea typeface="新細明體" pitchFamily="18" charset="-120"/>
              </a:rPr>
              <a:t>stdin</a:t>
            </a:r>
            <a:endParaRPr lang="en-US" altLang="zh-TW" sz="2000" dirty="0" smtClean="0">
              <a:ea typeface="新細明體" pitchFamily="18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err="1" smtClean="0">
                <a:solidFill>
                  <a:srgbClr val="FF6600"/>
                </a:solidFill>
                <a:ea typeface="新細明體" pitchFamily="18" charset="-120"/>
              </a:rPr>
              <a:t>yyout</a:t>
            </a:r>
            <a:r>
              <a:rPr lang="en-US" altLang="zh-TW" sz="2400" dirty="0" smtClean="0">
                <a:ea typeface="新細明體" pitchFamily="18" charset="-120"/>
              </a:rPr>
              <a:t> -- the output stream pointer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>
                <a:ea typeface="新細明體" pitchFamily="18" charset="-120"/>
              </a:rPr>
              <a:t>the default output of default main() is </a:t>
            </a:r>
            <a:r>
              <a:rPr lang="en-US" altLang="zh-TW" sz="2000" b="1" dirty="0" err="1" smtClean="0">
                <a:solidFill>
                  <a:srgbClr val="FF6600"/>
                </a:solidFill>
                <a:ea typeface="新細明體" pitchFamily="18" charset="-120"/>
              </a:rPr>
              <a:t>stdout</a:t>
            </a:r>
            <a:r>
              <a:rPr lang="en-US" altLang="zh-TW" sz="2000" dirty="0" smtClean="0">
                <a:ea typeface="新細明體" pitchFamily="18" charset="-12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 b="1" dirty="0" smtClean="0">
              <a:solidFill>
                <a:srgbClr val="3399FF"/>
              </a:solidFill>
              <a:latin typeface="Courier New" pitchFamily="49" charset="0"/>
              <a:ea typeface="新細明體" pitchFamily="18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pitchFamily="18" charset="-120"/>
              </a:rPr>
              <a:t>E.g.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 smtClean="0">
                <a:latin typeface="Courier New" pitchFamily="49" charset="0"/>
                <a:ea typeface="新細明體" pitchFamily="18" charset="-120"/>
              </a:rPr>
              <a:t>[a-z]+		</a:t>
            </a:r>
            <a:r>
              <a:rPr lang="en-US" altLang="zh-TW" sz="2000" dirty="0" err="1" smtClean="0">
                <a:latin typeface="Courier New" pitchFamily="49" charset="0"/>
                <a:ea typeface="新細明體" pitchFamily="18" charset="-120"/>
              </a:rPr>
              <a:t>printf</a:t>
            </a:r>
            <a:r>
              <a:rPr lang="en-US" altLang="zh-TW" sz="2000" dirty="0" smtClean="0">
                <a:latin typeface="Courier New" pitchFamily="49" charset="0"/>
                <a:ea typeface="新細明體" pitchFamily="18" charset="-120"/>
              </a:rPr>
              <a:t>(“%s”, </a:t>
            </a:r>
            <a:r>
              <a:rPr lang="en-US" altLang="zh-TW" sz="2000" dirty="0" err="1" smtClean="0">
                <a:solidFill>
                  <a:srgbClr val="FF6600"/>
                </a:solidFill>
                <a:latin typeface="Courier New" pitchFamily="49" charset="0"/>
                <a:ea typeface="新細明體" pitchFamily="18" charset="-120"/>
              </a:rPr>
              <a:t>yytext</a:t>
            </a:r>
            <a:r>
              <a:rPr lang="en-US" altLang="zh-TW" sz="2000" dirty="0" smtClean="0">
                <a:latin typeface="Courier New" pitchFamily="49" charset="0"/>
                <a:ea typeface="新細明體" pitchFamily="18" charset="-120"/>
              </a:rPr>
              <a:t>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 smtClean="0">
                <a:latin typeface="Courier New" pitchFamily="49" charset="0"/>
                <a:ea typeface="新細明體" pitchFamily="18" charset="-120"/>
              </a:rPr>
              <a:t>[a-z]+		ECHO;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 smtClean="0">
                <a:latin typeface="Courier New" pitchFamily="49" charset="0"/>
                <a:ea typeface="新細明體" pitchFamily="18" charset="-120"/>
              </a:rPr>
              <a:t>[a-</a:t>
            </a:r>
            <a:r>
              <a:rPr lang="en-US" altLang="zh-TW" sz="2000" dirty="0" err="1" smtClean="0">
                <a:latin typeface="Courier New" pitchFamily="49" charset="0"/>
                <a:ea typeface="新細明體" pitchFamily="18" charset="-120"/>
              </a:rPr>
              <a:t>zA</a:t>
            </a:r>
            <a:r>
              <a:rPr lang="en-US" altLang="zh-TW" sz="2000" dirty="0" smtClean="0">
                <a:latin typeface="Courier New" pitchFamily="49" charset="0"/>
                <a:ea typeface="新細明體" pitchFamily="18" charset="-120"/>
              </a:rPr>
              <a:t>-Z]+	{words++; chars += </a:t>
            </a:r>
            <a:r>
              <a:rPr lang="en-US" altLang="zh-TW" sz="2000" dirty="0" err="1" smtClean="0">
                <a:solidFill>
                  <a:srgbClr val="FF6600"/>
                </a:solidFill>
                <a:latin typeface="Courier New" pitchFamily="49" charset="0"/>
                <a:ea typeface="新細明體" pitchFamily="18" charset="-120"/>
              </a:rPr>
              <a:t>yyleng</a:t>
            </a:r>
            <a:r>
              <a:rPr lang="en-US" altLang="zh-TW" sz="2000" dirty="0" smtClean="0">
                <a:latin typeface="Courier New" pitchFamily="49" charset="0"/>
                <a:ea typeface="新細明體" pitchFamily="18" charset="-120"/>
              </a:rPr>
              <a:t>;}</a:t>
            </a:r>
          </a:p>
        </p:txBody>
      </p:sp>
      <p:pic>
        <p:nvPicPr>
          <p:cNvPr id="7" name="Picture 1" descr="C:\Documents and Settings\Administrator\桌面\pllab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2549" y="5930022"/>
            <a:ext cx="1704251" cy="792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1214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45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TW" sz="4000" dirty="0" smtClean="0">
                <a:ea typeface="新細明體" pitchFamily="18" charset="-120"/>
              </a:rPr>
              <a:t>Review of </a:t>
            </a:r>
            <a:r>
              <a:rPr lang="en-US" altLang="zh-TW" sz="4000" dirty="0" err="1" smtClean="0">
                <a:ea typeface="新細明體" pitchFamily="18" charset="-120"/>
              </a:rPr>
              <a:t>Lex</a:t>
            </a:r>
            <a:r>
              <a:rPr lang="en-US" altLang="zh-TW" sz="4000" dirty="0" smtClean="0">
                <a:ea typeface="新細明體" pitchFamily="18" charset="-120"/>
              </a:rPr>
              <a:t> Predefined Variables</a:t>
            </a:r>
          </a:p>
        </p:txBody>
      </p:sp>
      <p:graphicFrame>
        <p:nvGraphicFramePr>
          <p:cNvPr id="69725" name="Group 93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810319984"/>
              </p:ext>
            </p:extLst>
          </p:nvPr>
        </p:nvGraphicFramePr>
        <p:xfrm>
          <a:off x="468313" y="1484313"/>
          <a:ext cx="8229600" cy="4389120"/>
        </p:xfrm>
        <a:graphic>
          <a:graphicData uri="http://schemas.openxmlformats.org/drawingml/2006/table">
            <a:tbl>
              <a:tblPr/>
              <a:tblGrid>
                <a:gridCol w="2746375"/>
                <a:gridCol w="5483225"/>
              </a:tblGrid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2757A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2757A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Function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2757A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char *yytext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2757A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pointer to matched string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2757A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int </a:t>
                      </a:r>
                      <a:r>
                        <a:rPr kumimoji="0" lang="en-US" altLang="zh-TW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2757A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yyleng</a:t>
                      </a: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2757A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2757A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length of matched string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2757A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FILE *yyin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2757A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input stream pointer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2757A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FILE *yyout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2757A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output stream pointer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2757A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int </a:t>
                      </a:r>
                      <a:r>
                        <a:rPr kumimoji="0" lang="en-US" altLang="zh-TW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2757A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yylex</a:t>
                      </a: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2757A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(void)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2757A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call to invoke lexer, returns token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2757A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char* yymore(void)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2757A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return the next token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2757A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int </a:t>
                      </a:r>
                      <a:r>
                        <a:rPr kumimoji="0" lang="en-US" altLang="zh-TW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2757A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yyless</a:t>
                      </a: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2757A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(int n)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retain </a:t>
                      </a:r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all token</a:t>
                      </a: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 </a:t>
                      </a:r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except the first n characters in </a:t>
                      </a:r>
                      <a:r>
                        <a:rPr lang="en-US" altLang="zh-TW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yytext</a:t>
                      </a:r>
                      <a:endParaRPr lang="en-US" altLang="zh-TW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2757A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int </a:t>
                      </a:r>
                      <a:r>
                        <a:rPr kumimoji="0" lang="en-US" altLang="zh-TW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2757A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yywrap</a:t>
                      </a: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2757A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(void)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2757A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wrapup</a:t>
                      </a: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2757A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, return 1 if done, 0 if not done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2757A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ECHO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2757A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write matched string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2757A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REJECT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2757A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go to the next alternative rule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2757A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BEGIN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2757A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condition switch start condition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03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4F38FB-5D27-4A39-A924-9C36D9D0B1BE}" type="slidenum">
              <a:rPr lang="en-US" altLang="zh-TW" smtClean="0"/>
              <a:pPr/>
              <a:t>19</a:t>
            </a:fld>
            <a:endParaRPr lang="en-US" altLang="zh-TW" smtClean="0"/>
          </a:p>
        </p:txBody>
      </p:sp>
      <p:pic>
        <p:nvPicPr>
          <p:cNvPr id="5" name="Picture 1" descr="C:\Documents and Settings\Administrator\桌面\pllab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82549" y="5930022"/>
            <a:ext cx="1704251" cy="792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7748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21183-7E2E-434C-B00F-A138AA6D9AB1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The Goal of </a:t>
            </a:r>
            <a:r>
              <a:rPr lang="en-US" altLang="zh-TW" dirty="0" smtClean="0">
                <a:ea typeface="新細明體" pitchFamily="18" charset="-120"/>
              </a:rPr>
              <a:t>CS340400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76475"/>
            <a:ext cx="8229600" cy="3849688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US" altLang="zh-TW" sz="4000" dirty="0" smtClean="0">
                <a:ea typeface="新細明體" pitchFamily="18" charset="-120"/>
              </a:rPr>
              <a:t>Writing a C compiler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altLang="zh-TW" sz="4000" dirty="0" smtClean="0">
                <a:ea typeface="新細明體" pitchFamily="18" charset="-120"/>
              </a:rPr>
              <a:t>that generates  Andes assembly code</a:t>
            </a:r>
            <a:r>
              <a:rPr lang="en-US" altLang="zh-TW" sz="4000" dirty="0" smtClean="0"/>
              <a:t>.</a:t>
            </a:r>
            <a:endParaRPr lang="en-US" altLang="zh-TW" sz="4000" dirty="0">
              <a:ea typeface="新細明體" pitchFamily="18" charset="-120"/>
            </a:endParaRPr>
          </a:p>
        </p:txBody>
      </p:sp>
      <p:pic>
        <p:nvPicPr>
          <p:cNvPr id="5" name="Picture 1" descr="C:\Documents and Settings\Administrator\桌面\pllab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82549" y="5930022"/>
            <a:ext cx="1704251" cy="7920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The Use of Start Conditions</a:t>
            </a:r>
          </a:p>
        </p:txBody>
      </p:sp>
      <p:sp>
        <p:nvSpPr>
          <p:cNvPr id="5017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61A4286-630E-4FD1-8F37-1AB041C973D7}" type="slidenum">
              <a:rPr lang="en-US" altLang="zh-TW" smtClean="0"/>
              <a:pPr/>
              <a:t>20</a:t>
            </a:fld>
            <a:endParaRPr lang="en-US" altLang="zh-TW" smtClean="0"/>
          </a:p>
        </p:txBody>
      </p:sp>
      <p:sp>
        <p:nvSpPr>
          <p:cNvPr id="50180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zh-TW" dirty="0" err="1" smtClean="0">
                <a:ea typeface="新細明體" pitchFamily="18" charset="-120"/>
              </a:rPr>
              <a:t>Lex</a:t>
            </a:r>
            <a:r>
              <a:rPr lang="en-US" altLang="zh-TW" dirty="0" smtClean="0">
                <a:ea typeface="新細明體" pitchFamily="18" charset="-120"/>
              </a:rPr>
              <a:t> allows the user to explicitly declare multiple states (in definition section)</a:t>
            </a:r>
          </a:p>
          <a:p>
            <a:pPr lvl="1" eaLnBrk="1" hangingPunct="1"/>
            <a:r>
              <a:rPr lang="en-US" altLang="zh-TW" dirty="0" smtClean="0">
                <a:solidFill>
                  <a:srgbClr val="FF6600"/>
                </a:solidFill>
                <a:latin typeface="Courier New" pitchFamily="49" charset="0"/>
                <a:ea typeface="新細明體" pitchFamily="18" charset="-120"/>
              </a:rPr>
              <a:t>%Start name1 name2 …</a:t>
            </a: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The word Start may be abbreviated to s or S.</a:t>
            </a:r>
          </a:p>
          <a:p>
            <a:pPr lvl="1" eaLnBrk="1" hangingPunct="1"/>
            <a:r>
              <a:rPr lang="en-US" altLang="zh-TW" dirty="0" smtClean="0">
                <a:ea typeface="新細明體" pitchFamily="18" charset="-120"/>
              </a:rPr>
              <a:t>i.e. </a:t>
            </a:r>
            <a:r>
              <a:rPr lang="en-US" altLang="zh-TW" dirty="0" smtClean="0">
                <a:solidFill>
                  <a:srgbClr val="FF6600"/>
                </a:solidFill>
                <a:latin typeface="Courier New" pitchFamily="49" charset="0"/>
                <a:ea typeface="新細明體" pitchFamily="18" charset="-120"/>
              </a:rPr>
              <a:t>%Start</a:t>
            </a:r>
            <a:r>
              <a:rPr lang="en-US" altLang="zh-TW" dirty="0" smtClean="0">
                <a:latin typeface="Courier New" pitchFamily="49" charset="0"/>
                <a:ea typeface="新細明體" pitchFamily="18" charset="-120"/>
              </a:rPr>
              <a:t> name</a:t>
            </a:r>
          </a:p>
          <a:p>
            <a:pPr lvl="1" eaLnBrk="1" hangingPunct="1"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		 = </a:t>
            </a:r>
            <a:r>
              <a:rPr lang="en-US" altLang="zh-TW" dirty="0" smtClean="0">
                <a:solidFill>
                  <a:srgbClr val="FF6600"/>
                </a:solidFill>
                <a:latin typeface="Courier New" pitchFamily="49" charset="0"/>
                <a:ea typeface="新細明體" pitchFamily="18" charset="-120"/>
              </a:rPr>
              <a:t>%S</a:t>
            </a:r>
            <a:r>
              <a:rPr lang="en-US" altLang="zh-TW" dirty="0" smtClean="0">
                <a:latin typeface="Courier New" pitchFamily="49" charset="0"/>
                <a:ea typeface="新細明體" pitchFamily="18" charset="-120"/>
              </a:rPr>
              <a:t> name</a:t>
            </a:r>
          </a:p>
          <a:p>
            <a:pPr lvl="1" eaLnBrk="1" hangingPunct="1"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		 = </a:t>
            </a:r>
            <a:r>
              <a:rPr lang="en-US" altLang="zh-TW" dirty="0" smtClean="0">
                <a:solidFill>
                  <a:srgbClr val="FF6600"/>
                </a:solidFill>
                <a:latin typeface="Courier New" pitchFamily="49" charset="0"/>
                <a:ea typeface="新細明體" pitchFamily="18" charset="-120"/>
              </a:rPr>
              <a:t>%s</a:t>
            </a:r>
            <a:r>
              <a:rPr lang="en-US" altLang="zh-TW" dirty="0" smtClean="0">
                <a:latin typeface="Courier New" pitchFamily="49" charset="0"/>
                <a:ea typeface="新細明體" pitchFamily="18" charset="-120"/>
              </a:rPr>
              <a:t> name</a:t>
            </a:r>
          </a:p>
        </p:txBody>
      </p:sp>
      <p:pic>
        <p:nvPicPr>
          <p:cNvPr id="5" name="Picture 1" descr="C:\Documents and Settings\Administrator\桌面\pllab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82549" y="5930022"/>
            <a:ext cx="1704251" cy="792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4568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TW" sz="4000" smtClean="0">
                <a:ea typeface="新細明體" pitchFamily="18" charset="-120"/>
              </a:rPr>
              <a:t>The Use of Start Conditions (cont’d)</a:t>
            </a:r>
          </a:p>
        </p:txBody>
      </p:sp>
      <p:sp>
        <p:nvSpPr>
          <p:cNvPr id="5120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69DF16-A735-451A-B661-59A38C72AC20}" type="slidenum">
              <a:rPr lang="en-US" altLang="zh-TW" smtClean="0"/>
              <a:pPr/>
              <a:t>21</a:t>
            </a:fld>
            <a:endParaRPr lang="en-US" altLang="zh-TW" smtClean="0"/>
          </a:p>
        </p:txBody>
      </p:sp>
      <p:sp>
        <p:nvSpPr>
          <p:cNvPr id="51204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Consider the following problem:</a:t>
            </a:r>
          </a:p>
          <a:p>
            <a:pPr lvl="1" eaLnBrk="1" hangingPunct="1"/>
            <a:r>
              <a:rPr lang="en-US" altLang="zh-TW" dirty="0" smtClean="0">
                <a:ea typeface="新細明體" pitchFamily="18" charset="-120"/>
              </a:rPr>
              <a:t>copy the input to the output,</a:t>
            </a:r>
          </a:p>
          <a:p>
            <a:pPr lvl="1" eaLnBrk="1" hangingPunct="1"/>
            <a:r>
              <a:rPr lang="en-US" altLang="zh-TW" dirty="0" smtClean="0">
                <a:ea typeface="新細明體" pitchFamily="18" charset="-120"/>
              </a:rPr>
              <a:t>changing the word </a:t>
            </a:r>
            <a:r>
              <a:rPr lang="en-US" altLang="zh-TW" b="1" i="1" dirty="0" smtClean="0">
                <a:solidFill>
                  <a:srgbClr val="FF6600"/>
                </a:solidFill>
                <a:latin typeface="Times New Roman" charset="0"/>
                <a:ea typeface="新細明體" pitchFamily="18" charset="-120"/>
              </a:rPr>
              <a:t>magic</a:t>
            </a:r>
            <a:r>
              <a:rPr lang="en-US" altLang="zh-TW" dirty="0" smtClean="0">
                <a:ea typeface="新細明體" pitchFamily="18" charset="-120"/>
              </a:rPr>
              <a:t> to </a:t>
            </a:r>
            <a:r>
              <a:rPr lang="en-US" altLang="zh-TW" b="1" i="1" dirty="0" smtClean="0">
                <a:solidFill>
                  <a:srgbClr val="FF6600"/>
                </a:solidFill>
                <a:latin typeface="Times New Roman" charset="0"/>
                <a:ea typeface="新細明體" pitchFamily="18" charset="-120"/>
              </a:rPr>
              <a:t>first</a:t>
            </a:r>
            <a:r>
              <a:rPr lang="en-US" altLang="zh-TW" dirty="0" smtClean="0">
                <a:ea typeface="新細明體" pitchFamily="18" charset="-120"/>
              </a:rPr>
              <a:t> on every line which began with the letter </a:t>
            </a:r>
            <a:r>
              <a:rPr lang="en-US" altLang="zh-TW" b="1" i="1" dirty="0" smtClean="0">
                <a:solidFill>
                  <a:srgbClr val="FF6600"/>
                </a:solidFill>
                <a:latin typeface="Times New Roman" charset="0"/>
                <a:ea typeface="新細明體" pitchFamily="18" charset="-120"/>
              </a:rPr>
              <a:t>a</a:t>
            </a:r>
            <a:r>
              <a:rPr lang="en-US" altLang="zh-TW" dirty="0" smtClean="0">
                <a:ea typeface="新細明體" pitchFamily="18" charset="-120"/>
              </a:rPr>
              <a:t>,</a:t>
            </a:r>
          </a:p>
          <a:p>
            <a:pPr lvl="1" eaLnBrk="1" hangingPunct="1"/>
            <a:r>
              <a:rPr lang="en-US" altLang="zh-TW" dirty="0" smtClean="0">
                <a:ea typeface="新細明體" pitchFamily="18" charset="-120"/>
              </a:rPr>
              <a:t>changing the word </a:t>
            </a:r>
            <a:r>
              <a:rPr lang="en-US" altLang="zh-TW" b="1" i="1" dirty="0" smtClean="0">
                <a:solidFill>
                  <a:srgbClr val="FF6600"/>
                </a:solidFill>
                <a:latin typeface="Times New Roman" charset="0"/>
                <a:ea typeface="新細明體" pitchFamily="18" charset="-120"/>
              </a:rPr>
              <a:t>magic</a:t>
            </a:r>
            <a:r>
              <a:rPr lang="en-US" altLang="zh-TW" dirty="0" smtClean="0">
                <a:ea typeface="新細明體" pitchFamily="18" charset="-120"/>
              </a:rPr>
              <a:t> to </a:t>
            </a:r>
            <a:r>
              <a:rPr lang="en-US" altLang="zh-TW" b="1" i="1" dirty="0" smtClean="0">
                <a:solidFill>
                  <a:srgbClr val="FF6600"/>
                </a:solidFill>
                <a:latin typeface="Times New Roman" charset="0"/>
                <a:ea typeface="新細明體" pitchFamily="18" charset="-120"/>
              </a:rPr>
              <a:t>second</a:t>
            </a:r>
            <a:r>
              <a:rPr lang="en-US" altLang="zh-TW" dirty="0" smtClean="0">
                <a:ea typeface="新細明體" pitchFamily="18" charset="-120"/>
              </a:rPr>
              <a:t> on every line which began with the letter </a:t>
            </a:r>
            <a:r>
              <a:rPr lang="en-US" altLang="zh-TW" b="1" i="1" dirty="0" smtClean="0">
                <a:solidFill>
                  <a:srgbClr val="FF6600"/>
                </a:solidFill>
                <a:latin typeface="Times New Roman" charset="0"/>
                <a:ea typeface="新細明體" pitchFamily="18" charset="-120"/>
              </a:rPr>
              <a:t>b</a:t>
            </a:r>
            <a:r>
              <a:rPr lang="en-US" altLang="zh-TW" dirty="0" smtClean="0">
                <a:ea typeface="新細明體" pitchFamily="18" charset="-120"/>
              </a:rPr>
              <a:t>,</a:t>
            </a:r>
          </a:p>
          <a:p>
            <a:pPr lvl="1" eaLnBrk="1" hangingPunct="1"/>
            <a:r>
              <a:rPr lang="en-US" altLang="zh-TW" dirty="0" smtClean="0">
                <a:ea typeface="新細明體" pitchFamily="18" charset="-120"/>
              </a:rPr>
              <a:t>changing the word </a:t>
            </a:r>
            <a:r>
              <a:rPr lang="en-US" altLang="zh-TW" b="1" i="1" dirty="0" smtClean="0">
                <a:solidFill>
                  <a:srgbClr val="FF6600"/>
                </a:solidFill>
                <a:latin typeface="Times New Roman" charset="0"/>
                <a:ea typeface="新細明體" pitchFamily="18" charset="-120"/>
              </a:rPr>
              <a:t>magic</a:t>
            </a:r>
            <a:r>
              <a:rPr lang="en-US" altLang="zh-TW" dirty="0" smtClean="0">
                <a:ea typeface="新細明體" pitchFamily="18" charset="-120"/>
              </a:rPr>
              <a:t> to </a:t>
            </a:r>
            <a:r>
              <a:rPr lang="en-US" altLang="zh-TW" b="1" i="1" dirty="0" smtClean="0">
                <a:solidFill>
                  <a:srgbClr val="FF6600"/>
                </a:solidFill>
                <a:latin typeface="Times New Roman" charset="0"/>
                <a:ea typeface="新細明體" pitchFamily="18" charset="-120"/>
              </a:rPr>
              <a:t>third</a:t>
            </a:r>
            <a:r>
              <a:rPr lang="en-US" altLang="zh-TW" dirty="0" smtClean="0">
                <a:ea typeface="新細明體" pitchFamily="18" charset="-120"/>
              </a:rPr>
              <a:t> on every line which began with the letter </a:t>
            </a:r>
            <a:r>
              <a:rPr lang="en-US" altLang="zh-TW" b="1" i="1" dirty="0" smtClean="0">
                <a:solidFill>
                  <a:srgbClr val="FF6600"/>
                </a:solidFill>
                <a:latin typeface="Times New Roman" charset="0"/>
                <a:ea typeface="新細明體" pitchFamily="18" charset="-120"/>
              </a:rPr>
              <a:t>c</a:t>
            </a:r>
            <a:endParaRPr lang="en-US" altLang="zh-TW" b="1" dirty="0" smtClean="0">
              <a:solidFill>
                <a:srgbClr val="FF6600"/>
              </a:solidFill>
              <a:ea typeface="新細明體" pitchFamily="18" charset="-120"/>
            </a:endParaRPr>
          </a:p>
        </p:txBody>
      </p:sp>
      <p:pic>
        <p:nvPicPr>
          <p:cNvPr id="5" name="Picture 1" descr="C:\Documents and Settings\Administrator\桌面\pllab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2549" y="5930022"/>
            <a:ext cx="1704251" cy="792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5252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TW" sz="4000" dirty="0" smtClean="0">
                <a:ea typeface="新細明體" pitchFamily="18" charset="-120"/>
              </a:rPr>
              <a:t>The Use of Start Conditions (cont’d)</a:t>
            </a:r>
          </a:p>
        </p:txBody>
      </p:sp>
      <p:sp>
        <p:nvSpPr>
          <p:cNvPr id="5222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4BF8B4-071D-4D54-82F3-7C4FA292BE2E}" type="slidenum">
              <a:rPr lang="en-US" altLang="zh-TW" smtClean="0"/>
              <a:pPr/>
              <a:t>22</a:t>
            </a:fld>
            <a:endParaRPr lang="en-US" altLang="zh-TW" smtClean="0"/>
          </a:p>
        </p:txBody>
      </p:sp>
      <p:sp>
        <p:nvSpPr>
          <p:cNvPr id="5222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22263" y="1916113"/>
            <a:ext cx="4679950" cy="395922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 smtClean="0">
                <a:solidFill>
                  <a:schemeClr val="tx1"/>
                </a:solidFill>
                <a:ea typeface="新細明體" pitchFamily="18" charset="-120"/>
              </a:rPr>
              <a:t>	int flag;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 smtClean="0">
                <a:solidFill>
                  <a:schemeClr val="tx1"/>
                </a:solidFill>
                <a:ea typeface="新細明體" pitchFamily="18" charset="-120"/>
              </a:rPr>
              <a:t>%%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 smtClean="0">
                <a:solidFill>
                  <a:schemeClr val="tx1"/>
                </a:solidFill>
                <a:ea typeface="新細明體" pitchFamily="18" charset="-120"/>
              </a:rPr>
              <a:t>^a		{flag=‘a’; ECHO;}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 smtClean="0">
                <a:solidFill>
                  <a:schemeClr val="tx1"/>
                </a:solidFill>
                <a:ea typeface="新細明體" pitchFamily="18" charset="-120"/>
              </a:rPr>
              <a:t>^b		{flag=‘b’; ECHO;}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 smtClean="0">
                <a:solidFill>
                  <a:schemeClr val="tx1"/>
                </a:solidFill>
                <a:ea typeface="新細明體" pitchFamily="18" charset="-120"/>
              </a:rPr>
              <a:t>^c		{flag=‘c’; ECHO;}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 smtClean="0">
                <a:solidFill>
                  <a:schemeClr val="tx1"/>
                </a:solidFill>
                <a:ea typeface="新細明體" pitchFamily="18" charset="-120"/>
              </a:rPr>
              <a:t>\n		{flag=0; ECHO;}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 smtClean="0">
                <a:solidFill>
                  <a:schemeClr val="tx1"/>
                </a:solidFill>
                <a:ea typeface="新細明體" pitchFamily="18" charset="-120"/>
              </a:rPr>
              <a:t>magic	{ switch(flag)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 smtClean="0">
                <a:solidFill>
                  <a:schemeClr val="tx1"/>
                </a:solidFill>
                <a:ea typeface="新細明體" pitchFamily="18" charset="-120"/>
              </a:rPr>
              <a:t>		    case ‘a’: </a:t>
            </a:r>
            <a:r>
              <a:rPr lang="en-US" altLang="zh-TW" sz="1800" dirty="0" err="1" smtClean="0">
                <a:solidFill>
                  <a:schemeClr val="tx1"/>
                </a:solidFill>
                <a:ea typeface="新細明體" pitchFamily="18" charset="-120"/>
              </a:rPr>
              <a:t>printf</a:t>
            </a:r>
            <a:r>
              <a:rPr lang="en-US" altLang="zh-TW" sz="1800" dirty="0" smtClean="0">
                <a:solidFill>
                  <a:schemeClr val="tx1"/>
                </a:solidFill>
                <a:ea typeface="新細明體" pitchFamily="18" charset="-120"/>
              </a:rPr>
              <a:t>(“first”); break;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 smtClean="0">
                <a:solidFill>
                  <a:schemeClr val="tx1"/>
                </a:solidFill>
                <a:ea typeface="新細明體" pitchFamily="18" charset="-120"/>
              </a:rPr>
              <a:t>		    case ‘b’: </a:t>
            </a:r>
            <a:r>
              <a:rPr lang="en-US" altLang="zh-TW" sz="1800" dirty="0" err="1" smtClean="0">
                <a:solidFill>
                  <a:schemeClr val="tx1"/>
                </a:solidFill>
                <a:ea typeface="新細明體" pitchFamily="18" charset="-120"/>
              </a:rPr>
              <a:t>printf</a:t>
            </a:r>
            <a:r>
              <a:rPr lang="en-US" altLang="zh-TW" sz="1800" dirty="0" smtClean="0">
                <a:solidFill>
                  <a:schemeClr val="tx1"/>
                </a:solidFill>
                <a:ea typeface="新細明體" pitchFamily="18" charset="-120"/>
              </a:rPr>
              <a:t>(“second”); break;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 smtClean="0">
                <a:solidFill>
                  <a:schemeClr val="tx1"/>
                </a:solidFill>
                <a:ea typeface="新細明體" pitchFamily="18" charset="-120"/>
              </a:rPr>
              <a:t>		    case ‘c’: </a:t>
            </a:r>
            <a:r>
              <a:rPr lang="en-US" altLang="zh-TW" sz="1800" dirty="0" err="1" smtClean="0">
                <a:solidFill>
                  <a:schemeClr val="tx1"/>
                </a:solidFill>
                <a:ea typeface="新細明體" pitchFamily="18" charset="-120"/>
              </a:rPr>
              <a:t>printf</a:t>
            </a:r>
            <a:r>
              <a:rPr lang="en-US" altLang="zh-TW" sz="1800" dirty="0" smtClean="0">
                <a:solidFill>
                  <a:schemeClr val="tx1"/>
                </a:solidFill>
                <a:ea typeface="新細明體" pitchFamily="18" charset="-120"/>
              </a:rPr>
              <a:t>(“third”); break;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 smtClean="0">
                <a:solidFill>
                  <a:schemeClr val="tx1"/>
                </a:solidFill>
                <a:ea typeface="新細明體" pitchFamily="18" charset="-120"/>
              </a:rPr>
              <a:t>		    default: ECHO;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 smtClean="0">
                <a:solidFill>
                  <a:schemeClr val="tx1"/>
                </a:solidFill>
                <a:ea typeface="新細明體" pitchFamily="18" charset="-120"/>
              </a:rPr>
              <a:t>		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 smtClean="0">
                <a:solidFill>
                  <a:schemeClr val="tx1"/>
                </a:solidFill>
                <a:ea typeface="新細明體" pitchFamily="18" charset="-120"/>
              </a:rPr>
              <a:t>		}</a:t>
            </a:r>
          </a:p>
        </p:txBody>
      </p:sp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5219700" y="1916113"/>
            <a:ext cx="3671888" cy="39592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TW">
                <a:solidFill>
                  <a:srgbClr val="FF9900"/>
                </a:solidFill>
              </a:rPr>
              <a:t>%</a:t>
            </a:r>
            <a:r>
              <a:rPr lang="en-US" altLang="zh-TW">
                <a:solidFill>
                  <a:srgbClr val="FF6600"/>
                </a:solidFill>
              </a:rPr>
              <a:t>Start AA</a:t>
            </a:r>
            <a:r>
              <a:rPr lang="en-US" altLang="zh-TW"/>
              <a:t> BB CC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TW"/>
              <a:t>%%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TW"/>
              <a:t>^a		{ECHO; </a:t>
            </a:r>
            <a:r>
              <a:rPr lang="en-US" altLang="zh-TW">
                <a:solidFill>
                  <a:srgbClr val="FF6600"/>
                </a:solidFill>
              </a:rPr>
              <a:t>BEGIN AA</a:t>
            </a:r>
            <a:r>
              <a:rPr lang="en-US" altLang="zh-TW"/>
              <a:t>;}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TW"/>
              <a:t>^b		{ECHO; BEGIN BB;}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TW"/>
              <a:t>^c		{ECHO; BEGIN CC;}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TW"/>
              <a:t>\n		{ECHO; </a:t>
            </a:r>
            <a:r>
              <a:rPr lang="en-US" altLang="zh-TW">
                <a:solidFill>
                  <a:srgbClr val="FF0000"/>
                </a:solidFill>
              </a:rPr>
              <a:t>BEGIN 0</a:t>
            </a:r>
            <a:r>
              <a:rPr lang="en-US" altLang="zh-TW"/>
              <a:t>;}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TW">
                <a:solidFill>
                  <a:srgbClr val="FF6600"/>
                </a:solidFill>
              </a:rPr>
              <a:t>&lt;AA&gt;</a:t>
            </a:r>
            <a:r>
              <a:rPr lang="en-US" altLang="zh-TW"/>
              <a:t>magic	printf(“first”);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TW"/>
              <a:t>&lt;BB&gt;magic	printf(“second”);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TW"/>
              <a:t>&lt;CC&gt;magic	printf(“third”);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TW"/>
              <a:t>magic		ECHO;</a:t>
            </a:r>
          </a:p>
        </p:txBody>
      </p:sp>
      <p:sp>
        <p:nvSpPr>
          <p:cNvPr id="98309" name="AutoShape 5"/>
          <p:cNvSpPr>
            <a:spLocks noChangeArrowheads="1"/>
          </p:cNvSpPr>
          <p:nvPr/>
        </p:nvSpPr>
        <p:spPr bwMode="auto">
          <a:xfrm>
            <a:off x="4787900" y="5373688"/>
            <a:ext cx="719138" cy="431800"/>
          </a:xfrm>
          <a:prstGeom prst="leftRightArrow">
            <a:avLst>
              <a:gd name="adj1" fmla="val 50000"/>
              <a:gd name="adj2" fmla="val 33309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TW" altLang="en-US"/>
          </a:p>
        </p:txBody>
      </p:sp>
      <p:sp>
        <p:nvSpPr>
          <p:cNvPr id="98310" name="Text Box 6"/>
          <p:cNvSpPr txBox="1">
            <a:spLocks noChangeArrowheads="1"/>
          </p:cNvSpPr>
          <p:nvPr/>
        </p:nvSpPr>
        <p:spPr bwMode="auto">
          <a:xfrm>
            <a:off x="4211638" y="5949950"/>
            <a:ext cx="2089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800"/>
              <a:t>Equivalent!!</a:t>
            </a:r>
          </a:p>
        </p:txBody>
      </p:sp>
      <p:sp>
        <p:nvSpPr>
          <p:cNvPr id="98311" name="Rectangle 7"/>
          <p:cNvSpPr>
            <a:spLocks noChangeArrowheads="1"/>
          </p:cNvSpPr>
          <p:nvPr/>
        </p:nvSpPr>
        <p:spPr bwMode="auto">
          <a:xfrm>
            <a:off x="457200" y="1384300"/>
            <a:ext cx="82296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>
                <a:solidFill>
                  <a:srgbClr val="32757A"/>
                </a:solidFill>
              </a:rPr>
              <a:t>The default state is </a:t>
            </a:r>
            <a:r>
              <a:rPr lang="en-US" altLang="zh-TW" sz="2800">
                <a:solidFill>
                  <a:srgbClr val="32757A"/>
                </a:solidFill>
                <a:latin typeface="Courier New" pitchFamily="49" charset="0"/>
              </a:rPr>
              <a:t>&lt;INITIAL&gt;</a:t>
            </a:r>
            <a:r>
              <a:rPr lang="en-US" altLang="zh-TW" sz="2800">
                <a:solidFill>
                  <a:srgbClr val="32757A"/>
                </a:solidFill>
              </a:rPr>
              <a:t> or </a:t>
            </a:r>
            <a:r>
              <a:rPr lang="en-US" altLang="zh-TW" sz="2800">
                <a:solidFill>
                  <a:srgbClr val="32757A"/>
                </a:solidFill>
                <a:latin typeface="Courier New" pitchFamily="49" charset="0"/>
              </a:rPr>
              <a:t>0</a:t>
            </a:r>
          </a:p>
        </p:txBody>
      </p:sp>
      <p:pic>
        <p:nvPicPr>
          <p:cNvPr id="9" name="Picture 1" descr="C:\Documents and Settings\Administrator\桌面\pllab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82549" y="5930022"/>
            <a:ext cx="1704251" cy="792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7474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8" grpId="0" animBg="1"/>
      <p:bldP spid="98309" grpId="0" animBg="1"/>
      <p:bldP spid="98310" grpId="0"/>
      <p:bldP spid="983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TW" sz="4000" smtClean="0">
                <a:ea typeface="新細明體" pitchFamily="18" charset="-120"/>
              </a:rPr>
              <a:t>The Use of Start Conditions (cont’d)</a:t>
            </a:r>
          </a:p>
        </p:txBody>
      </p:sp>
      <p:sp>
        <p:nvSpPr>
          <p:cNvPr id="5325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634B676-0141-4034-9E21-8C521635F91A}" type="slidenum">
              <a:rPr lang="en-US" altLang="zh-TW" smtClean="0"/>
              <a:pPr/>
              <a:t>23</a:t>
            </a:fld>
            <a:endParaRPr lang="en-US" altLang="zh-TW" smtClean="0"/>
          </a:p>
        </p:txBody>
      </p:sp>
      <p:sp>
        <p:nvSpPr>
          <p:cNvPr id="53252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The default state is </a:t>
            </a:r>
            <a:r>
              <a:rPr lang="en-US" altLang="zh-TW" smtClean="0">
                <a:latin typeface="Courier New" pitchFamily="49" charset="0"/>
                <a:ea typeface="新細明體" pitchFamily="18" charset="-120"/>
              </a:rPr>
              <a:t>&lt;INITIAL&gt;</a:t>
            </a:r>
            <a:r>
              <a:rPr lang="en-US" altLang="zh-TW" smtClean="0">
                <a:ea typeface="新細明體" pitchFamily="18" charset="-120"/>
              </a:rPr>
              <a:t> or </a:t>
            </a:r>
            <a:r>
              <a:rPr lang="en-US" altLang="zh-TW" smtClean="0">
                <a:latin typeface="Courier New" pitchFamily="49" charset="0"/>
                <a:ea typeface="新細明體" pitchFamily="18" charset="-120"/>
              </a:rPr>
              <a:t>0</a:t>
            </a:r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755650" y="1772816"/>
            <a:ext cx="7488238" cy="2736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TW" sz="2800" dirty="0">
                <a:solidFill>
                  <a:srgbClr val="FF6600"/>
                </a:solidFill>
                <a:latin typeface="Courier New" pitchFamily="49" charset="0"/>
              </a:rPr>
              <a:t>%Start COMMENT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TW" sz="2800" dirty="0">
                <a:latin typeface="Courier New" pitchFamily="49" charset="0"/>
              </a:rPr>
              <a:t>%%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TW" sz="2800" dirty="0">
                <a:solidFill>
                  <a:srgbClr val="B2B2B2"/>
                </a:solidFill>
                <a:latin typeface="Courier New" pitchFamily="49" charset="0"/>
              </a:rPr>
              <a:t>&lt;INITIAL&gt;</a:t>
            </a:r>
            <a:r>
              <a:rPr lang="en-US" altLang="zh-TW" sz="2800" dirty="0">
                <a:latin typeface="Courier New" pitchFamily="49" charset="0"/>
              </a:rPr>
              <a:t>.		ECHO;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TW" sz="2800" dirty="0">
                <a:solidFill>
                  <a:srgbClr val="B2B2B2"/>
                </a:solidFill>
                <a:latin typeface="Courier New" pitchFamily="49" charset="0"/>
              </a:rPr>
              <a:t>&lt;INITIAL&gt;</a:t>
            </a:r>
            <a:r>
              <a:rPr lang="en-US" altLang="zh-TW" sz="2800" dirty="0">
                <a:latin typeface="Courier New" pitchFamily="49" charset="0"/>
              </a:rPr>
              <a:t>”/*”	BEGIN COMMENT;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TW" sz="2800" dirty="0">
                <a:latin typeface="Courier New" pitchFamily="49" charset="0"/>
              </a:rPr>
              <a:t>&lt;COMMENT&gt;.		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TW" sz="2800" dirty="0">
                <a:latin typeface="Courier New" pitchFamily="49" charset="0"/>
              </a:rPr>
              <a:t>&lt;COMMENT&gt;”*/”	BEGIN INITIAL;</a:t>
            </a:r>
          </a:p>
        </p:txBody>
      </p:sp>
      <p:sp>
        <p:nvSpPr>
          <p:cNvPr id="90118" name="Rectangle 6"/>
          <p:cNvSpPr>
            <a:spLocks noChangeArrowheads="1"/>
          </p:cNvSpPr>
          <p:nvPr/>
        </p:nvSpPr>
        <p:spPr bwMode="auto">
          <a:xfrm>
            <a:off x="3635896" y="4365105"/>
            <a:ext cx="4249217" cy="1584424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altLang="zh-TW" sz="1600" dirty="0">
                <a:latin typeface="Courier New" pitchFamily="49" charset="0"/>
              </a:rPr>
              <a:t>/* comments */</a:t>
            </a:r>
          </a:p>
          <a:p>
            <a:r>
              <a:rPr lang="en-US" altLang="zh-TW" sz="1600" dirty="0">
                <a:latin typeface="Courier New" pitchFamily="49" charset="0"/>
              </a:rPr>
              <a:t>a = b + c;   /* another comment */</a:t>
            </a:r>
          </a:p>
          <a:p>
            <a:endParaRPr lang="en-US" altLang="zh-TW" sz="1600" dirty="0">
              <a:latin typeface="Courier New" pitchFamily="49" charset="0"/>
            </a:endParaRPr>
          </a:p>
          <a:p>
            <a:r>
              <a:rPr lang="en-US" altLang="zh-TW" sz="2000" dirty="0"/>
              <a:t>↓ ↓ </a:t>
            </a:r>
          </a:p>
          <a:p>
            <a:endParaRPr lang="en-US" altLang="zh-TW" sz="1600" dirty="0">
              <a:latin typeface="Gulim" pitchFamily="34" charset="-127"/>
              <a:ea typeface="Gulim" pitchFamily="34" charset="-127"/>
            </a:endParaRPr>
          </a:p>
          <a:p>
            <a:r>
              <a:rPr lang="en-US" altLang="zh-TW" sz="1600" dirty="0">
                <a:latin typeface="Courier New" pitchFamily="49" charset="0"/>
              </a:rPr>
              <a:t>a = b + c;</a:t>
            </a:r>
          </a:p>
        </p:txBody>
      </p:sp>
      <p:pic>
        <p:nvPicPr>
          <p:cNvPr id="7" name="Picture 1" descr="C:\Documents and Settings\Administrator\桌面\pllab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2549" y="5930022"/>
            <a:ext cx="1704251" cy="792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8859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User Subroutines Section</a:t>
            </a:r>
          </a:p>
        </p:txBody>
      </p:sp>
      <p:sp>
        <p:nvSpPr>
          <p:cNvPr id="5427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1C9896-A645-430F-84CA-A7CCFCFF6C9F}" type="slidenum">
              <a:rPr lang="en-US" altLang="zh-TW" smtClean="0"/>
              <a:pPr/>
              <a:t>24</a:t>
            </a:fld>
            <a:endParaRPr lang="en-US" altLang="zh-TW" smtClean="0"/>
          </a:p>
        </p:txBody>
      </p:sp>
      <p:sp>
        <p:nvSpPr>
          <p:cNvPr id="542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You can use your </a:t>
            </a:r>
            <a:r>
              <a:rPr lang="en-US" altLang="zh-TW" dirty="0" err="1" smtClean="0">
                <a:ea typeface="新細明體" pitchFamily="18" charset="-120"/>
              </a:rPr>
              <a:t>Lex</a:t>
            </a:r>
            <a:r>
              <a:rPr lang="en-US" altLang="zh-TW" dirty="0" smtClean="0">
                <a:ea typeface="新細明體" pitchFamily="18" charset="-120"/>
              </a:rPr>
              <a:t> routines in the same ways you use routines in other programming languages.</a:t>
            </a:r>
          </a:p>
        </p:txBody>
      </p:sp>
      <p:sp>
        <p:nvSpPr>
          <p:cNvPr id="54275" name="Rectangle 7"/>
          <p:cNvSpPr>
            <a:spLocks noChangeArrowheads="1"/>
          </p:cNvSpPr>
          <p:nvPr/>
        </p:nvSpPr>
        <p:spPr bwMode="auto">
          <a:xfrm>
            <a:off x="1691680" y="4645660"/>
            <a:ext cx="4751387" cy="1512887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4276" name="Rectangle 6"/>
          <p:cNvSpPr>
            <a:spLocks noChangeArrowheads="1"/>
          </p:cNvSpPr>
          <p:nvPr/>
        </p:nvSpPr>
        <p:spPr bwMode="auto">
          <a:xfrm>
            <a:off x="1691680" y="3997960"/>
            <a:ext cx="4751387" cy="649287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1691680" y="2773997"/>
            <a:ext cx="4751387" cy="12239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4280" name="Rectangle 4"/>
          <p:cNvSpPr>
            <a:spLocks noChangeArrowheads="1"/>
          </p:cNvSpPr>
          <p:nvPr/>
        </p:nvSpPr>
        <p:spPr bwMode="auto">
          <a:xfrm>
            <a:off x="1691680" y="2773997"/>
            <a:ext cx="4752975" cy="3382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dirty="0">
                <a:latin typeface="Courier New" pitchFamily="49" charset="0"/>
              </a:rPr>
              <a:t>%{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dirty="0">
                <a:latin typeface="Courier New" pitchFamily="49" charset="0"/>
              </a:rPr>
              <a:t>	void foo();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dirty="0">
                <a:latin typeface="Courier New" pitchFamily="49" charset="0"/>
              </a:rPr>
              <a:t>%}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dirty="0">
                <a:latin typeface="Courier New" pitchFamily="49" charset="0"/>
              </a:rPr>
              <a:t>letter	[a-</a:t>
            </a:r>
            <a:r>
              <a:rPr lang="en-US" altLang="zh-TW" sz="2000" dirty="0" err="1">
                <a:latin typeface="Courier New" pitchFamily="49" charset="0"/>
              </a:rPr>
              <a:t>zA</a:t>
            </a:r>
            <a:r>
              <a:rPr lang="en-US" altLang="zh-TW" sz="2000" dirty="0">
                <a:latin typeface="Courier New" pitchFamily="49" charset="0"/>
              </a:rPr>
              <a:t>-Z]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dirty="0">
                <a:latin typeface="Courier New" pitchFamily="49" charset="0"/>
              </a:rPr>
              <a:t>%%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dirty="0">
                <a:latin typeface="Courier New" pitchFamily="49" charset="0"/>
              </a:rPr>
              <a:t>{letter}+	foo();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dirty="0">
                <a:latin typeface="Courier New" pitchFamily="49" charset="0"/>
              </a:rPr>
              <a:t>%%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dirty="0">
                <a:latin typeface="Courier New" pitchFamily="49" charset="0"/>
              </a:rPr>
              <a:t>…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dirty="0">
                <a:latin typeface="Courier New" pitchFamily="49" charset="0"/>
              </a:rPr>
              <a:t>void foo()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dirty="0">
                <a:latin typeface="Courier New" pitchFamily="49" charset="0"/>
              </a:rPr>
              <a:t>	…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dirty="0">
                <a:latin typeface="Courier New" pitchFamily="49" charset="0"/>
              </a:rPr>
              <a:t>}</a:t>
            </a:r>
          </a:p>
        </p:txBody>
      </p:sp>
      <p:sp>
        <p:nvSpPr>
          <p:cNvPr id="54281" name="Text Box 8"/>
          <p:cNvSpPr txBox="1">
            <a:spLocks noChangeArrowheads="1"/>
          </p:cNvSpPr>
          <p:nvPr/>
        </p:nvSpPr>
        <p:spPr bwMode="auto">
          <a:xfrm>
            <a:off x="5939830" y="3205797"/>
            <a:ext cx="2447925" cy="457200"/>
          </a:xfrm>
          <a:prstGeom prst="rect">
            <a:avLst/>
          </a:prstGeom>
          <a:solidFill>
            <a:srgbClr val="B2B2B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400" dirty="0"/>
              <a:t>Definitions</a:t>
            </a:r>
          </a:p>
        </p:txBody>
      </p:sp>
      <p:sp>
        <p:nvSpPr>
          <p:cNvPr id="54282" name="Text Box 9"/>
          <p:cNvSpPr txBox="1">
            <a:spLocks noChangeArrowheads="1"/>
          </p:cNvSpPr>
          <p:nvPr/>
        </p:nvSpPr>
        <p:spPr bwMode="auto">
          <a:xfrm>
            <a:off x="5939830" y="4069397"/>
            <a:ext cx="2447925" cy="457200"/>
          </a:xfrm>
          <a:prstGeom prst="rect">
            <a:avLst/>
          </a:prstGeom>
          <a:solidFill>
            <a:srgbClr val="B2B2B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400"/>
              <a:t>Rules</a:t>
            </a:r>
          </a:p>
        </p:txBody>
      </p:sp>
      <p:sp>
        <p:nvSpPr>
          <p:cNvPr id="54283" name="Text Box 10"/>
          <p:cNvSpPr txBox="1">
            <a:spLocks noChangeArrowheads="1"/>
          </p:cNvSpPr>
          <p:nvPr/>
        </p:nvSpPr>
        <p:spPr bwMode="auto">
          <a:xfrm>
            <a:off x="5939830" y="5077460"/>
            <a:ext cx="2447925" cy="457200"/>
          </a:xfrm>
          <a:prstGeom prst="rect">
            <a:avLst/>
          </a:prstGeom>
          <a:solidFill>
            <a:srgbClr val="B2B2B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400"/>
              <a:t>Routines</a:t>
            </a:r>
          </a:p>
        </p:txBody>
      </p:sp>
      <p:pic>
        <p:nvPicPr>
          <p:cNvPr id="12" name="Picture 1" descr="C:\Documents and Settings\Administrator\桌面\pllab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82549" y="5930022"/>
            <a:ext cx="1704251" cy="792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3915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TW" sz="4000" smtClean="0">
                <a:ea typeface="新細明體" pitchFamily="18" charset="-120"/>
              </a:rPr>
              <a:t>User Subroutines Section (cont’d)</a:t>
            </a:r>
          </a:p>
        </p:txBody>
      </p:sp>
      <p:sp>
        <p:nvSpPr>
          <p:cNvPr id="5529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DBB7AF-F5B1-4254-82A6-4E864346150D}" type="slidenum">
              <a:rPr lang="en-US" altLang="zh-TW" smtClean="0"/>
              <a:pPr/>
              <a:t>25</a:t>
            </a:fld>
            <a:endParaRPr lang="en-US" altLang="zh-TW" smtClean="0"/>
          </a:p>
        </p:txBody>
      </p:sp>
      <p:sp>
        <p:nvSpPr>
          <p:cNvPr id="55300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The section where </a:t>
            </a:r>
            <a:r>
              <a:rPr lang="en-US" altLang="zh-TW" smtClean="0">
                <a:solidFill>
                  <a:srgbClr val="FF9900"/>
                </a:solidFill>
                <a:ea typeface="新細明體" pitchFamily="18" charset="-120"/>
              </a:rPr>
              <a:t>main()</a:t>
            </a:r>
            <a:r>
              <a:rPr lang="en-US" altLang="zh-TW" smtClean="0">
                <a:ea typeface="新細明體" pitchFamily="18" charset="-120"/>
              </a:rPr>
              <a:t> is placed</a:t>
            </a:r>
          </a:p>
        </p:txBody>
      </p:sp>
      <p:sp>
        <p:nvSpPr>
          <p:cNvPr id="55301" name="Rectangle 4"/>
          <p:cNvSpPr>
            <a:spLocks noChangeArrowheads="1"/>
          </p:cNvSpPr>
          <p:nvPr/>
        </p:nvSpPr>
        <p:spPr bwMode="auto">
          <a:xfrm>
            <a:off x="468313" y="2276475"/>
            <a:ext cx="7885112" cy="4032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dirty="0">
                <a:latin typeface="Courier New" pitchFamily="49" charset="0"/>
              </a:rPr>
              <a:t>%{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dirty="0">
                <a:latin typeface="Courier New" pitchFamily="49" charset="0"/>
              </a:rPr>
              <a:t>	int counter = 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dirty="0">
                <a:latin typeface="Courier New" pitchFamily="49" charset="0"/>
              </a:rPr>
              <a:t>%}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dirty="0">
                <a:latin typeface="Courier New" pitchFamily="49" charset="0"/>
              </a:rPr>
              <a:t>letter	[a-</a:t>
            </a:r>
            <a:r>
              <a:rPr lang="en-US" altLang="zh-TW" sz="2000" dirty="0" err="1">
                <a:latin typeface="Courier New" pitchFamily="49" charset="0"/>
              </a:rPr>
              <a:t>zA</a:t>
            </a:r>
            <a:r>
              <a:rPr lang="en-US" altLang="zh-TW" sz="2000" dirty="0">
                <a:latin typeface="Courier New" pitchFamily="49" charset="0"/>
              </a:rPr>
              <a:t>-Z]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altLang="zh-TW" sz="2000" dirty="0"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dirty="0">
                <a:latin typeface="Courier New" pitchFamily="49" charset="0"/>
              </a:rPr>
              <a:t>%%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dirty="0">
                <a:latin typeface="Courier New" pitchFamily="49" charset="0"/>
              </a:rPr>
              <a:t>{letter}+	{</a:t>
            </a:r>
            <a:r>
              <a:rPr lang="en-US" altLang="zh-TW" sz="2000" dirty="0" err="1">
                <a:latin typeface="Courier New" pitchFamily="49" charset="0"/>
              </a:rPr>
              <a:t>printf</a:t>
            </a:r>
            <a:r>
              <a:rPr lang="en-US" altLang="zh-TW" sz="2000" dirty="0">
                <a:latin typeface="Courier New" pitchFamily="49" charset="0"/>
              </a:rPr>
              <a:t>(“a word\n”); counter++;}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altLang="zh-TW" sz="2000" dirty="0"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dirty="0">
                <a:latin typeface="Courier New" pitchFamily="49" charset="0"/>
              </a:rPr>
              <a:t>%%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dirty="0">
                <a:solidFill>
                  <a:srgbClr val="FF6600"/>
                </a:solidFill>
                <a:latin typeface="Courier New" pitchFamily="49" charset="0"/>
              </a:rPr>
              <a:t>main()</a:t>
            </a:r>
            <a:r>
              <a:rPr lang="en-US" altLang="zh-TW" sz="2000" dirty="0">
                <a:latin typeface="Courier New" pitchFamily="49" charset="0"/>
              </a:rPr>
              <a:t>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dirty="0">
                <a:latin typeface="Courier New" pitchFamily="49" charset="0"/>
              </a:rPr>
              <a:t>	</a:t>
            </a:r>
            <a:r>
              <a:rPr lang="en-US" altLang="zh-TW" sz="2000" dirty="0" err="1">
                <a:solidFill>
                  <a:srgbClr val="FF6600"/>
                </a:solidFill>
                <a:latin typeface="Courier New" pitchFamily="49" charset="0"/>
              </a:rPr>
              <a:t>yylex</a:t>
            </a:r>
            <a:r>
              <a:rPr lang="en-US" altLang="zh-TW" sz="2000" dirty="0">
                <a:solidFill>
                  <a:srgbClr val="FF6600"/>
                </a:solidFill>
                <a:latin typeface="Courier New" pitchFamily="49" charset="0"/>
              </a:rPr>
              <a:t>();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dirty="0">
                <a:latin typeface="Courier New" pitchFamily="49" charset="0"/>
              </a:rPr>
              <a:t>	</a:t>
            </a:r>
            <a:r>
              <a:rPr lang="en-US" altLang="zh-TW" sz="2000" dirty="0" err="1">
                <a:latin typeface="Courier New" pitchFamily="49" charset="0"/>
              </a:rPr>
              <a:t>printf</a:t>
            </a:r>
            <a:r>
              <a:rPr lang="en-US" altLang="zh-TW" sz="2000" dirty="0">
                <a:latin typeface="Courier New" pitchFamily="49" charset="0"/>
              </a:rPr>
              <a:t>(“There are total %d words\n”, counter);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dirty="0">
                <a:latin typeface="Courier New" pitchFamily="49" charset="0"/>
              </a:rPr>
              <a:t>}</a:t>
            </a:r>
          </a:p>
        </p:txBody>
      </p:sp>
      <p:pic>
        <p:nvPicPr>
          <p:cNvPr id="6" name="Picture 1" descr="C:\Documents and Settings\Administrator\桌面\pllab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82549" y="5930022"/>
            <a:ext cx="1704251" cy="792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9562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Default Rules and Actions</a:t>
            </a:r>
          </a:p>
        </p:txBody>
      </p:sp>
      <p:sp>
        <p:nvSpPr>
          <p:cNvPr id="5837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5BDC5B-B321-43BB-A2FD-7B669B7A12DD}" type="slidenum">
              <a:rPr lang="en-US" altLang="zh-TW" smtClean="0"/>
              <a:pPr/>
              <a:t>26</a:t>
            </a:fld>
            <a:endParaRPr lang="en-US" altLang="zh-TW" smtClean="0"/>
          </a:p>
        </p:txBody>
      </p:sp>
      <p:sp>
        <p:nvSpPr>
          <p:cNvPr id="58372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The first and second section must exist, but may be empty, the third section and the second %% are optional.</a:t>
            </a: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If the third section dose not contain a main(), -</a:t>
            </a:r>
            <a:r>
              <a:rPr lang="en-US" altLang="zh-TW" dirty="0" err="1" smtClean="0">
                <a:ea typeface="新細明體" pitchFamily="18" charset="-120"/>
              </a:rPr>
              <a:t>lfl</a:t>
            </a:r>
            <a:r>
              <a:rPr lang="en-US" altLang="zh-TW" dirty="0" smtClean="0">
                <a:ea typeface="新細明體" pitchFamily="18" charset="-120"/>
              </a:rPr>
              <a:t> will link a default main() which calls </a:t>
            </a:r>
            <a:r>
              <a:rPr lang="en-US" altLang="zh-TW" dirty="0" err="1" smtClean="0">
                <a:ea typeface="新細明體" pitchFamily="18" charset="-120"/>
              </a:rPr>
              <a:t>yylex</a:t>
            </a:r>
            <a:r>
              <a:rPr lang="en-US" altLang="zh-TW" dirty="0" smtClean="0">
                <a:ea typeface="新細明體" pitchFamily="18" charset="-120"/>
              </a:rPr>
              <a:t>() then exits.</a:t>
            </a: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Unmatched patterns will perform a default action, which copies the input to the output</a:t>
            </a:r>
          </a:p>
        </p:txBody>
      </p:sp>
      <p:pic>
        <p:nvPicPr>
          <p:cNvPr id="5" name="Picture 1" descr="C:\Documents and Settings\Administrator\桌面\pllab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2549" y="5930022"/>
            <a:ext cx="1704251" cy="792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8745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zh-TW" dirty="0" err="1" smtClean="0">
                <a:ea typeface="新細明體" pitchFamily="18" charset="-120"/>
              </a:rPr>
              <a:t>Lex</a:t>
            </a:r>
            <a:r>
              <a:rPr lang="en-US" altLang="zh-TW" dirty="0" smtClean="0">
                <a:ea typeface="新細明體" pitchFamily="18" charset="-120"/>
              </a:rPr>
              <a:t> Regular Expressions</a:t>
            </a:r>
            <a:br>
              <a:rPr lang="en-US" altLang="zh-TW" dirty="0" smtClean="0">
                <a:ea typeface="新細明體" pitchFamily="18" charset="-120"/>
              </a:rPr>
            </a:br>
            <a:r>
              <a:rPr lang="en-US" altLang="zh-TW" sz="2000" dirty="0" smtClean="0">
                <a:ea typeface="新細明體" pitchFamily="18" charset="-120"/>
              </a:rPr>
              <a:t>(Extended Regular Expressions)</a:t>
            </a:r>
            <a:endParaRPr lang="en-US" altLang="zh-TW" sz="4000" dirty="0" smtClean="0">
              <a:ea typeface="新細明體" pitchFamily="18" charset="-120"/>
            </a:endParaRPr>
          </a:p>
        </p:txBody>
      </p:sp>
      <p:sp>
        <p:nvSpPr>
          <p:cNvPr id="2765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FC6F387-E9AC-447D-BBE6-9505B11AE27D}" type="slidenum">
              <a:rPr lang="en-US" altLang="zh-TW" smtClean="0"/>
              <a:pPr/>
              <a:t>27</a:t>
            </a:fld>
            <a:endParaRPr lang="en-US" altLang="zh-TW" smtClean="0"/>
          </a:p>
        </p:txBody>
      </p:sp>
      <p:sp>
        <p:nvSpPr>
          <p:cNvPr id="27652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zh-TW" sz="2800" dirty="0" smtClean="0">
                <a:ea typeface="新細明體" pitchFamily="18" charset="-120"/>
              </a:rPr>
              <a:t>A regular expression matches a set of strings</a:t>
            </a:r>
          </a:p>
          <a:p>
            <a:pPr eaLnBrk="1" hangingPunct="1"/>
            <a:r>
              <a:rPr lang="en-US" altLang="zh-TW" sz="2800" dirty="0" smtClean="0">
                <a:ea typeface="新細明體" pitchFamily="18" charset="-120"/>
              </a:rPr>
              <a:t>Extended regular expression</a:t>
            </a:r>
          </a:p>
          <a:p>
            <a:pPr lvl="1" eaLnBrk="1" hangingPunct="1"/>
            <a:r>
              <a:rPr lang="en-US" altLang="zh-TW" sz="2400" dirty="0" smtClean="0">
                <a:ea typeface="新細明體" pitchFamily="18" charset="-120"/>
              </a:rPr>
              <a:t>Operators</a:t>
            </a:r>
          </a:p>
          <a:p>
            <a:pPr lvl="1" eaLnBrk="1" hangingPunct="1"/>
            <a:r>
              <a:rPr lang="en-US" altLang="zh-TW" sz="2400" dirty="0" smtClean="0">
                <a:ea typeface="新細明體" pitchFamily="18" charset="-120"/>
              </a:rPr>
              <a:t>Character classes</a:t>
            </a:r>
          </a:p>
          <a:p>
            <a:pPr lvl="1" eaLnBrk="1" hangingPunct="1"/>
            <a:r>
              <a:rPr lang="en-US" altLang="zh-TW" sz="2400" dirty="0" smtClean="0">
                <a:ea typeface="新細明體" pitchFamily="18" charset="-120"/>
              </a:rPr>
              <a:t>Arbitrary character</a:t>
            </a:r>
          </a:p>
          <a:p>
            <a:pPr lvl="1" eaLnBrk="1" hangingPunct="1"/>
            <a:r>
              <a:rPr lang="en-US" altLang="zh-TW" sz="2400" dirty="0" smtClean="0">
                <a:ea typeface="新細明體" pitchFamily="18" charset="-120"/>
              </a:rPr>
              <a:t>Optional expressions</a:t>
            </a:r>
          </a:p>
          <a:p>
            <a:pPr lvl="1" eaLnBrk="1" hangingPunct="1"/>
            <a:r>
              <a:rPr lang="en-US" altLang="zh-TW" sz="2400" dirty="0" smtClean="0">
                <a:ea typeface="新細明體" pitchFamily="18" charset="-120"/>
              </a:rPr>
              <a:t>Alternation and grouping</a:t>
            </a:r>
          </a:p>
          <a:p>
            <a:pPr lvl="1" eaLnBrk="1" hangingPunct="1"/>
            <a:r>
              <a:rPr lang="en-US" altLang="zh-TW" sz="2400" dirty="0" smtClean="0">
                <a:ea typeface="新細明體" pitchFamily="18" charset="-120"/>
              </a:rPr>
              <a:t>Context sensitivity</a:t>
            </a:r>
          </a:p>
          <a:p>
            <a:pPr lvl="1" eaLnBrk="1" hangingPunct="1"/>
            <a:r>
              <a:rPr lang="en-US" altLang="zh-TW" sz="2400" dirty="0" smtClean="0">
                <a:ea typeface="新細明體" pitchFamily="18" charset="-120"/>
              </a:rPr>
              <a:t>Repetitions and definitions</a:t>
            </a:r>
          </a:p>
        </p:txBody>
      </p:sp>
      <p:pic>
        <p:nvPicPr>
          <p:cNvPr id="5" name="Picture 1" descr="C:\Documents and Settings\Administrator\桌面\pllab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82549" y="5930022"/>
            <a:ext cx="1704251" cy="7920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Operators</a:t>
            </a:r>
          </a:p>
        </p:txBody>
      </p:sp>
      <p:sp>
        <p:nvSpPr>
          <p:cNvPr id="2867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294E034-D294-48A5-9906-7E96360F8E80}" type="slidenum">
              <a:rPr lang="en-US" altLang="zh-TW" smtClean="0"/>
              <a:pPr/>
              <a:t>28</a:t>
            </a:fld>
            <a:endParaRPr lang="en-US" altLang="zh-TW" smtClean="0"/>
          </a:p>
        </p:txBody>
      </p:sp>
      <p:sp>
        <p:nvSpPr>
          <p:cNvPr id="2867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507413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dirty="0" smtClean="0">
                <a:solidFill>
                  <a:srgbClr val="FF6600"/>
                </a:solidFill>
                <a:latin typeface="Courier New" pitchFamily="49" charset="0"/>
                <a:ea typeface="新細明體" pitchFamily="18" charset="-120"/>
              </a:rPr>
              <a:t>“ \ [ ] ^ - ? . * + | ( ) $ / { } % &lt; &gt;</a:t>
            </a:r>
          </a:p>
          <a:p>
            <a:pPr eaLnBrk="1" hangingPunct="1">
              <a:lnSpc>
                <a:spcPct val="80000"/>
              </a:lnSpc>
            </a:pPr>
            <a:endParaRPr lang="en-US" altLang="zh-TW" sz="2800" dirty="0" smtClean="0">
              <a:ea typeface="新細明體" pitchFamily="18" charset="-12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 smtClean="0">
                <a:latin typeface="Courier New" pitchFamily="49" charset="0"/>
                <a:ea typeface="新細明體" pitchFamily="18" charset="-120"/>
              </a:rPr>
              <a:t>“xyz” = xyz</a:t>
            </a:r>
            <a:endParaRPr lang="en-US" altLang="zh-TW" sz="2800" dirty="0" smtClean="0">
              <a:ea typeface="新細明體" pitchFamily="18" charset="-12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 smtClean="0">
                <a:ea typeface="新細明體" pitchFamily="18" charset="-120"/>
              </a:rPr>
              <a:t>If they are to be used as text characters, an escape should be used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 smtClean="0">
                <a:ea typeface="新細明體" pitchFamily="18" charset="-120"/>
              </a:rPr>
              <a:t>	</a:t>
            </a:r>
            <a:r>
              <a:rPr lang="en-US" altLang="zh-TW" sz="2800" dirty="0" smtClean="0">
                <a:latin typeface="Courier New" pitchFamily="49" charset="0"/>
                <a:ea typeface="新細明體" pitchFamily="18" charset="-120"/>
              </a:rPr>
              <a:t>\$</a:t>
            </a:r>
            <a:r>
              <a:rPr lang="en-US" altLang="zh-TW" sz="2800" dirty="0" smtClean="0">
                <a:ea typeface="新細明體" pitchFamily="18" charset="-120"/>
              </a:rPr>
              <a:t>	= </a:t>
            </a:r>
            <a:r>
              <a:rPr lang="en-US" altLang="zh-TW" sz="2800" dirty="0" smtClean="0">
                <a:latin typeface="Courier New" pitchFamily="49" charset="0"/>
                <a:ea typeface="新細明體" pitchFamily="18" charset="-120"/>
              </a:rPr>
              <a:t>“$”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 smtClean="0">
                <a:ea typeface="新細明體" pitchFamily="18" charset="-120"/>
              </a:rPr>
              <a:t>	</a:t>
            </a:r>
            <a:r>
              <a:rPr lang="en-US" altLang="zh-TW" sz="2800" dirty="0" smtClean="0">
                <a:latin typeface="Courier New" pitchFamily="49" charset="0"/>
                <a:ea typeface="新細明體" pitchFamily="18" charset="-120"/>
              </a:rPr>
              <a:t>\\</a:t>
            </a:r>
            <a:r>
              <a:rPr lang="en-US" altLang="zh-TW" sz="2800" dirty="0" smtClean="0">
                <a:ea typeface="新細明體" pitchFamily="18" charset="-120"/>
              </a:rPr>
              <a:t> 	= </a:t>
            </a:r>
            <a:r>
              <a:rPr lang="en-US" altLang="zh-TW" sz="2800" dirty="0" smtClean="0">
                <a:latin typeface="Courier New" pitchFamily="49" charset="0"/>
                <a:ea typeface="新細明體" pitchFamily="18" charset="-120"/>
              </a:rPr>
              <a:t>“\”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 smtClean="0">
                <a:latin typeface="Courier New" pitchFamily="49" charset="0"/>
                <a:ea typeface="新細明體" pitchFamily="18" charset="-120"/>
              </a:rPr>
              <a:t>	xyz“++” = “xyz++” = xyz\+\+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 smtClean="0">
                <a:ea typeface="新細明體" pitchFamily="18" charset="-120"/>
              </a:rPr>
              <a:t>Every character but </a:t>
            </a:r>
            <a:r>
              <a:rPr lang="en-US" altLang="zh-TW" sz="2800" i="1" dirty="0" smtClean="0">
                <a:solidFill>
                  <a:srgbClr val="FF6600"/>
                </a:solidFill>
                <a:ea typeface="新細明體" pitchFamily="18" charset="-120"/>
              </a:rPr>
              <a:t>blank</a:t>
            </a:r>
            <a:r>
              <a:rPr lang="en-US" altLang="zh-TW" sz="2800" dirty="0" smtClean="0">
                <a:ea typeface="新細明體" pitchFamily="18" charset="-120"/>
              </a:rPr>
              <a:t>, </a:t>
            </a:r>
            <a:r>
              <a:rPr lang="en-US" altLang="zh-TW" sz="2800" i="1" dirty="0" smtClean="0">
                <a:solidFill>
                  <a:srgbClr val="FF6600"/>
                </a:solidFill>
                <a:ea typeface="新細明體" pitchFamily="18" charset="-120"/>
              </a:rPr>
              <a:t>tab </a:t>
            </a:r>
            <a:r>
              <a:rPr lang="en-US" altLang="zh-TW" sz="2800" dirty="0" smtClean="0">
                <a:solidFill>
                  <a:srgbClr val="FF6600"/>
                </a:solidFill>
                <a:ea typeface="新細明體" pitchFamily="18" charset="-120"/>
              </a:rPr>
              <a:t>(</a:t>
            </a:r>
            <a:r>
              <a:rPr lang="en-US" altLang="zh-TW" sz="2800" dirty="0" smtClean="0">
                <a:solidFill>
                  <a:srgbClr val="FF6600"/>
                </a:solidFill>
                <a:latin typeface="Courier New" pitchFamily="49" charset="0"/>
                <a:ea typeface="新細明體" pitchFamily="18" charset="-120"/>
              </a:rPr>
              <a:t>\t</a:t>
            </a:r>
            <a:r>
              <a:rPr lang="en-US" altLang="zh-TW" sz="2800" dirty="0" smtClean="0">
                <a:solidFill>
                  <a:srgbClr val="FF6600"/>
                </a:solidFill>
                <a:ea typeface="新細明體" pitchFamily="18" charset="-120"/>
              </a:rPr>
              <a:t>)</a:t>
            </a:r>
            <a:r>
              <a:rPr lang="en-US" altLang="zh-TW" sz="2800" dirty="0" smtClean="0">
                <a:ea typeface="新細明體" pitchFamily="18" charset="-120"/>
              </a:rPr>
              <a:t>, </a:t>
            </a:r>
            <a:r>
              <a:rPr lang="en-US" altLang="zh-TW" sz="2800" i="1" dirty="0" smtClean="0">
                <a:solidFill>
                  <a:srgbClr val="FF6600"/>
                </a:solidFill>
                <a:ea typeface="新細明體" pitchFamily="18" charset="-120"/>
              </a:rPr>
              <a:t>newline </a:t>
            </a:r>
            <a:r>
              <a:rPr lang="en-US" altLang="zh-TW" sz="2800" dirty="0" smtClean="0">
                <a:solidFill>
                  <a:srgbClr val="FF6600"/>
                </a:solidFill>
                <a:ea typeface="新細明體" pitchFamily="18" charset="-120"/>
              </a:rPr>
              <a:t>(</a:t>
            </a:r>
            <a:r>
              <a:rPr lang="en-US" altLang="zh-TW" sz="2800" dirty="0" smtClean="0">
                <a:solidFill>
                  <a:srgbClr val="FF6600"/>
                </a:solidFill>
                <a:latin typeface="Courier New" pitchFamily="49" charset="0"/>
                <a:ea typeface="新細明體" pitchFamily="18" charset="-120"/>
              </a:rPr>
              <a:t>\n</a:t>
            </a:r>
            <a:r>
              <a:rPr lang="en-US" altLang="zh-TW" sz="2800" dirty="0" smtClean="0">
                <a:solidFill>
                  <a:srgbClr val="FF6600"/>
                </a:solidFill>
                <a:ea typeface="新細明體" pitchFamily="18" charset="-120"/>
              </a:rPr>
              <a:t>)</a:t>
            </a:r>
            <a:r>
              <a:rPr lang="en-US" altLang="zh-TW" sz="2800" dirty="0" smtClean="0">
                <a:ea typeface="新細明體" pitchFamily="18" charset="-120"/>
              </a:rPr>
              <a:t> and the list above is always a text character</a:t>
            </a:r>
          </a:p>
        </p:txBody>
      </p:sp>
      <p:pic>
        <p:nvPicPr>
          <p:cNvPr id="5" name="Picture 1" descr="C:\Documents and Settings\Administrator\桌面\pllab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2549" y="5930022"/>
            <a:ext cx="1704251" cy="7920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Character Classes </a:t>
            </a:r>
            <a:r>
              <a:rPr lang="en-US" altLang="zh-TW" dirty="0" smtClean="0">
                <a:latin typeface="Courier New" pitchFamily="49" charset="0"/>
                <a:ea typeface="新細明體" pitchFamily="18" charset="-120"/>
              </a:rPr>
              <a:t>[]</a:t>
            </a:r>
          </a:p>
        </p:txBody>
      </p:sp>
      <p:sp>
        <p:nvSpPr>
          <p:cNvPr id="2969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F11315-F5AF-4EC7-806C-0580C67035A6}" type="slidenum">
              <a:rPr lang="en-US" altLang="zh-TW" smtClean="0"/>
              <a:pPr/>
              <a:t>29</a:t>
            </a:fld>
            <a:endParaRPr lang="en-US" altLang="zh-TW" smtClean="0"/>
          </a:p>
        </p:txBody>
      </p:sp>
      <p:sp>
        <p:nvSpPr>
          <p:cNvPr id="2970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401080" cy="47085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 smtClean="0">
                <a:latin typeface="Courier New" pitchFamily="49" charset="0"/>
                <a:ea typeface="新細明體" pitchFamily="18" charset="-120"/>
              </a:rPr>
              <a:t>[</a:t>
            </a:r>
            <a:r>
              <a:rPr lang="en-US" altLang="zh-TW" sz="2800" dirty="0" err="1" smtClean="0">
                <a:latin typeface="Courier New" pitchFamily="49" charset="0"/>
                <a:ea typeface="新細明體" pitchFamily="18" charset="-120"/>
              </a:rPr>
              <a:t>abc</a:t>
            </a:r>
            <a:r>
              <a:rPr lang="en-US" altLang="zh-TW" sz="2800" dirty="0" smtClean="0">
                <a:latin typeface="Courier New" pitchFamily="49" charset="0"/>
                <a:ea typeface="新細明體" pitchFamily="18" charset="-120"/>
              </a:rPr>
              <a:t>]</a:t>
            </a:r>
            <a:r>
              <a:rPr lang="en-US" altLang="zh-TW" sz="2800" dirty="0" smtClean="0">
                <a:ea typeface="新細明體" pitchFamily="18" charset="-120"/>
              </a:rPr>
              <a:t> matches a single character, which may be </a:t>
            </a:r>
            <a:r>
              <a:rPr lang="en-US" altLang="zh-TW" sz="2800" dirty="0" smtClean="0">
                <a:latin typeface="Courier New" pitchFamily="49" charset="0"/>
                <a:ea typeface="新細明體" pitchFamily="18" charset="-120"/>
              </a:rPr>
              <a:t>a</a:t>
            </a:r>
            <a:r>
              <a:rPr lang="en-US" altLang="zh-TW" sz="2800" dirty="0" smtClean="0">
                <a:ea typeface="新細明體" pitchFamily="18" charset="-120"/>
              </a:rPr>
              <a:t>, </a:t>
            </a:r>
            <a:r>
              <a:rPr lang="en-US" altLang="zh-TW" sz="2800" dirty="0" smtClean="0">
                <a:latin typeface="Courier New" pitchFamily="49" charset="0"/>
                <a:ea typeface="新細明體" pitchFamily="18" charset="-120"/>
              </a:rPr>
              <a:t>b</a:t>
            </a:r>
            <a:r>
              <a:rPr lang="en-US" altLang="zh-TW" sz="2800" dirty="0" smtClean="0">
                <a:ea typeface="新細明體" pitchFamily="18" charset="-120"/>
              </a:rPr>
              <a:t>, or </a:t>
            </a:r>
            <a:r>
              <a:rPr lang="en-US" altLang="zh-TW" sz="2800" dirty="0" smtClean="0">
                <a:latin typeface="Courier New" pitchFamily="49" charset="0"/>
                <a:ea typeface="新細明體" pitchFamily="18" charset="-120"/>
              </a:rPr>
              <a:t>c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>
                <a:ea typeface="新細明體" pitchFamily="18" charset="-120"/>
              </a:rPr>
              <a:t>Every operator meaning is ignored except </a:t>
            </a:r>
            <a:r>
              <a:rPr lang="en-US" altLang="zh-TW" sz="2800" dirty="0" smtClean="0">
                <a:solidFill>
                  <a:srgbClr val="FF6600"/>
                </a:solidFill>
                <a:latin typeface="Courier New" pitchFamily="49" charset="0"/>
                <a:ea typeface="新細明體" pitchFamily="18" charset="-120"/>
              </a:rPr>
              <a:t>\</a:t>
            </a:r>
            <a:r>
              <a:rPr lang="en-US" altLang="zh-TW" sz="2800" dirty="0" smtClean="0">
                <a:ea typeface="新細明體" pitchFamily="18" charset="-120"/>
              </a:rPr>
              <a:t>,</a:t>
            </a:r>
            <a:r>
              <a:rPr lang="en-US" altLang="zh-TW" sz="2800" dirty="0" smtClean="0">
                <a:solidFill>
                  <a:srgbClr val="FF6600"/>
                </a:solidFill>
                <a:latin typeface="Courier New" pitchFamily="49" charset="0"/>
                <a:ea typeface="新細明體" pitchFamily="18" charset="-120"/>
              </a:rPr>
              <a:t> -</a:t>
            </a:r>
            <a:r>
              <a:rPr lang="en-US" altLang="zh-TW" sz="2800" dirty="0" smtClean="0">
                <a:ea typeface="新細明體" pitchFamily="18" charset="-120"/>
              </a:rPr>
              <a:t> and </a:t>
            </a:r>
            <a:r>
              <a:rPr lang="en-US" altLang="zh-TW" sz="2800" dirty="0" smtClean="0">
                <a:solidFill>
                  <a:srgbClr val="FF6600"/>
                </a:solidFill>
                <a:latin typeface="Courier New" pitchFamily="49" charset="0"/>
                <a:ea typeface="新細明體" pitchFamily="18" charset="-120"/>
              </a:rPr>
              <a:t>^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>
                <a:ea typeface="新細明體" pitchFamily="18" charset="-120"/>
              </a:rPr>
              <a:t>e.g.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dirty="0" smtClean="0">
                <a:ea typeface="新細明體" pitchFamily="18" charset="-120"/>
              </a:rPr>
              <a:t>	</a:t>
            </a:r>
            <a:r>
              <a:rPr lang="en-US" altLang="zh-TW" sz="2800" dirty="0" smtClean="0">
                <a:latin typeface="Courier New" pitchFamily="49" charset="0"/>
                <a:ea typeface="新細明體" pitchFamily="18" charset="-120"/>
              </a:rPr>
              <a:t>[</a:t>
            </a:r>
            <a:r>
              <a:rPr lang="en-US" altLang="zh-TW" sz="2800" dirty="0" err="1" smtClean="0">
                <a:latin typeface="Courier New" pitchFamily="49" charset="0"/>
                <a:ea typeface="新細明體" pitchFamily="18" charset="-120"/>
              </a:rPr>
              <a:t>ab</a:t>
            </a:r>
            <a:r>
              <a:rPr lang="en-US" altLang="zh-TW" sz="2800" dirty="0" smtClean="0">
                <a:latin typeface="Courier New" pitchFamily="49" charset="0"/>
                <a:ea typeface="新細明體" pitchFamily="18" charset="-120"/>
              </a:rPr>
              <a:t>]</a:t>
            </a:r>
            <a:r>
              <a:rPr lang="en-US" altLang="zh-TW" sz="2800" dirty="0" smtClean="0">
                <a:ea typeface="新細明體" pitchFamily="18" charset="-120"/>
              </a:rPr>
              <a:t>		=&gt; </a:t>
            </a:r>
            <a:r>
              <a:rPr lang="en-US" altLang="zh-TW" sz="2800" dirty="0" smtClean="0">
                <a:latin typeface="Courier New" pitchFamily="49" charset="0"/>
                <a:ea typeface="新細明體" pitchFamily="18" charset="-120"/>
              </a:rPr>
              <a:t>a</a:t>
            </a:r>
            <a:r>
              <a:rPr lang="en-US" altLang="zh-TW" sz="2800" dirty="0" smtClean="0">
                <a:ea typeface="新細明體" pitchFamily="18" charset="-120"/>
              </a:rPr>
              <a:t> or </a:t>
            </a:r>
            <a:r>
              <a:rPr lang="en-US" altLang="zh-TW" sz="2800" dirty="0" smtClean="0">
                <a:latin typeface="Courier New" pitchFamily="49" charset="0"/>
                <a:ea typeface="新細明體" pitchFamily="18" charset="-120"/>
              </a:rPr>
              <a:t>b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dirty="0" smtClean="0">
                <a:ea typeface="新細明體" pitchFamily="18" charset="-120"/>
              </a:rPr>
              <a:t>	</a:t>
            </a:r>
            <a:r>
              <a:rPr lang="en-US" altLang="zh-TW" sz="2800" dirty="0" smtClean="0">
                <a:latin typeface="Courier New" pitchFamily="49" charset="0"/>
                <a:ea typeface="新細明體" pitchFamily="18" charset="-120"/>
              </a:rPr>
              <a:t>[a</a:t>
            </a:r>
            <a:r>
              <a:rPr lang="en-US" altLang="zh-TW" sz="2800" dirty="0" smtClean="0">
                <a:solidFill>
                  <a:srgbClr val="FF6600"/>
                </a:solidFill>
                <a:latin typeface="Courier New" pitchFamily="49" charset="0"/>
                <a:ea typeface="新細明體" pitchFamily="18" charset="-120"/>
              </a:rPr>
              <a:t>-</a:t>
            </a:r>
            <a:r>
              <a:rPr lang="en-US" altLang="zh-TW" sz="2800" dirty="0" smtClean="0">
                <a:latin typeface="Courier New" pitchFamily="49" charset="0"/>
                <a:ea typeface="新細明體" pitchFamily="18" charset="-120"/>
              </a:rPr>
              <a:t>z]</a:t>
            </a:r>
            <a:r>
              <a:rPr lang="en-US" altLang="zh-TW" sz="2800" dirty="0" smtClean="0">
                <a:ea typeface="新細明體" pitchFamily="18" charset="-120"/>
              </a:rPr>
              <a:t>		=&gt; </a:t>
            </a:r>
            <a:r>
              <a:rPr lang="en-US" altLang="zh-TW" sz="2800" dirty="0" smtClean="0">
                <a:latin typeface="Courier New" pitchFamily="49" charset="0"/>
                <a:ea typeface="新細明體" pitchFamily="18" charset="-120"/>
              </a:rPr>
              <a:t>a</a:t>
            </a:r>
            <a:r>
              <a:rPr lang="en-US" altLang="zh-TW" sz="2800" dirty="0" smtClean="0">
                <a:ea typeface="新細明體" pitchFamily="18" charset="-120"/>
              </a:rPr>
              <a:t> or </a:t>
            </a:r>
            <a:r>
              <a:rPr lang="en-US" altLang="zh-TW" sz="2800" dirty="0" smtClean="0">
                <a:latin typeface="Courier New" pitchFamily="49" charset="0"/>
                <a:ea typeface="新細明體" pitchFamily="18" charset="-120"/>
              </a:rPr>
              <a:t>b</a:t>
            </a:r>
            <a:r>
              <a:rPr lang="en-US" altLang="zh-TW" sz="2800" dirty="0" smtClean="0">
                <a:ea typeface="新細明體" pitchFamily="18" charset="-120"/>
              </a:rPr>
              <a:t> or </a:t>
            </a:r>
            <a:r>
              <a:rPr lang="en-US" altLang="zh-TW" sz="2800" dirty="0" smtClean="0">
                <a:latin typeface="Courier New" pitchFamily="49" charset="0"/>
                <a:ea typeface="新細明體" pitchFamily="18" charset="-120"/>
              </a:rPr>
              <a:t>c</a:t>
            </a:r>
            <a:r>
              <a:rPr lang="en-US" altLang="zh-TW" sz="2800" dirty="0" smtClean="0">
                <a:ea typeface="新細明體" pitchFamily="18" charset="-120"/>
              </a:rPr>
              <a:t> or … or </a:t>
            </a:r>
            <a:r>
              <a:rPr lang="en-US" altLang="zh-TW" sz="2800" dirty="0" smtClean="0">
                <a:latin typeface="Courier New" pitchFamily="49" charset="0"/>
                <a:ea typeface="新細明體" pitchFamily="18" charset="-120"/>
              </a:rPr>
              <a:t>z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dirty="0" smtClean="0">
                <a:ea typeface="新細明體" pitchFamily="18" charset="-120"/>
              </a:rPr>
              <a:t>	</a:t>
            </a:r>
            <a:r>
              <a:rPr lang="en-US" altLang="zh-TW" sz="2800" dirty="0" smtClean="0">
                <a:latin typeface="Courier New" pitchFamily="49" charset="0"/>
                <a:ea typeface="新細明體" pitchFamily="18" charset="-120"/>
              </a:rPr>
              <a:t>[-+0</a:t>
            </a:r>
            <a:r>
              <a:rPr lang="en-US" altLang="zh-TW" sz="2800" dirty="0" smtClean="0">
                <a:solidFill>
                  <a:srgbClr val="FF6600"/>
                </a:solidFill>
                <a:latin typeface="Courier New" pitchFamily="49" charset="0"/>
                <a:ea typeface="新細明體" pitchFamily="18" charset="-120"/>
              </a:rPr>
              <a:t>-</a:t>
            </a:r>
            <a:r>
              <a:rPr lang="en-US" altLang="zh-TW" sz="2800" dirty="0" smtClean="0">
                <a:latin typeface="Courier New" pitchFamily="49" charset="0"/>
                <a:ea typeface="新細明體" pitchFamily="18" charset="-120"/>
              </a:rPr>
              <a:t>9]</a:t>
            </a:r>
            <a:r>
              <a:rPr lang="en-US" altLang="zh-TW" sz="2800" dirty="0" smtClean="0">
                <a:ea typeface="新細明體" pitchFamily="18" charset="-120"/>
              </a:rPr>
              <a:t>		=&gt; all the digits and the two signs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	</a:t>
            </a:r>
            <a:r>
              <a:rPr lang="en-US" altLang="zh-TW" sz="2800" dirty="0" smtClean="0">
                <a:latin typeface="Courier New" pitchFamily="49" charset="0"/>
                <a:ea typeface="新細明體" pitchFamily="18" charset="-120"/>
              </a:rPr>
              <a:t>[</a:t>
            </a:r>
            <a:r>
              <a:rPr lang="en-US" altLang="zh-TW" sz="2800" dirty="0" smtClean="0">
                <a:solidFill>
                  <a:srgbClr val="FF6600"/>
                </a:solidFill>
                <a:latin typeface="Courier New" pitchFamily="49" charset="0"/>
                <a:ea typeface="新細明體" pitchFamily="18" charset="-120"/>
              </a:rPr>
              <a:t>^</a:t>
            </a:r>
            <a:r>
              <a:rPr lang="en-US" altLang="zh-TW" sz="2800" dirty="0" smtClean="0">
                <a:latin typeface="Courier New" pitchFamily="49" charset="0"/>
                <a:ea typeface="新細明體" pitchFamily="18" charset="-120"/>
              </a:rPr>
              <a:t>a-</a:t>
            </a:r>
            <a:r>
              <a:rPr lang="en-US" altLang="zh-TW" sz="2800" dirty="0" err="1" smtClean="0">
                <a:latin typeface="Courier New" pitchFamily="49" charset="0"/>
                <a:ea typeface="新細明體" pitchFamily="18" charset="-120"/>
              </a:rPr>
              <a:t>zA</a:t>
            </a:r>
            <a:r>
              <a:rPr lang="en-US" altLang="zh-TW" sz="2800" dirty="0" smtClean="0">
                <a:solidFill>
                  <a:srgbClr val="FF6600"/>
                </a:solidFill>
                <a:latin typeface="Courier New" pitchFamily="49" charset="0"/>
                <a:ea typeface="新細明體" pitchFamily="18" charset="-120"/>
              </a:rPr>
              <a:t>-</a:t>
            </a:r>
            <a:r>
              <a:rPr lang="en-US" altLang="zh-TW" sz="2800" dirty="0" smtClean="0">
                <a:latin typeface="Courier New" pitchFamily="49" charset="0"/>
                <a:ea typeface="新細明體" pitchFamily="18" charset="-120"/>
              </a:rPr>
              <a:t>Z]	</a:t>
            </a:r>
            <a:r>
              <a:rPr lang="en-US" altLang="zh-TW" sz="2800" dirty="0" smtClean="0">
                <a:ea typeface="新細明體" pitchFamily="18" charset="-120"/>
              </a:rPr>
              <a:t>=&gt; any character which is not a letter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800" dirty="0" smtClean="0">
              <a:ea typeface="新細明體" pitchFamily="18" charset="-12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800" dirty="0" smtClean="0">
              <a:ea typeface="新細明體" pitchFamily="18" charset="-12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800" dirty="0" smtClean="0">
              <a:ea typeface="新細明體" pitchFamily="18" charset="-120"/>
            </a:endParaRPr>
          </a:p>
        </p:txBody>
      </p:sp>
      <p:pic>
        <p:nvPicPr>
          <p:cNvPr id="5" name="Picture 1" descr="C:\Documents and Settings\Administrator\桌面\pllab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82549" y="5930022"/>
            <a:ext cx="1704251" cy="7920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What compilers do?</a:t>
            </a:r>
            <a:endParaRPr lang="zh-TW" altLang="en-US" smtClean="0">
              <a:ea typeface="新細明體" pitchFamily="18" charset="-120"/>
            </a:endParaRPr>
          </a:p>
        </p:txBody>
      </p:sp>
      <p:sp>
        <p:nvSpPr>
          <p:cNvPr id="410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29E299D-CD56-49FD-8B21-2C5857C3C392}" type="slidenum">
              <a:rPr lang="en-US" altLang="zh-TW" smtClean="0"/>
              <a:pPr/>
              <a:t>3</a:t>
            </a:fld>
            <a:endParaRPr lang="en-US" altLang="zh-TW" smtClean="0"/>
          </a:p>
        </p:txBody>
      </p:sp>
      <p:sp>
        <p:nvSpPr>
          <p:cNvPr id="4099" name="內容版面配置區 2"/>
          <p:cNvSpPr>
            <a:spLocks noGrp="1"/>
          </p:cNvSpPr>
          <p:nvPr>
            <p:ph sz="quarter" idx="1"/>
          </p:nvPr>
        </p:nvSpPr>
        <p:spPr/>
        <p:txBody>
          <a:bodyPr anchor="ctr">
            <a:normAutofit/>
          </a:bodyPr>
          <a:lstStyle/>
          <a:p>
            <a:pPr marL="514350" indent="-514350">
              <a:buFontTx/>
              <a:buAutoNum type="arabicPeriod"/>
            </a:pPr>
            <a:r>
              <a:rPr lang="en-US" altLang="zh-TW" sz="3200" dirty="0" smtClean="0">
                <a:ea typeface="新細明體" pitchFamily="18" charset="-120"/>
              </a:rPr>
              <a:t>Read the source program</a:t>
            </a:r>
          </a:p>
          <a:p>
            <a:pPr marL="514350" indent="-514350">
              <a:buFontTx/>
              <a:buAutoNum type="arabicPeriod"/>
            </a:pPr>
            <a:r>
              <a:rPr lang="en-US" altLang="zh-TW" sz="3200" dirty="0" smtClean="0">
                <a:ea typeface="新細明體" pitchFamily="18" charset="-120"/>
              </a:rPr>
              <a:t>Discover its structure</a:t>
            </a:r>
          </a:p>
          <a:p>
            <a:pPr marL="514350" indent="-514350">
              <a:buFontTx/>
              <a:buAutoNum type="arabicPeriod"/>
            </a:pPr>
            <a:r>
              <a:rPr lang="en-US" altLang="zh-TW" sz="3200" dirty="0" smtClean="0">
                <a:ea typeface="新細明體" pitchFamily="18" charset="-120"/>
              </a:rPr>
              <a:t>Process this structure</a:t>
            </a:r>
          </a:p>
          <a:p>
            <a:pPr marL="0" indent="0">
              <a:buNone/>
            </a:pPr>
            <a:r>
              <a:rPr lang="en-US" altLang="zh-TW" sz="3200" dirty="0">
                <a:ea typeface="新細明體" pitchFamily="18" charset="-120"/>
              </a:rPr>
              <a:t>	</a:t>
            </a:r>
            <a:r>
              <a:rPr lang="en-US" altLang="zh-TW" sz="3200" dirty="0" smtClean="0">
                <a:ea typeface="新細明體" pitchFamily="18" charset="-120"/>
              </a:rPr>
              <a:t>e.g. generate the target program</a:t>
            </a:r>
            <a:endParaRPr lang="zh-TW" altLang="en-US" sz="3200" dirty="0" smtClean="0">
              <a:ea typeface="新細明體" pitchFamily="18" charset="-120"/>
            </a:endParaRPr>
          </a:p>
        </p:txBody>
      </p:sp>
      <p:pic>
        <p:nvPicPr>
          <p:cNvPr id="5" name="Picture 1" descr="C:\Documents and Settings\Administrator\桌面\pllab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82549" y="5930022"/>
            <a:ext cx="1704251" cy="7920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Arbitrary Character </a:t>
            </a:r>
            <a:r>
              <a:rPr lang="en-US" altLang="zh-TW" dirty="0" smtClean="0">
                <a:latin typeface="Courier New" pitchFamily="49" charset="0"/>
                <a:ea typeface="新細明體" pitchFamily="18" charset="-120"/>
              </a:rPr>
              <a:t>.</a:t>
            </a:r>
            <a:endParaRPr lang="zh-TW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D8E969-5360-4F50-AAD9-E5820611726E}" type="slidenum">
              <a:rPr lang="en-US" altLang="zh-TW" smtClean="0"/>
              <a:pPr>
                <a:defRPr/>
              </a:pPr>
              <a:t>30</a:t>
            </a:fld>
            <a:endParaRPr lang="en-US" altLang="zh-TW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To match almost character, the operator character </a:t>
            </a:r>
            <a:r>
              <a:rPr lang="en-US" altLang="zh-TW" dirty="0" smtClean="0">
                <a:solidFill>
                  <a:srgbClr val="FF6600"/>
                </a:solidFill>
                <a:latin typeface="Courier New" pitchFamily="49" charset="0"/>
                <a:ea typeface="新細明體" pitchFamily="18" charset="-120"/>
              </a:rPr>
              <a:t>.</a:t>
            </a:r>
            <a:r>
              <a:rPr lang="en-US" altLang="zh-TW" dirty="0" smtClean="0">
                <a:ea typeface="新細明體" pitchFamily="18" charset="-120"/>
              </a:rPr>
              <a:t> is the class of all characters except newline.</a:t>
            </a:r>
          </a:p>
          <a:p>
            <a:endParaRPr lang="en-US" altLang="zh-TW" dirty="0" smtClean="0">
              <a:ea typeface="新細明體" pitchFamily="18" charset="-120"/>
            </a:endParaRPr>
          </a:p>
          <a:p>
            <a:endParaRPr lang="zh-TW" altLang="en-US" dirty="0"/>
          </a:p>
        </p:txBody>
      </p:sp>
      <p:pic>
        <p:nvPicPr>
          <p:cNvPr id="5" name="Picture 1" descr="C:\Documents and Settings\Administrator\桌面\pllab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82549" y="5930022"/>
            <a:ext cx="1704251" cy="7920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TW" sz="4000" dirty="0" smtClean="0">
                <a:ea typeface="新細明體" pitchFamily="18" charset="-120"/>
              </a:rPr>
              <a:t>Optional &amp; Repeated Expressions</a:t>
            </a:r>
          </a:p>
        </p:txBody>
      </p:sp>
      <p:sp>
        <p:nvSpPr>
          <p:cNvPr id="317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9B41057-8D25-42EC-9735-2CFD7076B401}" type="slidenum">
              <a:rPr lang="en-US" altLang="zh-TW" smtClean="0"/>
              <a:pPr/>
              <a:t>31</a:t>
            </a:fld>
            <a:endParaRPr lang="en-US" altLang="zh-TW" smtClean="0"/>
          </a:p>
        </p:txBody>
      </p:sp>
      <p:sp>
        <p:nvSpPr>
          <p:cNvPr id="31748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 smtClean="0">
                <a:latin typeface="Courier New" pitchFamily="49" charset="0"/>
                <a:ea typeface="新細明體" pitchFamily="18" charset="-120"/>
              </a:rPr>
              <a:t>a</a:t>
            </a:r>
            <a:r>
              <a:rPr lang="en-US" altLang="zh-TW" sz="2800" dirty="0" smtClean="0">
                <a:solidFill>
                  <a:srgbClr val="FF6600"/>
                </a:solidFill>
                <a:latin typeface="Courier New" pitchFamily="49" charset="0"/>
                <a:ea typeface="新細明體" pitchFamily="18" charset="-120"/>
              </a:rPr>
              <a:t>?</a:t>
            </a:r>
            <a:r>
              <a:rPr lang="en-US" altLang="zh-TW" sz="2800" dirty="0" smtClean="0">
                <a:ea typeface="新細明體" pitchFamily="18" charset="-120"/>
              </a:rPr>
              <a:t>		=&gt; zero or one instance of </a:t>
            </a:r>
            <a:r>
              <a:rPr lang="en-US" altLang="zh-TW" sz="2800" dirty="0" smtClean="0">
                <a:latin typeface="Courier New" pitchFamily="49" charset="0"/>
                <a:ea typeface="新細明體" pitchFamily="18" charset="-120"/>
              </a:rPr>
              <a:t>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>
                <a:latin typeface="Courier New" pitchFamily="49" charset="0"/>
                <a:ea typeface="新細明體" pitchFamily="18" charset="-120"/>
              </a:rPr>
              <a:t>a</a:t>
            </a:r>
            <a:r>
              <a:rPr lang="en-US" altLang="zh-TW" sz="2800" dirty="0" smtClean="0">
                <a:solidFill>
                  <a:srgbClr val="FF6600"/>
                </a:solidFill>
                <a:latin typeface="Courier New" pitchFamily="49" charset="0"/>
                <a:ea typeface="新細明體" pitchFamily="18" charset="-120"/>
              </a:rPr>
              <a:t>*</a:t>
            </a:r>
            <a:r>
              <a:rPr lang="en-US" altLang="zh-TW" sz="2800" dirty="0" smtClean="0">
                <a:ea typeface="新細明體" pitchFamily="18" charset="-120"/>
              </a:rPr>
              <a:t>		=&gt; zero or more instances of </a:t>
            </a:r>
            <a:r>
              <a:rPr lang="en-US" altLang="zh-TW" sz="2800" dirty="0" smtClean="0">
                <a:latin typeface="Courier New" pitchFamily="49" charset="0"/>
                <a:ea typeface="新細明體" pitchFamily="18" charset="-120"/>
              </a:rPr>
              <a:t>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>
                <a:latin typeface="Courier New" pitchFamily="49" charset="0"/>
                <a:ea typeface="新細明體" pitchFamily="18" charset="-120"/>
              </a:rPr>
              <a:t>a</a:t>
            </a:r>
            <a:r>
              <a:rPr lang="en-US" altLang="zh-TW" sz="2800" dirty="0" smtClean="0">
                <a:solidFill>
                  <a:srgbClr val="FF6600"/>
                </a:solidFill>
                <a:latin typeface="Courier New" pitchFamily="49" charset="0"/>
                <a:ea typeface="新細明體" pitchFamily="18" charset="-120"/>
              </a:rPr>
              <a:t>+</a:t>
            </a:r>
            <a:r>
              <a:rPr lang="en-US" altLang="zh-TW" sz="2800" dirty="0" smtClean="0">
                <a:ea typeface="新細明體" pitchFamily="18" charset="-120"/>
              </a:rPr>
              <a:t>		=&gt; one or more instances of </a:t>
            </a:r>
            <a:r>
              <a:rPr lang="en-US" altLang="zh-TW" sz="2800" dirty="0" smtClean="0">
                <a:latin typeface="Courier New" pitchFamily="49" charset="0"/>
                <a:ea typeface="新細明體" pitchFamily="18" charset="-120"/>
              </a:rPr>
              <a:t>a</a:t>
            </a:r>
          </a:p>
          <a:p>
            <a:pPr eaLnBrk="1" hangingPunct="1">
              <a:lnSpc>
                <a:spcPct val="90000"/>
              </a:lnSpc>
            </a:pPr>
            <a:endParaRPr lang="en-US" altLang="zh-TW" sz="2800" dirty="0" smtClean="0">
              <a:ea typeface="新細明體" pitchFamily="18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>
                <a:ea typeface="新細明體" pitchFamily="18" charset="-120"/>
              </a:rPr>
              <a:t>Ex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dirty="0" smtClean="0">
                <a:ea typeface="新細明體" pitchFamily="18" charset="-120"/>
              </a:rPr>
              <a:t>	</a:t>
            </a:r>
            <a:r>
              <a:rPr lang="en-US" altLang="zh-TW" sz="2800" dirty="0" err="1" smtClean="0">
                <a:latin typeface="Courier New" pitchFamily="49" charset="0"/>
                <a:ea typeface="新細明體" pitchFamily="18" charset="-120"/>
              </a:rPr>
              <a:t>ab?c</a:t>
            </a:r>
            <a:r>
              <a:rPr lang="en-US" altLang="zh-TW" sz="2800" dirty="0" smtClean="0">
                <a:ea typeface="新細明體" pitchFamily="18" charset="-120"/>
              </a:rPr>
              <a:t>	=&gt; </a:t>
            </a:r>
            <a:r>
              <a:rPr lang="en-US" altLang="zh-TW" sz="2800" dirty="0" smtClean="0">
                <a:latin typeface="Courier New" pitchFamily="49" charset="0"/>
                <a:ea typeface="新細明體" pitchFamily="18" charset="-120"/>
              </a:rPr>
              <a:t>ac</a:t>
            </a:r>
            <a:r>
              <a:rPr lang="en-US" altLang="zh-TW" sz="2800" dirty="0" smtClean="0">
                <a:ea typeface="新細明體" pitchFamily="18" charset="-120"/>
              </a:rPr>
              <a:t> or </a:t>
            </a:r>
            <a:r>
              <a:rPr lang="en-US" altLang="zh-TW" sz="2800" dirty="0" err="1" smtClean="0">
                <a:latin typeface="Courier New" pitchFamily="49" charset="0"/>
                <a:ea typeface="新細明體" pitchFamily="18" charset="-120"/>
              </a:rPr>
              <a:t>abc</a:t>
            </a:r>
            <a:endParaRPr lang="en-US" altLang="zh-TW" sz="2800" dirty="0" smtClean="0">
              <a:latin typeface="Courier New" pitchFamily="49" charset="0"/>
              <a:ea typeface="新細明體" pitchFamily="18" charset="-12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dirty="0" smtClean="0">
                <a:ea typeface="新細明體" pitchFamily="18" charset="-120"/>
              </a:rPr>
              <a:t>	</a:t>
            </a:r>
            <a:r>
              <a:rPr lang="en-US" altLang="zh-TW" sz="2800" dirty="0" smtClean="0">
                <a:latin typeface="Courier New" pitchFamily="49" charset="0"/>
                <a:ea typeface="新細明體" pitchFamily="18" charset="-120"/>
              </a:rPr>
              <a:t>[a-z]+</a:t>
            </a:r>
            <a:r>
              <a:rPr lang="en-US" altLang="zh-TW" sz="2800" dirty="0" smtClean="0">
                <a:ea typeface="新細明體" pitchFamily="18" charset="-120"/>
              </a:rPr>
              <a:t>	=&gt; all strings of lower case letters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dirty="0" smtClean="0">
                <a:ea typeface="新細明體" pitchFamily="18" charset="-120"/>
              </a:rPr>
              <a:t>	</a:t>
            </a:r>
            <a:r>
              <a:rPr lang="en-US" altLang="zh-TW" sz="2800" dirty="0" smtClean="0">
                <a:latin typeface="Courier New" pitchFamily="49" charset="0"/>
                <a:ea typeface="新細明體" pitchFamily="18" charset="-120"/>
              </a:rPr>
              <a:t>[a-</a:t>
            </a:r>
            <a:r>
              <a:rPr lang="en-US" altLang="zh-TW" sz="2800" dirty="0" err="1" smtClean="0">
                <a:latin typeface="Courier New" pitchFamily="49" charset="0"/>
                <a:ea typeface="新細明體" pitchFamily="18" charset="-120"/>
              </a:rPr>
              <a:t>zA</a:t>
            </a:r>
            <a:r>
              <a:rPr lang="en-US" altLang="zh-TW" sz="2800" dirty="0" smtClean="0">
                <a:latin typeface="Courier New" pitchFamily="49" charset="0"/>
                <a:ea typeface="新細明體" pitchFamily="18" charset="-120"/>
              </a:rPr>
              <a:t>-Z][a-zA-Z0-9]*</a:t>
            </a:r>
            <a:r>
              <a:rPr lang="en-US" altLang="zh-TW" sz="2800" dirty="0" smtClean="0">
                <a:ea typeface="新細明體" pitchFamily="18" charset="-120"/>
              </a:rPr>
              <a:t> =&gt; all alphanumeric strings with a leading alphabetic character</a:t>
            </a:r>
          </a:p>
        </p:txBody>
      </p:sp>
      <p:pic>
        <p:nvPicPr>
          <p:cNvPr id="5" name="Picture 1" descr="C:\Documents and Settings\Administrator\桌面\pllab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82549" y="5930022"/>
            <a:ext cx="1704251" cy="7920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Context Sensitivity </a:t>
            </a:r>
            <a:r>
              <a:rPr lang="en-US" altLang="zh-TW" smtClean="0">
                <a:latin typeface="Courier New" pitchFamily="49" charset="0"/>
                <a:ea typeface="新細明體" pitchFamily="18" charset="-120"/>
              </a:rPr>
              <a:t>^ $ /</a:t>
            </a:r>
          </a:p>
        </p:txBody>
      </p:sp>
      <p:sp>
        <p:nvSpPr>
          <p:cNvPr id="3379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C49BF16-7931-452E-AAEB-3F091DC3738D}" type="slidenum">
              <a:rPr lang="en-US" altLang="zh-TW" smtClean="0"/>
              <a:pPr/>
              <a:t>32</a:t>
            </a:fld>
            <a:endParaRPr lang="en-US" altLang="zh-TW" smtClean="0"/>
          </a:p>
        </p:txBody>
      </p:sp>
      <p:sp>
        <p:nvSpPr>
          <p:cNvPr id="33796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80000"/>
              </a:lnSpc>
              <a:buClr>
                <a:srgbClr val="008080"/>
              </a:buClr>
            </a:pPr>
            <a:r>
              <a:rPr lang="en-US" altLang="zh-TW" sz="2800" dirty="0" smtClean="0">
                <a:solidFill>
                  <a:srgbClr val="FF6600"/>
                </a:solidFill>
                <a:latin typeface="Courier New" pitchFamily="49" charset="0"/>
                <a:ea typeface="新細明體" pitchFamily="18" charset="-120"/>
              </a:rPr>
              <a:t>^</a:t>
            </a:r>
            <a:r>
              <a:rPr lang="en-US" altLang="zh-TW" sz="2800" dirty="0" smtClean="0">
                <a:latin typeface="Courier New" pitchFamily="49" charset="0"/>
                <a:ea typeface="新細明體" pitchFamily="18" charset="-120"/>
              </a:rPr>
              <a:t>ab</a:t>
            </a:r>
            <a:r>
              <a:rPr lang="en-US" altLang="zh-TW" sz="2800" dirty="0" smtClean="0">
                <a:ea typeface="新細明體" pitchFamily="18" charset="-120"/>
              </a:rPr>
              <a:t> matches the string </a:t>
            </a:r>
            <a:r>
              <a:rPr lang="en-US" altLang="zh-TW" sz="2800" dirty="0" smtClean="0">
                <a:latin typeface="Courier New" pitchFamily="49" charset="0"/>
                <a:ea typeface="新細明體" pitchFamily="18" charset="-120"/>
              </a:rPr>
              <a:t>ab</a:t>
            </a:r>
            <a:r>
              <a:rPr lang="en-US" altLang="zh-TW" sz="2800" dirty="0" smtClean="0">
                <a:ea typeface="新細明體" pitchFamily="18" charset="-120"/>
              </a:rPr>
              <a:t>, and only if </a:t>
            </a:r>
            <a:r>
              <a:rPr lang="en-US" altLang="zh-TW" sz="2800" dirty="0" smtClean="0">
                <a:latin typeface="Courier New" pitchFamily="49" charset="0"/>
                <a:ea typeface="新細明體" pitchFamily="18" charset="-120"/>
              </a:rPr>
              <a:t>ab</a:t>
            </a:r>
            <a:r>
              <a:rPr lang="en-US" altLang="zh-TW" sz="2800" dirty="0" smtClean="0">
                <a:ea typeface="新細明體" pitchFamily="18" charset="-120"/>
              </a:rPr>
              <a:t> is at the beginning of a line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 smtClean="0">
                <a:ea typeface="新細明體" pitchFamily="18" charset="-120"/>
              </a:rPr>
              <a:t>	(if </a:t>
            </a:r>
            <a:r>
              <a:rPr lang="en-US" altLang="zh-TW" sz="2800" dirty="0" smtClean="0">
                <a:latin typeface="Courier New" pitchFamily="49" charset="0"/>
                <a:ea typeface="新細明體" pitchFamily="18" charset="-120"/>
              </a:rPr>
              <a:t>^</a:t>
            </a:r>
            <a:r>
              <a:rPr lang="en-US" altLang="zh-TW" sz="2800" dirty="0" smtClean="0">
                <a:ea typeface="新細明體" pitchFamily="18" charset="-120"/>
              </a:rPr>
              <a:t> is the first character of an expression)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en-US" altLang="zh-TW" sz="2800" dirty="0" smtClean="0">
                <a:latin typeface="Courier New" pitchFamily="49" charset="0"/>
                <a:ea typeface="新細明體" pitchFamily="18" charset="-120"/>
              </a:rPr>
              <a:t>ab</a:t>
            </a:r>
            <a:r>
              <a:rPr lang="en-US" altLang="zh-TW" sz="2800" dirty="0" smtClean="0">
                <a:solidFill>
                  <a:srgbClr val="FF6600"/>
                </a:solidFill>
                <a:latin typeface="Courier New" pitchFamily="49" charset="0"/>
                <a:ea typeface="新細明體" pitchFamily="18" charset="-120"/>
              </a:rPr>
              <a:t>$</a:t>
            </a:r>
            <a:r>
              <a:rPr lang="en-US" altLang="zh-TW" sz="2800" dirty="0" smtClean="0">
                <a:ea typeface="新細明體" pitchFamily="18" charset="-120"/>
              </a:rPr>
              <a:t> matches the string </a:t>
            </a:r>
            <a:r>
              <a:rPr lang="en-US" altLang="zh-TW" sz="2800" dirty="0" smtClean="0">
                <a:latin typeface="Courier New" pitchFamily="49" charset="0"/>
                <a:ea typeface="新細明體" pitchFamily="18" charset="-120"/>
              </a:rPr>
              <a:t>ab</a:t>
            </a:r>
            <a:r>
              <a:rPr lang="en-US" altLang="zh-TW" sz="2800" dirty="0" smtClean="0">
                <a:ea typeface="新細明體" pitchFamily="18" charset="-120"/>
              </a:rPr>
              <a:t>, and only if </a:t>
            </a:r>
            <a:r>
              <a:rPr lang="en-US" altLang="zh-TW" sz="2800" dirty="0" smtClean="0">
                <a:latin typeface="Courier New" pitchFamily="49" charset="0"/>
                <a:ea typeface="新細明體" pitchFamily="18" charset="-120"/>
              </a:rPr>
              <a:t>ab</a:t>
            </a:r>
            <a:r>
              <a:rPr lang="en-US" altLang="zh-TW" sz="2800" dirty="0" smtClean="0">
                <a:ea typeface="新細明體" pitchFamily="18" charset="-120"/>
              </a:rPr>
              <a:t> is at the end of a line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 smtClean="0">
                <a:ea typeface="新細明體" pitchFamily="18" charset="-120"/>
              </a:rPr>
              <a:t>	(if </a:t>
            </a:r>
            <a:r>
              <a:rPr lang="en-US" altLang="zh-TW" sz="2800" dirty="0" smtClean="0">
                <a:latin typeface="Courier New" pitchFamily="49" charset="0"/>
                <a:ea typeface="新細明體" pitchFamily="18" charset="-120"/>
              </a:rPr>
              <a:t>$</a:t>
            </a:r>
            <a:r>
              <a:rPr lang="en-US" altLang="zh-TW" sz="2800" dirty="0" smtClean="0">
                <a:ea typeface="新細明體" pitchFamily="18" charset="-120"/>
              </a:rPr>
              <a:t> is the last character of an expression)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en-US" altLang="zh-TW" sz="2800" dirty="0" smtClean="0">
                <a:latin typeface="Courier New" pitchFamily="49" charset="0"/>
                <a:ea typeface="新細明體" pitchFamily="18" charset="-120"/>
              </a:rPr>
              <a:t>ab</a:t>
            </a:r>
            <a:r>
              <a:rPr lang="en-US" altLang="zh-TW" sz="2800" dirty="0" smtClean="0">
                <a:solidFill>
                  <a:srgbClr val="FF6600"/>
                </a:solidFill>
                <a:latin typeface="Courier New" pitchFamily="49" charset="0"/>
                <a:ea typeface="新細明體" pitchFamily="18" charset="-120"/>
              </a:rPr>
              <a:t>/</a:t>
            </a:r>
            <a:r>
              <a:rPr lang="en-US" altLang="zh-TW" sz="2800" dirty="0" smtClean="0">
                <a:latin typeface="Courier New" pitchFamily="49" charset="0"/>
                <a:ea typeface="新細明體" pitchFamily="18" charset="-120"/>
              </a:rPr>
              <a:t>cd</a:t>
            </a:r>
            <a:r>
              <a:rPr lang="en-US" altLang="zh-TW" sz="2800" dirty="0" smtClean="0">
                <a:ea typeface="新細明體" pitchFamily="18" charset="-120"/>
              </a:rPr>
              <a:t> matches the string </a:t>
            </a:r>
            <a:r>
              <a:rPr lang="en-US" altLang="zh-TW" sz="2800" dirty="0" smtClean="0">
                <a:latin typeface="Courier New" pitchFamily="49" charset="0"/>
                <a:ea typeface="新細明體" pitchFamily="18" charset="-120"/>
              </a:rPr>
              <a:t>ab</a:t>
            </a:r>
            <a:r>
              <a:rPr lang="en-US" altLang="zh-TW" sz="2800" dirty="0" smtClean="0">
                <a:ea typeface="新細明體" pitchFamily="18" charset="-120"/>
              </a:rPr>
              <a:t>, but only if followed by </a:t>
            </a:r>
            <a:r>
              <a:rPr lang="en-US" altLang="zh-TW" sz="2800" dirty="0" smtClean="0">
                <a:latin typeface="Courier New" pitchFamily="49" charset="0"/>
                <a:ea typeface="新細明體" pitchFamily="18" charset="-120"/>
              </a:rPr>
              <a:t>cd</a:t>
            </a:r>
          </a:p>
          <a:p>
            <a:pPr marL="609600" indent="-609600" eaLnBrk="1" hangingPunct="1">
              <a:lnSpc>
                <a:spcPct val="80000"/>
              </a:lnSpc>
            </a:pPr>
            <a:endParaRPr lang="en-US" altLang="zh-TW" sz="2800" dirty="0" smtClean="0">
              <a:ea typeface="新細明體" pitchFamily="18" charset="-120"/>
            </a:endParaRPr>
          </a:p>
          <a:p>
            <a:pPr marL="609600" indent="-609600" eaLnBrk="1" hangingPunct="1">
              <a:lnSpc>
                <a:spcPct val="80000"/>
              </a:lnSpc>
            </a:pPr>
            <a:r>
              <a:rPr lang="en-US" altLang="zh-TW" sz="2800" dirty="0" smtClean="0">
                <a:latin typeface="Courier New" pitchFamily="49" charset="0"/>
                <a:ea typeface="新細明體" pitchFamily="18" charset="-120"/>
              </a:rPr>
              <a:t>ab$</a:t>
            </a:r>
            <a:r>
              <a:rPr lang="en-US" altLang="zh-TW" sz="2800" dirty="0" smtClean="0">
                <a:ea typeface="新細明體" pitchFamily="18" charset="-120"/>
              </a:rPr>
              <a:t> = </a:t>
            </a:r>
            <a:r>
              <a:rPr lang="en-US" altLang="zh-TW" sz="2800" dirty="0" smtClean="0">
                <a:latin typeface="Courier New" pitchFamily="49" charset="0"/>
                <a:ea typeface="新細明體" pitchFamily="18" charset="-120"/>
              </a:rPr>
              <a:t>ab/\n are the same rule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TW" sz="2800" dirty="0" smtClean="0">
              <a:latin typeface="Courier New" pitchFamily="49" charset="0"/>
              <a:ea typeface="新細明體" pitchFamily="18" charset="-120"/>
            </a:endParaRPr>
          </a:p>
        </p:txBody>
      </p:sp>
      <p:pic>
        <p:nvPicPr>
          <p:cNvPr id="5" name="Picture 1" descr="C:\Documents and Settings\Administrator\桌面\pllab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82549" y="5930022"/>
            <a:ext cx="1704251" cy="79208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Repetitions and Definitions </a:t>
            </a:r>
            <a:r>
              <a:rPr lang="en-US" altLang="zh-TW" dirty="0" smtClean="0">
                <a:latin typeface="Courier New" pitchFamily="49" charset="0"/>
                <a:ea typeface="新細明體" pitchFamily="18" charset="-120"/>
              </a:rPr>
              <a:t>{}</a:t>
            </a:r>
          </a:p>
        </p:txBody>
      </p:sp>
      <p:sp>
        <p:nvSpPr>
          <p:cNvPr id="3481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B7F110-2394-47BE-B15E-A02D388086DE}" type="slidenum">
              <a:rPr lang="en-US" altLang="zh-TW" smtClean="0"/>
              <a:pPr/>
              <a:t>33</a:t>
            </a:fld>
            <a:endParaRPr lang="en-US" altLang="zh-TW" smtClean="0"/>
          </a:p>
        </p:txBody>
      </p:sp>
      <p:sp>
        <p:nvSpPr>
          <p:cNvPr id="34820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The operators </a:t>
            </a:r>
            <a:r>
              <a:rPr lang="en-US" altLang="zh-TW" dirty="0" smtClean="0">
                <a:solidFill>
                  <a:srgbClr val="FF6600"/>
                </a:solidFill>
                <a:latin typeface="Courier New" pitchFamily="49" charset="0"/>
                <a:ea typeface="新細明體" pitchFamily="18" charset="-120"/>
              </a:rPr>
              <a:t>{}</a:t>
            </a:r>
            <a:r>
              <a:rPr lang="en-US" altLang="zh-TW" dirty="0" smtClean="0">
                <a:ea typeface="新細明體" pitchFamily="18" charset="-120"/>
              </a:rPr>
              <a:t> specify either</a:t>
            </a:r>
          </a:p>
          <a:p>
            <a:pPr lvl="1" eaLnBrk="1" hangingPunct="1"/>
            <a:r>
              <a:rPr lang="en-US" altLang="zh-TW" dirty="0" smtClean="0">
                <a:ea typeface="新細明體" pitchFamily="18" charset="-120"/>
              </a:rPr>
              <a:t>repetitions (if they enclose </a:t>
            </a:r>
            <a:r>
              <a:rPr lang="en-US" altLang="zh-TW" dirty="0" smtClean="0">
                <a:solidFill>
                  <a:srgbClr val="FF6600"/>
                </a:solidFill>
                <a:ea typeface="新細明體" pitchFamily="18" charset="-120"/>
              </a:rPr>
              <a:t>numbers</a:t>
            </a:r>
            <a:r>
              <a:rPr lang="en-US" altLang="zh-TW" dirty="0" smtClean="0">
                <a:ea typeface="新細明體" pitchFamily="18" charset="-120"/>
              </a:rPr>
              <a:t>)</a:t>
            </a:r>
          </a:p>
          <a:p>
            <a:pPr lvl="1" eaLnBrk="1" hangingPunct="1"/>
            <a:r>
              <a:rPr lang="en-US" altLang="zh-TW" dirty="0" smtClean="0">
                <a:ea typeface="新細明體" pitchFamily="18" charset="-120"/>
              </a:rPr>
              <a:t>definition expansion (if they enclose a </a:t>
            </a:r>
            <a:r>
              <a:rPr lang="en-US" altLang="zh-TW" dirty="0" smtClean="0">
                <a:solidFill>
                  <a:srgbClr val="FF6600"/>
                </a:solidFill>
                <a:ea typeface="新細明體" pitchFamily="18" charset="-120"/>
              </a:rPr>
              <a:t>name</a:t>
            </a:r>
            <a:r>
              <a:rPr lang="en-US" altLang="zh-TW" dirty="0" smtClean="0">
                <a:ea typeface="新細明體" pitchFamily="18" charset="-120"/>
              </a:rPr>
              <a:t>)</a:t>
            </a: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E.g.</a:t>
            </a:r>
          </a:p>
          <a:p>
            <a:pPr lvl="1" eaLnBrk="1" hangingPunct="1">
              <a:buFontTx/>
              <a:buNone/>
            </a:pPr>
            <a:r>
              <a:rPr lang="en-US" altLang="zh-TW" dirty="0" smtClean="0">
                <a:latin typeface="Courier New" pitchFamily="49" charset="0"/>
                <a:ea typeface="新細明體" pitchFamily="18" charset="-120"/>
              </a:rPr>
              <a:t>a{1,5}</a:t>
            </a:r>
            <a:r>
              <a:rPr lang="en-US" altLang="zh-TW" dirty="0" smtClean="0">
                <a:ea typeface="新細明體" pitchFamily="18" charset="-120"/>
              </a:rPr>
              <a:t> 	=&gt; 1 to 5 occurrences of </a:t>
            </a:r>
            <a:r>
              <a:rPr lang="en-US" altLang="zh-TW" dirty="0" smtClean="0">
                <a:latin typeface="Courier New" pitchFamily="49" charset="0"/>
                <a:ea typeface="新細明體" pitchFamily="18" charset="-120"/>
              </a:rPr>
              <a:t>a</a:t>
            </a:r>
          </a:p>
          <a:p>
            <a:pPr lvl="1" eaLnBrk="1" hangingPunct="1">
              <a:buFontTx/>
              <a:buNone/>
            </a:pPr>
            <a:r>
              <a:rPr lang="en-US" altLang="zh-TW" dirty="0" smtClean="0">
                <a:latin typeface="Courier New" pitchFamily="49" charset="0"/>
                <a:ea typeface="新細明體" pitchFamily="18" charset="-120"/>
              </a:rPr>
              <a:t>{digit}</a:t>
            </a:r>
            <a:r>
              <a:rPr lang="en-US" altLang="zh-TW" dirty="0" smtClean="0">
                <a:ea typeface="新細明體" pitchFamily="18" charset="-120"/>
              </a:rPr>
              <a:t> 	=&gt; a predefined string named </a:t>
            </a:r>
            <a:r>
              <a:rPr lang="en-US" altLang="zh-TW" i="1" dirty="0" smtClean="0">
                <a:ea typeface="新細明體" pitchFamily="18" charset="-120"/>
              </a:rPr>
              <a:t>digit</a:t>
            </a:r>
            <a:r>
              <a:rPr lang="en-US" altLang="zh-TW" dirty="0" smtClean="0">
                <a:ea typeface="新細明體" pitchFamily="18" charset="-120"/>
              </a:rPr>
              <a:t> </a:t>
            </a:r>
          </a:p>
          <a:p>
            <a:pPr lvl="1" eaLnBrk="1" hangingPunct="1"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	</a:t>
            </a:r>
          </a:p>
        </p:txBody>
      </p:sp>
      <p:pic>
        <p:nvPicPr>
          <p:cNvPr id="5" name="Picture 1" descr="C:\Documents and Settings\Administrator\桌面\pllab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82549" y="5930022"/>
            <a:ext cx="1704251" cy="7920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Lex Example</a:t>
            </a:r>
            <a:endParaRPr lang="en-US" altLang="zh-TW" dirty="0" smtClean="0">
              <a:ea typeface="新細明體" pitchFamily="18" charset="-120"/>
            </a:endParaRPr>
          </a:p>
        </p:txBody>
      </p:sp>
      <p:sp>
        <p:nvSpPr>
          <p:cNvPr id="6246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9EA87D-9800-4924-AFD6-9E19B23E89BC}" type="slidenum">
              <a:rPr lang="en-US" altLang="zh-TW" smtClean="0"/>
              <a:pPr/>
              <a:t>34</a:t>
            </a:fld>
            <a:endParaRPr lang="en-US" altLang="zh-TW" smtClean="0"/>
          </a:p>
        </p:txBody>
      </p:sp>
      <p:sp>
        <p:nvSpPr>
          <p:cNvPr id="6246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331913" y="1628775"/>
            <a:ext cx="6696075" cy="453707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 smtClean="0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rPr>
              <a:t>%{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 smtClean="0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rPr>
              <a:t>int </a:t>
            </a:r>
            <a:r>
              <a:rPr lang="en-US" altLang="zh-TW" sz="1800" dirty="0" err="1" smtClean="0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rPr>
              <a:t>icount</a:t>
            </a:r>
            <a:r>
              <a:rPr lang="en-US" altLang="zh-TW" sz="1800" dirty="0" smtClean="0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rPr>
              <a:t> =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 smtClean="0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rPr>
              <a:t>%}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800" dirty="0" smtClean="0">
              <a:solidFill>
                <a:schemeClr val="tx1"/>
              </a:solidFill>
              <a:latin typeface="Courier New" pitchFamily="49" charset="0"/>
              <a:ea typeface="新細明體" pitchFamily="18" charset="-12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 smtClean="0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rPr>
              <a:t>%%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 smtClean="0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rPr>
              <a:t>int	{ </a:t>
            </a:r>
            <a:r>
              <a:rPr lang="en-US" altLang="zh-TW" sz="1800" dirty="0" err="1" smtClean="0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rPr>
              <a:t>printf</a:t>
            </a:r>
            <a:r>
              <a:rPr lang="en-US" altLang="zh-TW" sz="1800" dirty="0" smtClean="0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rPr>
              <a:t>(“double”); </a:t>
            </a:r>
            <a:r>
              <a:rPr lang="en-US" altLang="zh-TW" sz="1800" dirty="0" err="1" smtClean="0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rPr>
              <a:t>icount</a:t>
            </a:r>
            <a:r>
              <a:rPr lang="en-US" altLang="zh-TW" sz="1800" dirty="0" smtClean="0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rPr>
              <a:t>++;}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800" dirty="0" smtClean="0">
              <a:solidFill>
                <a:schemeClr val="tx1"/>
              </a:solidFill>
              <a:latin typeface="Courier New" pitchFamily="49" charset="0"/>
              <a:ea typeface="新細明體" pitchFamily="18" charset="-12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 smtClean="0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rPr>
              <a:t>%%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 smtClean="0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rPr>
              <a:t>int main()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 smtClean="0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800" dirty="0" err="1" smtClean="0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rPr>
              <a:t>yylex</a:t>
            </a:r>
            <a:r>
              <a:rPr lang="en-US" altLang="zh-TW" sz="1800" dirty="0" smtClean="0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rPr>
              <a:t>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 smtClean="0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800" dirty="0" err="1" smtClean="0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rPr>
              <a:t>printf</a:t>
            </a:r>
            <a:r>
              <a:rPr lang="en-US" altLang="zh-TW" sz="1800" dirty="0" smtClean="0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rPr>
              <a:t>(“Change %d int to double\n”, </a:t>
            </a:r>
            <a:r>
              <a:rPr lang="en-US" altLang="zh-TW" sz="1800" dirty="0" err="1" smtClean="0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rPr>
              <a:t>icount</a:t>
            </a:r>
            <a:r>
              <a:rPr lang="en-US" altLang="zh-TW" sz="1800" dirty="0" smtClean="0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rPr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 smtClean="0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rPr>
              <a:t>  return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 smtClean="0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800" dirty="0" smtClean="0">
              <a:solidFill>
                <a:schemeClr val="tx1"/>
              </a:solidFill>
              <a:latin typeface="Courier New" pitchFamily="49" charset="0"/>
              <a:ea typeface="新細明體" pitchFamily="18" charset="-120"/>
            </a:endParaRPr>
          </a:p>
        </p:txBody>
      </p:sp>
      <p:pic>
        <p:nvPicPr>
          <p:cNvPr id="5" name="Picture 1" descr="C:\Documents and Settings\Administrator\桌面\pllab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2549" y="5930022"/>
            <a:ext cx="1704251" cy="792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0409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A lex example</a:t>
            </a:r>
            <a:endParaRPr lang="zh-TW" altLang="en-US" smtClean="0">
              <a:ea typeface="新細明體" pitchFamily="18" charset="-120"/>
            </a:endParaRPr>
          </a:p>
        </p:txBody>
      </p:sp>
      <p:sp>
        <p:nvSpPr>
          <p:cNvPr id="1638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5109E4D-02B5-41BD-B786-7308CCE5C72C}" type="slidenum">
              <a:rPr lang="en-US" altLang="zh-TW" smtClean="0"/>
              <a:pPr/>
              <a:t>35</a:t>
            </a:fld>
            <a:endParaRPr lang="en-US" altLang="zh-TW" smtClean="0"/>
          </a:p>
        </p:txBody>
      </p:sp>
      <p:sp>
        <p:nvSpPr>
          <p:cNvPr id="16387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>
                <a:ea typeface="新細明體" pitchFamily="18" charset="-120"/>
              </a:rPr>
              <a:t>To recognize “integers” and “real numbers”</a:t>
            </a:r>
          </a:p>
          <a:p>
            <a:endParaRPr lang="en-US" altLang="zh-TW" sz="2800" dirty="0" smtClean="0">
              <a:ea typeface="新細明體" pitchFamily="18" charset="-120"/>
            </a:endParaRPr>
          </a:p>
          <a:p>
            <a:pPr lvl="1">
              <a:buFontTx/>
              <a:buNone/>
            </a:pPr>
            <a:r>
              <a:rPr lang="en-US" altLang="zh-TW" sz="1700" b="1" dirty="0" smtClean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%%</a:t>
            </a:r>
          </a:p>
          <a:p>
            <a:pPr lvl="1">
              <a:buFontTx/>
              <a:buNone/>
            </a:pPr>
            <a:r>
              <a:rPr lang="en-US" altLang="zh-TW" sz="1700" b="1" dirty="0" smtClean="0">
                <a:solidFill>
                  <a:srgbClr val="FF000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0 |</a:t>
            </a:r>
          </a:p>
          <a:p>
            <a:pPr lvl="1">
              <a:buFontTx/>
              <a:buNone/>
            </a:pPr>
            <a:r>
              <a:rPr lang="en-US" altLang="zh-TW" sz="1700" b="1" dirty="0" smtClean="0">
                <a:solidFill>
                  <a:srgbClr val="FF000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[1-9][0-9]* </a:t>
            </a:r>
            <a:r>
              <a:rPr lang="en-US" altLang="zh-TW" sz="1700" b="1" dirty="0" smtClean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1">
              <a:buFontTx/>
              <a:buNone/>
            </a:pPr>
            <a:r>
              <a:rPr lang="en-US" altLang="zh-TW" sz="1700" b="1" dirty="0" smtClean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700" b="1" dirty="0" err="1" smtClean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printf</a:t>
            </a:r>
            <a:r>
              <a:rPr lang="en-US" altLang="zh-TW" sz="1700" b="1" dirty="0" smtClean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("a integer\n");</a:t>
            </a:r>
          </a:p>
          <a:p>
            <a:pPr lvl="1">
              <a:buFontTx/>
              <a:buNone/>
            </a:pPr>
            <a:r>
              <a:rPr lang="en-US" altLang="zh-TW" sz="1700" b="1" dirty="0" smtClean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  <a:p>
            <a:pPr lvl="1">
              <a:buFontTx/>
              <a:buNone/>
            </a:pPr>
            <a:r>
              <a:rPr lang="en-US" altLang="zh-TW" sz="1700" b="1" dirty="0" smtClean="0">
                <a:solidFill>
                  <a:srgbClr val="FF000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(0|[1-9][0-9]*)\.[0-9]* </a:t>
            </a:r>
            <a:r>
              <a:rPr lang="en-US" altLang="zh-TW" sz="1700" b="1" dirty="0" smtClean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1">
              <a:buFontTx/>
              <a:buNone/>
            </a:pPr>
            <a:r>
              <a:rPr lang="en-US" altLang="zh-TW" sz="1700" b="1" dirty="0" smtClean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700" b="1" dirty="0" err="1" smtClean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printf</a:t>
            </a:r>
            <a:r>
              <a:rPr lang="en-US" altLang="zh-TW" sz="1700" b="1" dirty="0" smtClean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("a real number\n");</a:t>
            </a:r>
          </a:p>
          <a:p>
            <a:pPr lvl="1">
              <a:buFontTx/>
              <a:buNone/>
            </a:pPr>
            <a:r>
              <a:rPr lang="en-US" altLang="zh-TW" sz="1700" b="1" dirty="0" smtClean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  <a:p>
            <a:pPr lvl="1">
              <a:buFontTx/>
              <a:buNone/>
            </a:pPr>
            <a:r>
              <a:rPr lang="en-US" altLang="zh-TW" sz="1700" b="1" dirty="0" smtClean="0">
                <a:solidFill>
                  <a:srgbClr val="FF000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.</a:t>
            </a:r>
            <a:r>
              <a:rPr lang="en-US" altLang="zh-TW" sz="1700" b="1" dirty="0" smtClean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{</a:t>
            </a:r>
          </a:p>
          <a:p>
            <a:pPr lvl="1">
              <a:buFontTx/>
              <a:buNone/>
            </a:pPr>
            <a:r>
              <a:rPr lang="en-US" altLang="zh-TW" sz="1700" b="1" dirty="0" smtClean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700" b="1" dirty="0" err="1" smtClean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printf</a:t>
            </a:r>
            <a:r>
              <a:rPr lang="en-US" altLang="zh-TW" sz="1700" b="1" dirty="0" smtClean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("others\n");</a:t>
            </a:r>
          </a:p>
          <a:p>
            <a:pPr lvl="1">
              <a:buFontTx/>
              <a:buNone/>
            </a:pPr>
            <a:r>
              <a:rPr lang="en-US" altLang="zh-TW" sz="1700" b="1" dirty="0" smtClean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  <a:p>
            <a:pPr lvl="1">
              <a:buFontTx/>
              <a:buNone/>
            </a:pPr>
            <a:r>
              <a:rPr lang="en-US" altLang="zh-TW" sz="1700" b="1" dirty="0" smtClean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%%</a:t>
            </a:r>
          </a:p>
        </p:txBody>
      </p:sp>
      <p:sp>
        <p:nvSpPr>
          <p:cNvPr id="16389" name="文字方塊 4"/>
          <p:cNvSpPr txBox="1">
            <a:spLocks noChangeArrowheads="1"/>
          </p:cNvSpPr>
          <p:nvPr/>
        </p:nvSpPr>
        <p:spPr bwMode="auto">
          <a:xfrm>
            <a:off x="5357813" y="3000375"/>
            <a:ext cx="3108543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Result:</a:t>
            </a:r>
          </a:p>
          <a:p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&gt; 012 34.56 789 0.1</a:t>
            </a:r>
          </a:p>
          <a:p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a integer</a:t>
            </a:r>
          </a:p>
          <a:p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a integer</a:t>
            </a:r>
          </a:p>
          <a:p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others</a:t>
            </a:r>
          </a:p>
          <a:p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a real number</a:t>
            </a:r>
          </a:p>
          <a:p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others</a:t>
            </a:r>
          </a:p>
          <a:p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a integer</a:t>
            </a:r>
          </a:p>
          <a:p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others</a:t>
            </a:r>
          </a:p>
          <a:p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a real number</a:t>
            </a:r>
            <a:endParaRPr lang="en-US" altLang="zh-TW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390" name="向右箭號 5"/>
          <p:cNvSpPr>
            <a:spLocks noChangeArrowheads="1"/>
          </p:cNvSpPr>
          <p:nvPr/>
        </p:nvSpPr>
        <p:spPr bwMode="auto">
          <a:xfrm>
            <a:off x="4143375" y="4657700"/>
            <a:ext cx="1071563" cy="571500"/>
          </a:xfrm>
          <a:prstGeom prst="rightArrow">
            <a:avLst>
              <a:gd name="adj1" fmla="val 50000"/>
              <a:gd name="adj2" fmla="val 50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pic>
        <p:nvPicPr>
          <p:cNvPr id="7" name="Picture 1" descr="C:\Documents and Settings\Administrator\桌面\pllab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2549" y="5930022"/>
            <a:ext cx="1704251" cy="792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6795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D8E969-5360-4F50-AAD9-E5820611726E}" type="slidenum">
              <a:rPr lang="en-US" altLang="zh-TW" smtClean="0"/>
              <a:pPr>
                <a:defRPr/>
              </a:pPr>
              <a:t>36</a:t>
            </a:fld>
            <a:endParaRPr lang="en-US" altLang="zh-TW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46924" y="1916832"/>
            <a:ext cx="7620000" cy="207645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altLang="zh-TW" sz="4000" dirty="0" smtClean="0">
                <a:solidFill>
                  <a:srgbClr val="FF6600"/>
                </a:solidFill>
                <a:ea typeface="新細明體" pitchFamily="18" charset="-120"/>
              </a:rPr>
              <a:t>CS340400 Compiler Design</a:t>
            </a:r>
            <a:br>
              <a:rPr lang="en-US" altLang="zh-TW" sz="4000" dirty="0" smtClean="0">
                <a:solidFill>
                  <a:srgbClr val="FF6600"/>
                </a:solidFill>
                <a:ea typeface="新細明體" pitchFamily="18" charset="-120"/>
              </a:rPr>
            </a:br>
            <a:r>
              <a:rPr lang="en-US" altLang="zh-TW" sz="4000" dirty="0" smtClean="0">
                <a:solidFill>
                  <a:srgbClr val="FF6600"/>
                </a:solidFill>
                <a:ea typeface="新細明體" pitchFamily="18" charset="-120"/>
              </a:rPr>
              <a:t>HW1</a:t>
            </a:r>
            <a:endParaRPr lang="en-US" altLang="zh-TW" sz="5400" dirty="0" smtClean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4006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n-lt"/>
                <a:ea typeface="標楷體" pitchFamily="65" charset="-120"/>
              </a:rPr>
              <a:t>連線到工作站</a:t>
            </a:r>
          </a:p>
        </p:txBody>
      </p:sp>
      <p:pic>
        <p:nvPicPr>
          <p:cNvPr id="7" name="Picture 1" descr="C:\Documents and Settings\Administrator\桌面\pllab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39749" y="6065912"/>
            <a:ext cx="1704251" cy="792088"/>
          </a:xfrm>
          <a:prstGeom prst="rect">
            <a:avLst/>
          </a:prstGeom>
          <a:noFill/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19200"/>
            <a:ext cx="8435280" cy="5090120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ea typeface="標楷體" pitchFamily="65" charset="-120"/>
              </a:rPr>
              <a:t>作業需要在工作站上面撰寫，請同學下載 </a:t>
            </a:r>
            <a:r>
              <a:rPr lang="en-US" altLang="zh-TW" dirty="0" err="1" smtClean="0">
                <a:ea typeface="標楷體" pitchFamily="65" charset="-120"/>
              </a:rPr>
              <a:t>PieTTY</a:t>
            </a:r>
            <a:r>
              <a:rPr lang="zh-TW" altLang="en-US" dirty="0" smtClean="0">
                <a:ea typeface="標楷體" pitchFamily="65" charset="-120"/>
              </a:rPr>
              <a:t> 遠端連線至工作站</a:t>
            </a:r>
            <a:endParaRPr lang="en-US" altLang="zh-TW" dirty="0" smtClean="0">
              <a:ea typeface="標楷體" pitchFamily="65" charset="-120"/>
            </a:endParaRPr>
          </a:p>
          <a:p>
            <a:pPr lvl="1"/>
            <a:r>
              <a:rPr lang="en-US" altLang="zh-TW" dirty="0" err="1" smtClean="0">
                <a:ea typeface="標楷體" pitchFamily="65" charset="-120"/>
              </a:rPr>
              <a:t>PieTTY</a:t>
            </a:r>
            <a:r>
              <a:rPr lang="zh-TW" altLang="en-US" dirty="0">
                <a:ea typeface="標楷體" pitchFamily="65" charset="-120"/>
              </a:rPr>
              <a:t> </a:t>
            </a:r>
            <a:r>
              <a:rPr lang="zh-TW" altLang="en-US" dirty="0" smtClean="0">
                <a:ea typeface="標楷體" pitchFamily="65" charset="-120"/>
              </a:rPr>
              <a:t>網頁</a:t>
            </a:r>
            <a:r>
              <a:rPr lang="zh-TW" altLang="en-US" dirty="0">
                <a:ea typeface="標楷體" pitchFamily="65" charset="-120"/>
              </a:rPr>
              <a:t>：</a:t>
            </a:r>
            <a:r>
              <a:rPr lang="en-US" altLang="zh-TW" sz="2400" dirty="0" smtClean="0">
                <a:ea typeface="標楷體" pitchFamily="65" charset="-120"/>
                <a:hlinkClick r:id="rId3"/>
              </a:rPr>
              <a:t>http</a:t>
            </a:r>
            <a:r>
              <a:rPr lang="en-US" altLang="zh-TW" sz="2400" dirty="0">
                <a:ea typeface="標楷體" pitchFamily="65" charset="-120"/>
                <a:hlinkClick r:id="rId3"/>
              </a:rPr>
              <a:t>://ntu.csie.org/~piaip/pietty</a:t>
            </a:r>
            <a:r>
              <a:rPr lang="en-US" altLang="zh-TW" sz="2400" dirty="0" smtClean="0">
                <a:ea typeface="標楷體" pitchFamily="65" charset="-120"/>
                <a:hlinkClick r:id="rId3"/>
              </a:rPr>
              <a:t>/</a:t>
            </a:r>
            <a:endParaRPr lang="en-US" altLang="zh-TW" sz="2400" dirty="0" smtClean="0">
              <a:ea typeface="標楷體" pitchFamily="65" charset="-120"/>
            </a:endParaRPr>
          </a:p>
          <a:p>
            <a:pPr lvl="1"/>
            <a:r>
              <a:rPr lang="zh-TW" altLang="en-US" sz="2400" dirty="0">
                <a:ea typeface="標楷體" pitchFamily="65" charset="-120"/>
              </a:rPr>
              <a:t>點選左上方</a:t>
            </a:r>
            <a:r>
              <a:rPr lang="zh-TW" altLang="en-US" sz="2400" dirty="0" smtClean="0">
                <a:ea typeface="標楷體" pitchFamily="65" charset="-120"/>
              </a:rPr>
              <a:t>的 </a:t>
            </a:r>
            <a:r>
              <a:rPr lang="en-US" altLang="zh-TW" sz="2400" dirty="0" smtClean="0">
                <a:ea typeface="標楷體" pitchFamily="65" charset="-120"/>
              </a:rPr>
              <a:t>Download </a:t>
            </a:r>
            <a:r>
              <a:rPr lang="zh-TW" altLang="en-US" sz="2400" dirty="0" smtClean="0">
                <a:ea typeface="標楷體" pitchFamily="65" charset="-120"/>
              </a:rPr>
              <a:t>下載 </a:t>
            </a:r>
            <a:r>
              <a:rPr lang="en-US" altLang="zh-TW" sz="2400" dirty="0" err="1" smtClean="0">
                <a:ea typeface="標楷體" pitchFamily="65" charset="-120"/>
              </a:rPr>
              <a:t>PieTTY</a:t>
            </a:r>
            <a:endParaRPr lang="en-US" altLang="zh-TW" sz="2400" dirty="0">
              <a:ea typeface="標楷體" pitchFamily="65" charset="-120"/>
            </a:endParaRPr>
          </a:p>
          <a:p>
            <a:endParaRPr lang="en-US" altLang="zh-TW" sz="2700" dirty="0">
              <a:ea typeface="標楷體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08" y="2924944"/>
            <a:ext cx="7704488" cy="319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2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n-lt"/>
                <a:ea typeface="標楷體" pitchFamily="65" charset="-120"/>
              </a:rPr>
              <a:t>連線到工作站</a:t>
            </a:r>
          </a:p>
        </p:txBody>
      </p:sp>
      <p:pic>
        <p:nvPicPr>
          <p:cNvPr id="7" name="Picture 1" descr="C:\Documents and Settings\Administrator\桌面\pllab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39749" y="6065912"/>
            <a:ext cx="1704251" cy="792088"/>
          </a:xfrm>
          <a:prstGeom prst="rect">
            <a:avLst/>
          </a:prstGeom>
          <a:noFill/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19200"/>
            <a:ext cx="8435280" cy="5090120"/>
          </a:xfrm>
        </p:spPr>
        <p:txBody>
          <a:bodyPr>
            <a:normAutofit/>
          </a:bodyPr>
          <a:lstStyle/>
          <a:p>
            <a:r>
              <a:rPr lang="en-US" altLang="zh-TW" dirty="0" err="1" smtClean="0">
                <a:ea typeface="標楷體" pitchFamily="65" charset="-120"/>
              </a:rPr>
              <a:t>PieTTY</a:t>
            </a:r>
            <a:r>
              <a:rPr lang="en-US" altLang="zh-TW" dirty="0" smtClean="0">
                <a:ea typeface="標楷體" pitchFamily="65" charset="-120"/>
              </a:rPr>
              <a:t> </a:t>
            </a:r>
            <a:r>
              <a:rPr lang="zh-TW" altLang="en-US" dirty="0" smtClean="0">
                <a:ea typeface="標楷體" pitchFamily="65" charset="-120"/>
              </a:rPr>
              <a:t>連線方法</a:t>
            </a:r>
            <a:endParaRPr lang="en-US" altLang="zh-TW" sz="2700" dirty="0" smtClean="0">
              <a:ea typeface="標楷體" pitchFamily="65" charset="-120"/>
            </a:endParaRPr>
          </a:p>
          <a:p>
            <a:pPr lvl="1"/>
            <a:r>
              <a:rPr lang="zh-TW" altLang="en-US" sz="2400" dirty="0" smtClean="0">
                <a:ea typeface="標楷體" pitchFamily="65" charset="-120"/>
              </a:rPr>
              <a:t>工作站</a:t>
            </a:r>
            <a:r>
              <a:rPr lang="en-US" altLang="zh-TW" sz="2400" dirty="0" smtClean="0">
                <a:ea typeface="標楷體" pitchFamily="65" charset="-120"/>
              </a:rPr>
              <a:t>IP</a:t>
            </a:r>
            <a:r>
              <a:rPr lang="zh-TW" altLang="en-US" sz="2400" dirty="0" smtClean="0">
                <a:ea typeface="標楷體" pitchFamily="65" charset="-120"/>
              </a:rPr>
              <a:t>：</a:t>
            </a:r>
            <a:r>
              <a:rPr lang="en-US" altLang="zh-TW" sz="2400" dirty="0" smtClean="0">
                <a:ea typeface="標楷體" pitchFamily="65" charset="-120"/>
              </a:rPr>
              <a:t>140.114.88.219    Port</a:t>
            </a:r>
            <a:r>
              <a:rPr lang="zh-TW" altLang="en-US" sz="2400" dirty="0" smtClean="0">
                <a:ea typeface="標楷體" pitchFamily="65" charset="-120"/>
              </a:rPr>
              <a:t>：</a:t>
            </a:r>
            <a:r>
              <a:rPr lang="en-US" altLang="zh-TW" sz="2400" dirty="0" smtClean="0">
                <a:ea typeface="標楷體" pitchFamily="65" charset="-120"/>
              </a:rPr>
              <a:t>22</a:t>
            </a:r>
          </a:p>
          <a:p>
            <a:pPr lvl="1"/>
            <a:r>
              <a:rPr lang="zh-TW" altLang="en-US" sz="2400" dirty="0">
                <a:ea typeface="標楷體" pitchFamily="65" charset="-120"/>
              </a:rPr>
              <a:t>連線方式</a:t>
            </a:r>
            <a:r>
              <a:rPr lang="zh-TW" altLang="en-US" sz="2400" dirty="0" smtClean="0">
                <a:ea typeface="標楷體" pitchFamily="65" charset="-120"/>
              </a:rPr>
              <a:t>選擇 </a:t>
            </a:r>
            <a:r>
              <a:rPr lang="en-US" altLang="zh-TW" sz="2400" dirty="0" smtClean="0">
                <a:ea typeface="標楷體" pitchFamily="65" charset="-120"/>
              </a:rPr>
              <a:t>SSH</a:t>
            </a:r>
            <a:endParaRPr lang="en-US" altLang="zh-TW" sz="2400" dirty="0">
              <a:ea typeface="標楷體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708920"/>
            <a:ext cx="5400600" cy="389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90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n-lt"/>
                <a:ea typeface="標楷體" pitchFamily="65" charset="-120"/>
              </a:rPr>
              <a:t>連線到工作站</a:t>
            </a:r>
          </a:p>
        </p:txBody>
      </p:sp>
      <p:pic>
        <p:nvPicPr>
          <p:cNvPr id="7" name="Picture 1" descr="C:\Documents and Settings\Administrator\桌面\pllab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39749" y="6065912"/>
            <a:ext cx="1704251" cy="792088"/>
          </a:xfrm>
          <a:prstGeom prst="rect">
            <a:avLst/>
          </a:prstGeom>
          <a:noFill/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19200"/>
            <a:ext cx="8435280" cy="5090120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ea typeface="標楷體" pitchFamily="65" charset="-120"/>
              </a:rPr>
              <a:t>帳號</a:t>
            </a:r>
            <a:r>
              <a:rPr lang="zh-TW" altLang="en-US" dirty="0">
                <a:ea typeface="標楷體" pitchFamily="65" charset="-120"/>
              </a:rPr>
              <a:t>為學</a:t>
            </a:r>
            <a:r>
              <a:rPr lang="zh-TW" altLang="en-US" dirty="0" smtClean="0">
                <a:ea typeface="標楷體" pitchFamily="65" charset="-120"/>
              </a:rPr>
              <a:t>號，英文字母部分為小寫，</a:t>
            </a:r>
            <a:r>
              <a:rPr lang="zh-TW" altLang="en-US" dirty="0" smtClean="0">
                <a:solidFill>
                  <a:srgbClr val="FF0000"/>
                </a:solidFill>
                <a:ea typeface="標楷體" pitchFamily="65" charset="-120"/>
              </a:rPr>
              <a:t>密碼</a:t>
            </a:r>
            <a:r>
              <a:rPr lang="zh-TW" altLang="en-US" dirty="0">
                <a:solidFill>
                  <a:srgbClr val="FF0000"/>
                </a:solidFill>
                <a:ea typeface="標楷體" pitchFamily="65" charset="-120"/>
              </a:rPr>
              <a:t>跟</a:t>
            </a:r>
            <a:r>
              <a:rPr lang="zh-TW" altLang="en-US" dirty="0" smtClean="0">
                <a:solidFill>
                  <a:srgbClr val="FF0000"/>
                </a:solidFill>
                <a:ea typeface="標楷體" pitchFamily="65" charset="-120"/>
              </a:rPr>
              <a:t>帳號</a:t>
            </a:r>
            <a:r>
              <a:rPr lang="zh-TW" altLang="en-US" dirty="0">
                <a:solidFill>
                  <a:srgbClr val="FF0000"/>
                </a:solidFill>
                <a:ea typeface="標楷體" pitchFamily="65" charset="-120"/>
              </a:rPr>
              <a:t>相同</a:t>
            </a:r>
            <a:endParaRPr lang="en-US" altLang="zh-TW" dirty="0">
              <a:solidFill>
                <a:srgbClr val="FF0000"/>
              </a:solidFill>
              <a:ea typeface="標楷體" pitchFamily="65" charset="-120"/>
            </a:endParaRPr>
          </a:p>
          <a:p>
            <a:pPr lvl="1"/>
            <a:r>
              <a:rPr lang="zh-TW" altLang="en-US" dirty="0" smtClean="0">
                <a:ea typeface="標楷體" pitchFamily="65" charset="-120"/>
              </a:rPr>
              <a:t>初次</a:t>
            </a:r>
            <a:r>
              <a:rPr lang="zh-TW" altLang="en-US" dirty="0">
                <a:ea typeface="標楷體" pitchFamily="65" charset="-120"/>
              </a:rPr>
              <a:t>登入</a:t>
            </a:r>
            <a:r>
              <a:rPr lang="zh-TW" altLang="en-US" dirty="0" smtClean="0">
                <a:ea typeface="標楷體" pitchFamily="65" charset="-120"/>
              </a:rPr>
              <a:t>系統，工作站會</a:t>
            </a:r>
            <a:r>
              <a:rPr lang="zh-TW" altLang="en-US" dirty="0">
                <a:ea typeface="標楷體" pitchFamily="65" charset="-120"/>
              </a:rPr>
              <a:t>要求更改</a:t>
            </a:r>
            <a:r>
              <a:rPr lang="zh-TW" altLang="en-US" dirty="0" smtClean="0">
                <a:ea typeface="標楷體" pitchFamily="65" charset="-120"/>
              </a:rPr>
              <a:t>密碼，更改後再次連至工作站即可</a:t>
            </a:r>
            <a:endParaRPr lang="en-US" altLang="zh-TW" dirty="0" smtClean="0">
              <a:ea typeface="標楷體" pitchFamily="65" charset="-120"/>
            </a:endParaRPr>
          </a:p>
          <a:p>
            <a:pPr lvl="1"/>
            <a:r>
              <a:rPr lang="zh-TW" altLang="en-US" dirty="0">
                <a:ea typeface="標楷體" pitchFamily="65" charset="-120"/>
              </a:rPr>
              <a:t>更改密碼</a:t>
            </a:r>
            <a:r>
              <a:rPr lang="zh-TW" altLang="en-US" dirty="0" smtClean="0">
                <a:ea typeface="標楷體" pitchFamily="65" charset="-120"/>
              </a:rPr>
              <a:t>步驟：</a:t>
            </a:r>
            <a:endParaRPr lang="en-US" altLang="zh-TW" dirty="0">
              <a:ea typeface="標楷體" pitchFamily="65" charset="-120"/>
            </a:endParaRPr>
          </a:p>
          <a:p>
            <a:pPr lvl="2"/>
            <a:r>
              <a:rPr lang="zh-TW" altLang="en-US" dirty="0" smtClean="0">
                <a:ea typeface="標楷體" pitchFamily="65" charset="-120"/>
              </a:rPr>
              <a:t>輸入舊密碼</a:t>
            </a:r>
            <a:endParaRPr lang="en-US" altLang="zh-TW" dirty="0" smtClean="0">
              <a:ea typeface="標楷體" pitchFamily="65" charset="-120"/>
            </a:endParaRPr>
          </a:p>
          <a:p>
            <a:pPr lvl="2"/>
            <a:r>
              <a:rPr lang="zh-TW" altLang="en-US" dirty="0">
                <a:ea typeface="標楷體" pitchFamily="65" charset="-120"/>
              </a:rPr>
              <a:t>輸入新</a:t>
            </a:r>
            <a:r>
              <a:rPr lang="zh-TW" altLang="en-US" dirty="0" smtClean="0">
                <a:ea typeface="標楷體" pitchFamily="65" charset="-120"/>
              </a:rPr>
              <a:t>密碼</a:t>
            </a:r>
            <a:endParaRPr lang="en-US" altLang="zh-TW" dirty="0" smtClean="0">
              <a:ea typeface="標楷體" pitchFamily="65" charset="-120"/>
            </a:endParaRPr>
          </a:p>
          <a:p>
            <a:pPr lvl="2"/>
            <a:r>
              <a:rPr lang="zh-TW" altLang="en-US" dirty="0">
                <a:ea typeface="標楷體" pitchFamily="65" charset="-120"/>
              </a:rPr>
              <a:t>再輸入一次新</a:t>
            </a:r>
            <a:r>
              <a:rPr lang="zh-TW" altLang="en-US" dirty="0" smtClean="0">
                <a:ea typeface="標楷體" pitchFamily="65" charset="-120"/>
              </a:rPr>
              <a:t>密碼</a:t>
            </a:r>
            <a:endParaRPr lang="en-US" altLang="zh-TW" dirty="0">
              <a:ea typeface="標楷體" pitchFamily="65" charset="-120"/>
            </a:endParaRPr>
          </a:p>
          <a:p>
            <a:pPr lvl="1"/>
            <a:r>
              <a:rPr lang="zh-TW" altLang="en-US" dirty="0" smtClean="0">
                <a:ea typeface="標楷體" pitchFamily="65" charset="-120"/>
              </a:rPr>
              <a:t>如果之後又想修改密碼，請輸入指令 </a:t>
            </a:r>
            <a:r>
              <a:rPr lang="en-US" altLang="zh-TW" dirty="0" smtClean="0">
                <a:ea typeface="標楷體" pitchFamily="65" charset="-120"/>
              </a:rPr>
              <a:t>$ </a:t>
            </a:r>
            <a:r>
              <a:rPr lang="en-US" altLang="zh-TW" dirty="0" err="1" smtClean="0">
                <a:ea typeface="標楷體" pitchFamily="65" charset="-120"/>
              </a:rPr>
              <a:t>passwd</a:t>
            </a:r>
            <a:endParaRPr lang="en-US" altLang="zh-TW" dirty="0" smtClean="0">
              <a:ea typeface="標楷體" pitchFamily="65" charset="-120"/>
            </a:endParaRPr>
          </a:p>
          <a:p>
            <a:r>
              <a:rPr lang="zh-TW" altLang="en-US" dirty="0" smtClean="0">
                <a:ea typeface="標楷體" pitchFamily="65" charset="-120"/>
              </a:rPr>
              <a:t>請在</a:t>
            </a:r>
            <a:r>
              <a:rPr lang="zh-TW" altLang="en-US" dirty="0">
                <a:ea typeface="標楷體" pitchFamily="65" charset="-120"/>
              </a:rPr>
              <a:t>自己的家目錄下</a:t>
            </a:r>
            <a:r>
              <a:rPr lang="zh-TW" altLang="en-US" dirty="0" smtClean="0">
                <a:ea typeface="標楷體" pitchFamily="65" charset="-120"/>
              </a:rPr>
              <a:t>建立</a:t>
            </a:r>
            <a:r>
              <a:rPr lang="en-US" altLang="zh-TW" sz="2100" dirty="0">
                <a:latin typeface="Arial" pitchFamily="34" charset="0"/>
                <a:ea typeface="Arial Unicode MS" pitchFamily="34" charset="-120"/>
                <a:cs typeface="Arial" pitchFamily="34" charset="0"/>
              </a:rPr>
              <a:t>Assignment1</a:t>
            </a:r>
            <a:r>
              <a:rPr lang="zh-TW" altLang="en-US" dirty="0" smtClean="0">
                <a:ea typeface="標楷體" pitchFamily="65" charset="-120"/>
              </a:rPr>
              <a:t>資料夾</a:t>
            </a:r>
            <a:endParaRPr lang="en-US" altLang="zh-TW" dirty="0" smtClean="0">
              <a:ea typeface="標楷體" pitchFamily="65" charset="-120"/>
            </a:endParaRPr>
          </a:p>
          <a:p>
            <a:pPr lvl="1"/>
            <a:r>
              <a:rPr lang="en-US" altLang="zh-TW" sz="2100" dirty="0" smtClean="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" pitchFamily="34" charset="0"/>
              </a:rPr>
              <a:t>$ </a:t>
            </a:r>
            <a:r>
              <a:rPr lang="en-US" altLang="zh-TW" sz="2100" dirty="0" err="1" smtClean="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" pitchFamily="34" charset="0"/>
              </a:rPr>
              <a:t>mkdir</a:t>
            </a:r>
            <a:r>
              <a:rPr lang="en-US" altLang="zh-TW" sz="2100" dirty="0" smtClean="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" pitchFamily="34" charset="0"/>
              </a:rPr>
              <a:t> Assignment1</a:t>
            </a:r>
          </a:p>
          <a:p>
            <a:pPr lvl="1"/>
            <a:r>
              <a:rPr lang="en-US" altLang="zh-TW" sz="2100" dirty="0" smtClean="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" pitchFamily="34" charset="0"/>
              </a:rPr>
              <a:t>$</a:t>
            </a:r>
            <a:r>
              <a:rPr lang="zh-TW" altLang="en-US" sz="2100" dirty="0" smtClean="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" pitchFamily="34" charset="0"/>
              </a:rPr>
              <a:t> </a:t>
            </a:r>
            <a:r>
              <a:rPr lang="en-US" altLang="zh-TW" sz="2100" dirty="0" smtClean="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" pitchFamily="34" charset="0"/>
              </a:rPr>
              <a:t>cd Assignment1</a:t>
            </a:r>
            <a:endParaRPr lang="en-US" altLang="zh-TW" sz="2100" dirty="0">
              <a:solidFill>
                <a:schemeClr val="tx1"/>
              </a:solidFill>
              <a:latin typeface="Arial" pitchFamily="34" charset="0"/>
              <a:ea typeface="Arial Unicode MS" pitchFamily="34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83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051049" y="1124744"/>
            <a:ext cx="4968473" cy="5311790"/>
          </a:xfrm>
          <a:noFill/>
        </p:spPr>
      </p:pic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Compilation flow</a:t>
            </a:r>
          </a:p>
        </p:txBody>
      </p:sp>
      <p:sp>
        <p:nvSpPr>
          <p:cNvPr id="1433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611E2F4-D4DB-4707-A757-F3009E893425}" type="slidenum">
              <a:rPr lang="en-US" altLang="zh-TW" smtClean="0"/>
              <a:pPr/>
              <a:t>4</a:t>
            </a:fld>
            <a:endParaRPr lang="en-US" altLang="zh-TW" smtClean="0"/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1357290" y="1180320"/>
            <a:ext cx="6840538" cy="1368425"/>
          </a:xfrm>
          <a:prstGeom prst="rect">
            <a:avLst/>
          </a:prstGeom>
          <a:noFill/>
          <a:ln w="28575" cmpd="sng">
            <a:solidFill>
              <a:schemeClr val="accent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/>
              <a:t>                                                                                Project 1 (</a:t>
            </a:r>
            <a:r>
              <a:rPr lang="en-US" altLang="zh-TW" b="1" dirty="0" err="1"/>
              <a:t>lex</a:t>
            </a:r>
            <a:r>
              <a:rPr lang="en-US" altLang="zh-TW" b="1" dirty="0"/>
              <a:t>)</a:t>
            </a: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1374800" y="2624941"/>
            <a:ext cx="6840538" cy="2143140"/>
          </a:xfrm>
          <a:prstGeom prst="rect">
            <a:avLst/>
          </a:prstGeom>
          <a:noFill/>
          <a:ln w="28575" cmpd="sng">
            <a:solidFill>
              <a:schemeClr val="accent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/>
              <a:t>                                                                             Project 2 (yacc)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357291" y="4839508"/>
            <a:ext cx="6858048" cy="1576387"/>
          </a:xfrm>
          <a:prstGeom prst="rect">
            <a:avLst/>
          </a:prstGeom>
          <a:noFill/>
          <a:ln w="28575" cmpd="sng">
            <a:solidFill>
              <a:schemeClr val="accent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 dirty="0"/>
              <a:t>                                                                            Project 3 (yacc)</a:t>
            </a:r>
          </a:p>
        </p:txBody>
      </p:sp>
      <p:pic>
        <p:nvPicPr>
          <p:cNvPr id="8" name="Picture 1" descr="C:\Documents and Settings\Administrator\桌面\pllab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2549" y="5930022"/>
            <a:ext cx="1704251" cy="7920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 animBg="1"/>
      <p:bldP spid="20487" grpId="0" animBg="1"/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D8E969-5360-4F50-AAD9-E5820611726E}" type="slidenum">
              <a:rPr lang="en-US" altLang="zh-TW" smtClean="0"/>
              <a:pPr>
                <a:defRPr/>
              </a:pPr>
              <a:t>40</a:t>
            </a:fld>
            <a:endParaRPr lang="en-US" altLang="zh-TW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188640"/>
            <a:ext cx="4824536" cy="6571052"/>
          </a:xfrm>
        </p:spPr>
      </p:pic>
      <p:sp>
        <p:nvSpPr>
          <p:cNvPr id="9" name="文字方塊 8"/>
          <p:cNvSpPr txBox="1"/>
          <p:nvPr/>
        </p:nvSpPr>
        <p:spPr>
          <a:xfrm>
            <a:off x="251520" y="1340768"/>
            <a:ext cx="37444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Arial Unicode MS" pitchFamily="34" charset="-120"/>
                <a:ea typeface="標楷體" pitchFamily="65" charset="-120"/>
              </a:rPr>
              <a:t>三次作業都是使用這個</a:t>
            </a:r>
            <a:r>
              <a:rPr lang="en-US" altLang="zh-TW" sz="2800" dirty="0" err="1" smtClean="0">
                <a:latin typeface="Arial Unicode MS" pitchFamily="34" charset="-120"/>
                <a:ea typeface="標楷體" pitchFamily="65" charset="-120"/>
              </a:rPr>
              <a:t>testfile.c</a:t>
            </a:r>
            <a:r>
              <a:rPr lang="zh-TW" altLang="en-US" sz="2800" dirty="0" smtClean="0">
                <a:latin typeface="Arial Unicode MS" pitchFamily="34" charset="-120"/>
                <a:ea typeface="標楷體" pitchFamily="65" charset="-120"/>
              </a:rPr>
              <a:t>範例來</a:t>
            </a:r>
            <a:r>
              <a:rPr lang="zh-TW" altLang="en-US" sz="2800" dirty="0">
                <a:latin typeface="Arial Unicode MS" pitchFamily="34" charset="-120"/>
                <a:ea typeface="標楷體" pitchFamily="65" charset="-120"/>
              </a:rPr>
              <a:t>做</a:t>
            </a:r>
            <a:r>
              <a:rPr lang="zh-TW" altLang="en-US" sz="2800" dirty="0" smtClean="0">
                <a:latin typeface="Arial Unicode MS" pitchFamily="34" charset="-120"/>
                <a:ea typeface="標楷體" pitchFamily="65" charset="-120"/>
              </a:rPr>
              <a:t>編譯</a:t>
            </a:r>
            <a:endParaRPr lang="en-US" altLang="zh-TW" sz="2800" dirty="0" smtClean="0">
              <a:latin typeface="Arial Unicode MS" pitchFamily="34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282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範例結果片段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D8E969-5360-4F50-AAD9-E5820611726E}" type="slidenum">
              <a:rPr lang="en-US" altLang="zh-TW" smtClean="0"/>
              <a:pPr>
                <a:defRPr/>
              </a:pPr>
              <a:t>41</a:t>
            </a:fld>
            <a:endParaRPr lang="en-US" altLang="zh-TW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88640"/>
            <a:ext cx="2703552" cy="6273960"/>
          </a:xfrm>
        </p:spPr>
      </p:pic>
      <p:sp>
        <p:nvSpPr>
          <p:cNvPr id="6" name="文字方塊 5"/>
          <p:cNvSpPr txBox="1"/>
          <p:nvPr/>
        </p:nvSpPr>
        <p:spPr>
          <a:xfrm>
            <a:off x="179512" y="1196752"/>
            <a:ext cx="576064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Arial Unicode MS" pitchFamily="34" charset="-120"/>
                <a:ea typeface="標楷體" pitchFamily="65" charset="-120"/>
              </a:rPr>
              <a:t>用</a:t>
            </a:r>
            <a:r>
              <a:rPr lang="en-US" altLang="zh-TW" sz="2800" dirty="0" smtClean="0">
                <a:latin typeface="Arial Unicode MS" pitchFamily="34" charset="-120"/>
                <a:ea typeface="標楷體" pitchFamily="65" charset="-120"/>
              </a:rPr>
              <a:t>flex</a:t>
            </a:r>
            <a:r>
              <a:rPr lang="zh-TW" altLang="en-US" sz="2800" dirty="0" smtClean="0">
                <a:latin typeface="Arial Unicode MS" pitchFamily="34" charset="-120"/>
                <a:ea typeface="標楷體" pitchFamily="65" charset="-120"/>
              </a:rPr>
              <a:t>寫出的編譯器去分析範例程式，必須能輸出跟右圖一樣的結果</a:t>
            </a:r>
            <a:endParaRPr lang="en-US" altLang="zh-TW" sz="2800" dirty="0" smtClean="0">
              <a:latin typeface="Arial Unicode MS" pitchFamily="34" charset="-120"/>
              <a:ea typeface="標楷體" pitchFamily="65" charset="-120"/>
            </a:endParaRPr>
          </a:p>
          <a:p>
            <a:r>
              <a:rPr lang="zh-TW" altLang="en-US" sz="2800" dirty="0" smtClean="0">
                <a:latin typeface="Arial Unicode MS" pitchFamily="34" charset="-120"/>
                <a:ea typeface="標楷體" pitchFamily="65" charset="-120"/>
                <a:cs typeface="Arial Unicode MS" pitchFamily="34" charset="-120"/>
              </a:rPr>
              <a:t>每一行分別是</a:t>
            </a:r>
            <a:endParaRPr lang="en-US" altLang="zh-TW" sz="2800" dirty="0" smtClean="0">
              <a:latin typeface="Arial Unicode MS" pitchFamily="34" charset="-120"/>
              <a:ea typeface="標楷體" pitchFamily="65" charset="-120"/>
              <a:cs typeface="Arial Unicode MS" pitchFamily="34" charset="-120"/>
            </a:endParaRPr>
          </a:p>
          <a:p>
            <a:r>
              <a:rPr lang="en-US" altLang="zh-TW" sz="2800" dirty="0" smtClean="0">
                <a:solidFill>
                  <a:srgbClr val="FF0000"/>
                </a:solidFill>
                <a:latin typeface="Arial Unicode MS" pitchFamily="34" charset="-120"/>
                <a:ea typeface="標楷體" pitchFamily="65" charset="-120"/>
                <a:cs typeface="Arial Unicode MS" pitchFamily="34" charset="-120"/>
              </a:rPr>
              <a:t>[#</a:t>
            </a:r>
            <a:r>
              <a:rPr lang="zh-TW" altLang="en-US" sz="2800" dirty="0" smtClean="0">
                <a:solidFill>
                  <a:srgbClr val="FF0000"/>
                </a:solidFill>
                <a:latin typeface="Arial Unicode MS" pitchFamily="34" charset="-120"/>
                <a:ea typeface="標楷體" pitchFamily="65" charset="-120"/>
                <a:cs typeface="Arial Unicode MS" pitchFamily="34" charset="-120"/>
              </a:rPr>
              <a:t>行數 </a:t>
            </a:r>
            <a:r>
              <a:rPr lang="en-US" altLang="zh-TW" sz="2800" dirty="0" smtClean="0">
                <a:solidFill>
                  <a:srgbClr val="FF0000"/>
                </a:solidFill>
                <a:latin typeface="Arial Unicode MS" pitchFamily="34" charset="-120"/>
                <a:ea typeface="標楷體" pitchFamily="65" charset="-120"/>
                <a:cs typeface="Arial Unicode MS" pitchFamily="34" charset="-120"/>
              </a:rPr>
              <a:t>token</a:t>
            </a:r>
            <a:r>
              <a:rPr lang="zh-TW" altLang="en-US" sz="2800" dirty="0" smtClean="0">
                <a:solidFill>
                  <a:srgbClr val="FF0000"/>
                </a:solidFill>
                <a:latin typeface="Arial Unicode MS" pitchFamily="34" charset="-120"/>
                <a:ea typeface="標楷體" pitchFamily="65" charset="-120"/>
                <a:cs typeface="Arial Unicode MS" pitchFamily="34" charset="-120"/>
              </a:rPr>
              <a:t>類別 </a:t>
            </a:r>
            <a:r>
              <a:rPr lang="en-US" altLang="zh-TW" sz="2800" dirty="0" smtClean="0">
                <a:solidFill>
                  <a:srgbClr val="FF0000"/>
                </a:solidFill>
                <a:latin typeface="Arial Unicode MS" pitchFamily="34" charset="-120"/>
                <a:ea typeface="標楷體" pitchFamily="65" charset="-120"/>
                <a:cs typeface="Arial Unicode MS" pitchFamily="34" charset="-120"/>
              </a:rPr>
              <a:t>(:</a:t>
            </a:r>
            <a:r>
              <a:rPr lang="zh-TW" altLang="en-US" sz="2800" dirty="0" smtClean="0">
                <a:solidFill>
                  <a:srgbClr val="FF0000"/>
                </a:solidFill>
                <a:latin typeface="Arial Unicode MS" pitchFamily="34" charset="-120"/>
                <a:ea typeface="標楷體" pitchFamily="65" charset="-120"/>
                <a:cs typeface="Arial Unicode MS" pitchFamily="34" charset="-120"/>
              </a:rPr>
              <a:t>值</a:t>
            </a:r>
            <a:r>
              <a:rPr lang="en-US" altLang="zh-TW" sz="2800" dirty="0" smtClean="0">
                <a:solidFill>
                  <a:srgbClr val="FF0000"/>
                </a:solidFill>
                <a:latin typeface="Arial Unicode MS" pitchFamily="34" charset="-120"/>
                <a:ea typeface="標楷體" pitchFamily="65" charset="-120"/>
                <a:cs typeface="Arial Unicode MS" pitchFamily="34" charset="-120"/>
              </a:rPr>
              <a:t>)]</a:t>
            </a:r>
          </a:p>
          <a:p>
            <a:endParaRPr lang="en-US" altLang="zh-TW" sz="2800" dirty="0">
              <a:latin typeface="Arial Unicode MS" pitchFamily="34" charset="-120"/>
              <a:ea typeface="標楷體" pitchFamily="65" charset="-120"/>
              <a:cs typeface="Arial Unicode MS" pitchFamily="34" charset="-120"/>
            </a:endParaRPr>
          </a:p>
          <a:p>
            <a:r>
              <a:rPr lang="zh-TW" altLang="en-US" sz="2800" dirty="0" smtClean="0">
                <a:latin typeface="Arial Unicode MS" pitchFamily="34" charset="-120"/>
                <a:ea typeface="標楷體" pitchFamily="65" charset="-120"/>
                <a:cs typeface="Arial Unicode MS" pitchFamily="34" charset="-120"/>
              </a:rPr>
              <a:t>全部的</a:t>
            </a:r>
            <a:r>
              <a:rPr lang="en-US" altLang="zh-TW" sz="2800" dirty="0" smtClean="0">
                <a:latin typeface="Arial Unicode MS" pitchFamily="34" charset="-120"/>
                <a:ea typeface="標楷體" pitchFamily="65" charset="-120"/>
                <a:cs typeface="Arial Unicode MS" pitchFamily="34" charset="-120"/>
              </a:rPr>
              <a:t>token</a:t>
            </a:r>
            <a:r>
              <a:rPr lang="zh-TW" altLang="en-US" sz="2800" dirty="0" smtClean="0">
                <a:latin typeface="Arial Unicode MS" pitchFamily="34" charset="-120"/>
                <a:ea typeface="標楷體" pitchFamily="65" charset="-120"/>
                <a:cs typeface="Arial Unicode MS" pitchFamily="34" charset="-120"/>
              </a:rPr>
              <a:t>類別共有</a:t>
            </a:r>
            <a:endParaRPr lang="en-US" altLang="zh-TW" sz="2800" dirty="0" smtClean="0">
              <a:latin typeface="Arial Unicode MS" pitchFamily="34" charset="-120"/>
              <a:ea typeface="標楷體" pitchFamily="65" charset="-120"/>
              <a:cs typeface="Arial Unicode MS" pitchFamily="34" charset="-120"/>
            </a:endParaRPr>
          </a:p>
          <a:p>
            <a:r>
              <a:rPr lang="en-US" altLang="zh-TW" sz="2800" smtClean="0">
                <a:latin typeface="Arial Unicode MS" pitchFamily="34" charset="-120"/>
                <a:ea typeface="標楷體" pitchFamily="65" charset="-120"/>
                <a:cs typeface="Arial Unicode MS" pitchFamily="34" charset="-120"/>
              </a:rPr>
              <a:t>comment           character          ,</a:t>
            </a:r>
            <a:endParaRPr lang="en-US" altLang="zh-TW" sz="2800" dirty="0" smtClean="0">
              <a:latin typeface="Arial Unicode MS" pitchFamily="34" charset="-120"/>
              <a:ea typeface="標楷體" pitchFamily="65" charset="-120"/>
              <a:cs typeface="Arial Unicode MS" pitchFamily="34" charset="-120"/>
            </a:endParaRPr>
          </a:p>
          <a:p>
            <a:r>
              <a:rPr lang="en-US" altLang="zh-TW" sz="2800" dirty="0" smtClean="0">
                <a:latin typeface="Arial Unicode MS" pitchFamily="34" charset="-120"/>
                <a:ea typeface="標楷體" pitchFamily="65" charset="-120"/>
                <a:cs typeface="Arial Unicode MS" pitchFamily="34" charset="-120"/>
              </a:rPr>
              <a:t>data type           (</a:t>
            </a:r>
          </a:p>
          <a:p>
            <a:r>
              <a:rPr lang="en-US" altLang="zh-TW" sz="2800" dirty="0" smtClean="0">
                <a:latin typeface="Arial Unicode MS" pitchFamily="34" charset="-120"/>
                <a:ea typeface="標楷體" pitchFamily="65" charset="-120"/>
                <a:cs typeface="Arial Unicode MS" pitchFamily="34" charset="-120"/>
              </a:rPr>
              <a:t>function ID         )</a:t>
            </a:r>
          </a:p>
          <a:p>
            <a:r>
              <a:rPr lang="en-US" altLang="zh-TW" sz="2800" dirty="0" smtClean="0">
                <a:latin typeface="Arial Unicode MS" pitchFamily="34" charset="-120"/>
                <a:ea typeface="標楷體" pitchFamily="65" charset="-120"/>
                <a:cs typeface="Arial Unicode MS" pitchFamily="34" charset="-120"/>
              </a:rPr>
              <a:t>variable ID         {</a:t>
            </a:r>
          </a:p>
          <a:p>
            <a:r>
              <a:rPr lang="en-US" altLang="zh-TW" sz="2800" dirty="0" smtClean="0">
                <a:latin typeface="Arial Unicode MS" pitchFamily="34" charset="-120"/>
                <a:ea typeface="標楷體" pitchFamily="65" charset="-120"/>
                <a:cs typeface="Arial Unicode MS" pitchFamily="34" charset="-120"/>
              </a:rPr>
              <a:t>operator             }</a:t>
            </a:r>
          </a:p>
          <a:p>
            <a:r>
              <a:rPr lang="en-US" altLang="zh-TW" sz="2800" dirty="0" smtClean="0">
                <a:latin typeface="Arial Unicode MS" pitchFamily="34" charset="-120"/>
                <a:ea typeface="標楷體" pitchFamily="65" charset="-120"/>
                <a:cs typeface="Arial Unicode MS" pitchFamily="34" charset="-120"/>
              </a:rPr>
              <a:t>number              ;</a:t>
            </a:r>
            <a:endParaRPr lang="zh-TW" altLang="en-US" sz="28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9642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+mn-lt"/>
                <a:ea typeface="標楷體" pitchFamily="65" charset="-120"/>
              </a:rPr>
              <a:t>作業編譯流程</a:t>
            </a:r>
            <a:endParaRPr lang="zh-TW" altLang="en-US" dirty="0">
              <a:latin typeface="+mn-lt"/>
              <a:ea typeface="標楷體" pitchFamily="65" charset="-120"/>
            </a:endParaRPr>
          </a:p>
        </p:txBody>
      </p:sp>
      <p:pic>
        <p:nvPicPr>
          <p:cNvPr id="7" name="Picture 1" descr="C:\Documents and Settings\Administrator\桌面\pllab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39749" y="6065912"/>
            <a:ext cx="1704251" cy="792088"/>
          </a:xfrm>
          <a:prstGeom prst="rect">
            <a:avLst/>
          </a:prstGeom>
          <a:noFill/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32137" y="1965325"/>
            <a:ext cx="2808287" cy="6477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sz="3200" dirty="0" err="1"/>
              <a:t>Lex</a:t>
            </a:r>
            <a:endParaRPr lang="en-US" altLang="zh-TW" sz="3200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132138" y="3429000"/>
            <a:ext cx="2808287" cy="6477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sz="3200" dirty="0"/>
              <a:t>C compiler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132138" y="4941540"/>
            <a:ext cx="2808287" cy="6477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sz="3200" dirty="0" err="1"/>
              <a:t>a.out</a:t>
            </a:r>
            <a:endParaRPr lang="en-US" altLang="zh-TW" sz="3200" dirty="0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66725" y="1666875"/>
            <a:ext cx="194468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2800" dirty="0" err="1">
                <a:latin typeface="+mn-lt"/>
              </a:rPr>
              <a:t>Lex</a:t>
            </a:r>
            <a:r>
              <a:rPr lang="en-US" altLang="zh-TW" sz="2800" dirty="0">
                <a:latin typeface="+mn-lt"/>
              </a:rPr>
              <a:t> source program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539750" y="3429000"/>
            <a:ext cx="2089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2800" dirty="0" err="1">
                <a:solidFill>
                  <a:srgbClr val="FF0000"/>
                </a:solidFill>
                <a:latin typeface="+mn-lt"/>
              </a:rPr>
              <a:t>lex.yy.c</a:t>
            </a:r>
            <a:endParaRPr lang="en-US" altLang="zh-TW" sz="28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539750" y="5012978"/>
            <a:ext cx="2089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2800" dirty="0">
                <a:latin typeface="+mn-lt"/>
              </a:rPr>
              <a:t>input</a:t>
            </a: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6467405" y="2020093"/>
            <a:ext cx="19446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2800" dirty="0" err="1">
                <a:solidFill>
                  <a:srgbClr val="FF0000"/>
                </a:solidFill>
                <a:latin typeface="+mn-lt"/>
              </a:rPr>
              <a:t>lex.yy.c</a:t>
            </a:r>
            <a:endParaRPr lang="en-US" altLang="zh-TW" sz="28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6445250" y="3493293"/>
            <a:ext cx="2089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2800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hw1.out</a:t>
            </a:r>
            <a:endParaRPr lang="en-US" altLang="zh-TW" sz="2800" dirty="0">
              <a:solidFill>
                <a:srgbClr val="FF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6445250" y="5012978"/>
            <a:ext cx="2089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2800">
                <a:latin typeface="+mn-lt"/>
              </a:rPr>
              <a:t>tokens</a:t>
            </a:r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>
            <a:off x="2484437" y="2279650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" name="Line 18"/>
          <p:cNvSpPr>
            <a:spLocks noChangeShapeType="1"/>
          </p:cNvSpPr>
          <p:nvPr/>
        </p:nvSpPr>
        <p:spPr bwMode="auto">
          <a:xfrm>
            <a:off x="2484438" y="3789363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" name="Line 19"/>
          <p:cNvSpPr>
            <a:spLocks noChangeShapeType="1"/>
          </p:cNvSpPr>
          <p:nvPr/>
        </p:nvSpPr>
        <p:spPr bwMode="auto">
          <a:xfrm>
            <a:off x="2484438" y="5228878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" name="Line 20"/>
          <p:cNvSpPr>
            <a:spLocks noChangeShapeType="1"/>
          </p:cNvSpPr>
          <p:nvPr/>
        </p:nvSpPr>
        <p:spPr bwMode="auto">
          <a:xfrm>
            <a:off x="5940424" y="2279650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" name="Line 21"/>
          <p:cNvSpPr>
            <a:spLocks noChangeShapeType="1"/>
          </p:cNvSpPr>
          <p:nvPr/>
        </p:nvSpPr>
        <p:spPr bwMode="auto">
          <a:xfrm>
            <a:off x="5940425" y="3789363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5940425" y="5228878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539751" y="2613025"/>
            <a:ext cx="1852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“hw1.l”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2852270" y="1405265"/>
            <a:ext cx="3615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f</a:t>
            </a:r>
            <a:r>
              <a:rPr lang="en-US" altLang="zh-TW" sz="2800" dirty="0" smtClean="0">
                <a:solidFill>
                  <a:srgbClr val="FF0000"/>
                </a:solidFill>
              </a:rPr>
              <a:t>lex hw1.l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2339752" y="2924944"/>
            <a:ext cx="4392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err="1" smtClean="0">
                <a:solidFill>
                  <a:srgbClr val="FF0000"/>
                </a:solidFill>
              </a:rPr>
              <a:t>gcc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sz="2800" dirty="0" err="1">
                <a:solidFill>
                  <a:srgbClr val="FF0000"/>
                </a:solidFill>
              </a:rPr>
              <a:t>lex.yy.c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sz="2800" dirty="0" smtClean="0">
                <a:solidFill>
                  <a:srgbClr val="FF0000"/>
                </a:solidFill>
              </a:rPr>
              <a:t>–</a:t>
            </a:r>
            <a:r>
              <a:rPr lang="en-US" altLang="zh-TW" sz="2800" dirty="0" err="1" smtClean="0">
                <a:solidFill>
                  <a:srgbClr val="FF0000"/>
                </a:solidFill>
              </a:rPr>
              <a:t>lfl</a:t>
            </a:r>
            <a:r>
              <a:rPr lang="en-US" altLang="zh-TW" sz="2800" dirty="0" smtClean="0">
                <a:solidFill>
                  <a:srgbClr val="FF0000"/>
                </a:solidFill>
              </a:rPr>
              <a:t> –o hw1.out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2852271" y="4437112"/>
            <a:ext cx="3447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>
                <a:solidFill>
                  <a:srgbClr val="FF0000"/>
                </a:solidFill>
              </a:rPr>
              <a:t>./hw1.out &lt; </a:t>
            </a:r>
            <a:r>
              <a:rPr lang="en-US" altLang="zh-TW" sz="2800" dirty="0" err="1" smtClean="0">
                <a:solidFill>
                  <a:srgbClr val="FF0000"/>
                </a:solidFill>
              </a:rPr>
              <a:t>testfile.c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99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+mn-lt"/>
                <a:ea typeface="標楷體" pitchFamily="65" charset="-120"/>
              </a:rPr>
              <a:t>作業編譯流程</a:t>
            </a:r>
            <a:endParaRPr lang="zh-TW" altLang="en-US" dirty="0">
              <a:latin typeface="+mn-lt"/>
              <a:ea typeface="標楷體" pitchFamily="65" charset="-120"/>
            </a:endParaRPr>
          </a:p>
        </p:txBody>
      </p:sp>
      <p:pic>
        <p:nvPicPr>
          <p:cNvPr id="7" name="Picture 1" descr="C:\Documents and Settings\Administrator\桌面\pllab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39749" y="6065912"/>
            <a:ext cx="1704251" cy="792088"/>
          </a:xfrm>
          <a:prstGeom prst="rect">
            <a:avLst/>
          </a:prstGeom>
          <a:noFill/>
        </p:spPr>
      </p:pic>
      <p:sp>
        <p:nvSpPr>
          <p:cNvPr id="3" name="文字方塊 2"/>
          <p:cNvSpPr txBox="1"/>
          <p:nvPr/>
        </p:nvSpPr>
        <p:spPr>
          <a:xfrm>
            <a:off x="611560" y="1556792"/>
            <a:ext cx="7920880" cy="4521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TW" sz="2400" dirty="0">
                <a:latin typeface="Arial Unicode MS" pitchFamily="34" charset="-120"/>
                <a:ea typeface="+mj-ea"/>
                <a:cs typeface="Arial Unicode MS" pitchFamily="34" charset="-120"/>
              </a:rPr>
              <a:t>f</a:t>
            </a:r>
            <a:r>
              <a:rPr lang="en-US" altLang="zh-TW" sz="2400" dirty="0" smtClean="0">
                <a:latin typeface="Arial Unicode MS" pitchFamily="34" charset="-120"/>
                <a:ea typeface="+mj-ea"/>
                <a:cs typeface="Arial Unicode MS" pitchFamily="34" charset="-120"/>
              </a:rPr>
              <a:t>lex</a:t>
            </a:r>
            <a:r>
              <a:rPr lang="zh-TW" altLang="en-US" sz="2400" dirty="0" smtClean="0">
                <a:latin typeface="Arial Unicode MS" pitchFamily="34" charset="-120"/>
                <a:ea typeface="+mj-ea"/>
                <a:cs typeface="Arial Unicode MS" pitchFamily="34" charset="-120"/>
              </a:rPr>
              <a:t>：</a:t>
            </a:r>
            <a:r>
              <a:rPr lang="zh-TW" altLang="en-US" sz="2400" dirty="0">
                <a:latin typeface="Arial Unicode MS" pitchFamily="34" charset="-120"/>
                <a:ea typeface="+mj-ea"/>
                <a:cs typeface="Arial Unicode MS" pitchFamily="34" charset="-120"/>
              </a:rPr>
              <a:t>全名</a:t>
            </a:r>
            <a:r>
              <a:rPr lang="zh-TW" altLang="en-US" sz="2400" dirty="0" smtClean="0">
                <a:latin typeface="Arial Unicode MS" pitchFamily="34" charset="-120"/>
                <a:ea typeface="+mj-ea"/>
                <a:cs typeface="Arial Unicode MS" pitchFamily="34" charset="-120"/>
              </a:rPr>
              <a:t>為 </a:t>
            </a:r>
            <a:r>
              <a:rPr lang="en-US" altLang="zh-TW" sz="2400" dirty="0" smtClean="0">
                <a:latin typeface="Arial Unicode MS" pitchFamily="34" charset="-120"/>
                <a:ea typeface="+mj-ea"/>
                <a:cs typeface="Arial Unicode MS" pitchFamily="34" charset="-120"/>
              </a:rPr>
              <a:t>fast </a:t>
            </a:r>
            <a:r>
              <a:rPr lang="en-US" altLang="zh-TW" sz="2400" dirty="0" err="1" smtClean="0">
                <a:latin typeface="Arial Unicode MS" pitchFamily="34" charset="-120"/>
                <a:ea typeface="+mj-ea"/>
                <a:cs typeface="Arial Unicode MS" pitchFamily="34" charset="-120"/>
              </a:rPr>
              <a:t>lex</a:t>
            </a:r>
            <a:r>
              <a:rPr lang="zh-TW" altLang="en-US" sz="2400" dirty="0" smtClean="0">
                <a:latin typeface="Arial Unicode MS" pitchFamily="34" charset="-120"/>
                <a:ea typeface="+mj-ea"/>
                <a:cs typeface="Arial Unicode MS" pitchFamily="34" charset="-120"/>
              </a:rPr>
              <a:t>，為一個開放原始碼的 </a:t>
            </a:r>
            <a:r>
              <a:rPr lang="en-US" altLang="zh-TW" sz="2400" dirty="0" err="1" smtClean="0">
                <a:latin typeface="Arial Unicode MS" pitchFamily="34" charset="-120"/>
                <a:ea typeface="+mj-ea"/>
                <a:cs typeface="Arial Unicode MS" pitchFamily="34" charset="-120"/>
              </a:rPr>
              <a:t>lex</a:t>
            </a:r>
            <a:endParaRPr lang="en-US" altLang="zh-TW" sz="2400" dirty="0" smtClean="0">
              <a:latin typeface="Arial Unicode MS" pitchFamily="34" charset="-120"/>
              <a:ea typeface="+mj-ea"/>
              <a:cs typeface="Arial Unicode MS" pitchFamily="34" charset="-120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TW" sz="2400" dirty="0" err="1">
                <a:latin typeface="Arial Unicode MS" pitchFamily="34" charset="-120"/>
                <a:ea typeface="+mj-ea"/>
                <a:cs typeface="Arial Unicode MS" pitchFamily="34" charset="-120"/>
              </a:rPr>
              <a:t>g</a:t>
            </a:r>
            <a:r>
              <a:rPr lang="en-US" altLang="zh-TW" sz="2400" dirty="0" err="1" smtClean="0">
                <a:latin typeface="Arial Unicode MS" pitchFamily="34" charset="-120"/>
                <a:ea typeface="+mj-ea"/>
                <a:cs typeface="Arial Unicode MS" pitchFamily="34" charset="-120"/>
              </a:rPr>
              <a:t>cc</a:t>
            </a:r>
            <a:r>
              <a:rPr lang="zh-TW" altLang="en-US" sz="2400" dirty="0" smtClean="0">
                <a:latin typeface="Arial Unicode MS" pitchFamily="34" charset="-120"/>
                <a:ea typeface="+mj-ea"/>
                <a:cs typeface="Arial Unicode MS" pitchFamily="34" charset="-120"/>
              </a:rPr>
              <a:t>：</a:t>
            </a:r>
            <a:r>
              <a:rPr lang="en-US" altLang="zh-TW" sz="2400" dirty="0" smtClean="0">
                <a:latin typeface="Arial Unicode MS" pitchFamily="34" charset="-120"/>
                <a:ea typeface="+mj-ea"/>
                <a:cs typeface="Arial Unicode MS" pitchFamily="34" charset="-120"/>
              </a:rPr>
              <a:t>compiler </a:t>
            </a:r>
            <a:r>
              <a:rPr lang="zh-TW" altLang="en-US" sz="2400" dirty="0" smtClean="0">
                <a:latin typeface="Arial Unicode MS" pitchFamily="34" charset="-120"/>
                <a:ea typeface="+mj-ea"/>
                <a:cs typeface="Arial Unicode MS" pitchFamily="34" charset="-120"/>
              </a:rPr>
              <a:t>編譯器，一樣為開放原始碼</a:t>
            </a:r>
            <a:endParaRPr lang="en-US" altLang="zh-TW" sz="2400" dirty="0" smtClean="0">
              <a:latin typeface="Arial Unicode MS" pitchFamily="34" charset="-120"/>
              <a:ea typeface="+mj-ea"/>
              <a:cs typeface="Arial Unicode MS" pitchFamily="34" charset="-120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TW" sz="2400" dirty="0" err="1">
                <a:latin typeface="Arial Unicode MS" pitchFamily="34" charset="-120"/>
                <a:ea typeface="+mj-ea"/>
                <a:cs typeface="Arial Unicode MS" pitchFamily="34" charset="-120"/>
              </a:rPr>
              <a:t>g</a:t>
            </a:r>
            <a:r>
              <a:rPr lang="en-US" altLang="zh-TW" sz="2400" dirty="0" err="1" smtClean="0">
                <a:latin typeface="Arial Unicode MS" pitchFamily="34" charset="-120"/>
                <a:ea typeface="+mj-ea"/>
                <a:cs typeface="Arial Unicode MS" pitchFamily="34" charset="-120"/>
              </a:rPr>
              <a:t>cc</a:t>
            </a:r>
            <a:r>
              <a:rPr lang="en-US" altLang="zh-TW" sz="2400" dirty="0" smtClean="0">
                <a:latin typeface="Arial Unicode MS" pitchFamily="34" charset="-120"/>
                <a:ea typeface="+mj-ea"/>
                <a:cs typeface="Arial Unicode MS" pitchFamily="34" charset="-120"/>
              </a:rPr>
              <a:t> </a:t>
            </a:r>
            <a:r>
              <a:rPr lang="zh-TW" altLang="en-US" sz="2400" dirty="0" smtClean="0">
                <a:latin typeface="Arial Unicode MS" pitchFamily="34" charset="-120"/>
                <a:ea typeface="+mj-ea"/>
                <a:cs typeface="Arial Unicode MS" pitchFamily="34" charset="-120"/>
              </a:rPr>
              <a:t>的編譯參數 </a:t>
            </a:r>
            <a:r>
              <a:rPr lang="en-US" altLang="zh-TW" sz="2400" dirty="0" smtClean="0">
                <a:latin typeface="Arial Unicode MS" pitchFamily="34" charset="-120"/>
                <a:ea typeface="+mj-ea"/>
                <a:cs typeface="Arial Unicode MS" pitchFamily="34" charset="-120"/>
              </a:rPr>
              <a:t>–</a:t>
            </a:r>
            <a:r>
              <a:rPr lang="en-US" altLang="zh-TW" sz="2400" dirty="0" err="1" smtClean="0">
                <a:latin typeface="Arial Unicode MS" pitchFamily="34" charset="-120"/>
                <a:ea typeface="+mj-ea"/>
                <a:cs typeface="Arial Unicode MS" pitchFamily="34" charset="-120"/>
              </a:rPr>
              <a:t>lfl</a:t>
            </a:r>
            <a:r>
              <a:rPr lang="zh-TW" altLang="en-US" sz="2400" dirty="0" smtClean="0">
                <a:latin typeface="Arial Unicode MS" pitchFamily="34" charset="-120"/>
                <a:ea typeface="+mj-ea"/>
                <a:cs typeface="Arial Unicode MS" pitchFamily="34" charset="-120"/>
              </a:rPr>
              <a:t>：代表程式會連結到 </a:t>
            </a:r>
            <a:r>
              <a:rPr lang="en-US" altLang="zh-TW" sz="2400" dirty="0" smtClean="0">
                <a:latin typeface="Arial Unicode MS" pitchFamily="34" charset="-120"/>
                <a:ea typeface="+mj-ea"/>
                <a:cs typeface="Arial Unicode MS" pitchFamily="34" charset="-120"/>
              </a:rPr>
              <a:t>flex </a:t>
            </a:r>
            <a:r>
              <a:rPr lang="zh-TW" altLang="en-US" sz="2400" dirty="0" smtClean="0">
                <a:latin typeface="Arial Unicode MS" pitchFamily="34" charset="-120"/>
                <a:ea typeface="+mj-ea"/>
                <a:cs typeface="Arial Unicode MS" pitchFamily="34" charset="-120"/>
              </a:rPr>
              <a:t>的函式庫，使用 </a:t>
            </a:r>
            <a:r>
              <a:rPr lang="en-US" altLang="zh-TW" sz="2400" dirty="0" smtClean="0">
                <a:latin typeface="Arial Unicode MS" pitchFamily="34" charset="-120"/>
                <a:ea typeface="+mj-ea"/>
                <a:cs typeface="Arial Unicode MS" pitchFamily="34" charset="-120"/>
              </a:rPr>
              <a:t>flex </a:t>
            </a:r>
            <a:r>
              <a:rPr lang="zh-TW" altLang="en-US" sz="2400" dirty="0" smtClean="0">
                <a:latin typeface="Arial Unicode MS" pitchFamily="34" charset="-120"/>
                <a:ea typeface="+mj-ea"/>
                <a:cs typeface="Arial Unicode MS" pitchFamily="34" charset="-120"/>
              </a:rPr>
              <a:t>已經寫好的函式</a:t>
            </a:r>
            <a:endParaRPr lang="en-US" altLang="zh-TW" sz="2400" dirty="0" smtClean="0">
              <a:latin typeface="Arial Unicode MS" pitchFamily="34" charset="-120"/>
              <a:ea typeface="+mj-ea"/>
              <a:cs typeface="Arial Unicode MS" pitchFamily="34" charset="-120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TW" sz="2400" dirty="0" smtClean="0">
                <a:latin typeface="Arial Unicode MS" pitchFamily="34" charset="-120"/>
                <a:ea typeface="+mj-ea"/>
                <a:cs typeface="Arial Unicode MS" pitchFamily="34" charset="-120"/>
              </a:rPr>
              <a:t>./hw1.out</a:t>
            </a:r>
            <a:r>
              <a:rPr lang="zh-TW" altLang="en-US" sz="2400" dirty="0" smtClean="0">
                <a:latin typeface="Arial Unicode MS" pitchFamily="34" charset="-120"/>
                <a:ea typeface="+mj-ea"/>
                <a:cs typeface="Arial Unicode MS" pitchFamily="34" charset="-120"/>
              </a:rPr>
              <a:t>：執行 </a:t>
            </a:r>
            <a:r>
              <a:rPr lang="en-US" altLang="zh-TW" sz="2400" dirty="0" err="1" smtClean="0">
                <a:latin typeface="Arial Unicode MS" pitchFamily="34" charset="-120"/>
                <a:ea typeface="+mj-ea"/>
                <a:cs typeface="Arial Unicode MS" pitchFamily="34" charset="-120"/>
              </a:rPr>
              <a:t>a.out</a:t>
            </a:r>
            <a:r>
              <a:rPr lang="en-US" altLang="zh-TW" sz="2400" dirty="0" smtClean="0">
                <a:latin typeface="Arial Unicode MS" pitchFamily="34" charset="-120"/>
                <a:ea typeface="+mj-ea"/>
                <a:cs typeface="Arial Unicode MS" pitchFamily="34" charset="-120"/>
              </a:rPr>
              <a:t> </a:t>
            </a:r>
            <a:r>
              <a:rPr lang="zh-TW" altLang="en-US" sz="2400" dirty="0" smtClean="0">
                <a:latin typeface="Arial Unicode MS" pitchFamily="34" charset="-120"/>
                <a:ea typeface="+mj-ea"/>
                <a:cs typeface="Arial Unicode MS" pitchFamily="34" charset="-120"/>
              </a:rPr>
              <a:t>這個檔案</a:t>
            </a:r>
            <a:endParaRPr lang="en-US" altLang="zh-TW" sz="2400" dirty="0" smtClean="0">
              <a:latin typeface="Arial Unicode MS" pitchFamily="34" charset="-120"/>
              <a:ea typeface="+mj-ea"/>
              <a:cs typeface="Arial Unicode MS" pitchFamily="34" charset="-120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TW" sz="2400" dirty="0" smtClean="0">
                <a:latin typeface="Arial Unicode MS" pitchFamily="34" charset="-120"/>
                <a:ea typeface="+mj-ea"/>
                <a:cs typeface="Arial Unicode MS" pitchFamily="34" charset="-120"/>
              </a:rPr>
              <a:t>./hw1.out &lt; </a:t>
            </a:r>
            <a:r>
              <a:rPr lang="en-US" altLang="zh-TW" sz="2400" dirty="0" err="1" smtClean="0">
                <a:latin typeface="Arial Unicode MS" pitchFamily="34" charset="-120"/>
                <a:ea typeface="+mj-ea"/>
                <a:cs typeface="Arial Unicode MS" pitchFamily="34" charset="-120"/>
              </a:rPr>
              <a:t>test.c</a:t>
            </a:r>
            <a:r>
              <a:rPr lang="zh-TW" altLang="en-US" sz="2400" dirty="0" smtClean="0">
                <a:latin typeface="Arial Unicode MS" pitchFamily="34" charset="-120"/>
                <a:ea typeface="+mj-ea"/>
                <a:cs typeface="Arial Unicode MS" pitchFamily="34" charset="-120"/>
              </a:rPr>
              <a:t>： </a:t>
            </a:r>
            <a:r>
              <a:rPr lang="en-US" altLang="zh-TW" sz="2400" dirty="0" smtClean="0">
                <a:solidFill>
                  <a:srgbClr val="FF0000"/>
                </a:solidFill>
                <a:latin typeface="Arial Unicode MS" pitchFamily="34" charset="-120"/>
                <a:ea typeface="+mj-ea"/>
                <a:cs typeface="Arial Unicode MS" pitchFamily="34" charset="-120"/>
              </a:rPr>
              <a:t>”&lt;“</a:t>
            </a:r>
            <a:r>
              <a:rPr lang="zh-TW" altLang="en-US" sz="2400" dirty="0" smtClean="0">
                <a:solidFill>
                  <a:srgbClr val="FF0000"/>
                </a:solidFill>
                <a:latin typeface="Arial Unicode MS" pitchFamily="34" charset="-120"/>
                <a:ea typeface="+mj-ea"/>
                <a:cs typeface="Arial Unicode MS" pitchFamily="34" charset="-120"/>
              </a:rPr>
              <a:t> </a:t>
            </a:r>
            <a:r>
              <a:rPr lang="zh-TW" altLang="en-US" sz="2400" dirty="0" smtClean="0">
                <a:latin typeface="Arial Unicode MS" pitchFamily="34" charset="-120"/>
                <a:ea typeface="+mj-ea"/>
                <a:cs typeface="Arial Unicode MS" pitchFamily="34" charset="-120"/>
              </a:rPr>
              <a:t>符號表示把 </a:t>
            </a:r>
            <a:r>
              <a:rPr lang="en-US" altLang="zh-TW" sz="2400" dirty="0" err="1" smtClean="0">
                <a:latin typeface="Arial Unicode MS" pitchFamily="34" charset="-120"/>
                <a:ea typeface="+mj-ea"/>
                <a:cs typeface="Arial Unicode MS" pitchFamily="34" charset="-120"/>
              </a:rPr>
              <a:t>test.c</a:t>
            </a:r>
            <a:r>
              <a:rPr lang="en-US" altLang="zh-TW" sz="2400" dirty="0" smtClean="0">
                <a:latin typeface="Arial Unicode MS" pitchFamily="34" charset="-120"/>
                <a:ea typeface="+mj-ea"/>
                <a:cs typeface="Arial Unicode MS" pitchFamily="34" charset="-120"/>
              </a:rPr>
              <a:t> </a:t>
            </a:r>
            <a:r>
              <a:rPr lang="zh-TW" altLang="en-US" sz="2400" dirty="0" smtClean="0">
                <a:latin typeface="Arial Unicode MS" pitchFamily="34" charset="-120"/>
                <a:ea typeface="+mj-ea"/>
                <a:cs typeface="Arial Unicode MS" pitchFamily="34" charset="-120"/>
              </a:rPr>
              <a:t>這個檔案當作執行檔 </a:t>
            </a:r>
            <a:r>
              <a:rPr lang="en-US" altLang="zh-TW" sz="2400" dirty="0" smtClean="0">
                <a:latin typeface="Arial Unicode MS" pitchFamily="34" charset="-120"/>
                <a:ea typeface="+mj-ea"/>
                <a:cs typeface="Arial Unicode MS" pitchFamily="34" charset="-120"/>
              </a:rPr>
              <a:t>hw1.out </a:t>
            </a:r>
            <a:r>
              <a:rPr lang="zh-TW" altLang="en-US" sz="2400" dirty="0" smtClean="0">
                <a:latin typeface="Arial Unicode MS" pitchFamily="34" charset="-120"/>
                <a:ea typeface="+mj-ea"/>
                <a:cs typeface="Arial Unicode MS" pitchFamily="34" charset="-120"/>
              </a:rPr>
              <a:t>的輸入</a:t>
            </a:r>
            <a:endParaRPr lang="zh-TW" altLang="en-US" sz="2400" dirty="0">
              <a:latin typeface="Arial Unicode MS" pitchFamily="34" charset="-120"/>
              <a:ea typeface="+mj-ea"/>
              <a:cs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9945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+mn-lt"/>
              </a:rPr>
              <a:t>配分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zh-TW" sz="9600" dirty="0" smtClean="0">
                <a:solidFill>
                  <a:srgbClr val="FF0000"/>
                </a:solidFill>
              </a:rPr>
              <a:t>Basic</a:t>
            </a:r>
          </a:p>
          <a:p>
            <a:r>
              <a:rPr lang="en-US" altLang="zh-TW" sz="9600" dirty="0" smtClean="0">
                <a:solidFill>
                  <a:srgbClr val="FF0000"/>
                </a:solidFill>
              </a:rPr>
              <a:t>Variable declaration/initialization</a:t>
            </a:r>
            <a:r>
              <a:rPr lang="zh-TW" altLang="en-US" sz="9600" dirty="0" smtClean="0">
                <a:solidFill>
                  <a:srgbClr val="FF0000"/>
                </a:solidFill>
              </a:rPr>
              <a:t>  </a:t>
            </a:r>
            <a:r>
              <a:rPr lang="en-US" altLang="zh-TW" sz="9600" dirty="0" smtClean="0">
                <a:solidFill>
                  <a:srgbClr val="FF0000"/>
                </a:solidFill>
              </a:rPr>
              <a:t>25%</a:t>
            </a:r>
          </a:p>
          <a:p>
            <a:pPr lvl="1"/>
            <a:r>
              <a:rPr lang="en-US" altLang="zh-TW" sz="9600" dirty="0" err="1" smtClean="0">
                <a:solidFill>
                  <a:srgbClr val="FF0000"/>
                </a:solidFill>
              </a:rPr>
              <a:t>int</a:t>
            </a:r>
            <a:r>
              <a:rPr lang="en-US" altLang="zh-TW" sz="9600" dirty="0" smtClean="0">
                <a:solidFill>
                  <a:srgbClr val="FF0000"/>
                </a:solidFill>
              </a:rPr>
              <a:t>          7%</a:t>
            </a:r>
          </a:p>
          <a:p>
            <a:pPr lvl="1"/>
            <a:r>
              <a:rPr lang="en-US" altLang="zh-TW" sz="9600" dirty="0">
                <a:solidFill>
                  <a:srgbClr val="FF0000"/>
                </a:solidFill>
              </a:rPr>
              <a:t>d</a:t>
            </a:r>
            <a:r>
              <a:rPr lang="en-US" altLang="zh-TW" sz="9600" dirty="0" smtClean="0">
                <a:solidFill>
                  <a:srgbClr val="FF0000"/>
                </a:solidFill>
              </a:rPr>
              <a:t>ouble    7%</a:t>
            </a:r>
          </a:p>
          <a:p>
            <a:pPr lvl="1"/>
            <a:r>
              <a:rPr lang="en-US" altLang="zh-TW" sz="9600" dirty="0" smtClean="0">
                <a:solidFill>
                  <a:srgbClr val="FF0000"/>
                </a:solidFill>
              </a:rPr>
              <a:t>char</a:t>
            </a:r>
            <a:r>
              <a:rPr lang="zh-TW" altLang="en-US" sz="9600" dirty="0" smtClean="0">
                <a:solidFill>
                  <a:srgbClr val="FF0000"/>
                </a:solidFill>
              </a:rPr>
              <a:t>        </a:t>
            </a:r>
            <a:r>
              <a:rPr lang="en-US" altLang="zh-TW" sz="9600" dirty="0" smtClean="0">
                <a:solidFill>
                  <a:srgbClr val="FF0000"/>
                </a:solidFill>
              </a:rPr>
              <a:t>11%</a:t>
            </a:r>
          </a:p>
          <a:p>
            <a:r>
              <a:rPr lang="en-US" altLang="zh-TW" sz="9600" dirty="0" smtClean="0">
                <a:solidFill>
                  <a:srgbClr val="FF0000"/>
                </a:solidFill>
              </a:rPr>
              <a:t>Simple statement</a:t>
            </a:r>
            <a:r>
              <a:rPr lang="zh-TW" altLang="en-US" sz="9600" dirty="0" smtClean="0">
                <a:solidFill>
                  <a:srgbClr val="FF0000"/>
                </a:solidFill>
              </a:rPr>
              <a:t>                         </a:t>
            </a:r>
            <a:r>
              <a:rPr lang="en-US" altLang="zh-TW" sz="9600" dirty="0">
                <a:solidFill>
                  <a:srgbClr val="FF0000"/>
                </a:solidFill>
              </a:rPr>
              <a:t>2</a:t>
            </a:r>
            <a:r>
              <a:rPr lang="en-US" altLang="zh-TW" sz="9600" dirty="0" smtClean="0">
                <a:solidFill>
                  <a:srgbClr val="FF0000"/>
                </a:solidFill>
              </a:rPr>
              <a:t>5%</a:t>
            </a:r>
            <a:endParaRPr lang="en-US" altLang="zh-TW" sz="9600" dirty="0">
              <a:solidFill>
                <a:srgbClr val="FF0000"/>
              </a:solidFill>
            </a:endParaRPr>
          </a:p>
          <a:p>
            <a:r>
              <a:rPr lang="en-US" altLang="zh-TW" sz="9600" dirty="0" smtClean="0">
                <a:solidFill>
                  <a:srgbClr val="FF0000"/>
                </a:solidFill>
              </a:rPr>
              <a:t>Function</a:t>
            </a:r>
            <a:r>
              <a:rPr lang="zh-TW" altLang="en-US" sz="9600" dirty="0" smtClean="0">
                <a:solidFill>
                  <a:srgbClr val="FF0000"/>
                </a:solidFill>
              </a:rPr>
              <a:t>                                      </a:t>
            </a:r>
            <a:r>
              <a:rPr lang="en-US" altLang="zh-TW" sz="9600" dirty="0">
                <a:solidFill>
                  <a:srgbClr val="FF0000"/>
                </a:solidFill>
              </a:rPr>
              <a:t>2</a:t>
            </a:r>
            <a:r>
              <a:rPr lang="en-US" altLang="zh-TW" sz="9600" dirty="0" smtClean="0">
                <a:solidFill>
                  <a:srgbClr val="FF0000"/>
                </a:solidFill>
              </a:rPr>
              <a:t>5%</a:t>
            </a:r>
            <a:endParaRPr lang="en-US" altLang="zh-TW" sz="9600" dirty="0">
              <a:solidFill>
                <a:srgbClr val="FF0000"/>
              </a:solidFill>
            </a:endParaRPr>
          </a:p>
          <a:p>
            <a:r>
              <a:rPr lang="en-US" altLang="zh-TW" sz="9600" dirty="0" smtClean="0">
                <a:solidFill>
                  <a:srgbClr val="FF0000"/>
                </a:solidFill>
              </a:rPr>
              <a:t>Comment                                    25%</a:t>
            </a:r>
          </a:p>
          <a:p>
            <a:pPr lvl="1"/>
            <a:r>
              <a:rPr lang="en-US" altLang="zh-TW" sz="9600" dirty="0" smtClean="0">
                <a:solidFill>
                  <a:srgbClr val="FF0000"/>
                </a:solidFill>
              </a:rPr>
              <a:t>//       10%</a:t>
            </a:r>
          </a:p>
          <a:p>
            <a:pPr lvl="1"/>
            <a:r>
              <a:rPr lang="en-US" altLang="zh-TW" sz="9600" dirty="0" smtClean="0">
                <a:solidFill>
                  <a:srgbClr val="FF0000"/>
                </a:solidFill>
              </a:rPr>
              <a:t>/</a:t>
            </a:r>
            <a:r>
              <a:rPr lang="zh-TW" altLang="en-US" sz="9600" dirty="0" smtClean="0">
                <a:solidFill>
                  <a:srgbClr val="FF0000"/>
                </a:solidFill>
              </a:rPr>
              <a:t>**</a:t>
            </a:r>
            <a:r>
              <a:rPr lang="en-US" altLang="zh-TW" sz="9600" dirty="0" smtClean="0">
                <a:solidFill>
                  <a:srgbClr val="FF0000"/>
                </a:solidFill>
              </a:rPr>
              <a:t>/    15</a:t>
            </a:r>
            <a:r>
              <a:rPr lang="en-US" altLang="zh-TW" sz="9600" dirty="0" smtClean="0">
                <a:solidFill>
                  <a:srgbClr val="FF0000"/>
                </a:solidFill>
              </a:rPr>
              <a:t>%</a:t>
            </a:r>
            <a:endParaRPr lang="en-US" altLang="zh-TW" sz="9600" dirty="0" smtClean="0"/>
          </a:p>
          <a:p>
            <a:r>
              <a:rPr lang="en-US" altLang="zh-TW" sz="96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Basic :100%</a:t>
            </a:r>
          </a:p>
          <a:p>
            <a:r>
              <a:rPr lang="en-US" altLang="zh-TW" sz="96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Bonus</a:t>
            </a:r>
            <a:r>
              <a:rPr lang="zh-TW" altLang="en-US" sz="96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：</a:t>
            </a:r>
            <a:r>
              <a:rPr lang="zh-TW" altLang="en-US" sz="9600" dirty="0">
                <a:latin typeface="+mj-ea"/>
                <a:cs typeface="Arial Unicode MS" pitchFamily="34" charset="-120"/>
              </a:rPr>
              <a:t>最高</a:t>
            </a:r>
            <a:r>
              <a:rPr lang="en-US" altLang="zh-TW" sz="96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10</a:t>
            </a:r>
            <a:r>
              <a:rPr lang="en-US" altLang="zh-TW" sz="96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%</a:t>
            </a:r>
            <a:endParaRPr lang="zh-TW" altLang="en-US" sz="96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marL="0" indent="0">
              <a:buNone/>
            </a:pPr>
            <a:r>
              <a:rPr lang="en-US" altLang="zh-TW" dirty="0" smtClean="0"/>
              <a:t>	</a:t>
            </a:r>
            <a:endParaRPr lang="zh-TW" altLang="en-US" dirty="0"/>
          </a:p>
        </p:txBody>
      </p:sp>
      <p:pic>
        <p:nvPicPr>
          <p:cNvPr id="15" name="Picture 1" descr="C:\Documents and Settings\Administrator\桌面\pllab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39749" y="6065912"/>
            <a:ext cx="1704251" cy="792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5258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+mn-lt"/>
                <a:ea typeface="標楷體" pitchFamily="65" charset="-120"/>
              </a:rPr>
              <a:t>上傳檔案至 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Assignment1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  <a:cs typeface="Arial Unicode MS" pitchFamily="34" charset="-120"/>
              </a:rPr>
              <a:t>資料夾底下</a:t>
            </a:r>
            <a:endParaRPr lang="zh-TW" altLang="en-US" dirty="0">
              <a:latin typeface="標楷體" pitchFamily="65" charset="-120"/>
              <a:ea typeface="標楷體" pitchFamily="65" charset="-120"/>
              <a:cs typeface="Arial Unicode MS" pitchFamily="34" charset="-120"/>
            </a:endParaRPr>
          </a:p>
        </p:txBody>
      </p:sp>
      <p:pic>
        <p:nvPicPr>
          <p:cNvPr id="7" name="Picture 1" descr="C:\Documents and Settings\Administrator\桌面\pllab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39749" y="6065912"/>
            <a:ext cx="1704251" cy="792088"/>
          </a:xfrm>
          <a:prstGeom prst="rect">
            <a:avLst/>
          </a:prstGeom>
          <a:noFill/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>
                <a:solidFill>
                  <a:srgbClr val="FF0000"/>
                </a:solidFill>
                <a:latin typeface="Arial Unicode MS" pitchFamily="34" charset="-120"/>
                <a:ea typeface="標楷體" pitchFamily="65" charset="-120"/>
                <a:cs typeface="Arial Unicode MS" pitchFamily="34" charset="-120"/>
              </a:rPr>
              <a:t>(flex</a:t>
            </a:r>
            <a:r>
              <a:rPr lang="zh-TW" altLang="en-US" sz="2000" dirty="0" smtClean="0">
                <a:solidFill>
                  <a:srgbClr val="FF0000"/>
                </a:solidFill>
                <a:latin typeface="Arial Unicode MS" pitchFamily="34" charset="-120"/>
                <a:ea typeface="標楷體" pitchFamily="65" charset="-120"/>
                <a:cs typeface="Arial Unicode MS" pitchFamily="34" charset="-120"/>
              </a:rPr>
              <a:t>原始碼檔案</a:t>
            </a:r>
            <a:r>
              <a:rPr lang="en-US" altLang="zh-TW" sz="2000" dirty="0" smtClean="0">
                <a:solidFill>
                  <a:srgbClr val="FF0000"/>
                </a:solidFill>
                <a:latin typeface="Arial Unicode MS" pitchFamily="34" charset="-120"/>
                <a:ea typeface="標楷體" pitchFamily="65" charset="-120"/>
                <a:cs typeface="Arial Unicode MS" pitchFamily="34" charset="-120"/>
              </a:rPr>
              <a:t>)  </a:t>
            </a:r>
            <a:r>
              <a:rPr lang="zh-TW" altLang="en-US" sz="2000" dirty="0" smtClean="0">
                <a:solidFill>
                  <a:srgbClr val="FF0000"/>
                </a:solidFill>
                <a:latin typeface="Arial Unicode MS" pitchFamily="34" charset="-120"/>
                <a:ea typeface="標楷體" pitchFamily="65" charset="-120"/>
                <a:cs typeface="Arial Unicode MS" pitchFamily="34" charset="-120"/>
              </a:rPr>
              <a:t>學號</a:t>
            </a:r>
            <a:r>
              <a:rPr lang="en-US" altLang="zh-TW" sz="2000" dirty="0" smtClean="0">
                <a:solidFill>
                  <a:srgbClr val="FF0000"/>
                </a:solidFill>
                <a:latin typeface="Arial Unicode MS" pitchFamily="34" charset="-120"/>
                <a:ea typeface="標楷體" pitchFamily="65" charset="-120"/>
                <a:cs typeface="Arial Unicode MS" pitchFamily="34" charset="-120"/>
              </a:rPr>
              <a:t>_hw1.l</a:t>
            </a:r>
          </a:p>
          <a:p>
            <a:r>
              <a:rPr lang="en-US" altLang="zh-TW" sz="2000" dirty="0" smtClean="0">
                <a:solidFill>
                  <a:srgbClr val="FF0000"/>
                </a:solidFill>
                <a:latin typeface="Arial Unicode MS" pitchFamily="34" charset="-120"/>
                <a:ea typeface="標楷體" pitchFamily="65" charset="-120"/>
                <a:cs typeface="Arial Unicode MS" pitchFamily="34" charset="-120"/>
              </a:rPr>
              <a:t>(</a:t>
            </a:r>
            <a:r>
              <a:rPr lang="zh-TW" altLang="en-US" sz="2000" dirty="0" smtClean="0">
                <a:solidFill>
                  <a:srgbClr val="FF0000"/>
                </a:solidFill>
                <a:latin typeface="Arial Unicode MS" pitchFamily="34" charset="-120"/>
                <a:ea typeface="標楷體" pitchFamily="65" charset="-120"/>
                <a:cs typeface="Arial Unicode MS" pitchFamily="34" charset="-120"/>
              </a:rPr>
              <a:t>執行檔</a:t>
            </a:r>
            <a:r>
              <a:rPr lang="en-US" altLang="zh-TW" sz="2000" dirty="0" smtClean="0">
                <a:solidFill>
                  <a:srgbClr val="FF0000"/>
                </a:solidFill>
                <a:latin typeface="Arial Unicode MS" pitchFamily="34" charset="-120"/>
                <a:ea typeface="標楷體" pitchFamily="65" charset="-120"/>
                <a:cs typeface="Arial Unicode MS" pitchFamily="34" charset="-120"/>
              </a:rPr>
              <a:t>)               </a:t>
            </a:r>
            <a:r>
              <a:rPr lang="zh-TW" altLang="en-US" sz="2000" dirty="0" smtClean="0">
                <a:solidFill>
                  <a:srgbClr val="FF0000"/>
                </a:solidFill>
                <a:latin typeface="Arial Unicode MS" pitchFamily="34" charset="-120"/>
                <a:ea typeface="標楷體" pitchFamily="65" charset="-120"/>
                <a:cs typeface="Arial Unicode MS" pitchFamily="34" charset="-120"/>
              </a:rPr>
              <a:t>學號</a:t>
            </a:r>
            <a:r>
              <a:rPr lang="en-US" altLang="zh-TW" sz="2000" dirty="0" smtClean="0">
                <a:solidFill>
                  <a:srgbClr val="FF0000"/>
                </a:solidFill>
                <a:latin typeface="Arial Unicode MS" pitchFamily="34" charset="-120"/>
                <a:ea typeface="標楷體" pitchFamily="65" charset="-120"/>
                <a:cs typeface="Arial Unicode MS" pitchFamily="34" charset="-120"/>
              </a:rPr>
              <a:t>_hw1.out</a:t>
            </a:r>
          </a:p>
          <a:p>
            <a:endParaRPr lang="en-US" altLang="zh-TW" sz="2000" dirty="0">
              <a:latin typeface="Arial Unicode MS" pitchFamily="34" charset="-120"/>
              <a:ea typeface="標楷體" pitchFamily="65" charset="-120"/>
              <a:cs typeface="Arial Unicode MS" pitchFamily="34" charset="-120"/>
            </a:endParaRPr>
          </a:p>
          <a:p>
            <a:r>
              <a:rPr lang="en-US" altLang="zh-TW" sz="2000" dirty="0" smtClean="0">
                <a:latin typeface="Arial Unicode MS" pitchFamily="34" charset="-120"/>
                <a:ea typeface="標楷體" pitchFamily="65" charset="-120"/>
                <a:cs typeface="Arial Unicode MS" pitchFamily="34" charset="-120"/>
              </a:rPr>
              <a:t>(</a:t>
            </a:r>
            <a:r>
              <a:rPr lang="zh-TW" altLang="en-US" sz="2000" dirty="0" smtClean="0">
                <a:latin typeface="Arial Unicode MS" pitchFamily="34" charset="-120"/>
                <a:ea typeface="標楷體" pitchFamily="65" charset="-120"/>
                <a:cs typeface="Arial Unicode MS" pitchFamily="34" charset="-120"/>
              </a:rPr>
              <a:t>未完成</a:t>
            </a:r>
            <a:r>
              <a:rPr lang="en-US" altLang="zh-TW" sz="2000" dirty="0" smtClean="0">
                <a:latin typeface="Arial Unicode MS" pitchFamily="34" charset="-120"/>
                <a:ea typeface="標楷體" pitchFamily="65" charset="-120"/>
                <a:cs typeface="Arial Unicode MS" pitchFamily="34" charset="-120"/>
              </a:rPr>
              <a:t>hw1</a:t>
            </a:r>
            <a:r>
              <a:rPr lang="zh-TW" altLang="en-US" sz="2000" dirty="0" smtClean="0">
                <a:latin typeface="Arial Unicode MS" pitchFamily="34" charset="-120"/>
                <a:ea typeface="標楷體" pitchFamily="65" charset="-120"/>
                <a:cs typeface="Arial Unicode MS" pitchFamily="34" charset="-120"/>
              </a:rPr>
              <a:t>的同學</a:t>
            </a:r>
            <a:r>
              <a:rPr lang="en-US" altLang="zh-TW" sz="2000" dirty="0" smtClean="0">
                <a:latin typeface="Arial Unicode MS" pitchFamily="34" charset="-120"/>
                <a:ea typeface="標楷體" pitchFamily="65" charset="-120"/>
                <a:cs typeface="Arial Unicode MS" pitchFamily="34" charset="-120"/>
              </a:rPr>
              <a:t>)</a:t>
            </a:r>
            <a:r>
              <a:rPr lang="zh-TW" altLang="en-US" sz="2000" dirty="0" smtClean="0">
                <a:latin typeface="Arial Unicode MS" pitchFamily="34" charset="-120"/>
                <a:ea typeface="標楷體" pitchFamily="65" charset="-120"/>
                <a:cs typeface="Arial Unicode MS" pitchFamily="34" charset="-120"/>
              </a:rPr>
              <a:t> 請繳交說明文件，命名為 </a:t>
            </a:r>
            <a:r>
              <a:rPr lang="en-US" altLang="zh-TW" sz="2000" dirty="0" smtClean="0">
                <a:latin typeface="Arial Unicode MS" pitchFamily="34" charset="-120"/>
                <a:ea typeface="標楷體" pitchFamily="65" charset="-120"/>
                <a:cs typeface="Arial Unicode MS" pitchFamily="34" charset="-120"/>
              </a:rPr>
              <a:t>Readme.txt</a:t>
            </a:r>
          </a:p>
          <a:p>
            <a:pPr lvl="1"/>
            <a:r>
              <a:rPr lang="zh-TW" altLang="en-US" sz="1800" dirty="0">
                <a:latin typeface="Arial Unicode MS" pitchFamily="34" charset="-120"/>
                <a:ea typeface="標楷體" pitchFamily="65" charset="-120"/>
                <a:cs typeface="Arial Unicode MS" pitchFamily="34" charset="-120"/>
              </a:rPr>
              <a:t>請撰寫</a:t>
            </a:r>
            <a:r>
              <a:rPr lang="zh-TW" altLang="en-US" sz="1800" dirty="0" smtClean="0">
                <a:latin typeface="Arial Unicode MS" pitchFamily="34" charset="-120"/>
                <a:ea typeface="標楷體" pitchFamily="65" charset="-120"/>
                <a:cs typeface="Arial Unicode MS" pitchFamily="34" charset="-120"/>
              </a:rPr>
              <a:t>內容：</a:t>
            </a:r>
            <a:endParaRPr lang="en-US" altLang="zh-TW" sz="1800" dirty="0" smtClean="0">
              <a:latin typeface="Arial Unicode MS" pitchFamily="34" charset="-120"/>
              <a:ea typeface="標楷體" pitchFamily="65" charset="-120"/>
              <a:cs typeface="Arial Unicode MS" pitchFamily="34" charset="-120"/>
            </a:endParaRPr>
          </a:p>
          <a:p>
            <a:pPr lvl="1"/>
            <a:r>
              <a:rPr lang="en-US" altLang="zh-TW" sz="1800" dirty="0" smtClean="0">
                <a:latin typeface="Arial Unicode MS" pitchFamily="34" charset="-120"/>
                <a:ea typeface="標楷體" pitchFamily="65" charset="-120"/>
                <a:cs typeface="Arial Unicode MS" pitchFamily="34" charset="-120"/>
              </a:rPr>
              <a:t>1.</a:t>
            </a:r>
            <a:r>
              <a:rPr lang="zh-TW" altLang="en-US" sz="1800" dirty="0" smtClean="0">
                <a:latin typeface="Arial Unicode MS" pitchFamily="34" charset="-120"/>
                <a:ea typeface="標楷體" pitchFamily="65" charset="-120"/>
                <a:cs typeface="Arial Unicode MS" pitchFamily="34" charset="-120"/>
              </a:rPr>
              <a:t>能夠拆解哪些 </a:t>
            </a:r>
            <a:r>
              <a:rPr lang="en-US" altLang="zh-TW" sz="1800" dirty="0" smtClean="0">
                <a:latin typeface="Arial Unicode MS" pitchFamily="34" charset="-120"/>
                <a:ea typeface="標楷體" pitchFamily="65" charset="-120"/>
                <a:cs typeface="Arial Unicode MS" pitchFamily="34" charset="-120"/>
              </a:rPr>
              <a:t>token</a:t>
            </a:r>
          </a:p>
          <a:p>
            <a:pPr lvl="1"/>
            <a:r>
              <a:rPr lang="en-US" altLang="zh-TW" sz="1800" dirty="0" smtClean="0">
                <a:latin typeface="Arial Unicode MS" pitchFamily="34" charset="-120"/>
                <a:ea typeface="標楷體" pitchFamily="65" charset="-120"/>
                <a:cs typeface="Arial Unicode MS" pitchFamily="34" charset="-120"/>
              </a:rPr>
              <a:t>2.</a:t>
            </a:r>
            <a:r>
              <a:rPr lang="zh-TW" altLang="en-US" sz="1800" dirty="0" smtClean="0">
                <a:latin typeface="Arial Unicode MS" pitchFamily="34" charset="-120"/>
                <a:ea typeface="標楷體" pitchFamily="65" charset="-120"/>
                <a:cs typeface="Arial Unicode MS" pitchFamily="34" charset="-120"/>
              </a:rPr>
              <a:t>為何不能解析剩餘 </a:t>
            </a:r>
            <a:r>
              <a:rPr lang="en-US" altLang="zh-TW" sz="1800" dirty="0" smtClean="0">
                <a:latin typeface="Arial Unicode MS" pitchFamily="34" charset="-120"/>
                <a:ea typeface="標楷體" pitchFamily="65" charset="-120"/>
                <a:cs typeface="Arial Unicode MS" pitchFamily="34" charset="-120"/>
              </a:rPr>
              <a:t>token</a:t>
            </a:r>
          </a:p>
          <a:p>
            <a:pPr lvl="1"/>
            <a:r>
              <a:rPr lang="en-US" altLang="zh-TW" sz="1800" dirty="0" smtClean="0">
                <a:latin typeface="Arial Unicode MS" pitchFamily="34" charset="-120"/>
                <a:ea typeface="標楷體" pitchFamily="65" charset="-120"/>
                <a:cs typeface="Arial Unicode MS" pitchFamily="34" charset="-120"/>
              </a:rPr>
              <a:t>3.</a:t>
            </a:r>
            <a:r>
              <a:rPr lang="zh-TW" altLang="en-US" sz="1800" dirty="0" smtClean="0">
                <a:latin typeface="Arial Unicode MS" pitchFamily="34" charset="-120"/>
                <a:ea typeface="標楷體" pitchFamily="65" charset="-120"/>
                <a:cs typeface="Arial Unicode MS" pitchFamily="34" charset="-120"/>
              </a:rPr>
              <a:t>嘗試過的方法或語法</a:t>
            </a:r>
            <a:endParaRPr lang="en-US" altLang="zh-TW" sz="1800" dirty="0" smtClean="0">
              <a:latin typeface="Arial Unicode MS" pitchFamily="34" charset="-120"/>
              <a:ea typeface="標楷體" pitchFamily="65" charset="-120"/>
              <a:cs typeface="Arial Unicode MS" pitchFamily="34" charset="-120"/>
            </a:endParaRPr>
          </a:p>
          <a:p>
            <a:endParaRPr lang="en-US" altLang="zh-TW" sz="2000" dirty="0" smtClean="0">
              <a:latin typeface="Arial Unicode MS" pitchFamily="34" charset="-120"/>
              <a:ea typeface="標楷體" pitchFamily="65" charset="-120"/>
              <a:cs typeface="Arial Unicode MS" pitchFamily="34" charset="-120"/>
            </a:endParaRPr>
          </a:p>
          <a:p>
            <a:r>
              <a:rPr lang="en-US" altLang="zh-TW" sz="2000" dirty="0" smtClean="0">
                <a:latin typeface="Arial Unicode MS" pitchFamily="34" charset="-120"/>
                <a:ea typeface="標楷體" pitchFamily="65" charset="-120"/>
              </a:rPr>
              <a:t>(</a:t>
            </a:r>
            <a:r>
              <a:rPr lang="zh-TW" altLang="en-US" sz="2000" dirty="0" smtClean="0">
                <a:latin typeface="Arial Unicode MS" pitchFamily="34" charset="-120"/>
                <a:ea typeface="標楷體" pitchFamily="65" charset="-120"/>
              </a:rPr>
              <a:t>完成</a:t>
            </a:r>
            <a:r>
              <a:rPr lang="en-US" altLang="zh-TW" sz="2000" dirty="0" smtClean="0">
                <a:latin typeface="Arial Unicode MS" pitchFamily="34" charset="-120"/>
                <a:ea typeface="標楷體" pitchFamily="65" charset="-120"/>
              </a:rPr>
              <a:t>Bonus</a:t>
            </a:r>
            <a:r>
              <a:rPr lang="zh-TW" altLang="en-US" sz="2000" dirty="0" smtClean="0">
                <a:latin typeface="Arial Unicode MS" pitchFamily="34" charset="-120"/>
                <a:ea typeface="標楷體" pitchFamily="65" charset="-120"/>
              </a:rPr>
              <a:t>的同學</a:t>
            </a:r>
            <a:r>
              <a:rPr lang="en-US" altLang="zh-TW" sz="2000" dirty="0" smtClean="0">
                <a:ea typeface="標楷體" pitchFamily="65" charset="-120"/>
              </a:rPr>
              <a:t>)</a:t>
            </a:r>
            <a:r>
              <a:rPr lang="zh-TW" altLang="en-US" sz="2000" dirty="0" smtClean="0">
                <a:ea typeface="標楷體" pitchFamily="65" charset="-120"/>
              </a:rPr>
              <a:t> 請繳交文件及範例</a:t>
            </a:r>
            <a:r>
              <a:rPr lang="en-US" altLang="zh-TW" sz="2000" dirty="0" smtClean="0">
                <a:ea typeface="標楷體" pitchFamily="65" charset="-120"/>
              </a:rPr>
              <a:t>C</a:t>
            </a:r>
            <a:r>
              <a:rPr lang="zh-TW" altLang="en-US" sz="2000" dirty="0" smtClean="0">
                <a:ea typeface="標楷體" pitchFamily="65" charset="-120"/>
              </a:rPr>
              <a:t>程式碼，命名為 </a:t>
            </a:r>
            <a:r>
              <a:rPr lang="en-US" altLang="zh-TW" sz="2000" dirty="0" smtClean="0">
                <a:ea typeface="標楷體" pitchFamily="65" charset="-120"/>
              </a:rPr>
              <a:t>Bonus.txt</a:t>
            </a:r>
            <a:r>
              <a:rPr lang="zh-TW" altLang="en-US" sz="2000" dirty="0" smtClean="0">
                <a:ea typeface="標楷體" pitchFamily="65" charset="-120"/>
              </a:rPr>
              <a:t> 跟 </a:t>
            </a:r>
            <a:r>
              <a:rPr lang="en-US" altLang="zh-TW" sz="2000" dirty="0" err="1" smtClean="0">
                <a:ea typeface="標楷體" pitchFamily="65" charset="-120"/>
              </a:rPr>
              <a:t>bonus.c</a:t>
            </a:r>
            <a:endParaRPr lang="en-US" altLang="zh-TW" sz="2000" dirty="0" smtClean="0">
              <a:ea typeface="標楷體" pitchFamily="65" charset="-120"/>
            </a:endParaRPr>
          </a:p>
          <a:p>
            <a:pPr lvl="1"/>
            <a:r>
              <a:rPr lang="zh-TW" altLang="en-US" sz="1700" dirty="0">
                <a:ea typeface="標楷體" pitchFamily="65" charset="-120"/>
              </a:rPr>
              <a:t>文件內容請</a:t>
            </a:r>
            <a:r>
              <a:rPr lang="zh-TW" altLang="en-US" sz="1700" dirty="0" smtClean="0">
                <a:ea typeface="標楷體" pitchFamily="65" charset="-120"/>
              </a:rPr>
              <a:t>附上</a:t>
            </a:r>
            <a:r>
              <a:rPr lang="zh-TW" altLang="en-US" sz="1700" b="1" dirty="0" smtClean="0">
                <a:solidFill>
                  <a:srgbClr val="FF0000"/>
                </a:solidFill>
                <a:ea typeface="標楷體" pitchFamily="65" charset="-120"/>
              </a:rPr>
              <a:t>新增</a:t>
            </a:r>
            <a:r>
              <a:rPr lang="zh-TW" altLang="en-US" sz="1700" dirty="0" smtClean="0">
                <a:ea typeface="標楷體" pitchFamily="65" charset="-120"/>
              </a:rPr>
              <a:t>可以拆解哪些 </a:t>
            </a:r>
            <a:r>
              <a:rPr lang="en-US" altLang="zh-TW" sz="1700" dirty="0" smtClean="0">
                <a:ea typeface="標楷體" pitchFamily="65" charset="-120"/>
              </a:rPr>
              <a:t>token</a:t>
            </a:r>
            <a:r>
              <a:rPr lang="zh-TW" altLang="en-US" sz="1700" dirty="0" smtClean="0">
                <a:ea typeface="標楷體" pitchFamily="65" charset="-120"/>
              </a:rPr>
              <a:t> 的功能，並附上範例</a:t>
            </a:r>
            <a:r>
              <a:rPr lang="en-US" altLang="zh-TW" sz="1700" dirty="0" smtClean="0">
                <a:ea typeface="標楷體" pitchFamily="65" charset="-120"/>
              </a:rPr>
              <a:t>C</a:t>
            </a:r>
            <a:r>
              <a:rPr lang="zh-TW" altLang="en-US" sz="1700" dirty="0" smtClean="0">
                <a:ea typeface="標楷體" pitchFamily="65" charset="-120"/>
              </a:rPr>
              <a:t>程式碼供測試</a:t>
            </a:r>
            <a:endParaRPr lang="en-US" altLang="zh-TW" sz="1700" dirty="0" smtClean="0">
              <a:ea typeface="標楷體" pitchFamily="65" charset="-120"/>
            </a:endParaRPr>
          </a:p>
          <a:p>
            <a:pPr lvl="1"/>
            <a:r>
              <a:rPr lang="en-US" altLang="zh-TW" sz="1700" dirty="0" smtClean="0">
                <a:ea typeface="標楷體" pitchFamily="65" charset="-120"/>
              </a:rPr>
              <a:t>Bonus </a:t>
            </a:r>
            <a:r>
              <a:rPr lang="zh-TW" altLang="en-US" sz="1700" dirty="0" smtClean="0">
                <a:ea typeface="標楷體" pitchFamily="65" charset="-120"/>
              </a:rPr>
              <a:t>一項加</a:t>
            </a:r>
            <a:r>
              <a:rPr lang="en-US" altLang="zh-TW" sz="1700" dirty="0" smtClean="0">
                <a:ea typeface="標楷體" pitchFamily="65" charset="-120"/>
              </a:rPr>
              <a:t>5</a:t>
            </a:r>
            <a:r>
              <a:rPr lang="zh-TW" altLang="en-US" sz="1700" dirty="0" smtClean="0">
                <a:ea typeface="標楷體" pitchFamily="65" charset="-120"/>
              </a:rPr>
              <a:t>分，至多</a:t>
            </a:r>
            <a:r>
              <a:rPr lang="en-US" altLang="zh-TW" sz="1700" dirty="0" smtClean="0">
                <a:ea typeface="標楷體" pitchFamily="65" charset="-120"/>
              </a:rPr>
              <a:t>10</a:t>
            </a:r>
            <a:r>
              <a:rPr lang="zh-TW" altLang="en-US" sz="1700" dirty="0" smtClean="0">
                <a:ea typeface="標楷體" pitchFamily="65" charset="-120"/>
              </a:rPr>
              <a:t>分</a:t>
            </a:r>
            <a:endParaRPr lang="en-US" altLang="zh-TW" sz="1700" dirty="0" smtClean="0">
              <a:ea typeface="標楷體" pitchFamily="65" charset="-120"/>
            </a:endParaRPr>
          </a:p>
          <a:p>
            <a:pPr lvl="1"/>
            <a:endParaRPr lang="en-US" altLang="zh-TW" sz="1700" dirty="0" smtClean="0">
              <a:ea typeface="標楷體" pitchFamily="65" charset="-120"/>
            </a:endParaRPr>
          </a:p>
          <a:p>
            <a:endParaRPr lang="zh-TW" altLang="en-US" dirty="0"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3371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TW" altLang="en-US" sz="32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pic>
        <p:nvPicPr>
          <p:cNvPr id="15" name="Picture 1" descr="C:\Documents and Settings\Administrator\桌面\pllab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39749" y="6065912"/>
            <a:ext cx="1704251" cy="792088"/>
          </a:xfrm>
          <a:prstGeom prst="rect">
            <a:avLst/>
          </a:prstGeom>
          <a:noFill/>
        </p:spPr>
      </p:pic>
      <p:sp>
        <p:nvSpPr>
          <p:cNvPr id="5" name="文字方塊 4"/>
          <p:cNvSpPr txBox="1"/>
          <p:nvPr/>
        </p:nvSpPr>
        <p:spPr>
          <a:xfrm>
            <a:off x="534863" y="3933056"/>
            <a:ext cx="83455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 smtClean="0">
                <a:solidFill>
                  <a:srgbClr val="FF0000"/>
                </a:solidFill>
              </a:rPr>
              <a:t>Deadline:  </a:t>
            </a:r>
          </a:p>
          <a:p>
            <a:r>
              <a:rPr lang="en-US" altLang="zh-TW" sz="4800" dirty="0" smtClean="0">
                <a:solidFill>
                  <a:srgbClr val="FF0000"/>
                </a:solidFill>
              </a:rPr>
              <a:t>April 13th, Monday, 2015</a:t>
            </a:r>
          </a:p>
          <a:p>
            <a:r>
              <a:rPr lang="en-US" altLang="zh-TW" sz="4800" dirty="0" smtClean="0">
                <a:solidFill>
                  <a:srgbClr val="FF0000"/>
                </a:solidFill>
                <a:latin typeface="+mj-ea"/>
                <a:ea typeface="+mj-ea"/>
              </a:rPr>
              <a:t>23:59 </a:t>
            </a:r>
            <a:r>
              <a:rPr lang="zh-TW" altLang="en-US" sz="4800" dirty="0" smtClean="0">
                <a:solidFill>
                  <a:srgbClr val="FF0000"/>
                </a:solidFill>
                <a:latin typeface="+mj-ea"/>
                <a:ea typeface="+mj-ea"/>
              </a:rPr>
              <a:t>移除工作站網路線</a:t>
            </a:r>
            <a:endParaRPr lang="en-US" altLang="zh-TW" sz="4800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3658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n-lt"/>
              </a:rPr>
              <a:t>Contact us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FaceBook</a:t>
            </a:r>
            <a:r>
              <a:rPr lang="zh-TW" altLang="en-US"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社團</a:t>
            </a:r>
            <a:endParaRPr lang="en-US" altLang="zh-TW" sz="440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  <a:p>
            <a:pPr lvl="1"/>
            <a:r>
              <a:rPr lang="zh-TW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你的問題就是大家的問題</a:t>
            </a:r>
            <a:r>
              <a:rPr lang="en-US" altLang="zh-TW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…</a:t>
            </a:r>
          </a:p>
          <a:p>
            <a:pPr lvl="1"/>
            <a:endParaRPr lang="en-US" altLang="zh-TW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zh-TW" sz="3200" dirty="0" smtClean="0">
                <a:solidFill>
                  <a:srgbClr val="B2B2B2"/>
                </a:solidFill>
                <a:hlinkClick r:id="rId2"/>
              </a:rPr>
              <a:t>cgcheng@pllab.cs.nthu.edu.tw</a:t>
            </a:r>
            <a:endParaRPr lang="en-US" altLang="zh-TW" sz="3200" dirty="0">
              <a:solidFill>
                <a:srgbClr val="B2B2B2"/>
              </a:solidFill>
            </a:endParaRPr>
          </a:p>
          <a:p>
            <a:r>
              <a:rPr lang="en-US" altLang="zh-TW" sz="3200" dirty="0" smtClean="0">
                <a:solidFill>
                  <a:srgbClr val="B2B2B2"/>
                </a:solidFill>
                <a:hlinkClick r:id="rId2"/>
              </a:rPr>
              <a:t>yhchien@pllab.cs.nthu.edu.tw</a:t>
            </a:r>
            <a:endParaRPr lang="en-US" altLang="zh-TW" sz="3200" dirty="0">
              <a:solidFill>
                <a:srgbClr val="B2B2B2"/>
              </a:solidFill>
            </a:endParaRPr>
          </a:p>
          <a:p>
            <a:endParaRPr lang="zh-TW" altLang="en-US" dirty="0"/>
          </a:p>
        </p:txBody>
      </p:sp>
      <p:pic>
        <p:nvPicPr>
          <p:cNvPr id="15" name="Picture 1" descr="C:\Documents and Settings\Administrator\桌面\pllab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39749" y="6065912"/>
            <a:ext cx="1704251" cy="792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1074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Reference Books</a:t>
            </a:r>
          </a:p>
        </p:txBody>
      </p:sp>
      <p:sp>
        <p:nvSpPr>
          <p:cNvPr id="6349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8903B3-0217-4B4D-96E0-061BB8A50FF1}" type="slidenum">
              <a:rPr lang="en-US" altLang="zh-TW" smtClean="0"/>
              <a:pPr/>
              <a:t>48</a:t>
            </a:fld>
            <a:endParaRPr lang="en-US" altLang="zh-TW" smtClean="0"/>
          </a:p>
        </p:txBody>
      </p:sp>
      <p:sp>
        <p:nvSpPr>
          <p:cNvPr id="6349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6707188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 err="1" smtClean="0">
                <a:ea typeface="新細明體" pitchFamily="18" charset="-120"/>
              </a:rPr>
              <a:t>lex</a:t>
            </a:r>
            <a:r>
              <a:rPr lang="en-US" altLang="zh-TW" sz="2800" dirty="0" smtClean="0">
                <a:ea typeface="新細明體" pitchFamily="18" charset="-120"/>
              </a:rPr>
              <a:t> &amp; </a:t>
            </a:r>
            <a:r>
              <a:rPr lang="en-US" altLang="zh-TW" sz="2800" dirty="0" err="1" smtClean="0">
                <a:ea typeface="新細明體" pitchFamily="18" charset="-120"/>
              </a:rPr>
              <a:t>yacc</a:t>
            </a:r>
            <a:r>
              <a:rPr lang="en-US" altLang="zh-TW" sz="2800" dirty="0" smtClean="0">
                <a:ea typeface="新細明體" pitchFamily="18" charset="-120"/>
              </a:rPr>
              <a:t>, 2nd Edition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pitchFamily="18" charset="-120"/>
              </a:rPr>
              <a:t>by John </a:t>
            </a:r>
            <a:r>
              <a:rPr lang="en-US" altLang="zh-TW" sz="2400" dirty="0" err="1" smtClean="0">
                <a:ea typeface="新細明體" pitchFamily="18" charset="-120"/>
              </a:rPr>
              <a:t>R.Levine</a:t>
            </a:r>
            <a:r>
              <a:rPr lang="en-US" altLang="zh-TW" sz="2400" dirty="0" smtClean="0">
                <a:ea typeface="新細明體" pitchFamily="18" charset="-120"/>
              </a:rPr>
              <a:t>, Tony Mason &amp; Doug Brown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pitchFamily="18" charset="-120"/>
              </a:rPr>
              <a:t>O’Reilly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pitchFamily="18" charset="-120"/>
              </a:rPr>
              <a:t>ISBN: 1-56592-000-7 </a:t>
            </a:r>
          </a:p>
          <a:p>
            <a:pPr eaLnBrk="1" hangingPunct="1">
              <a:lnSpc>
                <a:spcPct val="90000"/>
              </a:lnSpc>
            </a:pPr>
            <a:endParaRPr lang="en-US" altLang="zh-TW" sz="2800" dirty="0" smtClean="0">
              <a:ea typeface="新細明體" pitchFamily="18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>
                <a:ea typeface="新細明體" pitchFamily="18" charset="-120"/>
              </a:rPr>
              <a:t>Mastering Regular Expressions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pitchFamily="18" charset="-120"/>
              </a:rPr>
              <a:t>by Jeffrey E.F. </a:t>
            </a:r>
            <a:r>
              <a:rPr lang="en-US" altLang="zh-TW" sz="2400" dirty="0" err="1" smtClean="0">
                <a:ea typeface="新細明體" pitchFamily="18" charset="-120"/>
              </a:rPr>
              <a:t>Friedl</a:t>
            </a:r>
            <a:endParaRPr lang="en-US" altLang="zh-TW" sz="2400" dirty="0" smtClean="0">
              <a:ea typeface="新細明體" pitchFamily="18" charset="-12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pitchFamily="18" charset="-120"/>
              </a:rPr>
              <a:t>O’Reilly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pitchFamily="18" charset="-120"/>
              </a:rPr>
              <a:t>ISBN: 1-56592-257-3</a:t>
            </a:r>
            <a:br>
              <a:rPr lang="en-US" altLang="zh-TW" sz="2400" dirty="0" smtClean="0">
                <a:ea typeface="新細明體" pitchFamily="18" charset="-120"/>
              </a:rPr>
            </a:br>
            <a:endParaRPr lang="en-US" altLang="zh-TW" sz="2400" dirty="0" smtClean="0">
              <a:ea typeface="新細明體" pitchFamily="18" charset="-12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800" dirty="0" smtClean="0">
              <a:ea typeface="新細明體" pitchFamily="18" charset="-120"/>
            </a:endParaRPr>
          </a:p>
        </p:txBody>
      </p:sp>
      <p:pic>
        <p:nvPicPr>
          <p:cNvPr id="63493" name="Picture 4" descr="lex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9925" y="1484313"/>
            <a:ext cx="1384300" cy="20875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3494" name="Picture 6" descr="regex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23100" y="4029075"/>
            <a:ext cx="1381125" cy="1809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1" descr="C:\Documents and Settings\Administrator\桌面\pllab_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82549" y="5930022"/>
            <a:ext cx="1704251" cy="7920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75" name="Rectangle 27"/>
          <p:cNvSpPr>
            <a:spLocks noChangeArrowheads="1"/>
          </p:cNvSpPr>
          <p:nvPr/>
        </p:nvSpPr>
        <p:spPr bwMode="auto">
          <a:xfrm>
            <a:off x="539750" y="1196752"/>
            <a:ext cx="3746498" cy="511175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altLang="zh-TW" sz="2000" b="1"/>
          </a:p>
          <a:p>
            <a:pPr algn="ctr"/>
            <a:endParaRPr lang="en-US" altLang="zh-TW" sz="2000" b="1"/>
          </a:p>
          <a:p>
            <a:pPr algn="ctr"/>
            <a:endParaRPr lang="en-US" altLang="zh-TW" sz="2000" b="1"/>
          </a:p>
          <a:p>
            <a:pPr algn="ctr"/>
            <a:endParaRPr lang="en-US" altLang="zh-TW" sz="2000" b="1"/>
          </a:p>
          <a:p>
            <a:pPr algn="ctr"/>
            <a:endParaRPr lang="en-US" altLang="zh-TW" sz="2000" b="1"/>
          </a:p>
          <a:p>
            <a:pPr algn="ctr"/>
            <a:endParaRPr lang="en-US" altLang="zh-TW" sz="2000" b="1"/>
          </a:p>
          <a:p>
            <a:pPr algn="ctr"/>
            <a:endParaRPr lang="en-US" altLang="zh-TW" sz="2000" b="1"/>
          </a:p>
          <a:p>
            <a:pPr algn="ctr"/>
            <a:endParaRPr lang="en-US" altLang="zh-TW" sz="2000" b="1"/>
          </a:p>
          <a:p>
            <a:pPr algn="ctr"/>
            <a:endParaRPr lang="en-US" altLang="zh-TW" sz="2000" b="1"/>
          </a:p>
          <a:p>
            <a:pPr algn="ctr"/>
            <a:endParaRPr lang="en-US" altLang="zh-TW" sz="2000" b="1"/>
          </a:p>
          <a:p>
            <a:pPr algn="ctr"/>
            <a:endParaRPr lang="en-US" altLang="zh-TW" sz="2000" b="1"/>
          </a:p>
          <a:p>
            <a:pPr algn="ctr"/>
            <a:endParaRPr lang="en-US" altLang="zh-TW" sz="2000" b="1"/>
          </a:p>
          <a:p>
            <a:pPr algn="ctr"/>
            <a:endParaRPr lang="en-US" altLang="zh-TW" sz="2000" b="1"/>
          </a:p>
          <a:p>
            <a:pPr algn="ctr"/>
            <a:endParaRPr lang="en-US" altLang="zh-TW" sz="2000" b="1"/>
          </a:p>
          <a:p>
            <a:pPr algn="ctr"/>
            <a:endParaRPr lang="en-US" altLang="zh-TW" sz="2000" b="1"/>
          </a:p>
          <a:p>
            <a:pPr algn="ctr"/>
            <a:r>
              <a:rPr lang="en-US" altLang="zh-TW" sz="2000" b="1"/>
              <a:t>Project 1</a:t>
            </a:r>
          </a:p>
        </p:txBody>
      </p:sp>
      <p:sp>
        <p:nvSpPr>
          <p:cNvPr id="27676" name="Rectangle 28"/>
          <p:cNvSpPr>
            <a:spLocks noChangeArrowheads="1"/>
          </p:cNvSpPr>
          <p:nvPr/>
        </p:nvSpPr>
        <p:spPr bwMode="auto">
          <a:xfrm>
            <a:off x="4429124" y="1196752"/>
            <a:ext cx="4102101" cy="511175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altLang="zh-TW" sz="2000" b="1"/>
          </a:p>
          <a:p>
            <a:pPr algn="ctr"/>
            <a:endParaRPr lang="en-US" altLang="zh-TW" sz="2000" b="1"/>
          </a:p>
          <a:p>
            <a:pPr algn="ctr"/>
            <a:endParaRPr lang="en-US" altLang="zh-TW" sz="2000" b="1"/>
          </a:p>
          <a:p>
            <a:pPr algn="ctr"/>
            <a:endParaRPr lang="en-US" altLang="zh-TW" sz="2000" b="1"/>
          </a:p>
          <a:p>
            <a:pPr algn="ctr"/>
            <a:endParaRPr lang="en-US" altLang="zh-TW" sz="2000" b="1"/>
          </a:p>
          <a:p>
            <a:pPr algn="ctr"/>
            <a:endParaRPr lang="en-US" altLang="zh-TW" sz="2000" b="1"/>
          </a:p>
          <a:p>
            <a:pPr algn="ctr"/>
            <a:endParaRPr lang="en-US" altLang="zh-TW" sz="2000" b="1"/>
          </a:p>
          <a:p>
            <a:pPr algn="ctr"/>
            <a:endParaRPr lang="en-US" altLang="zh-TW" sz="2000" b="1"/>
          </a:p>
          <a:p>
            <a:pPr algn="ctr"/>
            <a:endParaRPr lang="en-US" altLang="zh-TW" sz="2000" b="1"/>
          </a:p>
          <a:p>
            <a:pPr algn="ctr"/>
            <a:endParaRPr lang="en-US" altLang="zh-TW" sz="2000" b="1"/>
          </a:p>
          <a:p>
            <a:pPr algn="ctr"/>
            <a:endParaRPr lang="en-US" altLang="zh-TW" sz="2000" b="1"/>
          </a:p>
          <a:p>
            <a:pPr algn="ctr"/>
            <a:endParaRPr lang="en-US" altLang="zh-TW" sz="2000" b="1"/>
          </a:p>
          <a:p>
            <a:pPr algn="ctr"/>
            <a:endParaRPr lang="en-US" altLang="zh-TW" sz="2000" b="1"/>
          </a:p>
          <a:p>
            <a:pPr algn="ctr"/>
            <a:endParaRPr lang="en-US" altLang="zh-TW" sz="2000" b="1"/>
          </a:p>
          <a:p>
            <a:pPr algn="ctr"/>
            <a:endParaRPr lang="en-US" altLang="zh-TW" sz="2000" b="1"/>
          </a:p>
          <a:p>
            <a:pPr algn="ctr"/>
            <a:r>
              <a:rPr lang="en-US" altLang="zh-TW" sz="2000" b="1"/>
              <a:t>Project 2</a:t>
            </a: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dirty="0" err="1" smtClean="0">
                <a:ea typeface="新細明體" pitchFamily="18" charset="-120"/>
              </a:rPr>
              <a:t>Lex</a:t>
            </a:r>
            <a:r>
              <a:rPr lang="en-US" altLang="zh-TW" dirty="0" smtClean="0">
                <a:ea typeface="新細明體" pitchFamily="18" charset="-120"/>
              </a:rPr>
              <a:t> with </a:t>
            </a:r>
            <a:r>
              <a:rPr lang="en-US" altLang="zh-TW" dirty="0" err="1" smtClean="0">
                <a:ea typeface="新細明體" pitchFamily="18" charset="-120"/>
              </a:rPr>
              <a:t>Yacc</a:t>
            </a:r>
            <a:endParaRPr lang="en-US" altLang="zh-TW" dirty="0" smtClean="0">
              <a:ea typeface="新細明體" pitchFamily="18" charset="-120"/>
            </a:endParaRPr>
          </a:p>
        </p:txBody>
      </p:sp>
      <p:sp>
        <p:nvSpPr>
          <p:cNvPr id="6553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49A729F-ECDD-4777-8AAD-A8D36C4C7FC4}" type="slidenum">
              <a:rPr lang="en-US" altLang="zh-TW" smtClean="0"/>
              <a:pPr/>
              <a:t>5</a:t>
            </a:fld>
            <a:endParaRPr lang="en-US" altLang="zh-TW" smtClean="0"/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2338388" y="2636615"/>
            <a:ext cx="1371600" cy="9144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lang="en-US" altLang="zh-TW" sz="2400"/>
              <a:t>Lex</a:t>
            </a:r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5003800" y="2636615"/>
            <a:ext cx="1371600" cy="9144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lang="en-US" altLang="zh-TW" sz="2400"/>
              <a:t>Yacc</a:t>
            </a:r>
          </a:p>
        </p:txBody>
      </p:sp>
      <p:sp>
        <p:nvSpPr>
          <p:cNvPr id="65542" name="Rectangle 6"/>
          <p:cNvSpPr>
            <a:spLocks noChangeArrowheads="1"/>
          </p:cNvSpPr>
          <p:nvPr/>
        </p:nvSpPr>
        <p:spPr bwMode="auto">
          <a:xfrm>
            <a:off x="2338388" y="4389215"/>
            <a:ext cx="1371600" cy="9144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lang="en-US" altLang="zh-TW" sz="2400"/>
              <a:t>yylex()</a:t>
            </a:r>
          </a:p>
        </p:txBody>
      </p:sp>
      <p:sp>
        <p:nvSpPr>
          <p:cNvPr id="65543" name="Rectangle 7"/>
          <p:cNvSpPr>
            <a:spLocks noChangeArrowheads="1"/>
          </p:cNvSpPr>
          <p:nvPr/>
        </p:nvSpPr>
        <p:spPr bwMode="auto">
          <a:xfrm>
            <a:off x="5003800" y="4389215"/>
            <a:ext cx="1371600" cy="9144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lang="en-US" altLang="zh-TW" sz="2400"/>
              <a:t>yyparse()</a:t>
            </a:r>
          </a:p>
        </p:txBody>
      </p:sp>
      <p:sp>
        <p:nvSpPr>
          <p:cNvPr id="65544" name="Line 8"/>
          <p:cNvSpPr>
            <a:spLocks noChangeShapeType="1"/>
          </p:cNvSpPr>
          <p:nvPr/>
        </p:nvSpPr>
        <p:spPr bwMode="auto">
          <a:xfrm>
            <a:off x="3024188" y="2179415"/>
            <a:ext cx="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5545" name="Line 9"/>
          <p:cNvSpPr>
            <a:spLocks noChangeShapeType="1"/>
          </p:cNvSpPr>
          <p:nvPr/>
        </p:nvSpPr>
        <p:spPr bwMode="auto">
          <a:xfrm>
            <a:off x="3024188" y="3551015"/>
            <a:ext cx="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5546" name="Line 10"/>
          <p:cNvSpPr>
            <a:spLocks noChangeShapeType="1"/>
          </p:cNvSpPr>
          <p:nvPr/>
        </p:nvSpPr>
        <p:spPr bwMode="auto">
          <a:xfrm>
            <a:off x="5689600" y="2179415"/>
            <a:ext cx="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5547" name="Line 11"/>
          <p:cNvSpPr>
            <a:spLocks noChangeShapeType="1"/>
          </p:cNvSpPr>
          <p:nvPr/>
        </p:nvSpPr>
        <p:spPr bwMode="auto">
          <a:xfrm>
            <a:off x="5689600" y="3551015"/>
            <a:ext cx="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5548" name="Text Box 12"/>
          <p:cNvSpPr txBox="1">
            <a:spLocks noChangeArrowheads="1"/>
          </p:cNvSpPr>
          <p:nvPr/>
        </p:nvSpPr>
        <p:spPr bwMode="auto">
          <a:xfrm>
            <a:off x="1763713" y="1412652"/>
            <a:ext cx="2430462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altLang="zh-TW" sz="2400"/>
              <a:t>Lex source</a:t>
            </a:r>
          </a:p>
          <a:p>
            <a:pPr algn="ctr" eaLnBrk="0" hangingPunct="0"/>
            <a:r>
              <a:rPr lang="en-US" altLang="zh-TW" sz="2400"/>
              <a:t>(Lexical Rules)</a:t>
            </a:r>
          </a:p>
        </p:txBody>
      </p:sp>
      <p:sp>
        <p:nvSpPr>
          <p:cNvPr id="65549" name="Text Box 13"/>
          <p:cNvSpPr txBox="1">
            <a:spLocks noChangeArrowheads="1"/>
          </p:cNvSpPr>
          <p:nvPr/>
        </p:nvSpPr>
        <p:spPr bwMode="auto">
          <a:xfrm>
            <a:off x="4427538" y="1412652"/>
            <a:ext cx="2540000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400"/>
              <a:t>Yacc source</a:t>
            </a:r>
          </a:p>
          <a:p>
            <a:pPr algn="ctr" eaLnBrk="0" hangingPunct="0"/>
            <a:r>
              <a:rPr lang="en-US" altLang="zh-TW" sz="2400"/>
              <a:t>(Grammar Rules)</a:t>
            </a:r>
          </a:p>
        </p:txBody>
      </p:sp>
      <p:sp>
        <p:nvSpPr>
          <p:cNvPr id="65550" name="Line 14"/>
          <p:cNvSpPr>
            <a:spLocks noChangeShapeType="1"/>
          </p:cNvSpPr>
          <p:nvPr/>
        </p:nvSpPr>
        <p:spPr bwMode="auto">
          <a:xfrm>
            <a:off x="1652588" y="4846415"/>
            <a:ext cx="685800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5551" name="Line 15"/>
          <p:cNvSpPr>
            <a:spLocks noChangeShapeType="1"/>
          </p:cNvSpPr>
          <p:nvPr/>
        </p:nvSpPr>
        <p:spPr bwMode="auto">
          <a:xfrm>
            <a:off x="3706813" y="4868640"/>
            <a:ext cx="1296987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5552" name="Line 16"/>
          <p:cNvSpPr>
            <a:spLocks noChangeShapeType="1"/>
          </p:cNvSpPr>
          <p:nvPr/>
        </p:nvSpPr>
        <p:spPr bwMode="auto">
          <a:xfrm>
            <a:off x="6375400" y="4846415"/>
            <a:ext cx="685800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5553" name="Text Box 17"/>
          <p:cNvSpPr txBox="1">
            <a:spLocks noChangeArrowheads="1"/>
          </p:cNvSpPr>
          <p:nvPr/>
        </p:nvSpPr>
        <p:spPr bwMode="auto">
          <a:xfrm>
            <a:off x="814388" y="4616227"/>
            <a:ext cx="86201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400"/>
              <a:t>Input</a:t>
            </a:r>
          </a:p>
        </p:txBody>
      </p:sp>
      <p:sp>
        <p:nvSpPr>
          <p:cNvPr id="65554" name="Text Box 18"/>
          <p:cNvSpPr txBox="1">
            <a:spLocks noChangeArrowheads="1"/>
          </p:cNvSpPr>
          <p:nvPr/>
        </p:nvSpPr>
        <p:spPr bwMode="auto">
          <a:xfrm>
            <a:off x="7164388" y="4436840"/>
            <a:ext cx="1150937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400"/>
              <a:t>Parsed</a:t>
            </a:r>
          </a:p>
          <a:p>
            <a:pPr eaLnBrk="0" hangingPunct="0"/>
            <a:r>
              <a:rPr lang="en-US" altLang="zh-TW" sz="2400"/>
              <a:t>Input</a:t>
            </a:r>
          </a:p>
        </p:txBody>
      </p:sp>
      <p:sp>
        <p:nvSpPr>
          <p:cNvPr id="65555" name="Text Box 19"/>
          <p:cNvSpPr txBox="1">
            <a:spLocks noChangeArrowheads="1"/>
          </p:cNvSpPr>
          <p:nvPr/>
        </p:nvSpPr>
        <p:spPr bwMode="auto">
          <a:xfrm>
            <a:off x="2338388" y="3855815"/>
            <a:ext cx="1295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TW" sz="2400"/>
              <a:t>lex.yy.c</a:t>
            </a:r>
          </a:p>
        </p:txBody>
      </p:sp>
      <p:sp>
        <p:nvSpPr>
          <p:cNvPr id="65556" name="Text Box 20"/>
          <p:cNvSpPr txBox="1">
            <a:spLocks noChangeArrowheads="1"/>
          </p:cNvSpPr>
          <p:nvPr/>
        </p:nvSpPr>
        <p:spPr bwMode="auto">
          <a:xfrm>
            <a:off x="5003800" y="3855815"/>
            <a:ext cx="13874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altLang="zh-TW" sz="2400"/>
              <a:t>y.tab.c</a:t>
            </a:r>
          </a:p>
        </p:txBody>
      </p:sp>
      <p:sp>
        <p:nvSpPr>
          <p:cNvPr id="65557" name="Text Box 23"/>
          <p:cNvSpPr txBox="1">
            <a:spLocks noChangeArrowheads="1"/>
          </p:cNvSpPr>
          <p:nvPr/>
        </p:nvSpPr>
        <p:spPr bwMode="auto">
          <a:xfrm>
            <a:off x="3490913" y="5300440"/>
            <a:ext cx="181133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400"/>
              <a:t>return token</a:t>
            </a:r>
          </a:p>
        </p:txBody>
      </p:sp>
      <p:sp>
        <p:nvSpPr>
          <p:cNvPr id="65558" name="Line 24"/>
          <p:cNvSpPr>
            <a:spLocks noChangeShapeType="1"/>
          </p:cNvSpPr>
          <p:nvPr/>
        </p:nvSpPr>
        <p:spPr bwMode="auto">
          <a:xfrm flipH="1">
            <a:off x="3779838" y="4579715"/>
            <a:ext cx="1223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65559" name="Text Box 25"/>
          <p:cNvSpPr txBox="1">
            <a:spLocks noChangeArrowheads="1"/>
          </p:cNvSpPr>
          <p:nvPr/>
        </p:nvSpPr>
        <p:spPr bwMode="auto">
          <a:xfrm>
            <a:off x="4138613" y="4076477"/>
            <a:ext cx="64293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400" dirty="0"/>
              <a:t>call</a:t>
            </a:r>
          </a:p>
        </p:txBody>
      </p:sp>
      <p:sp>
        <p:nvSpPr>
          <p:cNvPr id="65560" name="Line 26"/>
          <p:cNvSpPr>
            <a:spLocks noChangeShapeType="1"/>
          </p:cNvSpPr>
          <p:nvPr/>
        </p:nvSpPr>
        <p:spPr bwMode="auto">
          <a:xfrm flipV="1">
            <a:off x="3779838" y="5157565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pic>
        <p:nvPicPr>
          <p:cNvPr id="27" name="Picture 1" descr="C:\Documents and Settings\Administrator\桌面\pllab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82549" y="5930022"/>
            <a:ext cx="1704251" cy="7920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7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75" grpId="0" animBg="1"/>
      <p:bldP spid="2767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What is Lex? </a:t>
            </a:r>
          </a:p>
        </p:txBody>
      </p:sp>
      <p:sp>
        <p:nvSpPr>
          <p:cNvPr id="1945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4243AA-A43F-4C1B-B3CD-5D9B28271D85}" type="slidenum">
              <a:rPr lang="en-US" altLang="zh-TW" smtClean="0"/>
              <a:pPr/>
              <a:t>6</a:t>
            </a:fld>
            <a:endParaRPr lang="en-US" altLang="zh-TW" smtClean="0"/>
          </a:p>
        </p:txBody>
      </p:sp>
      <p:sp>
        <p:nvSpPr>
          <p:cNvPr id="19460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zh-TW" dirty="0" err="1" smtClean="0">
                <a:ea typeface="新細明體" pitchFamily="18" charset="-120"/>
              </a:rPr>
              <a:t>Lex</a:t>
            </a:r>
            <a:r>
              <a:rPr lang="en-US" altLang="zh-TW" dirty="0" smtClean="0">
                <a:ea typeface="新細明體" pitchFamily="18" charset="-120"/>
              </a:rPr>
              <a:t> is an utility to help you rapidly generate your lexical analyzer, without writing complicated C program.</a:t>
            </a:r>
          </a:p>
          <a:p>
            <a:pPr eaLnBrk="1" hangingPunct="1"/>
            <a:endParaRPr lang="en-US" altLang="zh-TW" dirty="0" smtClean="0">
              <a:ea typeface="新細明體" pitchFamily="18" charset="-120"/>
            </a:endParaRP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The main job of a </a:t>
            </a:r>
            <a:r>
              <a:rPr lang="en-US" altLang="zh-TW" i="1" dirty="0" smtClean="0">
                <a:solidFill>
                  <a:srgbClr val="FF9900"/>
                </a:solidFill>
                <a:ea typeface="新細明體" pitchFamily="18" charset="-120"/>
              </a:rPr>
              <a:t>lexical analyzer (scanner)</a:t>
            </a:r>
            <a:r>
              <a:rPr lang="en-US" altLang="zh-TW" dirty="0" smtClean="0">
                <a:ea typeface="新細明體" pitchFamily="18" charset="-120"/>
              </a:rPr>
              <a:t> is to break up an input stream into more usable elements (</a:t>
            </a:r>
            <a:r>
              <a:rPr lang="en-US" altLang="zh-TW" i="1" dirty="0" smtClean="0">
                <a:ea typeface="新細明體" pitchFamily="18" charset="-120"/>
              </a:rPr>
              <a:t>tokens</a:t>
            </a:r>
            <a:r>
              <a:rPr lang="en-US" altLang="zh-TW" dirty="0" smtClean="0">
                <a:ea typeface="新細明體" pitchFamily="18" charset="-120"/>
              </a:rPr>
              <a:t>)</a:t>
            </a:r>
          </a:p>
          <a:p>
            <a:pPr lvl="1" eaLnBrk="1" hangingPunct="1">
              <a:buFontTx/>
              <a:buNone/>
            </a:pPr>
            <a:r>
              <a:rPr lang="en-US" altLang="zh-TW" dirty="0" smtClean="0">
                <a:solidFill>
                  <a:srgbClr val="FF6600"/>
                </a:solidFill>
                <a:latin typeface="Courier New" pitchFamily="49" charset="0"/>
                <a:ea typeface="新細明體" pitchFamily="18" charset="-120"/>
              </a:rPr>
              <a:t>a</a:t>
            </a:r>
            <a:r>
              <a:rPr lang="en-US" altLang="zh-TW" dirty="0" smtClean="0"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chemeClr val="accent2"/>
                </a:solidFill>
                <a:latin typeface="Courier New" pitchFamily="49" charset="0"/>
                <a:ea typeface="新細明體" pitchFamily="18" charset="-120"/>
              </a:rPr>
              <a:t>=</a:t>
            </a:r>
            <a:r>
              <a:rPr lang="en-US" altLang="zh-TW" dirty="0" smtClean="0"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FF6600"/>
                </a:solidFill>
                <a:latin typeface="Courier New" pitchFamily="49" charset="0"/>
                <a:ea typeface="新細明體" pitchFamily="18" charset="-120"/>
              </a:rPr>
              <a:t>b</a:t>
            </a:r>
            <a:r>
              <a:rPr lang="en-US" altLang="zh-TW" dirty="0" smtClean="0"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009900"/>
                </a:solidFill>
                <a:latin typeface="Courier New" pitchFamily="49" charset="0"/>
                <a:ea typeface="新細明體" pitchFamily="18" charset="-120"/>
              </a:rPr>
              <a:t>+</a:t>
            </a:r>
            <a:r>
              <a:rPr lang="en-US" altLang="zh-TW" dirty="0" smtClean="0"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FF6600"/>
                </a:solidFill>
                <a:latin typeface="Courier New" pitchFamily="49" charset="0"/>
                <a:ea typeface="新細明體" pitchFamily="18" charset="-120"/>
              </a:rPr>
              <a:t>c</a:t>
            </a:r>
            <a:r>
              <a:rPr lang="en-US" altLang="zh-TW" dirty="0" smtClean="0"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66CCFF"/>
                </a:solidFill>
                <a:latin typeface="Courier New" pitchFamily="49" charset="0"/>
                <a:ea typeface="新細明體" pitchFamily="18" charset="-120"/>
              </a:rPr>
              <a:t>*</a:t>
            </a:r>
            <a:r>
              <a:rPr lang="en-US" altLang="zh-TW" dirty="0" smtClean="0"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FF6600"/>
                </a:solidFill>
                <a:latin typeface="Courier New" pitchFamily="49" charset="0"/>
                <a:ea typeface="新細明體" pitchFamily="18" charset="-120"/>
              </a:rPr>
              <a:t>d</a:t>
            </a:r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 lvl="1" eaLnBrk="1" hangingPunct="1">
              <a:buFontTx/>
              <a:buNone/>
            </a:pPr>
            <a:r>
              <a:rPr lang="en-US" altLang="zh-TW" dirty="0" smtClean="0">
                <a:solidFill>
                  <a:srgbClr val="FF6600"/>
                </a:solidFill>
                <a:ea typeface="新細明體" pitchFamily="18" charset="-120"/>
              </a:rPr>
              <a:t>ID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chemeClr val="accent2"/>
                </a:solidFill>
                <a:ea typeface="新細明體" pitchFamily="18" charset="-120"/>
              </a:rPr>
              <a:t>ASSIGN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FF6600"/>
                </a:solidFill>
                <a:ea typeface="新細明體" pitchFamily="18" charset="-120"/>
              </a:rPr>
              <a:t>ID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009900"/>
                </a:solidFill>
                <a:ea typeface="新細明體" pitchFamily="18" charset="-120"/>
              </a:rPr>
              <a:t>PLUS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FF6600"/>
                </a:solidFill>
                <a:ea typeface="新細明體" pitchFamily="18" charset="-120"/>
              </a:rPr>
              <a:t>ID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66CCFF"/>
                </a:solidFill>
                <a:ea typeface="新細明體" pitchFamily="18" charset="-120"/>
              </a:rPr>
              <a:t>MULT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FF6600"/>
                </a:solidFill>
                <a:ea typeface="新細明體" pitchFamily="18" charset="-120"/>
              </a:rPr>
              <a:t>ID </a:t>
            </a:r>
            <a:r>
              <a:rPr lang="en-US" altLang="zh-TW" dirty="0" smtClean="0">
                <a:solidFill>
                  <a:srgbClr val="FF0000"/>
                </a:solidFill>
                <a:ea typeface="新細明體" pitchFamily="18" charset="-120"/>
              </a:rPr>
              <a:t>SEMI</a:t>
            </a:r>
            <a:endParaRPr lang="en-US" altLang="zh-TW" dirty="0" smtClean="0">
              <a:ea typeface="新細明體" pitchFamily="18" charset="-120"/>
            </a:endParaRPr>
          </a:p>
        </p:txBody>
      </p:sp>
      <p:pic>
        <p:nvPicPr>
          <p:cNvPr id="5" name="Picture 1" descr="C:\Documents and Settings\Administrator\桌面\pllab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82549" y="5930022"/>
            <a:ext cx="1704251" cy="7920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Lex – Lexical Analyzer</a:t>
            </a:r>
          </a:p>
        </p:txBody>
      </p:sp>
      <p:sp>
        <p:nvSpPr>
          <p:cNvPr id="2048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C333F84-C4F9-43CA-B488-6F09A094FA2F}" type="slidenum">
              <a:rPr lang="en-US" altLang="zh-TW" smtClean="0"/>
              <a:pPr/>
              <a:t>7</a:t>
            </a:fld>
            <a:endParaRPr lang="en-US" altLang="zh-TW" smtClean="0"/>
          </a:p>
        </p:txBody>
      </p:sp>
      <p:sp>
        <p:nvSpPr>
          <p:cNvPr id="2048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Lexical analyzers </a:t>
            </a:r>
            <a:r>
              <a:rPr lang="en-US" altLang="zh-TW" b="1" dirty="0" smtClean="0">
                <a:solidFill>
                  <a:srgbClr val="FF6600"/>
                </a:solidFill>
                <a:ea typeface="新細明體" pitchFamily="18" charset="-120"/>
              </a:rPr>
              <a:t>tokenize</a:t>
            </a:r>
            <a:r>
              <a:rPr lang="en-US" altLang="zh-TW" dirty="0" smtClean="0">
                <a:ea typeface="新細明體" pitchFamily="18" charset="-120"/>
              </a:rPr>
              <a:t> input streams</a:t>
            </a: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Tokens are the </a:t>
            </a:r>
            <a:r>
              <a:rPr lang="en-US" altLang="zh-TW" b="1" dirty="0" smtClean="0">
                <a:solidFill>
                  <a:srgbClr val="FF6600"/>
                </a:solidFill>
                <a:ea typeface="新細明體" pitchFamily="18" charset="-120"/>
              </a:rPr>
              <a:t>terminals</a:t>
            </a:r>
            <a:r>
              <a:rPr lang="en-US" altLang="zh-TW" dirty="0" smtClean="0">
                <a:ea typeface="新細明體" pitchFamily="18" charset="-120"/>
              </a:rPr>
              <a:t> of a language</a:t>
            </a:r>
          </a:p>
          <a:p>
            <a:pPr lvl="1" eaLnBrk="1" hangingPunct="1"/>
            <a:r>
              <a:rPr lang="en-US" altLang="zh-TW" dirty="0" smtClean="0">
                <a:ea typeface="新細明體" pitchFamily="18" charset="-120"/>
              </a:rPr>
              <a:t>English</a:t>
            </a:r>
          </a:p>
          <a:p>
            <a:pPr lvl="2" eaLnBrk="1" hangingPunct="1"/>
            <a:r>
              <a:rPr lang="en-US" altLang="zh-TW" dirty="0" smtClean="0">
                <a:ea typeface="新細明體" pitchFamily="18" charset="-120"/>
              </a:rPr>
              <a:t>verbs, nouns, punctuation marks, …</a:t>
            </a:r>
          </a:p>
          <a:p>
            <a:pPr lvl="1" eaLnBrk="1" hangingPunct="1"/>
            <a:r>
              <a:rPr lang="en-US" altLang="zh-TW" dirty="0" smtClean="0">
                <a:ea typeface="新細明體" pitchFamily="18" charset="-120"/>
              </a:rPr>
              <a:t>Programming language</a:t>
            </a:r>
          </a:p>
          <a:p>
            <a:pPr lvl="2" eaLnBrk="1" hangingPunct="1"/>
            <a:r>
              <a:rPr lang="en-US" altLang="zh-TW" dirty="0" smtClean="0">
                <a:ea typeface="新細明體" pitchFamily="18" charset="-120"/>
              </a:rPr>
              <a:t>identifiers, operators, keywords, …</a:t>
            </a:r>
          </a:p>
          <a:p>
            <a:pPr eaLnBrk="1" hangingPunct="1"/>
            <a:r>
              <a:rPr lang="en-US" altLang="zh-TW" dirty="0" smtClean="0">
                <a:solidFill>
                  <a:srgbClr val="FF0000"/>
                </a:solidFill>
                <a:ea typeface="新細明體" pitchFamily="18" charset="-120"/>
              </a:rPr>
              <a:t>Regular expressions</a:t>
            </a:r>
            <a:r>
              <a:rPr lang="en-US" altLang="zh-TW" dirty="0" smtClean="0">
                <a:ea typeface="新細明體" pitchFamily="18" charset="-120"/>
              </a:rPr>
              <a:t> define </a:t>
            </a:r>
            <a:r>
              <a:rPr lang="en-US" altLang="zh-TW" b="1" dirty="0" smtClean="0">
                <a:solidFill>
                  <a:srgbClr val="FF6600"/>
                </a:solidFill>
                <a:ea typeface="新細明體" pitchFamily="18" charset="-120"/>
              </a:rPr>
              <a:t>tokens</a:t>
            </a:r>
          </a:p>
          <a:p>
            <a:pPr lvl="1" eaLnBrk="1" hangingPunct="1">
              <a:buFontTx/>
              <a:buNone/>
            </a:pPr>
            <a:r>
              <a:rPr lang="en-US" altLang="zh-TW" dirty="0" smtClean="0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rPr>
              <a:t>[a-</a:t>
            </a:r>
            <a:r>
              <a:rPr lang="en-US" altLang="zh-TW" dirty="0" err="1" smtClean="0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rPr>
              <a:t>zA</a:t>
            </a:r>
            <a:r>
              <a:rPr lang="en-US" altLang="zh-TW" dirty="0" smtClean="0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rPr>
              <a:t>-Z]+</a:t>
            </a:r>
            <a:r>
              <a:rPr lang="en-US" altLang="zh-TW" dirty="0" smtClean="0">
                <a:solidFill>
                  <a:schemeClr val="tx1"/>
                </a:solidFill>
                <a:latin typeface="Times New Roman" charset="0"/>
                <a:ea typeface="新細明體" pitchFamily="18" charset="-120"/>
              </a:rPr>
              <a:t>	  =&gt; a word</a:t>
            </a:r>
          </a:p>
        </p:txBody>
      </p:sp>
      <p:pic>
        <p:nvPicPr>
          <p:cNvPr id="5" name="Picture 1" descr="C:\Documents and Settings\Administrator\桌面\pllab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82549" y="5930022"/>
            <a:ext cx="1704251" cy="7920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Lex Source Program</a:t>
            </a:r>
          </a:p>
        </p:txBody>
      </p:sp>
      <p:sp>
        <p:nvSpPr>
          <p:cNvPr id="2150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E143155-44F5-4842-8C3E-5C6A35E1BDE7}" type="slidenum">
              <a:rPr lang="en-US" altLang="zh-TW" smtClean="0"/>
              <a:pPr/>
              <a:t>8</a:t>
            </a:fld>
            <a:endParaRPr lang="en-US" altLang="zh-TW" smtClean="0"/>
          </a:p>
        </p:txBody>
      </p:sp>
      <p:sp>
        <p:nvSpPr>
          <p:cNvPr id="2150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zh-TW" sz="3600" dirty="0" err="1" smtClean="0">
                <a:ea typeface="新細明體" pitchFamily="18" charset="-120"/>
              </a:rPr>
              <a:t>Lex</a:t>
            </a:r>
            <a:r>
              <a:rPr lang="en-US" altLang="zh-TW" sz="3600" dirty="0" smtClean="0">
                <a:ea typeface="新細明體" pitchFamily="18" charset="-120"/>
              </a:rPr>
              <a:t> source is a table of</a:t>
            </a:r>
          </a:p>
          <a:p>
            <a:pPr lvl="1" eaLnBrk="1" hangingPunct="1"/>
            <a:r>
              <a:rPr lang="en-US" altLang="zh-TW" sz="3200" dirty="0" smtClean="0">
                <a:solidFill>
                  <a:srgbClr val="FF6600"/>
                </a:solidFill>
                <a:ea typeface="新細明體" pitchFamily="18" charset="-120"/>
              </a:rPr>
              <a:t>regular expressions</a:t>
            </a:r>
            <a:endParaRPr lang="en-US" altLang="zh-TW" sz="3200" dirty="0" smtClean="0">
              <a:ea typeface="新細明體" pitchFamily="18" charset="-120"/>
            </a:endParaRPr>
          </a:p>
          <a:p>
            <a:pPr lvl="1" eaLnBrk="1" hangingPunct="1"/>
            <a:r>
              <a:rPr lang="en-US" altLang="zh-TW" sz="3200" dirty="0" smtClean="0">
                <a:ea typeface="新細明體" pitchFamily="18" charset="-120"/>
              </a:rPr>
              <a:t>corresponding </a:t>
            </a:r>
            <a:r>
              <a:rPr lang="en-US" altLang="zh-TW" sz="3200" dirty="0" smtClean="0">
                <a:solidFill>
                  <a:srgbClr val="FF6600"/>
                </a:solidFill>
                <a:ea typeface="新細明體" pitchFamily="18" charset="-120"/>
              </a:rPr>
              <a:t>program fragments</a:t>
            </a:r>
          </a:p>
          <a:p>
            <a:pPr eaLnBrk="1" hangingPunct="1">
              <a:buFontTx/>
              <a:buNone/>
            </a:pPr>
            <a:endParaRPr lang="en-US" altLang="zh-TW" dirty="0" smtClean="0">
              <a:ea typeface="新細明體" pitchFamily="18" charset="-120"/>
            </a:endParaRPr>
          </a:p>
        </p:txBody>
      </p:sp>
      <p:sp>
        <p:nvSpPr>
          <p:cNvPr id="21507" name="Rectangle 5"/>
          <p:cNvSpPr>
            <a:spLocks noChangeArrowheads="1"/>
          </p:cNvSpPr>
          <p:nvPr/>
        </p:nvSpPr>
        <p:spPr bwMode="auto">
          <a:xfrm>
            <a:off x="395288" y="4221163"/>
            <a:ext cx="8353425" cy="57626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510" name="Rectangle 4"/>
          <p:cNvSpPr>
            <a:spLocks noChangeArrowheads="1"/>
          </p:cNvSpPr>
          <p:nvPr/>
        </p:nvSpPr>
        <p:spPr bwMode="auto">
          <a:xfrm>
            <a:off x="395288" y="3357563"/>
            <a:ext cx="8353425" cy="2735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altLang="zh-TW" dirty="0">
                <a:latin typeface="Courier New" pitchFamily="49" charset="0"/>
              </a:rPr>
              <a:t>digit	[0-9]</a:t>
            </a:r>
          </a:p>
          <a:p>
            <a:r>
              <a:rPr lang="en-US" altLang="zh-TW" dirty="0">
                <a:latin typeface="Courier New" pitchFamily="49" charset="0"/>
              </a:rPr>
              <a:t>letter	[a-</a:t>
            </a:r>
            <a:r>
              <a:rPr lang="en-US" altLang="zh-TW" dirty="0" err="1">
                <a:latin typeface="Courier New" pitchFamily="49" charset="0"/>
              </a:rPr>
              <a:t>zA</a:t>
            </a:r>
            <a:r>
              <a:rPr lang="en-US" altLang="zh-TW" dirty="0">
                <a:latin typeface="Courier New" pitchFamily="49" charset="0"/>
              </a:rPr>
              <a:t>-Z]</a:t>
            </a:r>
          </a:p>
          <a:p>
            <a:r>
              <a:rPr lang="en-US" altLang="zh-TW" dirty="0">
                <a:latin typeface="Courier New" pitchFamily="49" charset="0"/>
              </a:rPr>
              <a:t>%%</a:t>
            </a:r>
          </a:p>
          <a:p>
            <a:r>
              <a:rPr lang="en-US" altLang="zh-TW" dirty="0">
                <a:solidFill>
                  <a:schemeClr val="bg1"/>
                </a:solidFill>
                <a:latin typeface="Courier New" pitchFamily="49" charset="0"/>
              </a:rPr>
              <a:t>{letter}({letter}|{digit})*	</a:t>
            </a:r>
            <a:r>
              <a:rPr lang="en-US" altLang="zh-TW" dirty="0" err="1">
                <a:solidFill>
                  <a:schemeClr val="bg1"/>
                </a:solidFill>
                <a:latin typeface="Courier New" pitchFamily="49" charset="0"/>
              </a:rPr>
              <a:t>prinft</a:t>
            </a:r>
            <a:r>
              <a:rPr lang="en-US" altLang="zh-TW" dirty="0">
                <a:solidFill>
                  <a:schemeClr val="bg1"/>
                </a:solidFill>
                <a:latin typeface="Courier New" pitchFamily="49" charset="0"/>
              </a:rPr>
              <a:t>(“id: %s\n”, </a:t>
            </a:r>
            <a:r>
              <a:rPr lang="en-US" altLang="zh-TW" dirty="0" err="1">
                <a:solidFill>
                  <a:schemeClr val="bg1"/>
                </a:solidFill>
                <a:latin typeface="Courier New" pitchFamily="49" charset="0"/>
              </a:rPr>
              <a:t>yytext</a:t>
            </a:r>
            <a:r>
              <a:rPr lang="en-US" altLang="zh-TW" dirty="0">
                <a:solidFill>
                  <a:schemeClr val="bg1"/>
                </a:solidFill>
                <a:latin typeface="Courier New" pitchFamily="49" charset="0"/>
              </a:rPr>
              <a:t>);</a:t>
            </a:r>
          </a:p>
          <a:p>
            <a:r>
              <a:rPr lang="en-US" altLang="zh-TW" dirty="0">
                <a:solidFill>
                  <a:schemeClr val="bg1"/>
                </a:solidFill>
                <a:latin typeface="Courier New" pitchFamily="49" charset="0"/>
              </a:rPr>
              <a:t>\n					</a:t>
            </a:r>
            <a:r>
              <a:rPr lang="en-US" altLang="zh-TW" dirty="0" err="1">
                <a:solidFill>
                  <a:schemeClr val="bg1"/>
                </a:solidFill>
                <a:latin typeface="Courier New" pitchFamily="49" charset="0"/>
              </a:rPr>
              <a:t>printf</a:t>
            </a:r>
            <a:r>
              <a:rPr lang="en-US" altLang="zh-TW" dirty="0">
                <a:solidFill>
                  <a:schemeClr val="bg1"/>
                </a:solidFill>
                <a:latin typeface="Courier New" pitchFamily="49" charset="0"/>
              </a:rPr>
              <a:t>(“new line\n”);</a:t>
            </a:r>
          </a:p>
          <a:p>
            <a:r>
              <a:rPr lang="en-US" altLang="zh-TW" dirty="0">
                <a:latin typeface="Courier New" pitchFamily="49" charset="0"/>
              </a:rPr>
              <a:t>%%</a:t>
            </a:r>
          </a:p>
          <a:p>
            <a:r>
              <a:rPr lang="en-US" altLang="zh-TW" dirty="0">
                <a:latin typeface="Courier New" pitchFamily="49" charset="0"/>
              </a:rPr>
              <a:t>main() {</a:t>
            </a:r>
          </a:p>
          <a:p>
            <a:r>
              <a:rPr lang="en-US" altLang="zh-TW" dirty="0">
                <a:latin typeface="Courier New" pitchFamily="49" charset="0"/>
              </a:rPr>
              <a:t>	</a:t>
            </a:r>
            <a:r>
              <a:rPr lang="en-US" altLang="zh-TW" dirty="0" err="1">
                <a:latin typeface="Courier New" pitchFamily="49" charset="0"/>
              </a:rPr>
              <a:t>yylex</a:t>
            </a:r>
            <a:r>
              <a:rPr lang="en-US" altLang="zh-TW" dirty="0">
                <a:latin typeface="Courier New" pitchFamily="49" charset="0"/>
              </a:rPr>
              <a:t>();</a:t>
            </a:r>
          </a:p>
          <a:p>
            <a:r>
              <a:rPr lang="en-US" altLang="zh-TW" dirty="0">
                <a:latin typeface="Courier New" pitchFamily="49" charset="0"/>
              </a:rPr>
              <a:t>}</a:t>
            </a:r>
          </a:p>
        </p:txBody>
      </p:sp>
      <p:pic>
        <p:nvPicPr>
          <p:cNvPr id="7" name="Picture 1" descr="C:\Documents and Settings\Administrator\桌面\pllab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82549" y="5930022"/>
            <a:ext cx="1704251" cy="7920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Lex Source to C Program</a:t>
            </a:r>
          </a:p>
        </p:txBody>
      </p:sp>
      <p:sp>
        <p:nvSpPr>
          <p:cNvPr id="2253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2CC8AC8-9306-4955-8F11-63414DED0E15}" type="slidenum">
              <a:rPr lang="en-US" altLang="zh-TW" smtClean="0"/>
              <a:pPr/>
              <a:t>9</a:t>
            </a:fld>
            <a:endParaRPr lang="en-US" altLang="zh-TW" smtClean="0"/>
          </a:p>
        </p:txBody>
      </p:sp>
      <p:sp>
        <p:nvSpPr>
          <p:cNvPr id="22532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sz="3200" dirty="0" smtClean="0">
                <a:ea typeface="新細明體" pitchFamily="18" charset="-120"/>
              </a:rPr>
              <a:t>The table is translated into a C program (</a:t>
            </a:r>
            <a:r>
              <a:rPr lang="en-US" altLang="zh-TW" sz="3200" dirty="0" err="1" smtClean="0">
                <a:ea typeface="新細明體" pitchFamily="18" charset="-120"/>
              </a:rPr>
              <a:t>lex.yy.c</a:t>
            </a:r>
            <a:r>
              <a:rPr lang="en-US" altLang="zh-TW" sz="3200" dirty="0" smtClean="0">
                <a:ea typeface="新細明體" pitchFamily="18" charset="-120"/>
              </a:rPr>
              <a:t>), which</a:t>
            </a:r>
          </a:p>
          <a:p>
            <a:pPr lvl="1" eaLnBrk="1" hangingPunct="1"/>
            <a:r>
              <a:rPr lang="en-US" altLang="zh-TW" sz="2800" dirty="0" smtClean="0">
                <a:ea typeface="新細明體" pitchFamily="18" charset="-120"/>
              </a:rPr>
              <a:t>reads an input stream</a:t>
            </a:r>
          </a:p>
          <a:p>
            <a:pPr lvl="1" eaLnBrk="1" hangingPunct="1"/>
            <a:r>
              <a:rPr lang="en-US" altLang="zh-TW" sz="2800" dirty="0" smtClean="0">
                <a:ea typeface="新細明體" pitchFamily="18" charset="-120"/>
              </a:rPr>
              <a:t>partitions the input into strings which match the given expressions and</a:t>
            </a:r>
          </a:p>
          <a:p>
            <a:pPr lvl="1" eaLnBrk="1" hangingPunct="1"/>
            <a:r>
              <a:rPr lang="en-US" altLang="zh-TW" sz="2800" dirty="0" smtClean="0">
                <a:ea typeface="新細明體" pitchFamily="18" charset="-120"/>
              </a:rPr>
              <a:t>copies it to an output stream if necessary</a:t>
            </a:r>
          </a:p>
        </p:txBody>
      </p:sp>
      <p:pic>
        <p:nvPicPr>
          <p:cNvPr id="5" name="Picture 1" descr="C:\Documents and Settings\Administrator\桌面\pllab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82549" y="5930022"/>
            <a:ext cx="1704251" cy="7920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8314</TotalTime>
  <Words>1963</Words>
  <Application>Microsoft Office PowerPoint</Application>
  <PresentationFormat>如螢幕大小 (4:3)</PresentationFormat>
  <Paragraphs>563</Paragraphs>
  <Slides>48</Slides>
  <Notes>10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48</vt:i4>
      </vt:variant>
    </vt:vector>
  </HeadingPairs>
  <TitlesOfParts>
    <vt:vector size="49" baseType="lpstr">
      <vt:lpstr>Origin</vt:lpstr>
      <vt:lpstr>Lex  A Lexical Analyzer Generator</vt:lpstr>
      <vt:lpstr>The Goal of CS340400</vt:lpstr>
      <vt:lpstr>What compilers do?</vt:lpstr>
      <vt:lpstr>Compilation flow</vt:lpstr>
      <vt:lpstr>Lex with Yacc</vt:lpstr>
      <vt:lpstr>What is Lex? </vt:lpstr>
      <vt:lpstr>Lex – Lexical Analyzer</vt:lpstr>
      <vt:lpstr>Lex Source Program</vt:lpstr>
      <vt:lpstr>Lex Source to C Program</vt:lpstr>
      <vt:lpstr>An overview of Lex</vt:lpstr>
      <vt:lpstr>How to write lex file?</vt:lpstr>
      <vt:lpstr>How to write lex file? (Definition part)</vt:lpstr>
      <vt:lpstr>How to write lex file? (Definition part)</vt:lpstr>
      <vt:lpstr>PowerPoint 簡報</vt:lpstr>
      <vt:lpstr>How to write lex file? (Rules part)</vt:lpstr>
      <vt:lpstr>Transition Rules : For Rule Part</vt:lpstr>
      <vt:lpstr>Transition Rules (cont’d)</vt:lpstr>
      <vt:lpstr>Lex Predefined Variables</vt:lpstr>
      <vt:lpstr>Review of Lex Predefined Variables</vt:lpstr>
      <vt:lpstr>The Use of Start Conditions</vt:lpstr>
      <vt:lpstr>The Use of Start Conditions (cont’d)</vt:lpstr>
      <vt:lpstr>The Use of Start Conditions (cont’d)</vt:lpstr>
      <vt:lpstr>The Use of Start Conditions (cont’d)</vt:lpstr>
      <vt:lpstr>User Subroutines Section</vt:lpstr>
      <vt:lpstr>User Subroutines Section (cont’d)</vt:lpstr>
      <vt:lpstr>Default Rules and Actions</vt:lpstr>
      <vt:lpstr>Lex Regular Expressions (Extended Regular Expressions)</vt:lpstr>
      <vt:lpstr>Operators</vt:lpstr>
      <vt:lpstr>Character Classes []</vt:lpstr>
      <vt:lpstr>Arbitrary Character .</vt:lpstr>
      <vt:lpstr>Optional &amp; Repeated Expressions</vt:lpstr>
      <vt:lpstr>Context Sensitivity ^ $ /</vt:lpstr>
      <vt:lpstr>Repetitions and Definitions {}</vt:lpstr>
      <vt:lpstr>Lex Example</vt:lpstr>
      <vt:lpstr>A lex example</vt:lpstr>
      <vt:lpstr>PowerPoint 簡報</vt:lpstr>
      <vt:lpstr>連線到工作站</vt:lpstr>
      <vt:lpstr>連線到工作站</vt:lpstr>
      <vt:lpstr>連線到工作站</vt:lpstr>
      <vt:lpstr>範例</vt:lpstr>
      <vt:lpstr>範例結果片段</vt:lpstr>
      <vt:lpstr>作業編譯流程</vt:lpstr>
      <vt:lpstr>作業編譯流程</vt:lpstr>
      <vt:lpstr>配分</vt:lpstr>
      <vt:lpstr>上傳檔案至 Assignment1 資料夾底下</vt:lpstr>
      <vt:lpstr>PowerPoint 簡報</vt:lpstr>
      <vt:lpstr>Contact us</vt:lpstr>
      <vt:lpstr>Reference Books</vt:lpstr>
    </vt:vector>
  </TitlesOfParts>
  <Company>PLLAB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Lex – A Lexical Analyzer Generator</dc:title>
  <dc:creator>游逸平</dc:creator>
  <cp:lastModifiedBy>user</cp:lastModifiedBy>
  <cp:revision>698</cp:revision>
  <dcterms:created xsi:type="dcterms:W3CDTF">2004-03-05T06:01:23Z</dcterms:created>
  <dcterms:modified xsi:type="dcterms:W3CDTF">2015-03-14T13:46:24Z</dcterms:modified>
</cp:coreProperties>
</file>