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84" r:id="rId6"/>
    <p:sldId id="283" r:id="rId7"/>
    <p:sldId id="285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Sniglet" charset="0"/>
      <p:regular r:id="rId13"/>
    </p:embeddedFont>
    <p:embeddedFont>
      <p:font typeface="Dosis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3B64826-30D5-48CF-A08B-050E4E267A07}">
  <a:tblStyle styleId="{23B64826-30D5-48CF-A08B-050E4E267A0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9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1071538" y="1000114"/>
            <a:ext cx="6072230" cy="114300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Smart Watch </a:t>
            </a:r>
            <a:br>
              <a:rPr lang="en" dirty="0" smtClean="0"/>
            </a:br>
            <a:r>
              <a:rPr lang="en" dirty="0" smtClean="0"/>
              <a:t>Smoking </a:t>
            </a:r>
            <a:br>
              <a:rPr lang="en" dirty="0" smtClean="0"/>
            </a:br>
            <a:r>
              <a:rPr lang="en" dirty="0" smtClean="0"/>
              <a:t>Detection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1428742"/>
            <a:ext cx="3786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Team Members:</a:t>
            </a:r>
          </a:p>
          <a:p>
            <a:r>
              <a:rPr lang="en-US" altLang="zh-CN" sz="2000" dirty="0" smtClean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Han </a:t>
            </a:r>
            <a:r>
              <a:rPr lang="en-US" altLang="zh-CN" sz="2000" dirty="0" err="1" smtClean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Geng</a:t>
            </a:r>
            <a:endParaRPr lang="en-US" altLang="zh-CN" sz="2000" dirty="0" smtClean="0">
              <a:solidFill>
                <a:srgbClr val="1C4587"/>
              </a:solidFill>
              <a:latin typeface="Sniglet"/>
              <a:ea typeface="Sniglet"/>
              <a:cs typeface="Sniglet"/>
              <a:sym typeface="Sniglet"/>
            </a:endParaRPr>
          </a:p>
          <a:p>
            <a:r>
              <a:rPr lang="en-US" altLang="zh-CN" sz="2000" dirty="0" err="1" smtClean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Yuting</a:t>
            </a:r>
            <a:r>
              <a:rPr lang="en-US" altLang="zh-CN" sz="2000" dirty="0" smtClean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altLang="zh-CN" sz="2000" dirty="0" err="1" smtClean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Xie</a:t>
            </a:r>
            <a:endParaRPr lang="en-US" altLang="zh-CN" sz="2000" dirty="0" smtClean="0">
              <a:solidFill>
                <a:srgbClr val="1C4587"/>
              </a:solidFill>
              <a:latin typeface="Sniglet"/>
              <a:ea typeface="Sniglet"/>
              <a:cs typeface="Sniglet"/>
              <a:sym typeface="Sniglet"/>
            </a:endParaRPr>
          </a:p>
          <a:p>
            <a:r>
              <a:rPr lang="en-US" altLang="zh-CN" sz="2000" dirty="0" smtClean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Ye </a:t>
            </a:r>
            <a:r>
              <a:rPr lang="en-US" altLang="zh-CN" sz="2000" dirty="0" err="1" smtClean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rPr>
              <a:t>Tian</a:t>
            </a:r>
            <a:endParaRPr lang="zh-CN" altLang="en-US" sz="2000" dirty="0" smtClean="0">
              <a:solidFill>
                <a:srgbClr val="1C4587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Thank You!</a:t>
            </a:r>
            <a:endParaRPr lang="en" sz="6000" dirty="0"/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ctrTitle" idx="4294967295"/>
          </p:nvPr>
        </p:nvSpPr>
        <p:spPr>
          <a:xfrm>
            <a:off x="2928926" y="1071552"/>
            <a:ext cx="569612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Bad For Health!</a:t>
            </a:r>
            <a:endParaRPr lang="en" sz="6000" dirty="0"/>
          </a:p>
        </p:txBody>
      </p:sp>
      <p:sp>
        <p:nvSpPr>
          <p:cNvPr id="531" name="Shape 531"/>
          <p:cNvSpPr txBox="1">
            <a:spLocks noGrp="1"/>
          </p:cNvSpPr>
          <p:nvPr>
            <p:ph type="body" idx="4294967295"/>
          </p:nvPr>
        </p:nvSpPr>
        <p:spPr>
          <a:xfrm>
            <a:off x="3143240" y="2143122"/>
            <a:ext cx="46412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Our APP “Smoker” 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ü"/>
            </a:pPr>
            <a:r>
              <a:rPr lang="en" sz="2000" dirty="0" smtClean="0"/>
              <a:t>helps people to detect their smoking                      behaviors.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ü"/>
            </a:pPr>
            <a:r>
              <a:rPr lang="en-US" sz="2000" dirty="0" smtClean="0"/>
              <a:t>B</a:t>
            </a:r>
            <a:r>
              <a:rPr lang="en" sz="2000" dirty="0" smtClean="0"/>
              <a:t>ased on the detection, it can give users useful feedback</a:t>
            </a:r>
            <a:r>
              <a:rPr lang="en" sz="2000" dirty="0"/>
              <a:t>.</a:t>
            </a:r>
            <a:endParaRPr lang="en" sz="2000" dirty="0" smtClean="0"/>
          </a:p>
        </p:txBody>
      </p:sp>
      <p:pic>
        <p:nvPicPr>
          <p:cNvPr id="51202" name="Picture 2" descr="http://www.stopsmokingchichester.co.uk/wpsystem/wp-content/uploads/iStock_000019168763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8"/>
            <a:ext cx="1963175" cy="250033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ctrTitle"/>
          </p:nvPr>
        </p:nvSpPr>
        <p:spPr>
          <a:xfrm>
            <a:off x="3143240" y="2071684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/>
              <a:t>Design Progress</a:t>
            </a:r>
            <a:endParaRPr lang="en" sz="44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1. Dvelopment Environment</a:t>
            </a:r>
            <a:endParaRPr lang="e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1500180"/>
            <a:ext cx="4786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Android Wearable Device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Android Studio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JAVA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3250" name="Picture 2" descr="http://media.gadgetsin.com/2014/06/samsung_gear_live_smart_watch_with_android_wear_announced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71684"/>
            <a:ext cx="1928826" cy="192882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2. Structure</a:t>
            </a:r>
            <a:endParaRPr lang="en" sz="3600" dirty="0"/>
          </a:p>
        </p:txBody>
      </p:sp>
      <p:sp useBgFill="1">
        <p:nvSpPr>
          <p:cNvPr id="5" name="矩形 4"/>
          <p:cNvSpPr/>
          <p:nvPr/>
        </p:nvSpPr>
        <p:spPr>
          <a:xfrm>
            <a:off x="785786" y="3929072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Audio Record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 useBgFill="1">
        <p:nvSpPr>
          <p:cNvPr id="14" name="流程图: 决策 13"/>
          <p:cNvSpPr/>
          <p:nvPr/>
        </p:nvSpPr>
        <p:spPr>
          <a:xfrm>
            <a:off x="6357950" y="3214692"/>
            <a:ext cx="1214446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 useBgFill="1">
        <p:nvSpPr>
          <p:cNvPr id="17" name="流程图: 过程 16"/>
          <p:cNvSpPr/>
          <p:nvPr/>
        </p:nvSpPr>
        <p:spPr>
          <a:xfrm>
            <a:off x="6286512" y="4214824"/>
            <a:ext cx="135732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Record Result </a:t>
            </a:r>
            <a:r>
              <a:rPr lang="en-US" altLang="zh-CN" dirty="0" err="1" smtClean="0">
                <a:solidFill>
                  <a:schemeClr val="tx1"/>
                </a:solidFill>
              </a:rPr>
              <a:t>Cigarret</a:t>
            </a:r>
            <a:r>
              <a:rPr lang="en-US" altLang="zh-CN" dirty="0" smtClean="0">
                <a:solidFill>
                  <a:schemeClr val="tx1"/>
                </a:solidFill>
              </a:rPr>
              <a:t> 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 useBgFill="1">
        <p:nvSpPr>
          <p:cNvPr id="18" name="流程图: 过程 17"/>
          <p:cNvSpPr/>
          <p:nvPr/>
        </p:nvSpPr>
        <p:spPr>
          <a:xfrm>
            <a:off x="6500826" y="1643056"/>
            <a:ext cx="100013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Detected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 useBgFill="1">
        <p:nvSpPr>
          <p:cNvPr id="19" name="流程图: 过程 18"/>
          <p:cNvSpPr/>
          <p:nvPr/>
        </p:nvSpPr>
        <p:spPr>
          <a:xfrm>
            <a:off x="3786182" y="1643056"/>
            <a:ext cx="100013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Gesture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 useBgFill="1">
        <p:nvSpPr>
          <p:cNvPr id="20" name="流程图: 过程 19"/>
          <p:cNvSpPr/>
          <p:nvPr/>
        </p:nvSpPr>
        <p:spPr>
          <a:xfrm>
            <a:off x="785786" y="1714494"/>
            <a:ext cx="100013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Audio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196424" y="3018237"/>
            <a:ext cx="178595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535753" y="3036097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9" idx="1"/>
          </p:cNvCxnSpPr>
          <p:nvPr/>
        </p:nvCxnSpPr>
        <p:spPr>
          <a:xfrm>
            <a:off x="1785918" y="1857370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8" idx="1"/>
          </p:cNvCxnSpPr>
          <p:nvPr/>
        </p:nvCxnSpPr>
        <p:spPr>
          <a:xfrm>
            <a:off x="4786314" y="185737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流程图: 过程 28"/>
          <p:cNvSpPr/>
          <p:nvPr/>
        </p:nvSpPr>
        <p:spPr>
          <a:xfrm>
            <a:off x="6500826" y="2500312"/>
            <a:ext cx="100013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r>
              <a:rPr lang="en-US" altLang="zh-CN" dirty="0" smtClean="0">
                <a:solidFill>
                  <a:schemeClr val="tx1"/>
                </a:solidFill>
              </a:rPr>
              <a:t> ++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形状 30"/>
          <p:cNvCxnSpPr>
            <a:stCxn id="14" idx="1"/>
          </p:cNvCxnSpPr>
          <p:nvPr/>
        </p:nvCxnSpPr>
        <p:spPr>
          <a:xfrm rot="10800000">
            <a:off x="4500562" y="2071685"/>
            <a:ext cx="1857388" cy="1393040"/>
          </a:xfrm>
          <a:prstGeom prst="bentConnector3">
            <a:avLst>
              <a:gd name="adj1" fmla="val 981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17" idx="0"/>
          </p:cNvCxnSpPr>
          <p:nvPr/>
        </p:nvCxnSpPr>
        <p:spPr>
          <a:xfrm rot="5400000">
            <a:off x="6715140" y="396479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15008" y="3786196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14744" y="300037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 useBgFill="1">
        <p:nvSpPr>
          <p:cNvPr id="42" name="流程图: 决策 41"/>
          <p:cNvSpPr/>
          <p:nvPr/>
        </p:nvSpPr>
        <p:spPr>
          <a:xfrm>
            <a:off x="2428860" y="3786196"/>
            <a:ext cx="1714512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T&gt;</a:t>
            </a:r>
            <a:r>
              <a:rPr lang="en-US" altLang="zh-CN" dirty="0" err="1" smtClean="0">
                <a:solidFill>
                  <a:schemeClr val="tx1"/>
                </a:solidFill>
              </a:rPr>
              <a:t>TimeLimit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2" idx="1"/>
            <a:endCxn id="5" idx="3"/>
          </p:cNvCxnSpPr>
          <p:nvPr/>
        </p:nvCxnSpPr>
        <p:spPr>
          <a:xfrm rot="10800000">
            <a:off x="1714480" y="4143387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71670" y="3786196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42" idx="0"/>
            <a:endCxn id="42" idx="0"/>
          </p:cNvCxnSpPr>
          <p:nvPr/>
        </p:nvCxnSpPr>
        <p:spPr>
          <a:xfrm rot="5400000" flipH="1" flipV="1">
            <a:off x="3286116" y="3786196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42" idx="0"/>
          </p:cNvCxnSpPr>
          <p:nvPr/>
        </p:nvCxnSpPr>
        <p:spPr>
          <a:xfrm rot="5400000">
            <a:off x="2643174" y="2643188"/>
            <a:ext cx="1785950" cy="500066"/>
          </a:xfrm>
          <a:prstGeom prst="bentConnector3">
            <a:avLst>
              <a:gd name="adj1" fmla="val -6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143372" y="2071684"/>
            <a:ext cx="1588" cy="2107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8" idx="2"/>
            <a:endCxn id="29" idx="0"/>
          </p:cNvCxnSpPr>
          <p:nvPr/>
        </p:nvCxnSpPr>
        <p:spPr>
          <a:xfrm rot="5400000">
            <a:off x="6786578" y="22859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9" idx="2"/>
            <a:endCxn id="14" idx="0"/>
          </p:cNvCxnSpPr>
          <p:nvPr/>
        </p:nvCxnSpPr>
        <p:spPr>
          <a:xfrm rot="5400000">
            <a:off x="6840157" y="305395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14546" y="142874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Found Click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500166" y="300037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 Click</a:t>
            </a:r>
            <a:endParaRPr lang="zh-CN" alt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3. </a:t>
            </a:r>
            <a:r>
              <a:rPr lang="en" sz="3600" dirty="0" smtClean="0"/>
              <a:t>Approach</a:t>
            </a:r>
            <a:endParaRPr lang="e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285866"/>
            <a:ext cx="47863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Audio Analyze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SVM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A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udio features extraction</a:t>
            </a:r>
          </a:p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Gesture Detection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Accelerometer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Experimental Analyze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Dosis"/>
              <a:ea typeface="Dosis"/>
              <a:cs typeface="Dosis"/>
              <a:sym typeface="Dosi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682" name="Picture 2" descr="https://pbs.twimg.com/profile_images/448108189796409344/bsd8b9D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500180"/>
            <a:ext cx="928694" cy="928694"/>
          </a:xfrm>
          <a:prstGeom prst="rect">
            <a:avLst/>
          </a:prstGeom>
          <a:noFill/>
        </p:spPr>
      </p:pic>
      <p:pic>
        <p:nvPicPr>
          <p:cNvPr id="71684" name="Picture 4" descr="http://www.redbullbcone.com/index.php/download_file/view_inline/46543/1225/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714626"/>
            <a:ext cx="1112469" cy="107157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Sampling Method</a:t>
            </a:r>
            <a:endParaRPr lang="e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714348" y="1285866"/>
            <a:ext cx="4181265" cy="3610800"/>
          </a:xfrm>
        </p:spPr>
        <p:txBody>
          <a:bodyPr/>
          <a:lstStyle/>
          <a:p>
            <a:r>
              <a:rPr lang="en-US" altLang="zh-CN" dirty="0" smtClean="0"/>
              <a:t>Record the audio file which </a:t>
            </a:r>
          </a:p>
          <a:p>
            <a:pPr>
              <a:buNone/>
            </a:pPr>
            <a:r>
              <a:rPr lang="en-US" altLang="zh-CN" dirty="0" smtClean="0"/>
              <a:t>i</a:t>
            </a:r>
            <a:r>
              <a:rPr lang="en-US" altLang="zh-CN" dirty="0" smtClean="0"/>
              <a:t>ncludes positive samples</a:t>
            </a:r>
          </a:p>
          <a:p>
            <a:r>
              <a:rPr lang="en-US" altLang="zh-CN" dirty="0" smtClean="0"/>
              <a:t>Move forward through the file </a:t>
            </a:r>
          </a:p>
          <a:p>
            <a:pPr>
              <a:buNone/>
            </a:pPr>
            <a:r>
              <a:rPr lang="en-US" altLang="zh-CN" dirty="0" smtClean="0"/>
              <a:t>frame by fame</a:t>
            </a:r>
          </a:p>
          <a:p>
            <a:r>
              <a:rPr lang="en-US" altLang="zh-CN" dirty="0" smtClean="0"/>
              <a:t>Extract features of frames </a:t>
            </a:r>
          </a:p>
          <a:p>
            <a:pPr>
              <a:buNone/>
            </a:pPr>
            <a:r>
              <a:rPr lang="en-US" altLang="zh-CN" dirty="0" smtClean="0"/>
              <a:t>c</a:t>
            </a:r>
            <a:r>
              <a:rPr lang="en-US" altLang="zh-CN" dirty="0" smtClean="0"/>
              <a:t>ontaining positive samples</a:t>
            </a:r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en-US" altLang="zh-CN" dirty="0" smtClean="0"/>
              <a:t>nd record the features in file.</a:t>
            </a:r>
            <a:endParaRPr lang="zh-CN" altLang="en-US" dirty="0"/>
          </a:p>
        </p:txBody>
      </p:sp>
      <p:pic>
        <p:nvPicPr>
          <p:cNvPr id="72706" name="Picture 2" descr="F:\ubipresent\sampl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142990"/>
            <a:ext cx="2047768" cy="36433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00166" y="1142990"/>
          <a:ext cx="6096000" cy="3322320"/>
        </p:xfrm>
        <a:graphic>
          <a:graphicData uri="http://schemas.openxmlformats.org/drawingml/2006/table">
            <a:tbl>
              <a:tblPr firstRow="1" bandRow="1">
                <a:tableStyleId>{23B64826-30D5-48CF-A08B-050E4E267A07}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Testing Sample</a:t>
                      </a:r>
                      <a:r>
                        <a:rPr lang="en-US" altLang="zh-CN" baseline="0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 Sample</a:t>
                      </a:r>
                      <a:r>
                        <a:rPr lang="en-US" altLang="zh-CN" baseline="0" dirty="0" smtClean="0"/>
                        <a:t>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Success rate of Prediction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(Han </a:t>
                      </a:r>
                      <a:r>
                        <a:rPr lang="en-US" altLang="zh-CN" dirty="0" err="1" smtClean="0"/>
                        <a:t>Geng</a:t>
                      </a:r>
                      <a:r>
                        <a:rPr lang="en-US" altLang="zh-CN" dirty="0" smtClean="0"/>
                        <a:t>) 50 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(Han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Geng</a:t>
                      </a:r>
                      <a:r>
                        <a:rPr lang="en-US" altLang="zh-CN" baseline="0" dirty="0" smtClean="0"/>
                        <a:t>)</a:t>
                      </a:r>
                      <a:r>
                        <a:rPr lang="en-US" altLang="zh-CN" dirty="0" smtClean="0"/>
                        <a:t>50 positive </a:t>
                      </a:r>
                    </a:p>
                    <a:p>
                      <a:r>
                        <a:rPr lang="en-US" altLang="zh-CN" dirty="0" smtClean="0"/>
                        <a:t>2870 negative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(Ye </a:t>
                      </a:r>
                      <a:r>
                        <a:rPr lang="en-US" altLang="zh-CN" dirty="0" err="1" smtClean="0"/>
                        <a:t>Tian</a:t>
                      </a:r>
                      <a:r>
                        <a:rPr lang="en-US" altLang="zh-CN" dirty="0" smtClean="0"/>
                        <a:t>)  50 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(Ye </a:t>
                      </a:r>
                      <a:r>
                        <a:rPr lang="en-US" altLang="zh-CN" dirty="0" err="1" smtClean="0"/>
                        <a:t>Tian</a:t>
                      </a:r>
                      <a:r>
                        <a:rPr lang="en-US" altLang="zh-CN" dirty="0" smtClean="0"/>
                        <a:t>)50 positive</a:t>
                      </a:r>
                    </a:p>
                    <a:p>
                      <a:r>
                        <a:rPr lang="en-US" altLang="zh-CN" dirty="0" smtClean="0"/>
                        <a:t>2870</a:t>
                      </a:r>
                      <a:r>
                        <a:rPr lang="en-US" altLang="zh-CN" baseline="0" dirty="0" smtClean="0"/>
                        <a:t> negative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Mixed 100 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(Mixed)100</a:t>
                      </a:r>
                      <a:r>
                        <a:rPr lang="en-US" altLang="zh-CN" baseline="0" dirty="0" smtClean="0"/>
                        <a:t> positive</a:t>
                      </a:r>
                    </a:p>
                    <a:p>
                      <a:r>
                        <a:rPr lang="en-US" altLang="zh-CN" baseline="0" dirty="0" smtClean="0"/>
                        <a:t>2870 negative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(Han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Geng</a:t>
                      </a:r>
                      <a:r>
                        <a:rPr lang="en-US" altLang="zh-CN" baseline="0" dirty="0" smtClean="0"/>
                        <a:t>) 50 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(Ye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Tian</a:t>
                      </a:r>
                      <a:r>
                        <a:rPr lang="en-US" altLang="zh-CN" baseline="0" dirty="0" smtClean="0"/>
                        <a:t>)50 positive</a:t>
                      </a:r>
                    </a:p>
                    <a:p>
                      <a:r>
                        <a:rPr lang="en-US" altLang="zh-CN" baseline="0" dirty="0" smtClean="0"/>
                        <a:t>2870 negative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(Ye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Tian</a:t>
                      </a:r>
                      <a:r>
                        <a:rPr lang="en-US" altLang="zh-CN" baseline="0" dirty="0" smtClean="0"/>
                        <a:t>) 50 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(Han </a:t>
                      </a:r>
                      <a:r>
                        <a:rPr lang="en-US" altLang="zh-CN" dirty="0" err="1" smtClean="0"/>
                        <a:t>Geng</a:t>
                      </a:r>
                      <a:r>
                        <a:rPr lang="en-US" altLang="zh-CN" dirty="0" smtClean="0"/>
                        <a:t>) 50 positive</a:t>
                      </a:r>
                    </a:p>
                    <a:p>
                      <a:r>
                        <a:rPr lang="en-US" altLang="zh-CN" dirty="0" smtClean="0"/>
                        <a:t>2870 negative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64292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SVM Training Test Result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Accelerometer</a:t>
            </a:r>
            <a:endParaRPr lang="en" dirty="0"/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42911" y="1302836"/>
            <a:ext cx="3429024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In this app, these two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peremeters are mainly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used: 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Pitch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Roll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5057" name="Picture 1" descr="F:\ubipresent\oriet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500180"/>
            <a:ext cx="3342766" cy="233362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224</Words>
  <PresentationFormat>全屏显示(16:9)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Sniglet</vt:lpstr>
      <vt:lpstr>Dosis</vt:lpstr>
      <vt:lpstr>Wingdings</vt:lpstr>
      <vt:lpstr>Friar template</vt:lpstr>
      <vt:lpstr>Smart Watch  Smoking  Detection</vt:lpstr>
      <vt:lpstr>Bad For Health!</vt:lpstr>
      <vt:lpstr>Design Progress</vt:lpstr>
      <vt:lpstr>1. Dvelopment Environment</vt:lpstr>
      <vt:lpstr>2. Structure</vt:lpstr>
      <vt:lpstr>3. Approach</vt:lpstr>
      <vt:lpstr>Sampling Method</vt:lpstr>
      <vt:lpstr>幻灯片 8</vt:lpstr>
      <vt:lpstr>Accelerometer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ttHIS IS YOUR PRESENTATION TITLE</dc:title>
  <cp:lastModifiedBy>ty</cp:lastModifiedBy>
  <cp:revision>16</cp:revision>
  <dcterms:modified xsi:type="dcterms:W3CDTF">2016-05-02T03:33:18Z</dcterms:modified>
</cp:coreProperties>
</file>