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66" r:id="rId6"/>
    <p:sldId id="265" r:id="rId7"/>
    <p:sldId id="267" r:id="rId8"/>
    <p:sldId id="268" r:id="rId9"/>
    <p:sldId id="269" r:id="rId10"/>
    <p:sldId id="271" r:id="rId11"/>
    <p:sldId id="262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Inter Medium" panose="020B0604020202020204" charset="0"/>
      <p:regular r:id="rId18"/>
      <p:bold r:id="rId19"/>
      <p:italic r:id="rId20"/>
      <p:boldItalic r:id="rId21"/>
    </p:embeddedFont>
    <p:embeddedFont>
      <p:font typeface="Inter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48" autoAdjust="0"/>
  </p:normalViewPr>
  <p:slideViewPr>
    <p:cSldViewPr snapToGrid="0">
      <p:cViewPr varScale="1">
        <p:scale>
          <a:sx n="102" d="100"/>
          <a:sy n="102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7D764854-DD77-4BC0-7790-43CFD0DD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B1FF193B-45EC-F3C5-3303-7AB39B07BD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6E318075-C428-B122-FE42-B1EDF2DBB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60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E23DAC6-9DA5-96ED-09FC-F0E83E41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496EBAD6-495A-7CDB-AE94-01AFFFD0F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8126D601-DBE6-D066-1672-5F6EE10B3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8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B20DEFC5-C199-0E8D-F6DF-9C6C8F213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66796BF5-AEB8-EC28-AFDF-D3F810569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5A9AEB45-E653-0179-C507-CE18CA99B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13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7240843-E246-4BBD-8588-467F695F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1C71B35A-1B29-8567-741C-94ED479EA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6776DD54-A5E7-3D81-A9D2-3CFD9ECFF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3C4A38D2-2ADF-2E2E-BFE4-C5FDE312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C1700766-CBAE-92C5-6AFB-0CF77785A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F409F9D0-5D2B-9D28-690E-B9FF70664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69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68E744F-F7CF-C37B-A321-8B3F24ECA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1F6C75DD-7DE9-A2C1-053B-D324927F8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222F1FF5-9310-2280-CE33-39C7BA60F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71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5FF333CD-E976-EDE9-47FE-C36FB7310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7949AC22-47BD-61AA-FEEB-52CA0E6A3D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C2D5AC05-2F39-49C7-240A-5D9222E75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54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B09F2B-D7BE-BF25-EAD4-212ACFEE6FE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67962" y="4927600"/>
            <a:ext cx="636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A8A8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C2 - Interne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5428" y="1153887"/>
            <a:ext cx="6001658" cy="1705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0E3449"/>
                </a:solidFill>
                <a:latin typeface="Inter SemiBold"/>
                <a:ea typeface="Inter SemiBold"/>
              </a:rPr>
              <a:t>Spotify Data </a:t>
            </a:r>
            <a:r>
              <a:rPr lang="fr-FR" sz="4000" dirty="0" err="1">
                <a:solidFill>
                  <a:srgbClr val="0E3449"/>
                </a:solidFill>
                <a:latin typeface="Inter SemiBold"/>
                <a:ea typeface="Inter SemiBold"/>
              </a:rPr>
              <a:t>Governance</a:t>
            </a:r>
            <a:r>
              <a:rPr lang="fr-FR" sz="4000" dirty="0">
                <a:solidFill>
                  <a:srgbClr val="0E3449"/>
                </a:solidFill>
                <a:latin typeface="Inter SemiBold"/>
                <a:ea typeface="Inter SemiBold"/>
              </a:rPr>
              <a:t> </a:t>
            </a:r>
            <a:r>
              <a:rPr lang="fr-FR" sz="4000" dirty="0" err="1">
                <a:solidFill>
                  <a:srgbClr val="0E3449"/>
                </a:solidFill>
                <a:latin typeface="Inter SemiBold"/>
                <a:ea typeface="Inter SemiBold"/>
              </a:rPr>
              <a:t>Framwork</a:t>
            </a:r>
            <a:endParaRPr sz="40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55840074-8A6F-D494-0AC7-834E6D96D921}"/>
              </a:ext>
            </a:extLst>
          </p:cNvPr>
          <p:cNvSpPr txBox="1">
            <a:spLocks/>
          </p:cNvSpPr>
          <p:nvPr/>
        </p:nvSpPr>
        <p:spPr>
          <a:xfrm>
            <a:off x="62792" y="3743567"/>
            <a:ext cx="2353836" cy="13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13/05/2025</a:t>
            </a:r>
          </a:p>
          <a:p>
            <a:endParaRPr lang="fr-FR" sz="1600" dirty="0">
              <a:solidFill>
                <a:srgbClr val="4B5258"/>
              </a:solidFill>
              <a:latin typeface="Inter Medium"/>
              <a:ea typeface="Inter Medium"/>
            </a:endParaRPr>
          </a:p>
          <a:p>
            <a:r>
              <a:rPr lang="fr-FR" sz="1600" dirty="0" err="1">
                <a:solidFill>
                  <a:srgbClr val="4B5258"/>
                </a:solidFill>
                <a:latin typeface="Inter Medium"/>
                <a:ea typeface="Inter Medium"/>
              </a:rPr>
              <a:t>Presented</a:t>
            </a: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 by</a:t>
            </a:r>
          </a:p>
          <a:p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Amara NAIT SAIDI</a:t>
            </a:r>
          </a:p>
          <a:p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Dyhia TOUAHRI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666D36B6-0EAE-87E4-B71D-041F3ACD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6E02834-C6F6-B2A9-48B3-3491612F9EC3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28475" y="936409"/>
            <a:ext cx="3858328" cy="432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Phase 1: </a:t>
            </a:r>
            <a:r>
              <a:rPr lang="fr-FR" sz="1600" dirty="0" err="1">
                <a:solidFill>
                  <a:srgbClr val="4B5258"/>
                </a:solidFill>
                <a:latin typeface="Inter Medium"/>
                <a:ea typeface="Inter Medium"/>
              </a:rPr>
              <a:t>Foundation</a:t>
            </a: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 (</a:t>
            </a:r>
            <a:r>
              <a:rPr lang="fr-FR" sz="1600" dirty="0" err="1">
                <a:solidFill>
                  <a:srgbClr val="4B5258"/>
                </a:solidFill>
                <a:latin typeface="Inter Medium"/>
                <a:ea typeface="Inter Medium"/>
              </a:rPr>
              <a:t>Months</a:t>
            </a: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 1-6)</a:t>
            </a:r>
            <a:endParaRPr lang="fr-FR"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C74767AD-1260-4D35-586F-E91926DFFA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4C761C57-6CF0-2984-9B20-955835AF0CEC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05CCCFD8-AA8A-6860-3C96-B8212F1A93D7}"/>
              </a:ext>
            </a:extLst>
          </p:cNvPr>
          <p:cNvSpPr txBox="1">
            <a:spLocks/>
          </p:cNvSpPr>
          <p:nvPr/>
        </p:nvSpPr>
        <p:spPr>
          <a:xfrm>
            <a:off x="252759" y="1431682"/>
            <a:ext cx="3274826" cy="14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Establish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key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Pilot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Music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team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policies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standards</a:t>
            </a:r>
            <a:endParaRPr lang="fr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9386E94-71D4-75CA-9FC4-7CEE30F25CF2}"/>
              </a:ext>
            </a:extLst>
          </p:cNvPr>
          <p:cNvCxnSpPr>
            <a:cxnSpLocks/>
          </p:cNvCxnSpPr>
          <p:nvPr/>
        </p:nvCxnSpPr>
        <p:spPr>
          <a:xfrm>
            <a:off x="4303022" y="936409"/>
            <a:ext cx="4857" cy="38037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00380567-6ED1-2D54-1AA5-18808944BE3A}"/>
              </a:ext>
            </a:extLst>
          </p:cNvPr>
          <p:cNvSpPr txBox="1">
            <a:spLocks/>
          </p:cNvSpPr>
          <p:nvPr/>
        </p:nvSpPr>
        <p:spPr>
          <a:xfrm>
            <a:off x="377967" y="3600738"/>
            <a:ext cx="3085589" cy="113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Roll out to 3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cataloging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Launch training programs</a:t>
            </a:r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7E09A59E-006C-FEC2-8CA4-F899604E42F9}"/>
              </a:ext>
            </a:extLst>
          </p:cNvPr>
          <p:cNvSpPr txBox="1">
            <a:spLocks/>
          </p:cNvSpPr>
          <p:nvPr/>
        </p:nvSpPr>
        <p:spPr>
          <a:xfrm>
            <a:off x="5213495" y="1433250"/>
            <a:ext cx="3105014" cy="126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 global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automated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compliance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Establish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continuous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improvement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338D05BA-59D4-E282-54BB-6AAFB89A0BA9}"/>
              </a:ext>
            </a:extLst>
          </p:cNvPr>
          <p:cNvSpPr txBox="1">
            <a:spLocks/>
          </p:cNvSpPr>
          <p:nvPr/>
        </p:nvSpPr>
        <p:spPr>
          <a:xfrm>
            <a:off x="5150304" y="3499070"/>
            <a:ext cx="3168205" cy="105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analytics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AI/ML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governance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optimization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2D723F-4382-6242-A034-4D8D209FF816}"/>
              </a:ext>
            </a:extLst>
          </p:cNvPr>
          <p:cNvCxnSpPr>
            <a:cxnSpLocks/>
          </p:cNvCxnSpPr>
          <p:nvPr/>
        </p:nvCxnSpPr>
        <p:spPr>
          <a:xfrm flipV="1">
            <a:off x="228474" y="2841460"/>
            <a:ext cx="8847245" cy="6241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Google Shape;68;p15">
            <a:extLst>
              <a:ext uri="{FF2B5EF4-FFF2-40B4-BE49-F238E27FC236}">
                <a16:creationId xmlns:a16="http://schemas.microsoft.com/office/drawing/2014/main" id="{FB42B7C5-F317-3811-EA4E-AB6A8F11EC86}"/>
              </a:ext>
            </a:extLst>
          </p:cNvPr>
          <p:cNvSpPr txBox="1">
            <a:spLocks/>
          </p:cNvSpPr>
          <p:nvPr/>
        </p:nvSpPr>
        <p:spPr>
          <a:xfrm>
            <a:off x="806006" y="6946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50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Implementation Roadmap</a:t>
            </a:r>
            <a:endParaRPr lang="fr-FR" sz="25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A3CEAC03-16D9-8DA6-C495-369FF3EEADA3}"/>
              </a:ext>
            </a:extLst>
          </p:cNvPr>
          <p:cNvSpPr txBox="1">
            <a:spLocks/>
          </p:cNvSpPr>
          <p:nvPr/>
        </p:nvSpPr>
        <p:spPr>
          <a:xfrm>
            <a:off x="252759" y="2983191"/>
            <a:ext cx="3858328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4B5258"/>
                </a:solidFill>
                <a:latin typeface="Inter Medium"/>
                <a:ea typeface="Inter Medium"/>
              </a:rPr>
              <a:t>Phase 2: Expansion (Months 7-12)</a:t>
            </a:r>
          </a:p>
          <a:p>
            <a:endParaRPr lang="fr-FR"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8E063106-D323-BBD0-5A18-B127D1E317DF}"/>
              </a:ext>
            </a:extLst>
          </p:cNvPr>
          <p:cNvSpPr txBox="1">
            <a:spLocks/>
          </p:cNvSpPr>
          <p:nvPr/>
        </p:nvSpPr>
        <p:spPr>
          <a:xfrm>
            <a:off x="4499814" y="924395"/>
            <a:ext cx="4485580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4B5258"/>
                </a:solidFill>
                <a:latin typeface="Inter Medium"/>
                <a:ea typeface="Inter Medium"/>
              </a:rPr>
              <a:t>Phase 3: Enterprise-wide (Months 13-18)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C9D39B47-D73E-EB94-F107-3384586A5DC4}"/>
              </a:ext>
            </a:extLst>
          </p:cNvPr>
          <p:cNvSpPr txBox="1">
            <a:spLocks/>
          </p:cNvSpPr>
          <p:nvPr/>
        </p:nvSpPr>
        <p:spPr>
          <a:xfrm>
            <a:off x="4886524" y="2914217"/>
            <a:ext cx="3858328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Phase 4: Optimization (Months 19-24)</a:t>
            </a:r>
            <a:endParaRPr lang="fr-FR"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0296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Summary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926393" y="1147324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</a:rPr>
              <a:t>1/ The Business Case</a:t>
            </a:r>
            <a:br>
              <a:rPr lang="fr-FR" sz="2000" dirty="0">
                <a:solidFill>
                  <a:srgbClr val="4B5258"/>
                </a:solidFill>
                <a:latin typeface="Inter Medium"/>
                <a:ea typeface="Inter Medium"/>
              </a:rPr>
            </a:br>
            <a:endParaRPr lang="fr-FR" sz="2000" dirty="0">
              <a:solidFill>
                <a:srgbClr val="4B5258"/>
              </a:solidFill>
              <a:latin typeface="Inter Medium"/>
              <a:ea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88881" y="139052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926393" y="1680424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2/ Framework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Overview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88881" y="192362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926393" y="2213524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3/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Organizational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Models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88881" y="245672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05AA10C3-C251-39F4-0AAC-2312516CB110}"/>
              </a:ext>
            </a:extLst>
          </p:cNvPr>
          <p:cNvSpPr txBox="1">
            <a:spLocks/>
          </p:cNvSpPr>
          <p:nvPr/>
        </p:nvSpPr>
        <p:spPr>
          <a:xfrm>
            <a:off x="926393" y="2673127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</a:rPr>
              <a:t>4/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</a:rPr>
              <a:t>Implementation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</a:rPr>
              <a:t> Roadmap</a:t>
            </a:r>
          </a:p>
        </p:txBody>
      </p:sp>
      <p:sp>
        <p:nvSpPr>
          <p:cNvPr id="3" name="Google Shape;70;p15">
            <a:extLst>
              <a:ext uri="{FF2B5EF4-FFF2-40B4-BE49-F238E27FC236}">
                <a16:creationId xmlns:a16="http://schemas.microsoft.com/office/drawing/2014/main" id="{D5AA2F05-42D9-23CA-5064-92B1D86A876F}"/>
              </a:ext>
            </a:extLst>
          </p:cNvPr>
          <p:cNvSpPr/>
          <p:nvPr/>
        </p:nvSpPr>
        <p:spPr>
          <a:xfrm rot="-355994">
            <a:off x="588881" y="291632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1;p15">
            <a:extLst>
              <a:ext uri="{FF2B5EF4-FFF2-40B4-BE49-F238E27FC236}">
                <a16:creationId xmlns:a16="http://schemas.microsoft.com/office/drawing/2014/main" id="{AD874E53-2EF0-E45C-F860-F465691B66CD}"/>
              </a:ext>
            </a:extLst>
          </p:cNvPr>
          <p:cNvSpPr txBox="1">
            <a:spLocks/>
          </p:cNvSpPr>
          <p:nvPr/>
        </p:nvSpPr>
        <p:spPr>
          <a:xfrm>
            <a:off x="926393" y="3206227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fr-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2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B60CCFDD-BACC-B021-DF69-B3E57616C8EF}"/>
              </a:ext>
            </a:extLst>
          </p:cNvPr>
          <p:cNvSpPr/>
          <p:nvPr/>
        </p:nvSpPr>
        <p:spPr>
          <a:xfrm rot="-355994">
            <a:off x="588881" y="344942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3;p15">
            <a:extLst>
              <a:ext uri="{FF2B5EF4-FFF2-40B4-BE49-F238E27FC236}">
                <a16:creationId xmlns:a16="http://schemas.microsoft.com/office/drawing/2014/main" id="{D1E04920-B2A3-2571-225F-F2199CA42FD8}"/>
              </a:ext>
            </a:extLst>
          </p:cNvPr>
          <p:cNvSpPr txBox="1">
            <a:spLocks/>
          </p:cNvSpPr>
          <p:nvPr/>
        </p:nvSpPr>
        <p:spPr>
          <a:xfrm>
            <a:off x="926393" y="3739327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fr-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3</a:t>
            </a: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41096F87-0787-5BDE-1088-D3F379B5A7CA}"/>
              </a:ext>
            </a:extLst>
          </p:cNvPr>
          <p:cNvSpPr/>
          <p:nvPr/>
        </p:nvSpPr>
        <p:spPr>
          <a:xfrm rot="-355994">
            <a:off x="588881" y="3982527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040271" y="1702750"/>
            <a:ext cx="6550699" cy="1163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The Business Case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351AB67D-6E8F-02E2-732C-11832167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7009A056-0B9A-BEFE-1EBE-71FFAB571E0E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Business Case</a:t>
            </a: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E7CE48E9-B096-B59A-5A9A-24431DA3ED9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45462" y="1373605"/>
            <a:ext cx="3621740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Current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Challenges</a:t>
            </a: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D6B6F2B8-137E-9683-0DC6-F5FE860E3B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91B105F5-CEEA-7B45-86B4-EDC0E3730C56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5910EB92-70CF-AE56-2C77-5DA41F8968CD}"/>
              </a:ext>
            </a:extLst>
          </p:cNvPr>
          <p:cNvSpPr txBox="1">
            <a:spLocks/>
          </p:cNvSpPr>
          <p:nvPr/>
        </p:nvSpPr>
        <p:spPr>
          <a:xfrm>
            <a:off x="4582225" y="1364221"/>
            <a:ext cx="4315032" cy="81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Business Impact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Without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Action</a:t>
            </a: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C61C8D18-F7D0-DF15-3833-B7552C21829F}"/>
              </a:ext>
            </a:extLst>
          </p:cNvPr>
          <p:cNvSpPr txBox="1">
            <a:spLocks/>
          </p:cNvSpPr>
          <p:nvPr/>
        </p:nvSpPr>
        <p:spPr>
          <a:xfrm>
            <a:off x="463376" y="2009377"/>
            <a:ext cx="3721028" cy="215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Increasing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regulatory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across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180+ countries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Growing data volumes: 500M+ users generating petabytes of data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silos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limiting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operational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Rising cyber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threats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29799C-C28B-DF2A-1B0D-B0E191758D3A}"/>
              </a:ext>
            </a:extLst>
          </p:cNvPr>
          <p:cNvCxnSpPr/>
          <p:nvPr/>
        </p:nvCxnSpPr>
        <p:spPr>
          <a:xfrm>
            <a:off x="4383314" y="1436914"/>
            <a:ext cx="0" cy="27286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98606165-6CDF-2DF5-F12C-440E5CD93604}"/>
              </a:ext>
            </a:extLst>
          </p:cNvPr>
          <p:cNvSpPr txBox="1">
            <a:spLocks/>
          </p:cNvSpPr>
          <p:nvPr/>
        </p:nvSpPr>
        <p:spPr>
          <a:xfrm>
            <a:off x="4499427" y="1906706"/>
            <a:ext cx="3721028" cy="215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Potential regulatory fines (up to 4% of global revenue under GDPR)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Operational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inefficiencies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costing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millions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annually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Decreased user trust and potential churn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Competitive disadvantage in data-driven innovation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CB00C0B7-5441-D3A4-A757-8F972C56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8BC1FDE7-C6BA-EC8B-CBD0-A40A8DD4B4D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1" y="1702750"/>
            <a:ext cx="6550699" cy="1163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Framework </a:t>
            </a: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Overview</a:t>
            </a:r>
            <a:endParaRPr lang="fr-FR"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1680597B-EDC7-6B98-D153-D0A5802CDC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54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F61753DA-FEA0-AAC4-B565-78469E1F1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6CDD155-6102-882E-EC13-A5021966D25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63410" y="8614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"/>
              </a:rPr>
              <a:t>Framework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"/>
              </a:rPr>
              <a:t>Overview</a:t>
            </a:r>
            <a:endParaRPr lang="fr-FR" sz="25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A549D139-2AE9-47C3-0F0E-5232B306D6D4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52759" y="959891"/>
            <a:ext cx="3621740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Governance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Structure</a:t>
            </a: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44742443-940B-D05A-0832-71999D658C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8E986C02-EC69-737A-8D28-5546BC234653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537817DA-BDEE-7B11-A426-312FC89C38FF}"/>
              </a:ext>
            </a:extLst>
          </p:cNvPr>
          <p:cNvSpPr txBox="1">
            <a:spLocks/>
          </p:cNvSpPr>
          <p:nvPr/>
        </p:nvSpPr>
        <p:spPr>
          <a:xfrm>
            <a:off x="4780115" y="918280"/>
            <a:ext cx="413541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Data Management</a:t>
            </a: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356A7DD4-5EDE-37C9-8A3A-93B021DA4CF3}"/>
              </a:ext>
            </a:extLst>
          </p:cNvPr>
          <p:cNvSpPr txBox="1">
            <a:spLocks/>
          </p:cNvSpPr>
          <p:nvPr/>
        </p:nvSpPr>
        <p:spPr>
          <a:xfrm>
            <a:off x="252759" y="1431682"/>
            <a:ext cx="3274826" cy="14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Center of Excellence (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model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Clear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responsibilities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Protection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Officer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(DPO)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appointment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8AB7242-2518-D3FA-95D7-9C3173F38EC7}"/>
              </a:ext>
            </a:extLst>
          </p:cNvPr>
          <p:cNvCxnSpPr>
            <a:cxnSpLocks/>
          </p:cNvCxnSpPr>
          <p:nvPr/>
        </p:nvCxnSpPr>
        <p:spPr>
          <a:xfrm>
            <a:off x="4303022" y="936409"/>
            <a:ext cx="4857" cy="38037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15203C86-E360-EE50-7CE3-C92DB3CB13D9}"/>
              </a:ext>
            </a:extLst>
          </p:cNvPr>
          <p:cNvSpPr txBox="1">
            <a:spLocks/>
          </p:cNvSpPr>
          <p:nvPr/>
        </p:nvSpPr>
        <p:spPr>
          <a:xfrm>
            <a:off x="377967" y="3600738"/>
            <a:ext cx="3085589" cy="113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GDPR/CCPA compliance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PCI-DSS for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payment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Encryption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62C0592C-EC09-BD95-41A7-C9B6547A8C35}"/>
              </a:ext>
            </a:extLst>
          </p:cNvPr>
          <p:cNvSpPr txBox="1">
            <a:spLocks/>
          </p:cNvSpPr>
          <p:nvPr/>
        </p:nvSpPr>
        <p:spPr>
          <a:xfrm>
            <a:off x="5213495" y="1433251"/>
            <a:ext cx="3105014" cy="6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quality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Master data management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lifecycle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management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F555E29E-AE92-F50E-684F-8ECAA0640E79}"/>
              </a:ext>
            </a:extLst>
          </p:cNvPr>
          <p:cNvSpPr txBox="1">
            <a:spLocks/>
          </p:cNvSpPr>
          <p:nvPr/>
        </p:nvSpPr>
        <p:spPr>
          <a:xfrm>
            <a:off x="5150304" y="3499070"/>
            <a:ext cx="3168205" cy="105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cataloging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Quality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monitoring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Automated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compliance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reporting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AA829DF-B61A-DED8-9D96-670FABCC41EB}"/>
              </a:ext>
            </a:extLst>
          </p:cNvPr>
          <p:cNvCxnSpPr>
            <a:cxnSpLocks/>
          </p:cNvCxnSpPr>
          <p:nvPr/>
        </p:nvCxnSpPr>
        <p:spPr>
          <a:xfrm flipV="1">
            <a:off x="228474" y="2841460"/>
            <a:ext cx="8847245" cy="6241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F8C19EB2-9971-9A54-5367-646832ADB32E}"/>
              </a:ext>
            </a:extLst>
          </p:cNvPr>
          <p:cNvSpPr txBox="1">
            <a:spLocks/>
          </p:cNvSpPr>
          <p:nvPr/>
        </p:nvSpPr>
        <p:spPr>
          <a:xfrm>
            <a:off x="228474" y="2993563"/>
            <a:ext cx="413541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Compliance &amp; Security</a:t>
            </a:r>
          </a:p>
        </p:txBody>
      </p:sp>
      <p:sp>
        <p:nvSpPr>
          <p:cNvPr id="17" name="Google Shape;69;p15">
            <a:extLst>
              <a:ext uri="{FF2B5EF4-FFF2-40B4-BE49-F238E27FC236}">
                <a16:creationId xmlns:a16="http://schemas.microsoft.com/office/drawing/2014/main" id="{CD45BB5D-3F45-C398-F4A6-BE497A011CB3}"/>
              </a:ext>
            </a:extLst>
          </p:cNvPr>
          <p:cNvSpPr txBox="1">
            <a:spLocks/>
          </p:cNvSpPr>
          <p:nvPr/>
        </p:nvSpPr>
        <p:spPr>
          <a:xfrm>
            <a:off x="4836123" y="2934922"/>
            <a:ext cx="413541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Technology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51646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5F5EB79D-31BC-0741-4946-ADF6D007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CDD92568-12A7-3CDC-7742-2C769F70F4A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1" y="1702750"/>
            <a:ext cx="6550699" cy="1163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Organizational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 </a:t>
            </a: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Models</a:t>
            </a:r>
            <a:endParaRPr lang="fr-FR" sz="4500" b="1" dirty="0">
              <a:solidFill>
                <a:srgbClr val="0E3449"/>
              </a:solidFill>
              <a:latin typeface="Inter"/>
              <a:ea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11AE9396-A59D-6AB3-F6EE-5B6EDF1561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30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9C22E0F6-F441-7844-91ED-BCE014AC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EB19E6A-942C-45D7-BC98-E717204BAECB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63410" y="8614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Organizational</a:t>
            </a: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Models</a:t>
            </a:r>
            <a:endParaRPr lang="fr-FR" sz="25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EAF7ED74-4844-8E63-8C94-658833502C3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34121" y="902965"/>
            <a:ext cx="3621740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Center of Excellence Model</a:t>
            </a: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F3D7F7A7-3032-D412-7732-BE24F92864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C34315BC-ED03-3766-BF9E-0A22A7208C4A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0B1ED5E3-F626-EA77-50FD-967F0138D427}"/>
              </a:ext>
            </a:extLst>
          </p:cNvPr>
          <p:cNvSpPr txBox="1">
            <a:spLocks/>
          </p:cNvSpPr>
          <p:nvPr/>
        </p:nvSpPr>
        <p:spPr>
          <a:xfrm>
            <a:off x="289932" y="1560908"/>
            <a:ext cx="6025458" cy="25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fr-F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</a:t>
            </a:r>
            <a:r>
              <a:rPr lang="fr-F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Balances centralized governance with departmental flexibility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Proven success in similar global organizations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Scalable for Spotify's diverse business units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tabLst>
                <a:tab pos="457200" algn="l"/>
              </a:tabLst>
              <a:defRPr/>
            </a:pPr>
            <a:endParaRPr kumimoji="0" lang="fr-FR" sz="105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12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2A99A9FD-7D1D-5D36-0383-E0805B56A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33DA6E74-8A72-D2AD-6E0A-272B1AD4394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21834" y="1702750"/>
            <a:ext cx="7872761" cy="100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Implementation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 Roadmap</a:t>
            </a: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7959A6E9-B913-3648-021C-99F67DE15B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0118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Affichage à l'écran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Inter SemiBold</vt:lpstr>
      <vt:lpstr>Aptos</vt:lpstr>
      <vt:lpstr>Inter</vt:lpstr>
      <vt:lpstr>Inter Medium</vt:lpstr>
      <vt:lpstr>Symbol</vt:lpstr>
      <vt:lpstr>Simple Light</vt:lpstr>
      <vt:lpstr>Spotify Data Governance Framwork</vt:lpstr>
      <vt:lpstr>Summary</vt:lpstr>
      <vt:lpstr>The Business Case</vt:lpstr>
      <vt:lpstr>The Business Case</vt:lpstr>
      <vt:lpstr>Framework Overview</vt:lpstr>
      <vt:lpstr>Framework Overview</vt:lpstr>
      <vt:lpstr>Organizational Models</vt:lpstr>
      <vt:lpstr>Organizational Models</vt:lpstr>
      <vt:lpstr>Implementation Roadmap</vt:lpstr>
      <vt:lpstr>Phase 1: Foundation (Months 1-6)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Dyhia TOUAHRI</dc:creator>
  <cp:lastModifiedBy>Dyhia TOUAHRI</cp:lastModifiedBy>
  <cp:revision>3</cp:revision>
  <dcterms:modified xsi:type="dcterms:W3CDTF">2025-05-23T08:23:59Z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3e49bf-5c7f-4a8a-bbbc-7213e78f5e38_Enabled">
    <vt:lpwstr>true</vt:lpwstr>
  </property>
  <property fmtid="{D5CDD505-2E9C-101B-9397-08002B2CF9AE}" pid="3" name="MSIP_Label_663e49bf-5c7f-4a8a-bbbc-7213e78f5e38_SetDate">
    <vt:lpwstr>2025-05-20T13:37:50Z</vt:lpwstr>
  </property>
  <property fmtid="{D5CDD505-2E9C-101B-9397-08002B2CF9AE}" pid="4" name="MSIP_Label_663e49bf-5c7f-4a8a-bbbc-7213e78f5e38_Method">
    <vt:lpwstr>Standard</vt:lpwstr>
  </property>
  <property fmtid="{D5CDD505-2E9C-101B-9397-08002B2CF9AE}" pid="5" name="MSIP_Label_663e49bf-5c7f-4a8a-bbbc-7213e78f5e38_Name">
    <vt:lpwstr>C2 - Information à diffusion restreinte</vt:lpwstr>
  </property>
  <property fmtid="{D5CDD505-2E9C-101B-9397-08002B2CF9AE}" pid="6" name="MSIP_Label_663e49bf-5c7f-4a8a-bbbc-7213e78f5e38_SiteId">
    <vt:lpwstr>039c67fe-49fc-42f3-a2a4-0a85eee29a7d</vt:lpwstr>
  </property>
  <property fmtid="{D5CDD505-2E9C-101B-9397-08002B2CF9AE}" pid="7" name="MSIP_Label_663e49bf-5c7f-4a8a-bbbc-7213e78f5e38_ActionId">
    <vt:lpwstr>d0f8653d-8453-4e20-99a9-d514193111f0</vt:lpwstr>
  </property>
  <property fmtid="{D5CDD505-2E9C-101B-9397-08002B2CF9AE}" pid="8" name="MSIP_Label_663e49bf-5c7f-4a8a-bbbc-7213e78f5e38_ContentBits">
    <vt:lpwstr>2</vt:lpwstr>
  </property>
  <property fmtid="{D5CDD505-2E9C-101B-9397-08002B2CF9AE}" pid="9" name="MSIP_Label_663e49bf-5c7f-4a8a-bbbc-7213e78f5e38_Tag">
    <vt:lpwstr>10, 3, 0, 1</vt:lpwstr>
  </property>
  <property fmtid="{D5CDD505-2E9C-101B-9397-08002B2CF9AE}" pid="10" name="ClassificationContentMarkingFooterLocations">
    <vt:lpwstr>Simple Light:3</vt:lpwstr>
  </property>
  <property fmtid="{D5CDD505-2E9C-101B-9397-08002B2CF9AE}" pid="11" name="ClassificationContentMarkingFooterText">
    <vt:lpwstr>C2 - Interne</vt:lpwstr>
  </property>
</Properties>
</file>