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57" r:id="rId4"/>
    <p:sldId id="263" r:id="rId5"/>
    <p:sldId id="266" r:id="rId6"/>
    <p:sldId id="265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2" r:id="rId20"/>
  </p:sldIdLst>
  <p:sldSz cx="9144000" cy="5143500" type="screen16x9"/>
  <p:notesSz cx="6858000" cy="9144000"/>
  <p:embeddedFontLst>
    <p:embeddedFont>
      <p:font typeface="Inter" panose="020B0604020202020204" charset="0"/>
      <p:regular r:id="rId22"/>
      <p:bold r:id="rId23"/>
      <p:italic r:id="rId24"/>
      <p:boldItalic r:id="rId25"/>
    </p:embeddedFont>
    <p:embeddedFont>
      <p:font typeface="Inter Medium" panose="020B0604020202020204" charset="0"/>
      <p:regular r:id="rId26"/>
      <p:bold r:id="rId27"/>
      <p:italic r:id="rId28"/>
      <p:boldItalic r:id="rId29"/>
    </p:embeddedFont>
    <p:embeddedFont>
      <p:font typeface="Inter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7D764854-DD77-4BC0-7790-43CFD0DD7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B1FF193B-45EC-F3C5-3303-7AB39B07BD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6E318075-C428-B122-FE42-B1EDF2DBB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60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1CFC6487-0E4C-F34B-8951-F74A34E79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C668496C-57C3-BC14-258B-A6465D526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56EC47E4-406A-ED8C-404A-BD81AE7B6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11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95692C3-CF6E-BD9B-DE9B-4A6933259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CC715027-C3AC-A4FE-9FDD-F69F78AEC6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5DEABA84-6EC2-9CB0-63F0-6083E762E9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959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ED6C6170-91FB-CFC0-10E3-1013238C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60834501-9E83-454C-E0F3-ED7786136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73F9DA21-2C53-2B1C-64B4-C67EF430FE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22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5D6C29D-237F-ABAB-45D0-57D98F6C6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74A7A3A0-752D-60B9-D640-0459D4FDAA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68B0FE21-31CB-9585-8348-D660F1904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60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F2408120-52CB-5B79-7909-9EA66AA4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CF61EED6-6EF6-AE27-DA59-C73552E40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9C93A5DB-464A-7346-D325-443676520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65FB176-B716-5C26-6967-304F140EB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FECBA64E-3001-D2DD-0BC0-595C2AFED5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E5B304BA-1195-40B0-7E71-3229A60DF8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46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25D1AF9F-91A3-B7AD-37A8-F797334F2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B0F5484A-88CB-D6D7-CD35-AFC90A6DD8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A778BB16-ABC8-56D0-5FFB-72D87719C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110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E68E0FF2-E6B5-8A17-53E4-4EB3C381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C983E6F6-3D28-19D5-5774-8CF8F7CA8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88B8D4E8-F9B5-446B-A8FA-746BA938C3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313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E23DAC6-9DA5-96ED-09FC-F0E83E41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496EBAD6-495A-7CDB-AE94-01AFFFD0F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8126D601-DBE6-D066-1672-5F6EE10B3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84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B20DEFC5-C199-0E8D-F6DF-9C6C8F213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66796BF5-AEB8-EC28-AFDF-D3F810569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5A9AEB45-E653-0179-C507-CE18CA99B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13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7240843-E246-4BBD-8588-467F695F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1C71B35A-1B29-8567-741C-94ED479EA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6776DD54-A5E7-3D81-A9D2-3CFD9ECFF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3C4A38D2-2ADF-2E2E-BFE4-C5FDE3127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C1700766-CBAE-92C5-6AFB-0CF77785A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F409F9D0-5D2B-9D28-690E-B9FF70664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69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68E744F-F7CF-C37B-A321-8B3F24ECA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1F6C75DD-7DE9-A2C1-053B-D324927F8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222F1FF5-9310-2280-CE33-39C7BA60F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71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5FF333CD-E976-EDE9-47FE-C36FB7310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7949AC22-47BD-61AA-FEEB-52CA0E6A3D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C2D5AC05-2F39-49C7-240A-5D9222E75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54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35428" y="1153887"/>
            <a:ext cx="6001658" cy="17054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rgbClr val="0E3449"/>
                </a:solidFill>
                <a:latin typeface="Inter SemiBold"/>
                <a:ea typeface="Inter SemiBold"/>
              </a:rPr>
              <a:t>Spotify Data </a:t>
            </a:r>
            <a:r>
              <a:rPr lang="fr-FR" sz="4000" dirty="0" err="1">
                <a:solidFill>
                  <a:srgbClr val="0E3449"/>
                </a:solidFill>
                <a:latin typeface="Inter SemiBold"/>
                <a:ea typeface="Inter SemiBold"/>
              </a:rPr>
              <a:t>Governance</a:t>
            </a:r>
            <a:r>
              <a:rPr lang="fr-FR" sz="4000" dirty="0">
                <a:solidFill>
                  <a:srgbClr val="0E3449"/>
                </a:solidFill>
                <a:latin typeface="Inter SemiBold"/>
                <a:ea typeface="Inter SemiBold"/>
              </a:rPr>
              <a:t> </a:t>
            </a:r>
            <a:r>
              <a:rPr lang="fr-FR" sz="4000" dirty="0" err="1">
                <a:solidFill>
                  <a:srgbClr val="0E3449"/>
                </a:solidFill>
                <a:latin typeface="Inter SemiBold"/>
                <a:ea typeface="Inter SemiBold"/>
              </a:rPr>
              <a:t>Framwork</a:t>
            </a:r>
            <a:endParaRPr sz="4000" dirty="0">
              <a:solidFill>
                <a:srgbClr val="0E3449"/>
              </a:solidFill>
              <a:latin typeface="Inter SemiBold"/>
              <a:ea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55840074-8A6F-D494-0AC7-834E6D96D921}"/>
              </a:ext>
            </a:extLst>
          </p:cNvPr>
          <p:cNvSpPr txBox="1">
            <a:spLocks/>
          </p:cNvSpPr>
          <p:nvPr/>
        </p:nvSpPr>
        <p:spPr>
          <a:xfrm>
            <a:off x="62792" y="3743567"/>
            <a:ext cx="2353836" cy="1399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13/05/2025</a:t>
            </a:r>
          </a:p>
          <a:p>
            <a:endParaRPr lang="fr-FR" sz="1600" dirty="0">
              <a:solidFill>
                <a:srgbClr val="4B5258"/>
              </a:solidFill>
              <a:latin typeface="Inter Medium"/>
              <a:ea typeface="Inter Medium"/>
            </a:endParaRPr>
          </a:p>
          <a:p>
            <a:r>
              <a:rPr lang="fr-FR" sz="1600" dirty="0" err="1">
                <a:solidFill>
                  <a:srgbClr val="4B5258"/>
                </a:solidFill>
                <a:latin typeface="Inter Medium"/>
                <a:ea typeface="Inter Medium"/>
              </a:rPr>
              <a:t>Presented</a:t>
            </a:r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 by</a:t>
            </a:r>
          </a:p>
          <a:p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Amara NAIT SAIDI</a:t>
            </a:r>
          </a:p>
          <a:p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Dyhia TOUAHRI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666D36B6-0EAE-87E4-B71D-041F3ACD3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26E02834-C6F6-B2A9-48B3-3491612F9EC3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28475" y="936409"/>
            <a:ext cx="3858328" cy="432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Phase 1: </a:t>
            </a:r>
            <a:r>
              <a:rPr lang="fr-FR" sz="1600" dirty="0" err="1">
                <a:solidFill>
                  <a:srgbClr val="4B5258"/>
                </a:solidFill>
                <a:latin typeface="Inter Medium"/>
                <a:ea typeface="Inter Medium"/>
              </a:rPr>
              <a:t>Foundation</a:t>
            </a:r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 (</a:t>
            </a:r>
            <a:r>
              <a:rPr lang="fr-FR" sz="1600" dirty="0" err="1">
                <a:solidFill>
                  <a:srgbClr val="4B5258"/>
                </a:solidFill>
                <a:latin typeface="Inter Medium"/>
                <a:ea typeface="Inter Medium"/>
              </a:rPr>
              <a:t>Months</a:t>
            </a:r>
            <a:r>
              <a:rPr lang="fr-FR" sz="1600" dirty="0">
                <a:solidFill>
                  <a:srgbClr val="4B5258"/>
                </a:solidFill>
                <a:latin typeface="Inter Medium"/>
                <a:ea typeface="Inter Medium"/>
              </a:rPr>
              <a:t> 1-6)</a:t>
            </a:r>
            <a:endParaRPr lang="fr-FR" sz="16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C74767AD-1260-4D35-586F-E91926DFFA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4C761C57-6CF0-2984-9B20-955835AF0CEC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05CCCFD8-AA8A-6860-3C96-B8212F1A93D7}"/>
              </a:ext>
            </a:extLst>
          </p:cNvPr>
          <p:cNvSpPr txBox="1">
            <a:spLocks/>
          </p:cNvSpPr>
          <p:nvPr/>
        </p:nvSpPr>
        <p:spPr>
          <a:xfrm>
            <a:off x="252759" y="1431682"/>
            <a:ext cx="3274826" cy="14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Establish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key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Pilot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Music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team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policies</a:t>
            </a:r>
            <a:r>
              <a:rPr lang="fr-FR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standards</a:t>
            </a:r>
            <a:endParaRPr lang="fr-FR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9386E94-71D4-75CA-9FC4-7CEE30F25CF2}"/>
              </a:ext>
            </a:extLst>
          </p:cNvPr>
          <p:cNvCxnSpPr>
            <a:cxnSpLocks/>
          </p:cNvCxnSpPr>
          <p:nvPr/>
        </p:nvCxnSpPr>
        <p:spPr>
          <a:xfrm>
            <a:off x="4303022" y="936409"/>
            <a:ext cx="4857" cy="38037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00380567-6ED1-2D54-1AA5-18808944BE3A}"/>
              </a:ext>
            </a:extLst>
          </p:cNvPr>
          <p:cNvSpPr txBox="1">
            <a:spLocks/>
          </p:cNvSpPr>
          <p:nvPr/>
        </p:nvSpPr>
        <p:spPr>
          <a:xfrm>
            <a:off x="377967" y="3600738"/>
            <a:ext cx="3085589" cy="113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Roll out to 3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departments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cataloging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Launch training programs</a:t>
            </a:r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7E09A59E-006C-FEC2-8CA4-F899604E42F9}"/>
              </a:ext>
            </a:extLst>
          </p:cNvPr>
          <p:cNvSpPr txBox="1">
            <a:spLocks/>
          </p:cNvSpPr>
          <p:nvPr/>
        </p:nvSpPr>
        <p:spPr>
          <a:xfrm>
            <a:off x="5213495" y="1433250"/>
            <a:ext cx="3105014" cy="126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 global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deployment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automated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compliance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Establish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continuous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improvement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process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338D05BA-59D4-E282-54BB-6AAFB89A0BA9}"/>
              </a:ext>
            </a:extLst>
          </p:cNvPr>
          <p:cNvSpPr txBox="1">
            <a:spLocks/>
          </p:cNvSpPr>
          <p:nvPr/>
        </p:nvSpPr>
        <p:spPr>
          <a:xfrm>
            <a:off x="5150304" y="3499070"/>
            <a:ext cx="3168205" cy="105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analytics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AI/ML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governance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optimization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2D723F-4382-6242-A034-4D8D209FF816}"/>
              </a:ext>
            </a:extLst>
          </p:cNvPr>
          <p:cNvCxnSpPr>
            <a:cxnSpLocks/>
          </p:cNvCxnSpPr>
          <p:nvPr/>
        </p:nvCxnSpPr>
        <p:spPr>
          <a:xfrm flipV="1">
            <a:off x="228474" y="2841460"/>
            <a:ext cx="8847245" cy="6241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Google Shape;68;p15">
            <a:extLst>
              <a:ext uri="{FF2B5EF4-FFF2-40B4-BE49-F238E27FC236}">
                <a16:creationId xmlns:a16="http://schemas.microsoft.com/office/drawing/2014/main" id="{FB42B7C5-F317-3811-EA4E-AB6A8F11EC86}"/>
              </a:ext>
            </a:extLst>
          </p:cNvPr>
          <p:cNvSpPr txBox="1">
            <a:spLocks/>
          </p:cNvSpPr>
          <p:nvPr/>
        </p:nvSpPr>
        <p:spPr>
          <a:xfrm>
            <a:off x="806006" y="6946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500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Implementation Roadmap</a:t>
            </a:r>
            <a:endParaRPr lang="fr-FR" sz="2500" dirty="0">
              <a:solidFill>
                <a:srgbClr val="0E3449"/>
              </a:solidFill>
              <a:latin typeface="Inter SemiBold"/>
              <a:ea typeface="Inter SemiBold"/>
              <a:sym typeface="Inter SemiBold"/>
            </a:endParaRPr>
          </a:p>
        </p:txBody>
      </p:sp>
      <p:sp>
        <p:nvSpPr>
          <p:cNvPr id="10" name="Google Shape;69;p15">
            <a:extLst>
              <a:ext uri="{FF2B5EF4-FFF2-40B4-BE49-F238E27FC236}">
                <a16:creationId xmlns:a16="http://schemas.microsoft.com/office/drawing/2014/main" id="{A3CEAC03-16D9-8DA6-C495-369FF3EEADA3}"/>
              </a:ext>
            </a:extLst>
          </p:cNvPr>
          <p:cNvSpPr txBox="1">
            <a:spLocks/>
          </p:cNvSpPr>
          <p:nvPr/>
        </p:nvSpPr>
        <p:spPr>
          <a:xfrm>
            <a:off x="252759" y="2983191"/>
            <a:ext cx="3858328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4B5258"/>
                </a:solidFill>
                <a:latin typeface="Inter Medium"/>
                <a:ea typeface="Inter Medium"/>
              </a:rPr>
              <a:t>Phase 2: Expansion (Months 7-12)</a:t>
            </a:r>
          </a:p>
          <a:p>
            <a:endParaRPr lang="fr-FR" sz="16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" name="Google Shape;69;p15">
            <a:extLst>
              <a:ext uri="{FF2B5EF4-FFF2-40B4-BE49-F238E27FC236}">
                <a16:creationId xmlns:a16="http://schemas.microsoft.com/office/drawing/2014/main" id="{8E063106-D323-BBD0-5A18-B127D1E317DF}"/>
              </a:ext>
            </a:extLst>
          </p:cNvPr>
          <p:cNvSpPr txBox="1">
            <a:spLocks/>
          </p:cNvSpPr>
          <p:nvPr/>
        </p:nvSpPr>
        <p:spPr>
          <a:xfrm>
            <a:off x="4499814" y="924395"/>
            <a:ext cx="4485580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4B5258"/>
                </a:solidFill>
                <a:latin typeface="Inter Medium"/>
                <a:ea typeface="Inter Medium"/>
              </a:rPr>
              <a:t>Phase 3: Enterprise-wide (Months 13-18)</a:t>
            </a:r>
          </a:p>
        </p:txBody>
      </p:sp>
      <p:sp>
        <p:nvSpPr>
          <p:cNvPr id="12" name="Google Shape;69;p15">
            <a:extLst>
              <a:ext uri="{FF2B5EF4-FFF2-40B4-BE49-F238E27FC236}">
                <a16:creationId xmlns:a16="http://schemas.microsoft.com/office/drawing/2014/main" id="{C9D39B47-D73E-EB94-F107-3384586A5DC4}"/>
              </a:ext>
            </a:extLst>
          </p:cNvPr>
          <p:cNvSpPr txBox="1">
            <a:spLocks/>
          </p:cNvSpPr>
          <p:nvPr/>
        </p:nvSpPr>
        <p:spPr>
          <a:xfrm>
            <a:off x="4886524" y="2914217"/>
            <a:ext cx="3858328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Phase 4: Optimization (Months 19-24)</a:t>
            </a:r>
            <a:endParaRPr lang="fr-FR" sz="16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0296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50999337-3E9A-CB99-A035-BEBBC34EF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26C1199-F5D9-1403-0B16-F2869E49EBDD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21834" y="1702750"/>
            <a:ext cx="7872761" cy="100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Compliance </a:t>
            </a: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Strategy</a:t>
            </a:r>
            <a:endParaRPr lang="fr-FR" sz="4500" b="1" dirty="0">
              <a:solidFill>
                <a:srgbClr val="0E3449"/>
              </a:solidFill>
              <a:latin typeface="Inter"/>
              <a:ea typeface="Inter"/>
              <a:sym typeface="Inter Medium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C0E5AF42-A023-879A-4E4E-05AE73CD5D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63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55678476-63E7-E5A7-30EC-A6FC7F115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58765B7E-2C9F-2246-4926-4597CE31A2B3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63410" y="8614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Compliance </a:t>
            </a: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Strategy</a:t>
            </a:r>
            <a:b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</a:br>
            <a:endParaRPr lang="fr-FR" sz="2500" dirty="0">
              <a:solidFill>
                <a:srgbClr val="0E3449"/>
              </a:solidFill>
              <a:latin typeface="Inter SemiBold"/>
              <a:ea typeface="Inter SemiBold"/>
              <a:sym typeface="Inter SemiBold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A5D744DF-C601-A4C8-50EA-62BC24ABDEC0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34121" y="902965"/>
            <a:ext cx="3621740" cy="53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Center of Excellence Model</a:t>
            </a: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C23DFD44-E73C-7E32-86AF-5B8CA83285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CF47A3BB-3EBA-E214-6D34-ECBED7544D41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A0637F7F-B8D8-365F-E0D0-70290C071E6D}"/>
              </a:ext>
            </a:extLst>
          </p:cNvPr>
          <p:cNvSpPr txBox="1">
            <a:spLocks/>
          </p:cNvSpPr>
          <p:nvPr/>
        </p:nvSpPr>
        <p:spPr>
          <a:xfrm>
            <a:off x="327237" y="3123068"/>
            <a:ext cx="5761329" cy="1642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Zero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compliance penalties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Reduced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legal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risks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Enhanced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user trust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Competitive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privacy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2D98E1F-ACDC-3EFB-8755-D45AEA595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71985"/>
              </p:ext>
            </p:extLst>
          </p:nvPr>
        </p:nvGraphicFramePr>
        <p:xfrm>
          <a:off x="582303" y="1715687"/>
          <a:ext cx="6680200" cy="112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531916397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1127041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620482508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 err="1">
                          <a:effectLst/>
                        </a:rPr>
                        <a:t>Regulation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Key Requirements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Our Solution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117054722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GDPR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User consent, data portability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Automated consent management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232372861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CCPA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Right to delete, opt-out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Self-service data portal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276603661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PCI-DSS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Payment security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 err="1">
                          <a:effectLst/>
                        </a:rPr>
                        <a:t>Encrypted</a:t>
                      </a:r>
                      <a:r>
                        <a:rPr lang="fr-FR" sz="1100" u="none" strike="noStrike" dirty="0">
                          <a:effectLst/>
                        </a:rPr>
                        <a:t> </a:t>
                      </a:r>
                      <a:r>
                        <a:rPr lang="fr-FR" sz="1100" u="none" strike="noStrike" dirty="0" err="1">
                          <a:effectLst/>
                        </a:rPr>
                        <a:t>payment</a:t>
                      </a:r>
                      <a:r>
                        <a:rPr lang="fr-FR" sz="1100" u="none" strike="noStrike" dirty="0">
                          <a:effectLst/>
                        </a:rPr>
                        <a:t> </a:t>
                      </a:r>
                      <a:r>
                        <a:rPr lang="fr-FR" sz="1100" u="none" strike="noStrike" dirty="0" err="1">
                          <a:effectLst/>
                        </a:rPr>
                        <a:t>processing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422680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8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B43B60EB-589F-5DB1-01C5-3787743D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B832E098-F8BF-352C-A56A-8D8E65A31727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21834" y="1702750"/>
            <a:ext cx="7872761" cy="100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Success</a:t>
            </a: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 </a:t>
            </a: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Metrics</a:t>
            </a:r>
            <a:endParaRPr lang="fr-FR" sz="4500" b="1" dirty="0">
              <a:solidFill>
                <a:srgbClr val="0E3449"/>
              </a:solidFill>
              <a:latin typeface="Inter"/>
              <a:ea typeface="Inter"/>
              <a:sym typeface="Inter Medium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34414538-61B3-9C64-ABBD-AE650D72DB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91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CBE94393-25D2-C65F-E6E4-42E9F44F8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98CE4AD8-0FAA-4998-15F9-429CF3DDCCA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63410" y="8614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Success</a:t>
            </a: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 </a:t>
            </a: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Metrics</a:t>
            </a:r>
            <a:endParaRPr lang="fr-FR" sz="2500" dirty="0">
              <a:solidFill>
                <a:srgbClr val="0E3449"/>
              </a:solidFill>
              <a:latin typeface="Inter SemiBold"/>
              <a:ea typeface="Inter SemiBold"/>
              <a:sym typeface="Inter Medium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0213EF3-0E1D-B4ED-50F1-227D91817C4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34121" y="835312"/>
            <a:ext cx="3621740" cy="53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Measuring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Success</a:t>
            </a:r>
            <a:endParaRPr lang="fr-FR"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13AEA2C8-CDBB-1470-1413-B5109B119B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59F1E175-7165-E95F-3061-83E480192DFB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54E384E8-A6BA-6FBA-976A-336669F8BDB1}"/>
              </a:ext>
            </a:extLst>
          </p:cNvPr>
          <p:cNvSpPr txBox="1">
            <a:spLocks/>
          </p:cNvSpPr>
          <p:nvPr/>
        </p:nvSpPr>
        <p:spPr>
          <a:xfrm>
            <a:off x="422571" y="1368412"/>
            <a:ext cx="6025458" cy="345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Quantitative Metrics: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fr-FR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Quality</a:t>
            </a: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Score: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Target 95%+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Compliance Rate: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100%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regulatory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adherence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Reduction: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20% decrease in data-related inefficiencies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to Data: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50% faster data access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Qualitative </a:t>
            </a:r>
            <a:r>
              <a:rPr lang="fr-FR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Metrics</a:t>
            </a: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trust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surveys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satisfaction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Regulatory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audit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Innovation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velocity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tabLst>
                <a:tab pos="457200" algn="l"/>
              </a:tabLst>
              <a:defRPr/>
            </a:pPr>
            <a:endParaRPr kumimoji="0" lang="fr-FR" sz="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1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F15387AA-D0B4-54DC-8D15-BA3C61BD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C60E0CC6-880C-D1C3-2944-8240C80E76F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21834" y="1702750"/>
            <a:ext cx="7872761" cy="100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Investment &amp; ROI</a:t>
            </a: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4E52F8F1-7AA5-B0B1-2417-4723942D48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75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F170857E-CF52-D3B1-4371-2E6CAC045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66B3B202-A578-9AFF-5911-F5DF725174B0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63410" y="8614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Investment &amp; ROI</a:t>
            </a: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E167D458-AD3A-058D-7974-370FBD8990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E720BDF1-974C-B86E-4BA3-FE02D4FAE9A6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F7B68AE6-6C56-37ED-513D-16DA1B57228F}"/>
              </a:ext>
            </a:extLst>
          </p:cNvPr>
          <p:cNvSpPr txBox="1">
            <a:spLocks/>
          </p:cNvSpPr>
          <p:nvPr/>
        </p:nvSpPr>
        <p:spPr>
          <a:xfrm>
            <a:off x="296191" y="3382742"/>
            <a:ext cx="6025458" cy="1634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Expected</a:t>
            </a:r>
            <a:r>
              <a:rPr lang="fr-FR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ROI: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Savings: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$3M annually from operational efficiency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Risk Mitigation: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Avoid potential $100M+ in regulatory fines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Impact: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Increased user trust driving 2% retention improvement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Break-</a:t>
            </a:r>
            <a:r>
              <a:rPr lang="fr-FR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</a:t>
            </a:r>
            <a:r>
              <a:rPr lang="fr-FR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fr-FR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18 </a:t>
            </a:r>
            <a:r>
              <a:rPr lang="fr-FR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months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tabLst>
                <a:tab pos="457200" algn="l"/>
              </a:tabLst>
              <a:defRPr/>
            </a:pPr>
            <a:endParaRPr kumimoji="0" lang="fr-FR" sz="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9A658AA-D7A7-08E6-69A7-8E30E51A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78041"/>
              </p:ext>
            </p:extLst>
          </p:nvPr>
        </p:nvGraphicFramePr>
        <p:xfrm>
          <a:off x="711021" y="1486995"/>
          <a:ext cx="5726952" cy="1634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738">
                  <a:extLst>
                    <a:ext uri="{9D8B030D-6E8A-4147-A177-3AD203B41FA5}">
                      <a16:colId xmlns:a16="http://schemas.microsoft.com/office/drawing/2014/main" val="1378171454"/>
                    </a:ext>
                  </a:extLst>
                </a:gridCol>
                <a:gridCol w="1431738">
                  <a:extLst>
                    <a:ext uri="{9D8B030D-6E8A-4147-A177-3AD203B41FA5}">
                      <a16:colId xmlns:a16="http://schemas.microsoft.com/office/drawing/2014/main" val="714126631"/>
                    </a:ext>
                  </a:extLst>
                </a:gridCol>
                <a:gridCol w="1431738">
                  <a:extLst>
                    <a:ext uri="{9D8B030D-6E8A-4147-A177-3AD203B41FA5}">
                      <a16:colId xmlns:a16="http://schemas.microsoft.com/office/drawing/2014/main" val="471763974"/>
                    </a:ext>
                  </a:extLst>
                </a:gridCol>
                <a:gridCol w="1431738">
                  <a:extLst>
                    <a:ext uri="{9D8B030D-6E8A-4147-A177-3AD203B41FA5}">
                      <a16:colId xmlns:a16="http://schemas.microsoft.com/office/drawing/2014/main" val="1957209846"/>
                    </a:ext>
                  </a:extLst>
                </a:gridCol>
              </a:tblGrid>
              <a:tr h="2772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Category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Year 1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Year 2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Total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2678595421"/>
                  </a:ext>
                </a:extLst>
              </a:tr>
              <a:tr h="52613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Technology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$2M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$1M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$3M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2198687761"/>
                  </a:ext>
                </a:extLst>
              </a:tr>
              <a:tr h="2772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Personnel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$1.5M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$1.5M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$3M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2111706743"/>
                  </a:ext>
                </a:extLst>
              </a:tr>
              <a:tr h="2772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Training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$500K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$250K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$750K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1515540823"/>
                  </a:ext>
                </a:extLst>
              </a:tr>
              <a:tr h="2772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Total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$4M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$2.75M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$6.75M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700246532"/>
                  </a:ext>
                </a:extLst>
              </a:tr>
            </a:tbl>
          </a:graphicData>
        </a:graphic>
      </p:graphicFrame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AA7613C1-8C8E-5DA1-40D0-BCC59ED29C10}"/>
              </a:ext>
            </a:extLst>
          </p:cNvPr>
          <p:cNvSpPr txBox="1">
            <a:spLocks/>
          </p:cNvSpPr>
          <p:nvPr/>
        </p:nvSpPr>
        <p:spPr>
          <a:xfrm>
            <a:off x="296191" y="783286"/>
            <a:ext cx="2906027" cy="47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Investment Breakdown:</a:t>
            </a:r>
          </a:p>
          <a:p>
            <a:pPr marR="0" lvl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tabLst>
                <a:tab pos="457200" algn="l"/>
              </a:tabLst>
              <a:defRPr/>
            </a:pPr>
            <a:endParaRPr kumimoji="0" lang="fr-FR" sz="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34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F2C90DCF-0ED5-AE18-DD37-C685938C1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51D5F4AF-9F1E-D801-6E63-01373C1013FA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21834" y="1702750"/>
            <a:ext cx="7872761" cy="100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Call to Action</a:t>
            </a: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4ACA788A-0EB7-5B88-8745-D5DE6FFB53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45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BAED86B8-C407-55BC-81C1-448551B5E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4E150E5D-FEC2-EA52-C2DD-32D540C4D026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63410" y="8614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Call to Action</a:t>
            </a: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5B6DDB9A-C921-5B12-3E70-0670A67123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5E517D6B-349F-08D8-1AE8-238A85CC46E5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2E882B71-BEFC-AA81-6E22-031E4CCD3346}"/>
              </a:ext>
            </a:extLst>
          </p:cNvPr>
          <p:cNvSpPr txBox="1">
            <a:spLocks/>
          </p:cNvSpPr>
          <p:nvPr/>
        </p:nvSpPr>
        <p:spPr>
          <a:xfrm>
            <a:off x="288757" y="922364"/>
            <a:ext cx="6025458" cy="345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Steps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Immediate</a:t>
            </a:r>
            <a:r>
              <a:rPr lang="fr-FR" sz="1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Actions </a:t>
            </a:r>
            <a:r>
              <a:rPr lang="fr-FR" sz="1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Required</a:t>
            </a:r>
            <a:r>
              <a:rPr lang="fr-FR" sz="1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Approve</a:t>
            </a:r>
            <a:r>
              <a:rPr lang="fr-FR" sz="1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fr-FR" sz="1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and budget allocation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Appoint Executive Sponsor and Chief Data Officer</a:t>
            </a:r>
            <a:endParaRPr lang="fr-FR" sz="11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Select pilot department for Phase 1</a:t>
            </a:r>
            <a:endParaRPr lang="fr-FR" sz="11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Establish</a:t>
            </a:r>
            <a:r>
              <a:rPr lang="fr-FR" sz="1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governance</a:t>
            </a:r>
            <a:r>
              <a:rPr lang="fr-FR" sz="1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steering</a:t>
            </a:r>
            <a:r>
              <a:rPr lang="fr-FR" sz="11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1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committee</a:t>
            </a:r>
            <a:endParaRPr lang="fr-FR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Timeline: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 1-2: </a:t>
            </a:r>
            <a:r>
              <a:rPr lang="fr-FR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Executive</a:t>
            </a:r>
            <a:r>
              <a:rPr lang="fr-FR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approval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 3-4: Leadership </a:t>
            </a:r>
            <a:r>
              <a:rPr lang="fr-FR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appointments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Month</a:t>
            </a:r>
            <a:r>
              <a:rPr lang="fr-FR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2: Pilot </a:t>
            </a:r>
            <a:r>
              <a:rPr lang="fr-FR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kickoff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Month</a:t>
            </a:r>
            <a:r>
              <a:rPr lang="fr-FR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6: First </a:t>
            </a:r>
            <a:r>
              <a:rPr lang="fr-FR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milestone</a:t>
            </a:r>
            <a:r>
              <a:rPr lang="fr-FR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</a:t>
            </a:r>
            <a:endParaRPr lang="fr-FR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tabLst>
                <a:tab pos="457200" algn="l"/>
              </a:tabLst>
              <a:defRPr/>
            </a:pPr>
            <a:endParaRPr kumimoji="0" lang="fr-FR" sz="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6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dirty="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Any questions?</a:t>
            </a:r>
            <a:endParaRPr sz="2400" dirty="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926393" y="109993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Summary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926393" y="827662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</a:rPr>
              <a:t>1/ The Business Case</a:t>
            </a:r>
            <a:br>
              <a:rPr lang="fr-FR" sz="2000" dirty="0">
                <a:solidFill>
                  <a:srgbClr val="4B5258"/>
                </a:solidFill>
                <a:latin typeface="Inter Medium"/>
                <a:ea typeface="Inter Medium"/>
              </a:rPr>
            </a:br>
            <a:endParaRPr lang="fr-FR" sz="2000" dirty="0">
              <a:solidFill>
                <a:srgbClr val="4B5258"/>
              </a:solidFill>
              <a:latin typeface="Inter Medium"/>
              <a:ea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88881" y="107086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926393" y="1360762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2/ Framework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Overview</a:t>
            </a:r>
            <a:endParaRPr lang="fr-FR"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88881" y="160396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926393" y="1893862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3/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Organizational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Models</a:t>
            </a:r>
            <a:endParaRPr lang="fr-FR"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88881" y="213706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04" y="189536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05AA10C3-C251-39F4-0AAC-2312516CB110}"/>
              </a:ext>
            </a:extLst>
          </p:cNvPr>
          <p:cNvSpPr txBox="1">
            <a:spLocks/>
          </p:cNvSpPr>
          <p:nvPr/>
        </p:nvSpPr>
        <p:spPr>
          <a:xfrm>
            <a:off x="926393" y="2353465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</a:rPr>
              <a:t>4/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</a:rPr>
              <a:t>Implementation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</a:rPr>
              <a:t> Roadmap</a:t>
            </a:r>
          </a:p>
        </p:txBody>
      </p:sp>
      <p:sp>
        <p:nvSpPr>
          <p:cNvPr id="3" name="Google Shape;70;p15">
            <a:extLst>
              <a:ext uri="{FF2B5EF4-FFF2-40B4-BE49-F238E27FC236}">
                <a16:creationId xmlns:a16="http://schemas.microsoft.com/office/drawing/2014/main" id="{D5AA2F05-42D9-23CA-5064-92B1D86A876F}"/>
              </a:ext>
            </a:extLst>
          </p:cNvPr>
          <p:cNvSpPr/>
          <p:nvPr/>
        </p:nvSpPr>
        <p:spPr>
          <a:xfrm rot="-355994">
            <a:off x="588881" y="259666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1;p15">
            <a:extLst>
              <a:ext uri="{FF2B5EF4-FFF2-40B4-BE49-F238E27FC236}">
                <a16:creationId xmlns:a16="http://schemas.microsoft.com/office/drawing/2014/main" id="{AD874E53-2EF0-E45C-F860-F465691B66CD}"/>
              </a:ext>
            </a:extLst>
          </p:cNvPr>
          <p:cNvSpPr txBox="1">
            <a:spLocks/>
          </p:cNvSpPr>
          <p:nvPr/>
        </p:nvSpPr>
        <p:spPr>
          <a:xfrm>
            <a:off x="926393" y="2886565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5/ Compliance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Strategy</a:t>
            </a:r>
            <a:endParaRPr lang="fr-FR"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" name="Google Shape;72;p15">
            <a:extLst>
              <a:ext uri="{FF2B5EF4-FFF2-40B4-BE49-F238E27FC236}">
                <a16:creationId xmlns:a16="http://schemas.microsoft.com/office/drawing/2014/main" id="{B60CCFDD-BACC-B021-DF69-B3E57616C8EF}"/>
              </a:ext>
            </a:extLst>
          </p:cNvPr>
          <p:cNvSpPr/>
          <p:nvPr/>
        </p:nvSpPr>
        <p:spPr>
          <a:xfrm rot="-355994">
            <a:off x="588881" y="312976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3;p15">
            <a:extLst>
              <a:ext uri="{FF2B5EF4-FFF2-40B4-BE49-F238E27FC236}">
                <a16:creationId xmlns:a16="http://schemas.microsoft.com/office/drawing/2014/main" id="{D1E04920-B2A3-2571-225F-F2199CA42FD8}"/>
              </a:ext>
            </a:extLst>
          </p:cNvPr>
          <p:cNvSpPr txBox="1">
            <a:spLocks/>
          </p:cNvSpPr>
          <p:nvPr/>
        </p:nvSpPr>
        <p:spPr>
          <a:xfrm>
            <a:off x="926393" y="3419665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6/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Success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Metrics</a:t>
            </a:r>
            <a:endParaRPr lang="fr-FR"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41096F87-0787-5BDE-1088-D3F379B5A7CA}"/>
              </a:ext>
            </a:extLst>
          </p:cNvPr>
          <p:cNvSpPr/>
          <p:nvPr/>
        </p:nvSpPr>
        <p:spPr>
          <a:xfrm rot="-355994">
            <a:off x="588881" y="366286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3;p15">
            <a:extLst>
              <a:ext uri="{FF2B5EF4-FFF2-40B4-BE49-F238E27FC236}">
                <a16:creationId xmlns:a16="http://schemas.microsoft.com/office/drawing/2014/main" id="{6FA90AB7-AF0D-9C9D-1A39-6C3F4F73C006}"/>
              </a:ext>
            </a:extLst>
          </p:cNvPr>
          <p:cNvSpPr txBox="1">
            <a:spLocks/>
          </p:cNvSpPr>
          <p:nvPr/>
        </p:nvSpPr>
        <p:spPr>
          <a:xfrm>
            <a:off x="926393" y="3889295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7/ Investment &amp; ROI</a:t>
            </a:r>
          </a:p>
        </p:txBody>
      </p:sp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17F48516-E860-BDF4-607D-CC7DD4F983F1}"/>
              </a:ext>
            </a:extLst>
          </p:cNvPr>
          <p:cNvSpPr/>
          <p:nvPr/>
        </p:nvSpPr>
        <p:spPr>
          <a:xfrm rot="-355994">
            <a:off x="588881" y="413249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3;p15">
            <a:extLst>
              <a:ext uri="{FF2B5EF4-FFF2-40B4-BE49-F238E27FC236}">
                <a16:creationId xmlns:a16="http://schemas.microsoft.com/office/drawing/2014/main" id="{51C39560-6DAA-E45B-F8AC-E75E834A2909}"/>
              </a:ext>
            </a:extLst>
          </p:cNvPr>
          <p:cNvSpPr txBox="1">
            <a:spLocks/>
          </p:cNvSpPr>
          <p:nvPr/>
        </p:nvSpPr>
        <p:spPr>
          <a:xfrm>
            <a:off x="926393" y="4432422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8/ Call to Action</a:t>
            </a: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C3409965-5E2D-20E1-F2ED-624DFF84D982}"/>
              </a:ext>
            </a:extLst>
          </p:cNvPr>
          <p:cNvSpPr/>
          <p:nvPr/>
        </p:nvSpPr>
        <p:spPr>
          <a:xfrm rot="-355994">
            <a:off x="588881" y="467562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1040271" y="1702750"/>
            <a:ext cx="6550699" cy="1163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The Business Case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351AB67D-6E8F-02E2-732C-11832167A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7009A056-0B9A-BEFE-1EBE-71FFAB571E0E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The Business Case</a:t>
            </a: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E7CE48E9-B096-B59A-5A9A-24431DA3ED9D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645462" y="1373605"/>
            <a:ext cx="3621740" cy="53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Current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Challenges</a:t>
            </a: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D6B6F2B8-137E-9683-0DC6-F5FE860E3B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91B105F5-CEEA-7B45-86B4-EDC0E3730C56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5910EB92-70CF-AE56-2C77-5DA41F8968CD}"/>
              </a:ext>
            </a:extLst>
          </p:cNvPr>
          <p:cNvSpPr txBox="1">
            <a:spLocks/>
          </p:cNvSpPr>
          <p:nvPr/>
        </p:nvSpPr>
        <p:spPr>
          <a:xfrm>
            <a:off x="4582225" y="1364221"/>
            <a:ext cx="4315032" cy="81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Business Impact </a:t>
            </a: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Without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Action</a:t>
            </a: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C61C8D18-F7D0-DF15-3833-B7552C21829F}"/>
              </a:ext>
            </a:extLst>
          </p:cNvPr>
          <p:cNvSpPr txBox="1">
            <a:spLocks/>
          </p:cNvSpPr>
          <p:nvPr/>
        </p:nvSpPr>
        <p:spPr>
          <a:xfrm>
            <a:off x="463376" y="2009377"/>
            <a:ext cx="3721028" cy="215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Increasing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regulatory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across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180+ countries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Growing data volumes: 500M+ users generating petabytes of data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silos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limiting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operational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efficiency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Rising cyber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threats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29799C-C28B-DF2A-1B0D-B0E191758D3A}"/>
              </a:ext>
            </a:extLst>
          </p:cNvPr>
          <p:cNvCxnSpPr/>
          <p:nvPr/>
        </p:nvCxnSpPr>
        <p:spPr>
          <a:xfrm>
            <a:off x="4383314" y="1436914"/>
            <a:ext cx="0" cy="272868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Google Shape;69;p15">
            <a:extLst>
              <a:ext uri="{FF2B5EF4-FFF2-40B4-BE49-F238E27FC236}">
                <a16:creationId xmlns:a16="http://schemas.microsoft.com/office/drawing/2014/main" id="{98606165-6CDF-2DF5-F12C-440E5CD93604}"/>
              </a:ext>
            </a:extLst>
          </p:cNvPr>
          <p:cNvSpPr txBox="1">
            <a:spLocks/>
          </p:cNvSpPr>
          <p:nvPr/>
        </p:nvSpPr>
        <p:spPr>
          <a:xfrm>
            <a:off x="4499427" y="1906706"/>
            <a:ext cx="3721028" cy="215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Potential regulatory fines (up to 4% of global revenue under GDPR)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Operational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inefficiencies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costing</a:t>
            </a:r>
            <a:r>
              <a:rPr lang="fr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millions </a:t>
            </a:r>
            <a:r>
              <a:rPr lang="fr-F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annually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Decreased user trust and potential churn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Competitive disadvantage in data-driven innovation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5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CB00C0B7-5441-D3A4-A757-8F972C56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8BC1FDE7-C6BA-EC8B-CBD0-A40A8DD4B4D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1" y="1702750"/>
            <a:ext cx="6550699" cy="1163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Framework </a:t>
            </a: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Overview</a:t>
            </a:r>
            <a:endParaRPr lang="fr-FR"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1680597B-EDC7-6B98-D153-D0A5802CDC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54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F61753DA-FEA0-AAC4-B565-78469E1F1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6CDD155-6102-882E-EC13-A5021966D25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63410" y="8614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sym typeface="Inter"/>
              </a:rPr>
              <a:t>Framework </a:t>
            </a: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sym typeface="Inter"/>
              </a:rPr>
              <a:t>Overview</a:t>
            </a:r>
            <a:endParaRPr lang="fr-FR" sz="2500" dirty="0">
              <a:solidFill>
                <a:srgbClr val="0E3449"/>
              </a:solidFill>
              <a:latin typeface="Inter SemiBold"/>
              <a:ea typeface="Inter SemiBold"/>
              <a:sym typeface="Inter SemiBold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A549D139-2AE9-47C3-0F0E-5232B306D6D4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52759" y="959891"/>
            <a:ext cx="3621740" cy="53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Governance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Structure</a:t>
            </a: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44742443-940B-D05A-0832-71999D658C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8E986C02-EC69-737A-8D28-5546BC234653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537817DA-BDEE-7B11-A426-312FC89C38FF}"/>
              </a:ext>
            </a:extLst>
          </p:cNvPr>
          <p:cNvSpPr txBox="1">
            <a:spLocks/>
          </p:cNvSpPr>
          <p:nvPr/>
        </p:nvSpPr>
        <p:spPr>
          <a:xfrm>
            <a:off x="4780115" y="918280"/>
            <a:ext cx="413541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Data Management</a:t>
            </a: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356A7DD4-5EDE-37C9-8A3A-93B021DA4CF3}"/>
              </a:ext>
            </a:extLst>
          </p:cNvPr>
          <p:cNvSpPr txBox="1">
            <a:spLocks/>
          </p:cNvSpPr>
          <p:nvPr/>
        </p:nvSpPr>
        <p:spPr>
          <a:xfrm>
            <a:off x="252759" y="1431682"/>
            <a:ext cx="3274826" cy="140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Center of Excellence (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model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Clear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responsibilities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Protection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Officer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(DPO)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appointment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8AB7242-2518-D3FA-95D7-9C3173F38EC7}"/>
              </a:ext>
            </a:extLst>
          </p:cNvPr>
          <p:cNvCxnSpPr>
            <a:cxnSpLocks/>
          </p:cNvCxnSpPr>
          <p:nvPr/>
        </p:nvCxnSpPr>
        <p:spPr>
          <a:xfrm>
            <a:off x="4303022" y="936409"/>
            <a:ext cx="4857" cy="38037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15203C86-E360-EE50-7CE3-C92DB3CB13D9}"/>
              </a:ext>
            </a:extLst>
          </p:cNvPr>
          <p:cNvSpPr txBox="1">
            <a:spLocks/>
          </p:cNvSpPr>
          <p:nvPr/>
        </p:nvSpPr>
        <p:spPr>
          <a:xfrm>
            <a:off x="377967" y="3600738"/>
            <a:ext cx="3085589" cy="113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GDPR/CCPA compliance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PCI-DSS for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payment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Encryption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62C0592C-EC09-BD95-41A7-C9B6547A8C35}"/>
              </a:ext>
            </a:extLst>
          </p:cNvPr>
          <p:cNvSpPr txBox="1">
            <a:spLocks/>
          </p:cNvSpPr>
          <p:nvPr/>
        </p:nvSpPr>
        <p:spPr>
          <a:xfrm>
            <a:off x="5213495" y="1433251"/>
            <a:ext cx="3105014" cy="6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quality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Master data management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lifecycle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management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F555E29E-AE92-F50E-684F-8ECAA0640E79}"/>
              </a:ext>
            </a:extLst>
          </p:cNvPr>
          <p:cNvSpPr txBox="1">
            <a:spLocks/>
          </p:cNvSpPr>
          <p:nvPr/>
        </p:nvSpPr>
        <p:spPr>
          <a:xfrm>
            <a:off x="5150304" y="3499070"/>
            <a:ext cx="3168205" cy="105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cataloging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Quality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monitoring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systems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Automated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compliance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reporting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AA829DF-B61A-DED8-9D96-670FABCC41EB}"/>
              </a:ext>
            </a:extLst>
          </p:cNvPr>
          <p:cNvCxnSpPr>
            <a:cxnSpLocks/>
          </p:cNvCxnSpPr>
          <p:nvPr/>
        </p:nvCxnSpPr>
        <p:spPr>
          <a:xfrm flipV="1">
            <a:off x="228474" y="2841460"/>
            <a:ext cx="8847245" cy="6241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Google Shape;69;p15">
            <a:extLst>
              <a:ext uri="{FF2B5EF4-FFF2-40B4-BE49-F238E27FC236}">
                <a16:creationId xmlns:a16="http://schemas.microsoft.com/office/drawing/2014/main" id="{F8C19EB2-9971-9A54-5367-646832ADB32E}"/>
              </a:ext>
            </a:extLst>
          </p:cNvPr>
          <p:cNvSpPr txBox="1">
            <a:spLocks/>
          </p:cNvSpPr>
          <p:nvPr/>
        </p:nvSpPr>
        <p:spPr>
          <a:xfrm>
            <a:off x="228474" y="2993563"/>
            <a:ext cx="413541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Compliance &amp; Security</a:t>
            </a:r>
          </a:p>
        </p:txBody>
      </p:sp>
      <p:sp>
        <p:nvSpPr>
          <p:cNvPr id="17" name="Google Shape;69;p15">
            <a:extLst>
              <a:ext uri="{FF2B5EF4-FFF2-40B4-BE49-F238E27FC236}">
                <a16:creationId xmlns:a16="http://schemas.microsoft.com/office/drawing/2014/main" id="{CD45BB5D-3F45-C398-F4A6-BE497A011CB3}"/>
              </a:ext>
            </a:extLst>
          </p:cNvPr>
          <p:cNvSpPr txBox="1">
            <a:spLocks/>
          </p:cNvSpPr>
          <p:nvPr/>
        </p:nvSpPr>
        <p:spPr>
          <a:xfrm>
            <a:off x="4836123" y="2934922"/>
            <a:ext cx="413541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 err="1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Technology</a:t>
            </a: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51646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5F5EB79D-31BC-0741-4946-ADF6D007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CDD92568-12A7-3CDC-7742-2C769F70F4A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1" y="1702750"/>
            <a:ext cx="6550699" cy="1163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Organizational</a:t>
            </a: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 </a:t>
            </a: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Models</a:t>
            </a:r>
            <a:endParaRPr lang="fr-FR" sz="4500" b="1" dirty="0">
              <a:solidFill>
                <a:srgbClr val="0E3449"/>
              </a:solidFill>
              <a:latin typeface="Inter"/>
              <a:ea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11AE9396-A59D-6AB3-F6EE-5B6EDF1561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30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9C22E0F6-F441-7844-91ED-BCE014AC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EB19E6A-942C-45D7-BC98-E717204BAECB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63410" y="86141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Organizational</a:t>
            </a: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 </a:t>
            </a: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sym typeface="Inter Medium"/>
              </a:rPr>
              <a:t>Models</a:t>
            </a:r>
            <a:endParaRPr lang="fr-FR" sz="2500" dirty="0">
              <a:solidFill>
                <a:srgbClr val="0E3449"/>
              </a:solidFill>
              <a:latin typeface="Inter SemiBold"/>
              <a:ea typeface="Inter SemiBold"/>
              <a:sym typeface="Inter SemiBold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EAF7ED74-4844-8E63-8C94-658833502C37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34121" y="902965"/>
            <a:ext cx="3621740" cy="533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Center of Excellence Model</a:t>
            </a:r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F3D7F7A7-3032-D412-7732-BE24F92864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21" y="16568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C34315BC-ED03-3766-BF9E-0A22A7208C4A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0B1ED5E3-F626-EA77-50FD-967F0138D427}"/>
              </a:ext>
            </a:extLst>
          </p:cNvPr>
          <p:cNvSpPr txBox="1">
            <a:spLocks/>
          </p:cNvSpPr>
          <p:nvPr/>
        </p:nvSpPr>
        <p:spPr>
          <a:xfrm>
            <a:off x="289932" y="1560908"/>
            <a:ext cx="6025458" cy="251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fr-F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</a:t>
            </a:r>
            <a:r>
              <a:rPr lang="fr-FR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Balances centralized governance with departmental flexibility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Proven success in similar global organizations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Scalable for Spotify's diverse business units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tabLst>
                <a:tab pos="457200" algn="l"/>
              </a:tabLst>
              <a:defRPr/>
            </a:pPr>
            <a:endParaRPr kumimoji="0" lang="fr-FR" sz="105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12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>
          <a:extLst>
            <a:ext uri="{FF2B5EF4-FFF2-40B4-BE49-F238E27FC236}">
              <a16:creationId xmlns:a16="http://schemas.microsoft.com/office/drawing/2014/main" id="{2A99A9FD-7D1D-5D36-0383-E0805B56A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33DA6E74-8A72-D2AD-6E0A-272B1AD4394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21834" y="1702750"/>
            <a:ext cx="7872761" cy="100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 err="1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Implementation</a:t>
            </a: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sym typeface="Inter Medium"/>
              </a:rPr>
              <a:t> Roadmap</a:t>
            </a: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7959A6E9-B913-3648-021C-99F67DE15B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0118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548</Words>
  <Application>Microsoft Office PowerPoint</Application>
  <PresentationFormat>Affichage à l'écran (16:9)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Inter Medium</vt:lpstr>
      <vt:lpstr>Aptos</vt:lpstr>
      <vt:lpstr>Inter</vt:lpstr>
      <vt:lpstr>Symbol</vt:lpstr>
      <vt:lpstr>Arial</vt:lpstr>
      <vt:lpstr>Inter SemiBold</vt:lpstr>
      <vt:lpstr>Simple Light</vt:lpstr>
      <vt:lpstr>Spotify Data Governance Framwork</vt:lpstr>
      <vt:lpstr>Summary</vt:lpstr>
      <vt:lpstr>The Business Case</vt:lpstr>
      <vt:lpstr>Current Challenges</vt:lpstr>
      <vt:lpstr>Framework Overview</vt:lpstr>
      <vt:lpstr>Framework Overview</vt:lpstr>
      <vt:lpstr>Organizational Models</vt:lpstr>
      <vt:lpstr>Organizational Models</vt:lpstr>
      <vt:lpstr>Implementation Roadmap</vt:lpstr>
      <vt:lpstr>Phase 1: Foundation (Months 1-6)</vt:lpstr>
      <vt:lpstr>Compliance Strategy</vt:lpstr>
      <vt:lpstr>Compliance Strategy </vt:lpstr>
      <vt:lpstr>Success Metrics</vt:lpstr>
      <vt:lpstr>Success Metrics</vt:lpstr>
      <vt:lpstr>Investment &amp; ROI</vt:lpstr>
      <vt:lpstr>Investment &amp; ROI</vt:lpstr>
      <vt:lpstr>Call to Action</vt:lpstr>
      <vt:lpstr>Call to Action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Dyhia TOUAHRI</cp:lastModifiedBy>
  <cp:revision>8</cp:revision>
  <dcterms:modified xsi:type="dcterms:W3CDTF">2025-05-13T15:56:44Z</dcterms:modified>
</cp:coreProperties>
</file>