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6"/>
  </p:notesMasterIdLst>
  <p:sldIdLst>
    <p:sldId id="265" r:id="rId5"/>
    <p:sldId id="266" r:id="rId6"/>
    <p:sldId id="268" r:id="rId7"/>
    <p:sldId id="269" r:id="rId8"/>
    <p:sldId id="270" r:id="rId9"/>
    <p:sldId id="271" r:id="rId10"/>
    <p:sldId id="272" r:id="rId11"/>
    <p:sldId id="273" r:id="rId12"/>
    <p:sldId id="274" r:id="rId13"/>
    <p:sldId id="275" r:id="rId14"/>
    <p:sldId id="276" r:id="rId15"/>
    <p:sldId id="277" r:id="rId16"/>
    <p:sldId id="278" r:id="rId17"/>
    <p:sldId id="286" r:id="rId18"/>
    <p:sldId id="280" r:id="rId19"/>
    <p:sldId id="281" r:id="rId20"/>
    <p:sldId id="282" r:id="rId21"/>
    <p:sldId id="283" r:id="rId22"/>
    <p:sldId id="284" r:id="rId23"/>
    <p:sldId id="285"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732" autoAdjust="0"/>
    <p:restoredTop sz="94249" autoAdjust="0"/>
  </p:normalViewPr>
  <p:slideViewPr>
    <p:cSldViewPr snapToGrid="0" snapToObjects="1">
      <p:cViewPr varScale="1">
        <p:scale>
          <a:sx n="68" d="100"/>
          <a:sy n="68" d="100"/>
        </p:scale>
        <p:origin x="1194" y="60"/>
      </p:cViewPr>
      <p:guideLst>
        <p:guide orient="horz" pos="2160"/>
        <p:guide pos="2880"/>
      </p:guideLst>
    </p:cSldViewPr>
  </p:slideViewPr>
  <p:outlineViewPr>
    <p:cViewPr>
      <p:scale>
        <a:sx n="33" d="100"/>
        <a:sy n="33" d="100"/>
      </p:scale>
      <p:origin x="0" y="-147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3/31/2020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4569884"/>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5257"/>
            <a:ext cx="8470180" cy="968829"/>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862263"/>
            <a:ext cx="8470900" cy="86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3798888"/>
            <a:ext cx="8470900" cy="9032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4778375"/>
            <a:ext cx="8470900" cy="882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16"/>
          </p:nvPr>
        </p:nvSpPr>
        <p:spPr>
          <a:xfrm>
            <a:off x="331788" y="5661025"/>
            <a:ext cx="8470900" cy="587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28303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baseline="0">
                <a:solidFill>
                  <a:schemeClr val="tx1"/>
                </a:solidFill>
                <a:latin typeface="Times New Roman" panose="02020603050405020304" pitchFamily="18"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4" r:id="rId16"/>
    <p:sldLayoutId id="2147483702" r:id="rId17"/>
    <p:sldLayoutId id="2147483694" r:id="rId18"/>
    <p:sldLayoutId id="2147483695" r:id="rId19"/>
    <p:sldLayoutId id="2147483696" r:id="rId20"/>
    <p:sldLayoutId id="2147483698" r:id="rId21"/>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noProof="0" dirty="0">
                <a:latin typeface="+mn-lt"/>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noProof="0"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noProof="0" dirty="0" err="1"/>
              <a:t>Silberschatz</a:t>
            </a:r>
            <a:r>
              <a:rPr lang="en-US" noProof="0" dirty="0"/>
              <a:t>,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noProof="0" dirty="0"/>
              <a:t>Chapter 15</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noProof="0" dirty="0"/>
              <a:t>File System Internals</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The Sun Network File System (N</a:t>
            </a:r>
            <a:r>
              <a:rPr lang="en-US" altLang="en-US" sz="100" noProof="0" dirty="0"/>
              <a:t> </a:t>
            </a:r>
            <a:r>
              <a:rPr lang="en-US" altLang="en-US" noProof="0" dirty="0"/>
              <a:t>F</a:t>
            </a:r>
            <a:r>
              <a:rPr lang="en-US" altLang="en-US" sz="100" noProof="0" dirty="0"/>
              <a:t> </a:t>
            </a:r>
            <a:r>
              <a:rPr lang="en-US" altLang="en-US" noProof="0" dirty="0"/>
              <a:t>S) </a:t>
            </a:r>
            <a:r>
              <a:rPr lang="en-US" altLang="en-US" sz="1000" noProof="0" dirty="0"/>
              <a:t>1</a:t>
            </a:r>
            <a:endParaRPr lang="en-US" sz="1000"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An implementation and a specification of a software system for accessing remote files across LANs (or WANs)</a:t>
            </a:r>
          </a:p>
          <a:p>
            <a:pPr marL="291600" indent="-291600">
              <a:lnSpc>
                <a:spcPct val="100000"/>
              </a:lnSpc>
              <a:buFont typeface="Arial" panose="020B0604020202020204" pitchFamily="34" charset="0"/>
              <a:buChar char="•"/>
            </a:pPr>
            <a:r>
              <a:rPr lang="en-US" altLang="en-US" noProof="0" dirty="0"/>
              <a:t>The implementation is part of the Solaris and </a:t>
            </a:r>
            <a:r>
              <a:rPr lang="en-US" altLang="en-US" noProof="0" dirty="0" err="1"/>
              <a:t>SunO</a:t>
            </a:r>
            <a:r>
              <a:rPr lang="en-US" altLang="en-US" sz="100" noProof="0" dirty="0"/>
              <a:t> </a:t>
            </a:r>
            <a:r>
              <a:rPr lang="en-US" altLang="en-US" noProof="0" dirty="0"/>
              <a:t>S operating systems running on Sun workstations using an unreliable datagram protocol (U</a:t>
            </a:r>
            <a:r>
              <a:rPr lang="en-US" altLang="en-US" sz="100" noProof="0" dirty="0"/>
              <a:t> </a:t>
            </a:r>
            <a:r>
              <a:rPr lang="en-US" altLang="en-US" noProof="0" dirty="0"/>
              <a:t>D</a:t>
            </a:r>
            <a:r>
              <a:rPr lang="en-US" altLang="en-US" sz="100" noProof="0" dirty="0"/>
              <a:t> </a:t>
            </a:r>
            <a:r>
              <a:rPr lang="en-US" altLang="en-US" noProof="0" dirty="0"/>
              <a:t>P/I</a:t>
            </a:r>
            <a:r>
              <a:rPr lang="en-US" altLang="en-US" sz="100" noProof="0" dirty="0"/>
              <a:t> </a:t>
            </a:r>
            <a:r>
              <a:rPr lang="en-US" altLang="en-US" noProof="0" dirty="0"/>
              <a:t>P protocol and Ethernet</a:t>
            </a:r>
          </a:p>
        </p:txBody>
      </p:sp>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0567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solidFill>
                  <a:srgbClr val="007787"/>
                </a:solidFill>
              </a:rPr>
              <a:t>The Sun Network File System (N</a:t>
            </a:r>
            <a:r>
              <a:rPr lang="en-US" altLang="en-US" sz="100" noProof="0" dirty="0">
                <a:solidFill>
                  <a:srgbClr val="007787"/>
                </a:solidFill>
              </a:rPr>
              <a:t> </a:t>
            </a:r>
            <a:r>
              <a:rPr lang="en-US" altLang="en-US" noProof="0" dirty="0">
                <a:solidFill>
                  <a:srgbClr val="007787"/>
                </a:solidFill>
              </a:rPr>
              <a:t>F</a:t>
            </a:r>
            <a:r>
              <a:rPr lang="en-US" altLang="en-US" sz="100" noProof="0" dirty="0">
                <a:solidFill>
                  <a:srgbClr val="007787"/>
                </a:solidFill>
              </a:rPr>
              <a:t> </a:t>
            </a:r>
            <a:r>
              <a:rPr lang="en-US" altLang="en-US" noProof="0" dirty="0">
                <a:solidFill>
                  <a:srgbClr val="007787"/>
                </a:solidFill>
              </a:rPr>
              <a:t>S) </a:t>
            </a:r>
            <a:r>
              <a:rPr lang="en-US" altLang="en-US" sz="1000" noProof="0" dirty="0">
                <a:solidFill>
                  <a:srgbClr val="007787"/>
                </a:solidFill>
              </a:rPr>
              <a:t>2</a:t>
            </a:r>
            <a:endParaRPr lang="en-US" sz="1000" noProof="0" dirty="0"/>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altLang="en-US" sz="2200" noProof="0" dirty="0"/>
              <a:t>Interconnected workstations viewed as a set of independent machines with independent file systems, which allows sharing among these file systems in a transparent manner</a:t>
            </a:r>
          </a:p>
          <a:p>
            <a:pPr marL="622800" lvl="1" indent="-320400">
              <a:lnSpc>
                <a:spcPct val="100000"/>
              </a:lnSpc>
              <a:spcBef>
                <a:spcPts val="1000"/>
              </a:spcBef>
              <a:buFont typeface="Arial" panose="020B0604020202020204" pitchFamily="34" charset="0"/>
              <a:buChar char="•"/>
            </a:pPr>
            <a:r>
              <a:rPr lang="en-US" altLang="en-US" sz="2000" noProof="0" dirty="0"/>
              <a:t>A remote directory is mounted over a local file system directory</a:t>
            </a:r>
          </a:p>
          <a:p>
            <a:pPr marL="1144800" lvl="2" indent="-230400">
              <a:lnSpc>
                <a:spcPct val="100000"/>
              </a:lnSpc>
              <a:spcBef>
                <a:spcPts val="1000"/>
              </a:spcBef>
              <a:buFont typeface="Arial" panose="020B0604020202020204" pitchFamily="34" charset="0"/>
              <a:buChar char="•"/>
            </a:pPr>
            <a:r>
              <a:rPr lang="en-US" altLang="en-US" sz="1800" noProof="0" dirty="0"/>
              <a:t>The mounted directory looks like an integral subtree of the local file system, replacing the subtree descending from the local directory</a:t>
            </a:r>
          </a:p>
          <a:p>
            <a:pPr marL="622800" lvl="1" indent="-320400">
              <a:lnSpc>
                <a:spcPct val="100000"/>
              </a:lnSpc>
              <a:spcBef>
                <a:spcPts val="1000"/>
              </a:spcBef>
              <a:buFont typeface="Arial" panose="020B0604020202020204" pitchFamily="34" charset="0"/>
              <a:buChar char="•"/>
            </a:pPr>
            <a:r>
              <a:rPr lang="en-US" altLang="en-US" sz="2000" noProof="0" dirty="0"/>
              <a:t>Specification of the remote directory for the mount operation is nontransparent; the host name of the remote directory has to be provided</a:t>
            </a:r>
          </a:p>
          <a:p>
            <a:pPr marL="1144800" lvl="2" indent="-230400">
              <a:lnSpc>
                <a:spcPct val="100000"/>
              </a:lnSpc>
              <a:spcBef>
                <a:spcPts val="1000"/>
              </a:spcBef>
              <a:buFont typeface="Arial" panose="020B0604020202020204" pitchFamily="34" charset="0"/>
              <a:buChar char="•"/>
            </a:pPr>
            <a:r>
              <a:rPr lang="en-US" altLang="en-US" sz="1800" noProof="0" dirty="0"/>
              <a:t>Files in the remote directory can then be accessed in a transparent manner</a:t>
            </a:r>
          </a:p>
          <a:p>
            <a:pPr marL="622800" lvl="1" indent="-320400">
              <a:lnSpc>
                <a:spcPct val="100000"/>
              </a:lnSpc>
              <a:spcBef>
                <a:spcPts val="1000"/>
              </a:spcBef>
              <a:buFont typeface="Arial" panose="020B0604020202020204" pitchFamily="34" charset="0"/>
              <a:buChar char="•"/>
            </a:pPr>
            <a:r>
              <a:rPr lang="en-US" altLang="en-US" sz="2000" noProof="0" dirty="0"/>
              <a:t>Subject to access-rights accreditation, potentially any file system (or directory within a file system), can be mounted remotely on top of any local directory</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52191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solidFill>
                  <a:srgbClr val="007787"/>
                </a:solidFill>
              </a:rPr>
              <a:t>The Sun Network File System (N</a:t>
            </a:r>
            <a:r>
              <a:rPr lang="en-US" altLang="en-US" sz="100" noProof="0" dirty="0">
                <a:solidFill>
                  <a:srgbClr val="007787"/>
                </a:solidFill>
              </a:rPr>
              <a:t> </a:t>
            </a:r>
            <a:r>
              <a:rPr lang="en-US" altLang="en-US" noProof="0" dirty="0">
                <a:solidFill>
                  <a:srgbClr val="007787"/>
                </a:solidFill>
              </a:rPr>
              <a:t>F</a:t>
            </a:r>
            <a:r>
              <a:rPr lang="en-US" altLang="en-US" sz="100" noProof="0" dirty="0">
                <a:solidFill>
                  <a:srgbClr val="007787"/>
                </a:solidFill>
              </a:rPr>
              <a:t> </a:t>
            </a:r>
            <a:r>
              <a:rPr lang="en-US" altLang="en-US" noProof="0" dirty="0">
                <a:solidFill>
                  <a:srgbClr val="007787"/>
                </a:solidFill>
              </a:rPr>
              <a:t>S) </a:t>
            </a:r>
            <a:r>
              <a:rPr lang="en-US" altLang="en-US" sz="1000" noProof="0" dirty="0">
                <a:solidFill>
                  <a:srgbClr val="007787"/>
                </a:solidFill>
              </a:rPr>
              <a:t>3</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600" noProof="0" dirty="0"/>
              <a:t>N</a:t>
            </a:r>
            <a:r>
              <a:rPr lang="en-US" altLang="en-US" sz="100" noProof="0" dirty="0"/>
              <a:t> </a:t>
            </a:r>
            <a:r>
              <a:rPr lang="en-US" altLang="en-US" sz="2600" noProof="0" dirty="0"/>
              <a:t>F</a:t>
            </a:r>
            <a:r>
              <a:rPr lang="en-US" altLang="en-US" sz="100" noProof="0" dirty="0"/>
              <a:t> </a:t>
            </a:r>
            <a:r>
              <a:rPr lang="en-US" altLang="en-US" sz="2600" noProof="0" dirty="0"/>
              <a:t>S is designed to operate in a heterogeneous environment of different machines, operating systems, and network architectures; the N</a:t>
            </a:r>
            <a:r>
              <a:rPr lang="en-US" altLang="en-US" sz="100" noProof="0" dirty="0"/>
              <a:t> </a:t>
            </a:r>
            <a:r>
              <a:rPr lang="en-US" altLang="en-US" sz="2600" noProof="0" dirty="0"/>
              <a:t>F</a:t>
            </a:r>
            <a:r>
              <a:rPr lang="en-US" altLang="en-US" sz="100" noProof="0" dirty="0"/>
              <a:t> </a:t>
            </a:r>
            <a:r>
              <a:rPr lang="en-US" altLang="en-US" sz="2600" noProof="0" dirty="0"/>
              <a:t>S specifications independent of these media</a:t>
            </a:r>
          </a:p>
          <a:p>
            <a:pPr marL="291600" indent="-291600">
              <a:lnSpc>
                <a:spcPct val="100000"/>
              </a:lnSpc>
              <a:buFont typeface="Arial" panose="020B0604020202020204" pitchFamily="34" charset="0"/>
              <a:buChar char="•"/>
            </a:pPr>
            <a:r>
              <a:rPr lang="en-US" altLang="en-US" sz="2600" noProof="0" dirty="0"/>
              <a:t>This independence is achieved through the use of R</a:t>
            </a:r>
            <a:r>
              <a:rPr lang="en-US" altLang="en-US" sz="100" noProof="0" dirty="0"/>
              <a:t> </a:t>
            </a:r>
            <a:r>
              <a:rPr lang="en-US" altLang="en-US" sz="2600" noProof="0" dirty="0"/>
              <a:t>P</a:t>
            </a:r>
            <a:r>
              <a:rPr lang="en-US" altLang="en-US" sz="100" noProof="0" dirty="0"/>
              <a:t> </a:t>
            </a:r>
            <a:r>
              <a:rPr lang="en-US" altLang="en-US" sz="2600" noProof="0" dirty="0"/>
              <a:t>C primitives built on top of an External Data Representation (X</a:t>
            </a:r>
            <a:r>
              <a:rPr lang="en-US" altLang="en-US" sz="100" noProof="0" dirty="0"/>
              <a:t> </a:t>
            </a:r>
            <a:r>
              <a:rPr lang="en-US" altLang="en-US" sz="2600" noProof="0" dirty="0"/>
              <a:t>D</a:t>
            </a:r>
            <a:r>
              <a:rPr lang="en-US" altLang="en-US" sz="100" noProof="0" dirty="0"/>
              <a:t> </a:t>
            </a:r>
            <a:r>
              <a:rPr lang="en-US" altLang="en-US" sz="2600" noProof="0" dirty="0"/>
              <a:t>R) protocol used between two implementation-independent interfaces</a:t>
            </a:r>
          </a:p>
          <a:p>
            <a:pPr marL="291600" indent="-291600">
              <a:lnSpc>
                <a:spcPct val="100000"/>
              </a:lnSpc>
              <a:buFont typeface="Arial" panose="020B0604020202020204" pitchFamily="34" charset="0"/>
              <a:buChar char="•"/>
            </a:pPr>
            <a:r>
              <a:rPr lang="en-US" altLang="en-US" sz="2600" noProof="0" dirty="0"/>
              <a:t>The N</a:t>
            </a:r>
            <a:r>
              <a:rPr lang="en-US" altLang="en-US" sz="100" noProof="0" dirty="0"/>
              <a:t> </a:t>
            </a:r>
            <a:r>
              <a:rPr lang="en-US" altLang="en-US" sz="2600" noProof="0" dirty="0"/>
              <a:t>F</a:t>
            </a:r>
            <a:r>
              <a:rPr lang="en-US" altLang="en-US" sz="100" noProof="0" dirty="0"/>
              <a:t> </a:t>
            </a:r>
            <a:r>
              <a:rPr lang="en-US" altLang="en-US" sz="2600" noProof="0" dirty="0"/>
              <a:t>S specification distinguishes between the services provided by a mount mechanism and the actual remote-file-access services </a:t>
            </a:r>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4971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Three Independent File Systems</a:t>
            </a:r>
            <a:endParaRPr lang="en-US" noProof="0" dirty="0"/>
          </a:p>
        </p:txBody>
      </p:sp>
      <p:pic>
        <p:nvPicPr>
          <p:cNvPr id="6" name="Content Placeholder 5" descr="Diagram shows file system U having node usr and triangle local, file system S1 having node usr and triangles shared and dir 1, file system S2 with node usr and triangle dir 2.">
            <a:extLst>
              <a:ext uri="{FF2B5EF4-FFF2-40B4-BE49-F238E27FC236}">
                <a16:creationId xmlns:a16="http://schemas.microsoft.com/office/drawing/2014/main" id="{A4C15422-D591-4CFB-8666-78D47B40C881}"/>
              </a:ext>
            </a:extLst>
          </p:cNvPr>
          <p:cNvPicPr>
            <a:picLocks noGrp="1" noChangeAspect="1"/>
          </p:cNvPicPr>
          <p:nvPr>
            <p:ph sz="quarter" idx="12"/>
          </p:nvPr>
        </p:nvPicPr>
        <p:blipFill>
          <a:blip r:embed="rId2"/>
          <a:stretch>
            <a:fillRect/>
          </a:stretch>
        </p:blipFill>
        <p:spPr>
          <a:xfrm>
            <a:off x="753859" y="2039717"/>
            <a:ext cx="7626757" cy="3871296"/>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05348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E339-2BF9-476F-B1E2-D13C7940D1C1}"/>
              </a:ext>
            </a:extLst>
          </p:cNvPr>
          <p:cNvSpPr>
            <a:spLocks noGrp="1"/>
          </p:cNvSpPr>
          <p:nvPr>
            <p:ph type="title"/>
          </p:nvPr>
        </p:nvSpPr>
        <p:spPr/>
        <p:txBody>
          <a:bodyPr/>
          <a:lstStyle/>
          <a:p>
            <a:r>
              <a:rPr lang="en-US" noProof="0" dirty="0"/>
              <a:t>Mounting in N</a:t>
            </a:r>
            <a:r>
              <a:rPr lang="en-US" sz="100" noProof="0" dirty="0"/>
              <a:t> </a:t>
            </a:r>
            <a:r>
              <a:rPr lang="en-US" noProof="0" dirty="0"/>
              <a:t>F</a:t>
            </a:r>
            <a:r>
              <a:rPr lang="en-US" sz="100" noProof="0" dirty="0"/>
              <a:t> </a:t>
            </a:r>
            <a:r>
              <a:rPr lang="en-US" noProof="0" dirty="0"/>
              <a:t>S</a:t>
            </a:r>
          </a:p>
        </p:txBody>
      </p:sp>
      <p:pic>
        <p:nvPicPr>
          <p:cNvPr id="19" name="Content Placeholder 18" descr="Diagram shows mounts in file system U containing node usr and triangles local and dir 1.">
            <a:extLst>
              <a:ext uri="{FF2B5EF4-FFF2-40B4-BE49-F238E27FC236}">
                <a16:creationId xmlns:a16="http://schemas.microsoft.com/office/drawing/2014/main" id="{8F6E0795-B5CA-4F9F-91DA-27688B4F61E1}"/>
              </a:ext>
            </a:extLst>
          </p:cNvPr>
          <p:cNvPicPr>
            <a:picLocks noGrp="1" noChangeAspect="1"/>
          </p:cNvPicPr>
          <p:nvPr>
            <p:ph sz="quarter" idx="12"/>
          </p:nvPr>
        </p:nvPicPr>
        <p:blipFill>
          <a:blip r:embed="rId2"/>
          <a:stretch>
            <a:fillRect/>
          </a:stretch>
        </p:blipFill>
        <p:spPr>
          <a:xfrm>
            <a:off x="1446605" y="1939285"/>
            <a:ext cx="2400785" cy="3670047"/>
          </a:xfrm>
          <a:prstGeom prst="rect">
            <a:avLst/>
          </a:prstGeom>
        </p:spPr>
      </p:pic>
      <p:sp>
        <p:nvSpPr>
          <p:cNvPr id="6" name="Content Placeholder 5">
            <a:extLst>
              <a:ext uri="{FF2B5EF4-FFF2-40B4-BE49-F238E27FC236}">
                <a16:creationId xmlns:a16="http://schemas.microsoft.com/office/drawing/2014/main" id="{BF4585CA-5935-42AE-9D27-405C1FBE6DDD}"/>
              </a:ext>
            </a:extLst>
          </p:cNvPr>
          <p:cNvSpPr>
            <a:spLocks noGrp="1"/>
          </p:cNvSpPr>
          <p:nvPr>
            <p:ph sz="quarter" idx="13"/>
          </p:nvPr>
        </p:nvSpPr>
        <p:spPr>
          <a:xfrm>
            <a:off x="2045271" y="5807538"/>
            <a:ext cx="1259038" cy="427711"/>
          </a:xfrm>
        </p:spPr>
        <p:txBody>
          <a:bodyPr>
            <a:normAutofit fontScale="92500" lnSpcReduction="10000"/>
          </a:bodyPr>
          <a:lstStyle/>
          <a:p>
            <a:r>
              <a:rPr lang="en-US" noProof="0" dirty="0"/>
              <a:t>Mounts</a:t>
            </a:r>
          </a:p>
        </p:txBody>
      </p:sp>
      <p:pic>
        <p:nvPicPr>
          <p:cNvPr id="21" name="Content Placeholder 20" descr="Diagram shows and cascading mounts in file system U containing node usr and triangles local and dir 1.">
            <a:extLst>
              <a:ext uri="{FF2B5EF4-FFF2-40B4-BE49-F238E27FC236}">
                <a16:creationId xmlns:a16="http://schemas.microsoft.com/office/drawing/2014/main" id="{2B095CBA-90D6-4E3C-9FAA-C96BE0F3EB05}"/>
              </a:ext>
            </a:extLst>
          </p:cNvPr>
          <p:cNvPicPr>
            <a:picLocks noGrp="1" noChangeAspect="1"/>
          </p:cNvPicPr>
          <p:nvPr>
            <p:ph sz="quarter" idx="14"/>
          </p:nvPr>
        </p:nvPicPr>
        <p:blipFill>
          <a:blip r:embed="rId3"/>
          <a:stretch>
            <a:fillRect/>
          </a:stretch>
        </p:blipFill>
        <p:spPr>
          <a:xfrm>
            <a:off x="4992823" y="1817620"/>
            <a:ext cx="2415648" cy="3692743"/>
          </a:xfrm>
          <a:prstGeom prst="rect">
            <a:avLst/>
          </a:prstGeom>
        </p:spPr>
      </p:pic>
      <p:sp>
        <p:nvSpPr>
          <p:cNvPr id="8" name="Content Placeholder 7">
            <a:extLst>
              <a:ext uri="{FF2B5EF4-FFF2-40B4-BE49-F238E27FC236}">
                <a16:creationId xmlns:a16="http://schemas.microsoft.com/office/drawing/2014/main" id="{0DD45154-B16D-4769-8170-3D98C35E9EC1}"/>
              </a:ext>
            </a:extLst>
          </p:cNvPr>
          <p:cNvSpPr>
            <a:spLocks noGrp="1"/>
          </p:cNvSpPr>
          <p:nvPr>
            <p:ph sz="quarter" idx="15"/>
          </p:nvPr>
        </p:nvSpPr>
        <p:spPr>
          <a:xfrm>
            <a:off x="5408956" y="5730434"/>
            <a:ext cx="3023120" cy="526948"/>
          </a:xfrm>
        </p:spPr>
        <p:txBody>
          <a:bodyPr>
            <a:normAutofit/>
          </a:bodyPr>
          <a:lstStyle/>
          <a:p>
            <a:r>
              <a:rPr lang="en-US" noProof="0" dirty="0"/>
              <a:t>Cascading mounts</a:t>
            </a:r>
          </a:p>
        </p:txBody>
      </p:sp>
      <p:sp>
        <p:nvSpPr>
          <p:cNvPr id="4" name="Slide Number Placeholder 3">
            <a:extLst>
              <a:ext uri="{FF2B5EF4-FFF2-40B4-BE49-F238E27FC236}">
                <a16:creationId xmlns:a16="http://schemas.microsoft.com/office/drawing/2014/main" id="{FC7E9FD1-7658-4DD9-850D-6D966C37ACD3}"/>
              </a:ext>
            </a:extLst>
          </p:cNvPr>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a:extLst>
              <a:ext uri="{FF2B5EF4-FFF2-40B4-BE49-F238E27FC236}">
                <a16:creationId xmlns:a16="http://schemas.microsoft.com/office/drawing/2014/main" id="{5A41F0E7-B684-46E2-89F7-964ECB134082}"/>
              </a:ext>
            </a:extLst>
          </p:cNvPr>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1568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N</a:t>
            </a:r>
            <a:r>
              <a:rPr lang="en-US" altLang="en-US" sz="100" noProof="0" dirty="0"/>
              <a:t> </a:t>
            </a:r>
            <a:r>
              <a:rPr lang="en-US" altLang="en-US" noProof="0" dirty="0"/>
              <a:t>F</a:t>
            </a:r>
            <a:r>
              <a:rPr lang="en-US" altLang="en-US" sz="100" noProof="0" dirty="0"/>
              <a:t> </a:t>
            </a:r>
            <a:r>
              <a:rPr lang="en-US" altLang="en-US" noProof="0" dirty="0"/>
              <a:t>S Mount Protocol</a:t>
            </a:r>
            <a:endParaRPr lang="en-US" noProof="0" dirty="0"/>
          </a:p>
        </p:txBody>
      </p:sp>
      <p:sp>
        <p:nvSpPr>
          <p:cNvPr id="3" name="Content Placeholder 2"/>
          <p:cNvSpPr>
            <a:spLocks noGrp="1"/>
          </p:cNvSpPr>
          <p:nvPr>
            <p:ph sz="quarter" idx="12"/>
          </p:nvPr>
        </p:nvSpPr>
        <p:spPr/>
        <p:txBody>
          <a:bodyPr>
            <a:normAutofit lnSpcReduction="10000"/>
          </a:bodyPr>
          <a:lstStyle/>
          <a:p>
            <a:pPr marL="291600" indent="-291600">
              <a:lnSpc>
                <a:spcPct val="100000"/>
              </a:lnSpc>
              <a:buFont typeface="Arial" panose="020B0604020202020204" pitchFamily="34" charset="0"/>
              <a:buChar char="•"/>
            </a:pPr>
            <a:r>
              <a:rPr lang="en-US" altLang="en-US" sz="2000" noProof="0" dirty="0"/>
              <a:t>Establishes initial logical connection between server and client</a:t>
            </a:r>
          </a:p>
          <a:p>
            <a:pPr marL="291600" indent="-291600">
              <a:lnSpc>
                <a:spcPct val="100000"/>
              </a:lnSpc>
              <a:buFont typeface="Arial" panose="020B0604020202020204" pitchFamily="34" charset="0"/>
              <a:buChar char="•"/>
            </a:pPr>
            <a:r>
              <a:rPr lang="en-US" altLang="en-US" sz="2000" noProof="0" dirty="0"/>
              <a:t>Mount operation includes name of remote directory to be mounted and name of server machine storing it</a:t>
            </a:r>
          </a:p>
          <a:p>
            <a:pPr marL="622800" lvl="1" indent="-320400">
              <a:lnSpc>
                <a:spcPct val="100000"/>
              </a:lnSpc>
              <a:spcBef>
                <a:spcPts val="1000"/>
              </a:spcBef>
              <a:buFont typeface="Arial" panose="020B0604020202020204" pitchFamily="34" charset="0"/>
              <a:buChar char="•"/>
            </a:pPr>
            <a:r>
              <a:rPr lang="en-US" altLang="en-US" sz="1800" noProof="0" dirty="0"/>
              <a:t>Mount request is mapped to corresponding R</a:t>
            </a:r>
            <a:r>
              <a:rPr lang="en-US" altLang="en-US" sz="100" noProof="0" dirty="0"/>
              <a:t> </a:t>
            </a:r>
            <a:r>
              <a:rPr lang="en-US" altLang="en-US" sz="1800" noProof="0" dirty="0"/>
              <a:t>P</a:t>
            </a:r>
            <a:r>
              <a:rPr lang="en-US" altLang="en-US" sz="100" noProof="0" dirty="0"/>
              <a:t> </a:t>
            </a:r>
            <a:r>
              <a:rPr lang="en-US" altLang="en-US" sz="1800" noProof="0" dirty="0"/>
              <a:t>C and forwarded to mount server running on server machine </a:t>
            </a:r>
          </a:p>
          <a:p>
            <a:pPr marL="622800" lvl="1" indent="-320400">
              <a:lnSpc>
                <a:spcPct val="100000"/>
              </a:lnSpc>
              <a:spcBef>
                <a:spcPts val="1000"/>
              </a:spcBef>
              <a:buFont typeface="Arial" panose="020B0604020202020204" pitchFamily="34" charset="0"/>
              <a:buChar char="•"/>
            </a:pPr>
            <a:r>
              <a:rPr lang="en-US" altLang="en-US" sz="1800" noProof="0" dirty="0"/>
              <a:t>Export list – specifies local file systems that server exports for mounting, along with names of machines that are permitted to mount them </a:t>
            </a:r>
          </a:p>
          <a:p>
            <a:pPr marL="291600" indent="-291600">
              <a:lnSpc>
                <a:spcPct val="100000"/>
              </a:lnSpc>
              <a:buFont typeface="Arial" panose="020B0604020202020204" pitchFamily="34" charset="0"/>
              <a:buChar char="•"/>
            </a:pPr>
            <a:r>
              <a:rPr lang="en-US" altLang="en-US" sz="2000" noProof="0" dirty="0"/>
              <a:t>Following a mount request that conforms to its export list, the server returns a file handle—a key for further accesses</a:t>
            </a:r>
          </a:p>
          <a:p>
            <a:pPr marL="291600" indent="-291600">
              <a:lnSpc>
                <a:spcPct val="100000"/>
              </a:lnSpc>
              <a:buFont typeface="Arial" panose="020B0604020202020204" pitchFamily="34" charset="0"/>
              <a:buChar char="•"/>
            </a:pPr>
            <a:r>
              <a:rPr lang="en-US" altLang="en-US" sz="2000" noProof="0" dirty="0"/>
              <a:t>File handle – a file-system identifier, and an </a:t>
            </a:r>
            <a:r>
              <a:rPr lang="en-US" altLang="en-US" sz="2000" noProof="0" dirty="0" err="1"/>
              <a:t>inode</a:t>
            </a:r>
            <a:r>
              <a:rPr lang="en-US" altLang="en-US" sz="2000" noProof="0" dirty="0"/>
              <a:t> number to identify the mounted directory within the exported file system</a:t>
            </a:r>
          </a:p>
          <a:p>
            <a:pPr marL="291600" indent="-291600">
              <a:lnSpc>
                <a:spcPct val="100000"/>
              </a:lnSpc>
              <a:buFont typeface="Arial" panose="020B0604020202020204" pitchFamily="34" charset="0"/>
              <a:buChar char="•"/>
            </a:pPr>
            <a:r>
              <a:rPr lang="en-US" altLang="en-US" sz="2000" noProof="0" dirty="0"/>
              <a:t>The mount operation changes only the user</a:t>
            </a:r>
            <a:r>
              <a:rPr lang="en-US" altLang="ja-JP" sz="2000" noProof="0" dirty="0"/>
              <a:t>’s view and does not affect the server side</a:t>
            </a:r>
            <a:endParaRPr lang="en-US" altLang="en-US" sz="20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6794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N</a:t>
            </a:r>
            <a:r>
              <a:rPr lang="en-US" altLang="en-US" sz="100" noProof="0" dirty="0"/>
              <a:t> </a:t>
            </a:r>
            <a:r>
              <a:rPr lang="en-US" altLang="en-US" noProof="0" dirty="0"/>
              <a:t>F</a:t>
            </a:r>
            <a:r>
              <a:rPr lang="en-US" altLang="en-US" sz="100" noProof="0" dirty="0"/>
              <a:t> </a:t>
            </a:r>
            <a:r>
              <a:rPr lang="en-US" altLang="en-US" noProof="0" dirty="0"/>
              <a:t>S Protocol</a:t>
            </a:r>
            <a:endParaRPr lang="en-US" noProof="0" dirty="0"/>
          </a:p>
        </p:txBody>
      </p:sp>
      <p:sp>
        <p:nvSpPr>
          <p:cNvPr id="3" name="Content Placeholder 2"/>
          <p:cNvSpPr>
            <a:spLocks noGrp="1"/>
          </p:cNvSpPr>
          <p:nvPr>
            <p:ph sz="quarter" idx="12"/>
          </p:nvPr>
        </p:nvSpPr>
        <p:spPr>
          <a:xfrm>
            <a:off x="332508" y="1594378"/>
            <a:ext cx="8470180" cy="4761973"/>
          </a:xfrm>
        </p:spPr>
        <p:txBody>
          <a:bodyPr>
            <a:normAutofit/>
          </a:bodyPr>
          <a:lstStyle/>
          <a:p>
            <a:pPr marL="291600" indent="-291600">
              <a:lnSpc>
                <a:spcPct val="100000"/>
              </a:lnSpc>
              <a:buFont typeface="Arial" panose="020B0604020202020204" pitchFamily="34" charset="0"/>
              <a:buChar char="•"/>
            </a:pPr>
            <a:r>
              <a:rPr lang="en-US" altLang="en-US" sz="2000" noProof="0" dirty="0"/>
              <a:t>Provides a set of remote procedure calls for remote file operations. The procedures support the following operations:</a:t>
            </a:r>
          </a:p>
          <a:p>
            <a:pPr marL="622800" lvl="1" indent="-320400">
              <a:lnSpc>
                <a:spcPct val="100000"/>
              </a:lnSpc>
              <a:spcBef>
                <a:spcPts val="1000"/>
              </a:spcBef>
              <a:buFont typeface="Arial" panose="020B0604020202020204" pitchFamily="34" charset="0"/>
              <a:buChar char="•"/>
            </a:pPr>
            <a:r>
              <a:rPr lang="en-US" altLang="en-US" sz="1800" noProof="0" dirty="0"/>
              <a:t>searching for a file within a directory </a:t>
            </a:r>
          </a:p>
          <a:p>
            <a:pPr marL="622800" lvl="1" indent="-320400">
              <a:lnSpc>
                <a:spcPct val="100000"/>
              </a:lnSpc>
              <a:spcBef>
                <a:spcPts val="1000"/>
              </a:spcBef>
              <a:buFont typeface="Arial" panose="020B0604020202020204" pitchFamily="34" charset="0"/>
              <a:buChar char="•"/>
            </a:pPr>
            <a:r>
              <a:rPr lang="en-US" altLang="en-US" sz="1800" noProof="0" dirty="0"/>
              <a:t>reading a set of directory entries </a:t>
            </a:r>
          </a:p>
          <a:p>
            <a:pPr marL="622800" lvl="1" indent="-320400">
              <a:lnSpc>
                <a:spcPct val="100000"/>
              </a:lnSpc>
              <a:spcBef>
                <a:spcPts val="1000"/>
              </a:spcBef>
              <a:buFont typeface="Arial" panose="020B0604020202020204" pitchFamily="34" charset="0"/>
              <a:buChar char="•"/>
            </a:pPr>
            <a:r>
              <a:rPr lang="en-US" altLang="en-US" sz="1800" noProof="0" dirty="0"/>
              <a:t>manipulating links and directories </a:t>
            </a:r>
          </a:p>
          <a:p>
            <a:pPr marL="622800" lvl="1" indent="-320400">
              <a:lnSpc>
                <a:spcPct val="100000"/>
              </a:lnSpc>
              <a:spcBef>
                <a:spcPts val="1000"/>
              </a:spcBef>
              <a:buFont typeface="Arial" panose="020B0604020202020204" pitchFamily="34" charset="0"/>
              <a:buChar char="•"/>
            </a:pPr>
            <a:r>
              <a:rPr lang="en-US" altLang="en-US" sz="1800" noProof="0" dirty="0"/>
              <a:t>accessing file attributes</a:t>
            </a:r>
          </a:p>
          <a:p>
            <a:pPr marL="622800" lvl="1" indent="-320400">
              <a:lnSpc>
                <a:spcPct val="100000"/>
              </a:lnSpc>
              <a:spcBef>
                <a:spcPts val="1000"/>
              </a:spcBef>
              <a:buFont typeface="Arial" panose="020B0604020202020204" pitchFamily="34" charset="0"/>
              <a:buChar char="•"/>
            </a:pPr>
            <a:r>
              <a:rPr lang="en-US" altLang="en-US" sz="1800" noProof="0" dirty="0"/>
              <a:t>reading and writing files</a:t>
            </a:r>
          </a:p>
          <a:p>
            <a:pPr marL="291600" indent="-291600">
              <a:lnSpc>
                <a:spcPct val="100000"/>
              </a:lnSpc>
              <a:buFont typeface="Arial" panose="020B0604020202020204" pitchFamily="34" charset="0"/>
              <a:buChar char="•"/>
            </a:pPr>
            <a:r>
              <a:rPr lang="en-US" altLang="en-US" sz="2000" noProof="0" dirty="0"/>
              <a:t>N</a:t>
            </a:r>
            <a:r>
              <a:rPr lang="en-US" altLang="en-US" sz="100" noProof="0" dirty="0"/>
              <a:t> </a:t>
            </a:r>
            <a:r>
              <a:rPr lang="en-US" altLang="en-US" sz="2000" noProof="0" dirty="0"/>
              <a:t>F</a:t>
            </a:r>
            <a:r>
              <a:rPr lang="en-US" altLang="en-US" sz="100" noProof="0" dirty="0"/>
              <a:t> </a:t>
            </a:r>
            <a:r>
              <a:rPr lang="en-US" altLang="en-US" sz="2000" noProof="0" dirty="0"/>
              <a:t>S servers are </a:t>
            </a:r>
            <a:r>
              <a:rPr lang="en-US" altLang="en-US" sz="2000" b="1" noProof="0" dirty="0"/>
              <a:t>stateless</a:t>
            </a:r>
            <a:r>
              <a:rPr lang="en-US" altLang="en-US" sz="2000" noProof="0" dirty="0"/>
              <a:t>; each request has to provide a full set of arguments (N</a:t>
            </a:r>
            <a:r>
              <a:rPr lang="en-US" altLang="en-US" sz="100" noProof="0" dirty="0"/>
              <a:t> </a:t>
            </a:r>
            <a:r>
              <a:rPr lang="en-US" altLang="en-US" sz="2000" noProof="0" dirty="0"/>
              <a:t>F</a:t>
            </a:r>
            <a:r>
              <a:rPr lang="en-US" altLang="en-US" sz="100" noProof="0" dirty="0"/>
              <a:t> </a:t>
            </a:r>
            <a:r>
              <a:rPr lang="en-US" altLang="en-US" sz="2000" noProof="0" dirty="0"/>
              <a:t>S V4 is just coming available – very different, stateful)</a:t>
            </a:r>
          </a:p>
          <a:p>
            <a:pPr marL="291600" indent="-291600">
              <a:lnSpc>
                <a:spcPct val="100000"/>
              </a:lnSpc>
              <a:buFont typeface="Arial" panose="020B0604020202020204" pitchFamily="34" charset="0"/>
              <a:buChar char="•"/>
            </a:pPr>
            <a:r>
              <a:rPr lang="en-US" altLang="en-US" sz="2000" noProof="0" dirty="0"/>
              <a:t>Modified data must be committed to the server</a:t>
            </a:r>
            <a:r>
              <a:rPr lang="en-US" altLang="ja-JP" sz="2000" noProof="0" dirty="0"/>
              <a:t>’s disk before results are returned to the client (lose advantages of caching)</a:t>
            </a:r>
          </a:p>
          <a:p>
            <a:pPr marL="291600" indent="-291600">
              <a:lnSpc>
                <a:spcPct val="100000"/>
              </a:lnSpc>
              <a:buFont typeface="Arial" panose="020B0604020202020204" pitchFamily="34" charset="0"/>
              <a:buChar char="•"/>
            </a:pPr>
            <a:r>
              <a:rPr lang="en-US" altLang="en-US" sz="2000" noProof="0" dirty="0"/>
              <a:t>The N</a:t>
            </a:r>
            <a:r>
              <a:rPr lang="en-US" altLang="en-US" sz="100" noProof="0" dirty="0"/>
              <a:t> </a:t>
            </a:r>
            <a:r>
              <a:rPr lang="en-US" altLang="en-US" sz="2000" noProof="0" dirty="0"/>
              <a:t>F</a:t>
            </a:r>
            <a:r>
              <a:rPr lang="en-US" altLang="en-US" sz="100" noProof="0" dirty="0"/>
              <a:t> </a:t>
            </a:r>
            <a:r>
              <a:rPr lang="en-US" altLang="en-US" sz="2000" noProof="0" dirty="0"/>
              <a:t>S protocol does not provide concurrency-control mechanisms</a:t>
            </a:r>
          </a:p>
        </p:txBody>
      </p:sp>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340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noProof="0" dirty="0"/>
              <a:t>Three Major Layers of N</a:t>
            </a:r>
            <a:r>
              <a:rPr lang="en-US" altLang="en-US" sz="100" noProof="0" dirty="0"/>
              <a:t> </a:t>
            </a:r>
            <a:r>
              <a:rPr lang="en-US" altLang="en-US" sz="3600" noProof="0" dirty="0"/>
              <a:t>F</a:t>
            </a:r>
            <a:r>
              <a:rPr lang="en-US" altLang="en-US" sz="100" noProof="0" dirty="0"/>
              <a:t> </a:t>
            </a:r>
            <a:r>
              <a:rPr lang="en-US" altLang="en-US" sz="3600" noProof="0" dirty="0"/>
              <a:t>S Architecture</a:t>
            </a:r>
            <a:endParaRPr lang="en-US" sz="36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400" noProof="0" dirty="0"/>
              <a:t>UNIX file-system interface (based on the </a:t>
            </a:r>
            <a:r>
              <a:rPr lang="en-US" altLang="en-US" sz="2400" b="1" noProof="0" dirty="0"/>
              <a:t>open, read, write</a:t>
            </a:r>
            <a:r>
              <a:rPr lang="en-US" altLang="en-US" sz="2400" noProof="0" dirty="0"/>
              <a:t>, and </a:t>
            </a:r>
            <a:r>
              <a:rPr lang="en-US" altLang="en-US" sz="2400" b="1" noProof="0" dirty="0"/>
              <a:t>close</a:t>
            </a:r>
            <a:r>
              <a:rPr lang="en-US" altLang="en-US" sz="2400" noProof="0" dirty="0"/>
              <a:t> calls, and </a:t>
            </a:r>
            <a:r>
              <a:rPr lang="en-US" altLang="en-US" sz="2400" b="1" noProof="0" dirty="0"/>
              <a:t>file descriptors</a:t>
            </a:r>
            <a:r>
              <a:rPr lang="en-US" altLang="en-US" sz="2400" noProof="0" dirty="0"/>
              <a:t>)</a:t>
            </a:r>
          </a:p>
          <a:p>
            <a:pPr marL="291600" indent="-291600">
              <a:lnSpc>
                <a:spcPct val="100000"/>
              </a:lnSpc>
              <a:buFont typeface="Arial" panose="020B0604020202020204" pitchFamily="34" charset="0"/>
              <a:buChar char="•"/>
            </a:pPr>
            <a:r>
              <a:rPr lang="en-US" altLang="en-US" sz="2400" noProof="0" dirty="0"/>
              <a:t>Virtual File System (V</a:t>
            </a:r>
            <a:r>
              <a:rPr lang="en-US" altLang="en-US" sz="100" noProof="0" dirty="0"/>
              <a:t> </a:t>
            </a:r>
            <a:r>
              <a:rPr lang="en-US" altLang="en-US" sz="2400" noProof="0" dirty="0"/>
              <a:t>F</a:t>
            </a:r>
            <a:r>
              <a:rPr lang="en-US" altLang="en-US" sz="100" noProof="0" dirty="0"/>
              <a:t> </a:t>
            </a:r>
            <a:r>
              <a:rPr lang="en-US" altLang="en-US" sz="2400" noProof="0" dirty="0"/>
              <a:t>S) layer – distinguishes local files from remote ones, and local files are further distinguished according to their file-system types</a:t>
            </a:r>
          </a:p>
          <a:p>
            <a:pPr marL="622800" lvl="1" indent="-320400">
              <a:lnSpc>
                <a:spcPct val="100000"/>
              </a:lnSpc>
              <a:spcBef>
                <a:spcPts val="1000"/>
              </a:spcBef>
              <a:buFont typeface="Arial" panose="020B0604020202020204" pitchFamily="34" charset="0"/>
              <a:buChar char="•"/>
            </a:pPr>
            <a:r>
              <a:rPr lang="en-US" altLang="en-US" sz="2200" noProof="0" dirty="0"/>
              <a:t>The V</a:t>
            </a:r>
            <a:r>
              <a:rPr lang="en-US" altLang="en-US" sz="100" noProof="0" dirty="0"/>
              <a:t> </a:t>
            </a:r>
            <a:r>
              <a:rPr lang="en-US" altLang="en-US" sz="2200" noProof="0" dirty="0"/>
              <a:t>F</a:t>
            </a:r>
            <a:r>
              <a:rPr lang="en-US" altLang="en-US" sz="100" noProof="0" dirty="0"/>
              <a:t> </a:t>
            </a:r>
            <a:r>
              <a:rPr lang="en-US" altLang="en-US" sz="2200" noProof="0" dirty="0"/>
              <a:t>S activates file-system-specific operations to handle local requests according to their file-system types </a:t>
            </a:r>
          </a:p>
          <a:p>
            <a:pPr marL="622800" lvl="1" indent="-320400">
              <a:lnSpc>
                <a:spcPct val="100000"/>
              </a:lnSpc>
              <a:spcBef>
                <a:spcPts val="1000"/>
              </a:spcBef>
              <a:buFont typeface="Arial" panose="020B0604020202020204" pitchFamily="34" charset="0"/>
              <a:buChar char="•"/>
            </a:pPr>
            <a:r>
              <a:rPr lang="en-US" altLang="en-US" sz="2200" noProof="0" dirty="0"/>
              <a:t>Calls the N</a:t>
            </a:r>
            <a:r>
              <a:rPr lang="en-US" altLang="en-US" sz="100" noProof="0" dirty="0"/>
              <a:t> </a:t>
            </a:r>
            <a:r>
              <a:rPr lang="en-US" altLang="en-US" sz="2200" noProof="0" dirty="0"/>
              <a:t>F</a:t>
            </a:r>
            <a:r>
              <a:rPr lang="en-US" altLang="en-US" sz="100" noProof="0" dirty="0"/>
              <a:t> </a:t>
            </a:r>
            <a:r>
              <a:rPr lang="en-US" altLang="en-US" sz="2200" noProof="0" dirty="0"/>
              <a:t>S protocol procedures for remote requests</a:t>
            </a:r>
          </a:p>
          <a:p>
            <a:pPr marL="291600" indent="-291600">
              <a:lnSpc>
                <a:spcPct val="100000"/>
              </a:lnSpc>
              <a:buFont typeface="Arial" panose="020B0604020202020204" pitchFamily="34" charset="0"/>
              <a:buChar char="•"/>
            </a:pPr>
            <a:r>
              <a:rPr lang="en-US" altLang="en-US" sz="2400" noProof="0" dirty="0"/>
              <a:t>N</a:t>
            </a:r>
            <a:r>
              <a:rPr lang="en-US" altLang="en-US" sz="100" noProof="0" dirty="0"/>
              <a:t> </a:t>
            </a:r>
            <a:r>
              <a:rPr lang="en-US" altLang="en-US" sz="2400" noProof="0" dirty="0"/>
              <a:t>F</a:t>
            </a:r>
            <a:r>
              <a:rPr lang="en-US" altLang="en-US" sz="100" noProof="0" dirty="0"/>
              <a:t> </a:t>
            </a:r>
            <a:r>
              <a:rPr lang="en-US" altLang="en-US" sz="2400" noProof="0" dirty="0"/>
              <a:t>S service layer – bottom layer of the architecture</a:t>
            </a:r>
          </a:p>
          <a:p>
            <a:pPr marL="622800" lvl="1" indent="-320400">
              <a:lnSpc>
                <a:spcPct val="100000"/>
              </a:lnSpc>
              <a:spcBef>
                <a:spcPts val="1000"/>
              </a:spcBef>
              <a:buFont typeface="Arial" panose="020B0604020202020204" pitchFamily="34" charset="0"/>
              <a:buChar char="•"/>
            </a:pPr>
            <a:r>
              <a:rPr lang="en-US" altLang="en-US" sz="2200" noProof="0" dirty="0"/>
              <a:t>Implements the N</a:t>
            </a:r>
            <a:r>
              <a:rPr lang="en-US" altLang="en-US" sz="100" noProof="0" dirty="0"/>
              <a:t> </a:t>
            </a:r>
            <a:r>
              <a:rPr lang="en-US" altLang="en-US" sz="2200" noProof="0" dirty="0"/>
              <a:t>F</a:t>
            </a:r>
            <a:r>
              <a:rPr lang="en-US" altLang="en-US" sz="100" noProof="0" dirty="0"/>
              <a:t> </a:t>
            </a:r>
            <a:r>
              <a:rPr lang="en-US" altLang="en-US" sz="2200" noProof="0" dirty="0"/>
              <a:t>S protocol</a:t>
            </a:r>
          </a:p>
        </p:txBody>
      </p:sp>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3424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Schematic View of N</a:t>
            </a:r>
            <a:r>
              <a:rPr lang="en-US" altLang="en-US" sz="100" noProof="0" dirty="0"/>
              <a:t> </a:t>
            </a:r>
            <a:r>
              <a:rPr lang="en-US" altLang="en-US" noProof="0" dirty="0"/>
              <a:t>F</a:t>
            </a:r>
            <a:r>
              <a:rPr lang="en-US" altLang="en-US" sz="100" noProof="0" dirty="0"/>
              <a:t> </a:t>
            </a:r>
            <a:r>
              <a:rPr lang="en-US" altLang="en-US" noProof="0" dirty="0"/>
              <a:t>S Architecture </a:t>
            </a:r>
            <a:endParaRPr lang="en-US" noProof="0" dirty="0"/>
          </a:p>
        </p:txBody>
      </p:sp>
      <p:pic>
        <p:nvPicPr>
          <p:cNvPr id="6" name="Content Placeholder 5" descr="Diagram show client side components like system calls interface, VFS interface, UNIX file system, other types of file systems, NFS, RPC and server side components like RPC, NFS, Unix file system, and VFS interface. RPC of both sides connected to network.">
            <a:extLst>
              <a:ext uri="{FF2B5EF4-FFF2-40B4-BE49-F238E27FC236}">
                <a16:creationId xmlns:a16="http://schemas.microsoft.com/office/drawing/2014/main" id="{46A58D35-C0BA-445E-B7DB-F1E5B5D82AB5}"/>
              </a:ext>
            </a:extLst>
          </p:cNvPr>
          <p:cNvPicPr>
            <a:picLocks noGrp="1" noChangeAspect="1"/>
          </p:cNvPicPr>
          <p:nvPr>
            <p:ph sz="quarter" idx="12"/>
          </p:nvPr>
        </p:nvPicPr>
        <p:blipFill>
          <a:blip r:embed="rId2"/>
          <a:stretch>
            <a:fillRect/>
          </a:stretch>
        </p:blipFill>
        <p:spPr>
          <a:xfrm>
            <a:off x="1676149" y="1760011"/>
            <a:ext cx="5791702" cy="435292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0934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N</a:t>
            </a:r>
            <a:r>
              <a:rPr lang="en-US" altLang="en-US" sz="100" noProof="0" dirty="0"/>
              <a:t> </a:t>
            </a:r>
            <a:r>
              <a:rPr lang="en-US" altLang="en-US" noProof="0" dirty="0"/>
              <a:t>F</a:t>
            </a:r>
            <a:r>
              <a:rPr lang="en-US" altLang="en-US" sz="100" noProof="0" dirty="0"/>
              <a:t> </a:t>
            </a:r>
            <a:r>
              <a:rPr lang="en-US" altLang="en-US" noProof="0" dirty="0"/>
              <a:t>S Path-Name Translation</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Performed by breaking the path into component names and performing a separate N</a:t>
            </a:r>
            <a:r>
              <a:rPr lang="en-US" altLang="en-US" sz="100" noProof="0" dirty="0"/>
              <a:t> </a:t>
            </a:r>
            <a:r>
              <a:rPr lang="en-US" altLang="en-US" noProof="0" dirty="0"/>
              <a:t>F</a:t>
            </a:r>
            <a:r>
              <a:rPr lang="en-US" altLang="en-US" sz="100" noProof="0" dirty="0"/>
              <a:t> </a:t>
            </a:r>
            <a:r>
              <a:rPr lang="en-US" altLang="en-US" noProof="0" dirty="0"/>
              <a:t>S lookup call for every pair of component name and directory </a:t>
            </a:r>
            <a:r>
              <a:rPr lang="en-US" altLang="en-US" noProof="0" dirty="0" err="1"/>
              <a:t>vnode</a:t>
            </a:r>
            <a:endParaRPr lang="en-US" altLang="en-US" noProof="0" dirty="0"/>
          </a:p>
          <a:p>
            <a:pPr marL="291600" indent="-291600">
              <a:lnSpc>
                <a:spcPct val="100000"/>
              </a:lnSpc>
              <a:buFont typeface="Arial" panose="020B0604020202020204" pitchFamily="34" charset="0"/>
              <a:buChar char="•"/>
            </a:pPr>
            <a:r>
              <a:rPr lang="en-US" altLang="en-US" noProof="0" dirty="0"/>
              <a:t>To make lookup faster, a directory name lookup cache on the client</a:t>
            </a:r>
            <a:r>
              <a:rPr lang="en-US" altLang="ja-JP" noProof="0" dirty="0"/>
              <a:t>’s side holds the </a:t>
            </a:r>
            <a:r>
              <a:rPr lang="en-US" altLang="ja-JP" noProof="0" dirty="0" err="1"/>
              <a:t>vnodes</a:t>
            </a:r>
            <a:r>
              <a:rPr lang="en-US" altLang="ja-JP" noProof="0" dirty="0"/>
              <a:t> for remote directory names</a:t>
            </a:r>
            <a:endParaRPr lang="en-US" altLang="en-US"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86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noProof="0" dirty="0"/>
              <a:t>Chapter 15: File System Internals</a:t>
            </a:r>
            <a:endParaRPr lang="en-US" noProof="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File Systems</a:t>
            </a:r>
          </a:p>
          <a:p>
            <a:pPr marL="291600" indent="-291600">
              <a:lnSpc>
                <a:spcPct val="100000"/>
              </a:lnSpc>
              <a:buFont typeface="Arial" panose="020B0604020202020204" pitchFamily="34" charset="0"/>
              <a:buChar char="•"/>
            </a:pPr>
            <a:r>
              <a:rPr lang="en-US" altLang="en-US" noProof="0" dirty="0"/>
              <a:t>File-System Mounting</a:t>
            </a:r>
          </a:p>
          <a:p>
            <a:pPr marL="291600" indent="-291600">
              <a:lnSpc>
                <a:spcPct val="100000"/>
              </a:lnSpc>
              <a:buFont typeface="Arial" panose="020B0604020202020204" pitchFamily="34" charset="0"/>
              <a:buChar char="•"/>
            </a:pPr>
            <a:r>
              <a:rPr lang="en-US" altLang="en-US" noProof="0" dirty="0"/>
              <a:t>Partitions and Mounting</a:t>
            </a:r>
          </a:p>
          <a:p>
            <a:pPr marL="291600" indent="-291600">
              <a:lnSpc>
                <a:spcPct val="100000"/>
              </a:lnSpc>
              <a:buFont typeface="Arial" panose="020B0604020202020204" pitchFamily="34" charset="0"/>
              <a:buChar char="•"/>
            </a:pPr>
            <a:r>
              <a:rPr lang="en-US" altLang="en-US" noProof="0" dirty="0"/>
              <a:t>File Sharing</a:t>
            </a:r>
          </a:p>
          <a:p>
            <a:pPr marL="291600" indent="-291600">
              <a:lnSpc>
                <a:spcPct val="100000"/>
              </a:lnSpc>
              <a:buFont typeface="Arial" panose="020B0604020202020204" pitchFamily="34" charset="0"/>
              <a:buChar char="•"/>
            </a:pPr>
            <a:r>
              <a:rPr lang="en-US" altLang="en-US" noProof="0" dirty="0"/>
              <a:t>Virtual File Systems</a:t>
            </a:r>
          </a:p>
          <a:p>
            <a:pPr marL="291600" indent="-291600">
              <a:lnSpc>
                <a:spcPct val="100000"/>
              </a:lnSpc>
              <a:buFont typeface="Arial" panose="020B0604020202020204" pitchFamily="34" charset="0"/>
              <a:buChar char="•"/>
            </a:pPr>
            <a:r>
              <a:rPr lang="en-US" altLang="en-US" noProof="0" dirty="0"/>
              <a:t>Remote File Systems</a:t>
            </a:r>
          </a:p>
          <a:p>
            <a:pPr marL="291600" indent="-291600">
              <a:lnSpc>
                <a:spcPct val="100000"/>
              </a:lnSpc>
              <a:buFont typeface="Arial" panose="020B0604020202020204" pitchFamily="34" charset="0"/>
              <a:buChar char="•"/>
            </a:pPr>
            <a:r>
              <a:rPr lang="en-US" altLang="en-US" noProof="0" dirty="0"/>
              <a:t>Consistency Semantics</a:t>
            </a:r>
          </a:p>
          <a:p>
            <a:pPr marL="291600" indent="-291600">
              <a:lnSpc>
                <a:spcPct val="100000"/>
              </a:lnSpc>
              <a:buFont typeface="Arial" panose="020B0604020202020204" pitchFamily="34" charset="0"/>
              <a:buChar char="•"/>
            </a:pPr>
            <a:r>
              <a:rPr lang="en-US" altLang="en-US" noProof="0" dirty="0"/>
              <a:t>N</a:t>
            </a:r>
            <a:r>
              <a:rPr lang="en-US" altLang="en-US" sz="100" noProof="0" dirty="0"/>
              <a:t> </a:t>
            </a:r>
            <a:r>
              <a:rPr lang="en-US" altLang="en-US" noProof="0" dirty="0"/>
              <a:t>F</a:t>
            </a:r>
            <a:r>
              <a:rPr lang="en-US" altLang="en-US" sz="100" noProof="0" dirty="0"/>
              <a:t> </a:t>
            </a:r>
            <a:r>
              <a:rPr lang="en-US" altLang="en-US" noProof="0" dirty="0"/>
              <a:t>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N</a:t>
            </a:r>
            <a:r>
              <a:rPr lang="en-US" altLang="en-US" sz="100" noProof="0" dirty="0"/>
              <a:t> </a:t>
            </a:r>
            <a:r>
              <a:rPr lang="en-US" altLang="en-US" noProof="0" dirty="0"/>
              <a:t>F</a:t>
            </a:r>
            <a:r>
              <a:rPr lang="en-US" altLang="en-US" sz="100" noProof="0" dirty="0"/>
              <a:t> </a:t>
            </a:r>
            <a:r>
              <a:rPr lang="en-US" altLang="en-US" noProof="0" dirty="0"/>
              <a:t>S Remote Operations</a:t>
            </a:r>
            <a:endParaRPr lang="en-US"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200" noProof="0" dirty="0"/>
              <a:t>Nearly one-to-one correspondence between regular UNIX system calls and the N</a:t>
            </a:r>
            <a:r>
              <a:rPr lang="en-US" altLang="en-US" sz="100" noProof="0" dirty="0"/>
              <a:t> </a:t>
            </a:r>
            <a:r>
              <a:rPr lang="en-US" altLang="en-US" sz="2200" noProof="0" dirty="0"/>
              <a:t>F</a:t>
            </a:r>
            <a:r>
              <a:rPr lang="en-US" altLang="en-US" sz="100" noProof="0" dirty="0"/>
              <a:t> </a:t>
            </a:r>
            <a:r>
              <a:rPr lang="en-US" altLang="en-US" sz="2200" noProof="0" dirty="0"/>
              <a:t>S protocol R</a:t>
            </a:r>
            <a:r>
              <a:rPr lang="en-US" altLang="en-US" sz="100" noProof="0" dirty="0"/>
              <a:t> </a:t>
            </a:r>
            <a:r>
              <a:rPr lang="en-US" altLang="en-US" sz="2200" noProof="0" dirty="0"/>
              <a:t>P</a:t>
            </a:r>
            <a:r>
              <a:rPr lang="en-US" altLang="en-US" sz="100" noProof="0" dirty="0"/>
              <a:t> </a:t>
            </a:r>
            <a:r>
              <a:rPr lang="en-US" altLang="en-US" sz="2200" noProof="0" dirty="0"/>
              <a:t>Cs (except opening and closing files)</a:t>
            </a:r>
          </a:p>
          <a:p>
            <a:pPr marL="291600" indent="-291600">
              <a:lnSpc>
                <a:spcPct val="100000"/>
              </a:lnSpc>
              <a:buFont typeface="Arial" panose="020B0604020202020204" pitchFamily="34" charset="0"/>
              <a:buChar char="•"/>
            </a:pPr>
            <a:r>
              <a:rPr lang="en-US" altLang="en-US" sz="2200" noProof="0" dirty="0"/>
              <a:t>N</a:t>
            </a:r>
            <a:r>
              <a:rPr lang="en-US" altLang="en-US" sz="100" noProof="0" dirty="0"/>
              <a:t> </a:t>
            </a:r>
            <a:r>
              <a:rPr lang="en-US" altLang="en-US" sz="2200" noProof="0" dirty="0"/>
              <a:t>F</a:t>
            </a:r>
            <a:r>
              <a:rPr lang="en-US" altLang="en-US" sz="100" noProof="0" dirty="0"/>
              <a:t> </a:t>
            </a:r>
            <a:r>
              <a:rPr lang="en-US" altLang="en-US" sz="2200" noProof="0" dirty="0"/>
              <a:t>S adheres to the remote-service paradigm, but employs buffering and caching techniques for the sake of performance </a:t>
            </a:r>
          </a:p>
          <a:p>
            <a:pPr marL="291600" indent="-291600">
              <a:lnSpc>
                <a:spcPct val="100000"/>
              </a:lnSpc>
              <a:buFont typeface="Arial" panose="020B0604020202020204" pitchFamily="34" charset="0"/>
              <a:buChar char="•"/>
            </a:pPr>
            <a:r>
              <a:rPr lang="en-US" altLang="en-US" sz="2200" noProof="0" dirty="0"/>
              <a:t>File-blocks cache – when a file is opened, the kernel checks with the remote server whether to fetch or revalidate the cached attributes</a:t>
            </a:r>
          </a:p>
          <a:p>
            <a:pPr marL="622800" lvl="1" indent="-320400">
              <a:lnSpc>
                <a:spcPct val="100000"/>
              </a:lnSpc>
              <a:spcBef>
                <a:spcPts val="1000"/>
              </a:spcBef>
              <a:buFont typeface="Arial" panose="020B0604020202020204" pitchFamily="34" charset="0"/>
              <a:buChar char="•"/>
            </a:pPr>
            <a:r>
              <a:rPr lang="en-US" altLang="en-US" sz="2000" noProof="0" dirty="0"/>
              <a:t>Cached file blocks are used only if the corresponding cached attributes are up to date</a:t>
            </a:r>
          </a:p>
          <a:p>
            <a:pPr marL="291600" indent="-291600">
              <a:lnSpc>
                <a:spcPct val="100000"/>
              </a:lnSpc>
              <a:buFont typeface="Arial" panose="020B0604020202020204" pitchFamily="34" charset="0"/>
              <a:buChar char="•"/>
            </a:pPr>
            <a:r>
              <a:rPr lang="en-US" altLang="en-US" sz="2200" noProof="0" dirty="0"/>
              <a:t>File-attribute cache – the attribute cache is updated whenever new attributes arrive from the server</a:t>
            </a:r>
          </a:p>
          <a:p>
            <a:pPr marL="291600" indent="-291600">
              <a:lnSpc>
                <a:spcPct val="100000"/>
              </a:lnSpc>
              <a:buFont typeface="Arial" panose="020B0604020202020204" pitchFamily="34" charset="0"/>
              <a:buChar char="•"/>
            </a:pPr>
            <a:r>
              <a:rPr lang="en-US" altLang="en-US" sz="2200" noProof="0" dirty="0"/>
              <a:t>Clients do not free delayed-write blocks until the server confirms that the data have been written to disk</a:t>
            </a:r>
          </a:p>
        </p:txBody>
      </p:sp>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72282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noProof="0"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noProof="0" dirty="0"/>
              <a:t>Copyright © 2020 John Wiley &amp; Sons, Inc.</a:t>
            </a:r>
          </a:p>
          <a:p>
            <a:pPr>
              <a:lnSpc>
                <a:spcPct val="150000"/>
              </a:lnSpc>
            </a:pPr>
            <a:r>
              <a:rPr lang="en-US" sz="1800" noProof="0" dirty="0"/>
              <a:t>All rights reserved. Reproduction or translation of this work beyond that permitted in Section 117 of the 19</a:t>
            </a:r>
            <a:r>
              <a:rPr lang="en-US" sz="100" noProof="0" dirty="0"/>
              <a:t> </a:t>
            </a:r>
            <a:r>
              <a:rPr lang="en-US" sz="1800" noProof="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Objectives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a</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5014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File System</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a</a:t>
            </a:r>
          </a:p>
          <a:p>
            <a:pPr marL="291600" indent="-291600">
              <a:lnSpc>
                <a:spcPct val="100000"/>
              </a:lnSpc>
              <a:buFont typeface="Arial" panose="020B0604020202020204" pitchFamily="34" charset="0"/>
              <a:buChar char="•"/>
            </a:pPr>
            <a:r>
              <a:rPr lang="en-US" altLang="en-US" noProof="0" dirty="0"/>
              <a:t>b</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3522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Partitions and Mounting</a:t>
            </a:r>
            <a:endParaRPr lang="en-US" noProof="0" dirty="0"/>
          </a:p>
        </p:txBody>
      </p:sp>
      <p:sp>
        <p:nvSpPr>
          <p:cNvPr id="3" name="Content Placeholder 2"/>
          <p:cNvSpPr>
            <a:spLocks noGrp="1"/>
          </p:cNvSpPr>
          <p:nvPr>
            <p:ph sz="quarter" idx="12"/>
          </p:nvPr>
        </p:nvSpPr>
        <p:spPr>
          <a:xfrm>
            <a:off x="332508" y="1594379"/>
            <a:ext cx="8470180" cy="4620891"/>
          </a:xfrm>
        </p:spPr>
        <p:txBody>
          <a:bodyPr>
            <a:normAutofit lnSpcReduction="10000"/>
          </a:bodyPr>
          <a:lstStyle/>
          <a:p>
            <a:pPr marL="291600" indent="-291600">
              <a:lnSpc>
                <a:spcPct val="100000"/>
              </a:lnSpc>
              <a:buFont typeface="Arial" panose="020B0604020202020204" pitchFamily="34" charset="0"/>
              <a:buChar char="•"/>
            </a:pPr>
            <a:r>
              <a:rPr lang="en-US" altLang="en-US" sz="2000" noProof="0" dirty="0"/>
              <a:t>Partition can be a volume containing a file system (</a:t>
            </a:r>
            <a:r>
              <a:rPr lang="en-US" altLang="ja-JP" sz="2000" noProof="0" dirty="0"/>
              <a:t>“cooked”) or </a:t>
            </a:r>
            <a:r>
              <a:rPr lang="en-US" altLang="ja-JP" sz="2000" b="1" noProof="0" dirty="0">
                <a:solidFill>
                  <a:srgbClr val="002060"/>
                </a:solidFill>
              </a:rPr>
              <a:t>raw</a:t>
            </a:r>
            <a:r>
              <a:rPr lang="en-US" altLang="ja-JP" sz="2000" b="1" noProof="0" dirty="0">
                <a:solidFill>
                  <a:srgbClr val="3366FF"/>
                </a:solidFill>
              </a:rPr>
              <a:t> </a:t>
            </a:r>
            <a:r>
              <a:rPr lang="en-US" altLang="ja-JP" sz="2000" noProof="0" dirty="0"/>
              <a:t>– just a sequence of blocks with no file system</a:t>
            </a:r>
          </a:p>
          <a:p>
            <a:pPr marL="291600" indent="-291600">
              <a:lnSpc>
                <a:spcPct val="100000"/>
              </a:lnSpc>
              <a:buFont typeface="Arial" panose="020B0604020202020204" pitchFamily="34" charset="0"/>
              <a:buChar char="•"/>
            </a:pPr>
            <a:r>
              <a:rPr lang="en-US" altLang="en-US" sz="2000" noProof="0" dirty="0"/>
              <a:t>Boot block can point to boot volume or boot loader set of blocks that contain enough code to know how to load the kernel from the file system</a:t>
            </a:r>
          </a:p>
          <a:p>
            <a:pPr marL="622800" lvl="1" indent="-320400">
              <a:lnSpc>
                <a:spcPct val="100000"/>
              </a:lnSpc>
              <a:spcBef>
                <a:spcPts val="1000"/>
              </a:spcBef>
              <a:buFont typeface="Arial" panose="020B0604020202020204" pitchFamily="34" charset="0"/>
              <a:buChar char="•"/>
            </a:pPr>
            <a:r>
              <a:rPr lang="en-US" altLang="en-US" sz="1800" noProof="0" dirty="0"/>
              <a:t>Or a boot management program for multi-O</a:t>
            </a:r>
            <a:r>
              <a:rPr lang="en-US" altLang="en-US" sz="100" noProof="0" dirty="0"/>
              <a:t> </a:t>
            </a:r>
            <a:r>
              <a:rPr lang="en-US" altLang="en-US" sz="1800" noProof="0" dirty="0"/>
              <a:t>S booting</a:t>
            </a:r>
          </a:p>
          <a:p>
            <a:pPr marL="291600" indent="-291600">
              <a:lnSpc>
                <a:spcPct val="100000"/>
              </a:lnSpc>
              <a:buFont typeface="Arial" panose="020B0604020202020204" pitchFamily="34" charset="0"/>
              <a:buChar char="•"/>
            </a:pPr>
            <a:r>
              <a:rPr lang="en-US" altLang="en-US" sz="2000" b="1" noProof="0" dirty="0">
                <a:solidFill>
                  <a:srgbClr val="002060"/>
                </a:solidFill>
              </a:rPr>
              <a:t>Root partition </a:t>
            </a:r>
            <a:r>
              <a:rPr lang="en-US" altLang="en-US" sz="2000" noProof="0" dirty="0"/>
              <a:t>contains the O</a:t>
            </a:r>
            <a:r>
              <a:rPr lang="en-US" altLang="en-US" sz="100" noProof="0" dirty="0"/>
              <a:t> </a:t>
            </a:r>
            <a:r>
              <a:rPr lang="en-US" altLang="en-US" sz="2000" noProof="0" dirty="0"/>
              <a:t>S, other partitions can hold other O</a:t>
            </a:r>
            <a:r>
              <a:rPr lang="en-US" altLang="en-US" sz="100" noProof="0" dirty="0"/>
              <a:t> </a:t>
            </a:r>
            <a:r>
              <a:rPr lang="en-US" altLang="en-US" sz="2000" noProof="0" dirty="0"/>
              <a:t>S</a:t>
            </a:r>
            <a:r>
              <a:rPr lang="en-US" altLang="en-US" sz="100" noProof="0" dirty="0"/>
              <a:t> </a:t>
            </a:r>
            <a:r>
              <a:rPr lang="en-US" altLang="en-US" sz="2000" noProof="0" dirty="0"/>
              <a:t>es, other file systems, or be raw</a:t>
            </a:r>
          </a:p>
          <a:p>
            <a:pPr marL="622800" lvl="1" indent="-320400">
              <a:lnSpc>
                <a:spcPct val="100000"/>
              </a:lnSpc>
              <a:spcBef>
                <a:spcPts val="1000"/>
              </a:spcBef>
              <a:buFont typeface="Arial" panose="020B0604020202020204" pitchFamily="34" charset="0"/>
              <a:buChar char="•"/>
            </a:pPr>
            <a:r>
              <a:rPr lang="en-US" altLang="en-US" sz="1800" noProof="0" dirty="0"/>
              <a:t>Mounted at boot time</a:t>
            </a:r>
          </a:p>
          <a:p>
            <a:pPr marL="622800" lvl="1" indent="-320400">
              <a:lnSpc>
                <a:spcPct val="100000"/>
              </a:lnSpc>
              <a:spcBef>
                <a:spcPts val="1000"/>
              </a:spcBef>
              <a:buFont typeface="Arial" panose="020B0604020202020204" pitchFamily="34" charset="0"/>
              <a:buChar char="•"/>
            </a:pPr>
            <a:r>
              <a:rPr lang="en-US" altLang="en-US" sz="1800" noProof="0" dirty="0"/>
              <a:t>Other partitions can mount automatically or manually</a:t>
            </a:r>
          </a:p>
          <a:p>
            <a:pPr marL="291600" indent="-291600">
              <a:lnSpc>
                <a:spcPct val="100000"/>
              </a:lnSpc>
              <a:buFont typeface="Arial" panose="020B0604020202020204" pitchFamily="34" charset="0"/>
              <a:buChar char="•"/>
            </a:pPr>
            <a:r>
              <a:rPr lang="en-US" altLang="en-US" sz="2000" noProof="0" dirty="0"/>
              <a:t>At mount time, file system consistency checked</a:t>
            </a:r>
          </a:p>
          <a:p>
            <a:pPr marL="622800" lvl="1" indent="-320400">
              <a:lnSpc>
                <a:spcPct val="100000"/>
              </a:lnSpc>
              <a:spcBef>
                <a:spcPts val="1000"/>
              </a:spcBef>
              <a:buFont typeface="Arial" panose="020B0604020202020204" pitchFamily="34" charset="0"/>
              <a:buChar char="•"/>
            </a:pPr>
            <a:r>
              <a:rPr lang="en-US" altLang="en-US" sz="1800" noProof="0" dirty="0"/>
              <a:t>Is all metadata correct?</a:t>
            </a:r>
          </a:p>
          <a:p>
            <a:pPr marL="1144800" lvl="2" indent="-230400">
              <a:lnSpc>
                <a:spcPct val="100000"/>
              </a:lnSpc>
              <a:spcBef>
                <a:spcPts val="1000"/>
              </a:spcBef>
              <a:buFont typeface="Arial" panose="020B0604020202020204" pitchFamily="34" charset="0"/>
              <a:buChar char="•"/>
            </a:pPr>
            <a:r>
              <a:rPr lang="en-US" altLang="en-US" sz="1600" noProof="0" dirty="0"/>
              <a:t>If not, fix it, try again</a:t>
            </a:r>
          </a:p>
          <a:p>
            <a:pPr marL="1144800" lvl="2" indent="-230400">
              <a:lnSpc>
                <a:spcPct val="100000"/>
              </a:lnSpc>
              <a:spcBef>
                <a:spcPts val="1000"/>
              </a:spcBef>
              <a:buFont typeface="Arial" panose="020B0604020202020204" pitchFamily="34" charset="0"/>
              <a:buChar char="•"/>
            </a:pPr>
            <a:r>
              <a:rPr lang="en-US" altLang="en-US" sz="1600" noProof="0" dirty="0"/>
              <a:t>If yes, add to mount table, allow access</a:t>
            </a:r>
          </a:p>
        </p:txBody>
      </p:sp>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5643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File Sharing</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a</a:t>
            </a:r>
          </a:p>
          <a:p>
            <a:pPr marL="291600" indent="-291600">
              <a:lnSpc>
                <a:spcPct val="100000"/>
              </a:lnSpc>
              <a:buFont typeface="Arial" panose="020B0604020202020204" pitchFamily="34" charset="0"/>
              <a:buChar char="•"/>
            </a:pPr>
            <a:r>
              <a:rPr lang="en-US" altLang="en-US" noProof="0" dirty="0"/>
              <a:t>b</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430096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Virtual File Systems </a:t>
            </a:r>
            <a:r>
              <a:rPr lang="en-US" altLang="en-US" sz="1000" noProof="0" dirty="0"/>
              <a:t>1</a:t>
            </a:r>
            <a:endParaRPr lang="en-US" sz="1000" noProof="0" dirty="0"/>
          </a:p>
        </p:txBody>
      </p:sp>
      <p:sp>
        <p:nvSpPr>
          <p:cNvPr id="3" name="Content Placeholder 2"/>
          <p:cNvSpPr>
            <a:spLocks noGrp="1"/>
          </p:cNvSpPr>
          <p:nvPr>
            <p:ph sz="quarter" idx="12"/>
          </p:nvPr>
        </p:nvSpPr>
        <p:spPr/>
        <p:txBody>
          <a:bodyPr>
            <a:normAutofit/>
          </a:bodyPr>
          <a:lstStyle/>
          <a:p>
            <a:pPr marL="291600" indent="-291600">
              <a:lnSpc>
                <a:spcPct val="100000"/>
              </a:lnSpc>
              <a:buFont typeface="Arial" panose="020B0604020202020204" pitchFamily="34" charset="0"/>
              <a:buChar char="•"/>
            </a:pPr>
            <a:r>
              <a:rPr lang="en-US" altLang="en-US" sz="2200" b="1" noProof="0" dirty="0">
                <a:solidFill>
                  <a:srgbClr val="002060"/>
                </a:solidFill>
              </a:rPr>
              <a:t>Virtual File Systems</a:t>
            </a:r>
            <a:r>
              <a:rPr lang="en-US" altLang="en-US" sz="2200" b="1" noProof="0" dirty="0">
                <a:solidFill>
                  <a:srgbClr val="3366FF"/>
                </a:solidFill>
              </a:rPr>
              <a:t> </a:t>
            </a:r>
            <a:r>
              <a:rPr lang="en-US" altLang="en-US" sz="2200" noProof="0" dirty="0"/>
              <a:t>(</a:t>
            </a:r>
            <a:r>
              <a:rPr lang="en-US" altLang="en-US" sz="2200" b="1" noProof="0" dirty="0">
                <a:solidFill>
                  <a:srgbClr val="002060"/>
                </a:solidFill>
              </a:rPr>
              <a:t>V</a:t>
            </a:r>
            <a:r>
              <a:rPr lang="en-US" altLang="en-US" sz="100" b="1" noProof="0" dirty="0">
                <a:solidFill>
                  <a:srgbClr val="002060"/>
                </a:solidFill>
              </a:rPr>
              <a:t> </a:t>
            </a:r>
            <a:r>
              <a:rPr lang="en-US" altLang="en-US" sz="2200" b="1" noProof="0" dirty="0">
                <a:solidFill>
                  <a:srgbClr val="002060"/>
                </a:solidFill>
              </a:rPr>
              <a:t>F</a:t>
            </a:r>
            <a:r>
              <a:rPr lang="en-US" altLang="en-US" sz="100" b="1" noProof="0" dirty="0">
                <a:solidFill>
                  <a:srgbClr val="002060"/>
                </a:solidFill>
              </a:rPr>
              <a:t> </a:t>
            </a:r>
            <a:r>
              <a:rPr lang="en-US" altLang="en-US" sz="2200" b="1" noProof="0" dirty="0">
                <a:solidFill>
                  <a:srgbClr val="002060"/>
                </a:solidFill>
              </a:rPr>
              <a:t>S</a:t>
            </a:r>
            <a:r>
              <a:rPr lang="en-US" altLang="en-US" sz="2200" noProof="0" dirty="0"/>
              <a:t>) on Unix provide an object-oriented way of implementing file systems</a:t>
            </a:r>
          </a:p>
          <a:p>
            <a:pPr marL="291600" indent="-291600">
              <a:lnSpc>
                <a:spcPct val="100000"/>
              </a:lnSpc>
              <a:buFont typeface="Arial" panose="020B0604020202020204" pitchFamily="34" charset="0"/>
              <a:buChar char="•"/>
            </a:pPr>
            <a:r>
              <a:rPr lang="en-US" altLang="en-US" sz="2200" noProof="0" dirty="0"/>
              <a:t>V</a:t>
            </a:r>
            <a:r>
              <a:rPr lang="en-US" altLang="en-US" sz="100" noProof="0" dirty="0"/>
              <a:t> </a:t>
            </a:r>
            <a:r>
              <a:rPr lang="en-US" altLang="en-US" sz="2200" noProof="0" dirty="0"/>
              <a:t>F</a:t>
            </a:r>
            <a:r>
              <a:rPr lang="en-US" altLang="en-US" sz="100" noProof="0" dirty="0"/>
              <a:t> </a:t>
            </a:r>
            <a:r>
              <a:rPr lang="en-US" altLang="en-US" sz="2200" noProof="0" dirty="0"/>
              <a:t>S allows the same system call interface (the A</a:t>
            </a:r>
            <a:r>
              <a:rPr lang="en-US" altLang="en-US" sz="100" noProof="0" dirty="0"/>
              <a:t> </a:t>
            </a:r>
            <a:r>
              <a:rPr lang="en-US" altLang="en-US" sz="2200" noProof="0" dirty="0"/>
              <a:t>P</a:t>
            </a:r>
            <a:r>
              <a:rPr lang="en-US" altLang="en-US" sz="100" noProof="0" dirty="0"/>
              <a:t> </a:t>
            </a:r>
            <a:r>
              <a:rPr lang="en-US" altLang="en-US" sz="2200" noProof="0" dirty="0"/>
              <a:t>I) to be used for different types of file systems</a:t>
            </a:r>
          </a:p>
          <a:p>
            <a:pPr marL="622800" lvl="1" indent="-320400">
              <a:lnSpc>
                <a:spcPct val="100000"/>
              </a:lnSpc>
              <a:spcBef>
                <a:spcPts val="1000"/>
              </a:spcBef>
              <a:buFont typeface="Arial" panose="020B0604020202020204" pitchFamily="34" charset="0"/>
              <a:buChar char="•"/>
            </a:pPr>
            <a:r>
              <a:rPr lang="en-US" altLang="en-US" sz="2000" noProof="0" dirty="0"/>
              <a:t>Separates file-system generic operations from implementation details</a:t>
            </a:r>
          </a:p>
          <a:p>
            <a:pPr marL="622800" lvl="1" indent="-320400">
              <a:lnSpc>
                <a:spcPct val="100000"/>
              </a:lnSpc>
              <a:spcBef>
                <a:spcPts val="1000"/>
              </a:spcBef>
              <a:buFont typeface="Arial" panose="020B0604020202020204" pitchFamily="34" charset="0"/>
              <a:buChar char="•"/>
            </a:pPr>
            <a:r>
              <a:rPr lang="en-US" altLang="en-US" sz="2000" noProof="0" dirty="0"/>
              <a:t>Implementation can be one of many file systems types, or network file system</a:t>
            </a:r>
          </a:p>
          <a:p>
            <a:pPr marL="1144800" lvl="2" indent="-230400">
              <a:lnSpc>
                <a:spcPct val="100000"/>
              </a:lnSpc>
              <a:spcBef>
                <a:spcPts val="1000"/>
              </a:spcBef>
              <a:buFont typeface="Arial" panose="020B0604020202020204" pitchFamily="34" charset="0"/>
              <a:buChar char="•"/>
            </a:pPr>
            <a:r>
              <a:rPr lang="en-US" altLang="en-US" sz="1800" noProof="0" dirty="0"/>
              <a:t>Implements </a:t>
            </a:r>
            <a:r>
              <a:rPr lang="en-US" altLang="en-US" sz="1800" b="1" noProof="0" dirty="0" err="1">
                <a:solidFill>
                  <a:srgbClr val="002060"/>
                </a:solidFill>
              </a:rPr>
              <a:t>vnodes</a:t>
            </a:r>
            <a:r>
              <a:rPr lang="en-US" altLang="en-US" sz="1800" noProof="0" dirty="0"/>
              <a:t> which hold </a:t>
            </a:r>
            <a:r>
              <a:rPr lang="en-US" altLang="en-US" sz="1800" noProof="0" dirty="0" err="1"/>
              <a:t>inodes</a:t>
            </a:r>
            <a:r>
              <a:rPr lang="en-US" altLang="en-US" sz="1800" noProof="0" dirty="0"/>
              <a:t> or network file details</a:t>
            </a:r>
          </a:p>
          <a:p>
            <a:pPr marL="622800" lvl="1" indent="-320400">
              <a:lnSpc>
                <a:spcPct val="100000"/>
              </a:lnSpc>
              <a:spcBef>
                <a:spcPts val="1000"/>
              </a:spcBef>
              <a:buFont typeface="Arial" panose="020B0604020202020204" pitchFamily="34" charset="0"/>
              <a:buChar char="•"/>
            </a:pPr>
            <a:r>
              <a:rPr lang="en-US" altLang="en-US" sz="2000" noProof="0" dirty="0"/>
              <a:t>Then dispatches operation to appropriate file system implementation routines</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9525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Virtual File Systems </a:t>
            </a:r>
            <a:r>
              <a:rPr lang="en-US" altLang="en-US" sz="1000" noProof="0" dirty="0"/>
              <a:t>2</a:t>
            </a:r>
            <a:endParaRPr lang="en-US" sz="1000" noProof="0" dirty="0"/>
          </a:p>
        </p:txBody>
      </p:sp>
      <p:sp>
        <p:nvSpPr>
          <p:cNvPr id="7" name="Content Placeholder 6"/>
          <p:cNvSpPr>
            <a:spLocks noGrp="1"/>
          </p:cNvSpPr>
          <p:nvPr>
            <p:ph sz="quarter" idx="13"/>
          </p:nvPr>
        </p:nvSpPr>
        <p:spPr>
          <a:xfrm>
            <a:off x="331788" y="1785258"/>
            <a:ext cx="8470900" cy="1004242"/>
          </a:xfrm>
        </p:spPr>
        <p:txBody>
          <a:bodyPr/>
          <a:lstStyle/>
          <a:p>
            <a:pPr>
              <a:lnSpc>
                <a:spcPct val="100000"/>
              </a:lnSpc>
            </a:pPr>
            <a:r>
              <a:rPr lang="en-US" altLang="en-US" noProof="0" dirty="0"/>
              <a:t>The A</a:t>
            </a:r>
            <a:r>
              <a:rPr lang="en-US" altLang="en-US" sz="100" noProof="0" dirty="0"/>
              <a:t> </a:t>
            </a:r>
            <a:r>
              <a:rPr lang="en-US" altLang="en-US" noProof="0" dirty="0"/>
              <a:t>P</a:t>
            </a:r>
            <a:r>
              <a:rPr lang="en-US" altLang="en-US" sz="100" noProof="0" dirty="0"/>
              <a:t> </a:t>
            </a:r>
            <a:r>
              <a:rPr lang="en-US" altLang="en-US" noProof="0" dirty="0"/>
              <a:t>I is to the V</a:t>
            </a:r>
            <a:r>
              <a:rPr lang="en-US" altLang="en-US" sz="100" noProof="0" dirty="0"/>
              <a:t> </a:t>
            </a:r>
            <a:r>
              <a:rPr lang="en-US" altLang="en-US" noProof="0" dirty="0"/>
              <a:t>F</a:t>
            </a:r>
            <a:r>
              <a:rPr lang="en-US" altLang="en-US" sz="100" noProof="0" dirty="0"/>
              <a:t> </a:t>
            </a:r>
            <a:r>
              <a:rPr lang="en-US" altLang="en-US" noProof="0" dirty="0"/>
              <a:t>S interface, rather than any specific type of file system</a:t>
            </a:r>
          </a:p>
        </p:txBody>
      </p:sp>
      <p:pic>
        <p:nvPicPr>
          <p:cNvPr id="6" name="Content Placeholder 5" descr="Diagram shows virtual file system which includes file-system interface on top layer, VFS interface on second layer, local file systems connected to disks and remote file systems connected to network on third layer.">
            <a:extLst>
              <a:ext uri="{FF2B5EF4-FFF2-40B4-BE49-F238E27FC236}">
                <a16:creationId xmlns:a16="http://schemas.microsoft.com/office/drawing/2014/main" id="{5D641EA2-8BB9-4885-A790-9B4FB2FFDE43}"/>
              </a:ext>
            </a:extLst>
          </p:cNvPr>
          <p:cNvPicPr>
            <a:picLocks noGrp="1" noChangeAspect="1"/>
          </p:cNvPicPr>
          <p:nvPr>
            <p:ph sz="quarter" idx="12"/>
          </p:nvPr>
        </p:nvPicPr>
        <p:blipFill>
          <a:blip r:embed="rId2"/>
          <a:stretch>
            <a:fillRect/>
          </a:stretch>
        </p:blipFill>
        <p:spPr>
          <a:xfrm>
            <a:off x="2450752" y="3023029"/>
            <a:ext cx="4242495" cy="3194208"/>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8368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Virtual File System Implementation</a:t>
            </a:r>
            <a:endParaRPr lang="en-US" noProof="0" dirty="0"/>
          </a:p>
        </p:txBody>
      </p:sp>
      <p:sp>
        <p:nvSpPr>
          <p:cNvPr id="3" name="Content Placeholder 2"/>
          <p:cNvSpPr>
            <a:spLocks noGrp="1"/>
          </p:cNvSpPr>
          <p:nvPr>
            <p:ph sz="quarter" idx="12"/>
          </p:nvPr>
        </p:nvSpPr>
        <p:spPr>
          <a:xfrm>
            <a:off x="332508" y="1594379"/>
            <a:ext cx="8470180" cy="4540203"/>
          </a:xfrm>
        </p:spPr>
        <p:txBody>
          <a:bodyPr>
            <a:noAutofit/>
          </a:bodyPr>
          <a:lstStyle/>
          <a:p>
            <a:pPr marL="291600" indent="-291600">
              <a:lnSpc>
                <a:spcPct val="100000"/>
              </a:lnSpc>
              <a:buFont typeface="Arial" panose="020B0604020202020204" pitchFamily="34" charset="0"/>
              <a:buChar char="•"/>
            </a:pPr>
            <a:r>
              <a:rPr lang="en-US" altLang="en-US" sz="2000" noProof="0" dirty="0"/>
              <a:t>For example, Linux has four object types:</a:t>
            </a:r>
          </a:p>
          <a:p>
            <a:pPr marL="622800" lvl="1" indent="-320400">
              <a:lnSpc>
                <a:spcPct val="100000"/>
              </a:lnSpc>
              <a:spcBef>
                <a:spcPts val="1000"/>
              </a:spcBef>
              <a:buFont typeface="Arial" panose="020B0604020202020204" pitchFamily="34" charset="0"/>
              <a:buChar char="•"/>
            </a:pPr>
            <a:r>
              <a:rPr lang="en-US" altLang="en-US" sz="1800" noProof="0" dirty="0" err="1"/>
              <a:t>inode</a:t>
            </a:r>
            <a:r>
              <a:rPr lang="en-US" altLang="en-US" sz="1800" noProof="0" dirty="0"/>
              <a:t>, file, superblock, </a:t>
            </a:r>
            <a:r>
              <a:rPr lang="en-US" altLang="en-US" sz="1800" noProof="0" dirty="0" err="1"/>
              <a:t>dentry</a:t>
            </a:r>
            <a:endParaRPr lang="en-US" altLang="en-US" sz="1800" noProof="0" dirty="0"/>
          </a:p>
          <a:p>
            <a:pPr marL="291600" indent="-291600">
              <a:lnSpc>
                <a:spcPct val="100000"/>
              </a:lnSpc>
              <a:buFont typeface="Arial" panose="020B0604020202020204" pitchFamily="34" charset="0"/>
              <a:buChar char="•"/>
            </a:pPr>
            <a:r>
              <a:rPr lang="en-US" altLang="en-US" sz="2000" noProof="0" dirty="0"/>
              <a:t>V</a:t>
            </a:r>
            <a:r>
              <a:rPr lang="en-US" altLang="en-US" sz="100" noProof="0" dirty="0"/>
              <a:t> </a:t>
            </a:r>
            <a:r>
              <a:rPr lang="en-US" altLang="en-US" sz="2000" noProof="0" dirty="0"/>
              <a:t>F</a:t>
            </a:r>
            <a:r>
              <a:rPr lang="en-US" altLang="en-US" sz="100" noProof="0" dirty="0"/>
              <a:t> </a:t>
            </a:r>
            <a:r>
              <a:rPr lang="en-US" altLang="en-US" sz="2000" noProof="0" dirty="0"/>
              <a:t>S defines set of operations on the objects that must be implemented</a:t>
            </a:r>
          </a:p>
          <a:p>
            <a:pPr marL="622800" lvl="1" indent="-320400">
              <a:lnSpc>
                <a:spcPct val="100000"/>
              </a:lnSpc>
              <a:spcBef>
                <a:spcPts val="1000"/>
              </a:spcBef>
              <a:buFont typeface="Arial" panose="020B0604020202020204" pitchFamily="34" charset="0"/>
              <a:buChar char="•"/>
            </a:pPr>
            <a:r>
              <a:rPr lang="en-US" altLang="en-US" sz="1800" noProof="0" dirty="0"/>
              <a:t>Every object has a pointer to a function table</a:t>
            </a:r>
          </a:p>
          <a:p>
            <a:pPr marL="1144800" lvl="2" indent="-230400">
              <a:lnSpc>
                <a:spcPct val="100000"/>
              </a:lnSpc>
              <a:spcBef>
                <a:spcPts val="1000"/>
              </a:spcBef>
              <a:buFont typeface="Arial" panose="020B0604020202020204" pitchFamily="34" charset="0"/>
              <a:buChar char="•"/>
            </a:pPr>
            <a:r>
              <a:rPr lang="en-US" altLang="en-US" sz="1600" noProof="0" dirty="0"/>
              <a:t>Function table has addresses of routines to implement that function on that object</a:t>
            </a:r>
          </a:p>
          <a:p>
            <a:pPr marL="1144800" lvl="2" indent="-230400">
              <a:lnSpc>
                <a:spcPct val="100000"/>
              </a:lnSpc>
              <a:spcBef>
                <a:spcPts val="1000"/>
              </a:spcBef>
              <a:buFont typeface="Arial" panose="020B0604020202020204" pitchFamily="34" charset="0"/>
              <a:buChar char="•"/>
            </a:pPr>
            <a:r>
              <a:rPr lang="en-US" altLang="en-US" sz="1600" noProof="0" dirty="0"/>
              <a:t>For example:</a:t>
            </a:r>
          </a:p>
          <a:p>
            <a:pPr marL="1144800" lvl="2" indent="-230400">
              <a:lnSpc>
                <a:spcPct val="100000"/>
              </a:lnSpc>
              <a:spcBef>
                <a:spcPts val="1000"/>
              </a:spcBef>
              <a:buFont typeface="Arial" panose="020B0604020202020204" pitchFamily="34" charset="0"/>
              <a:buChar char="•"/>
            </a:pPr>
            <a:r>
              <a:rPr lang="en-US" altLang="en-US" sz="1600" noProof="0" dirty="0"/>
              <a:t>• </a:t>
            </a:r>
            <a:r>
              <a:rPr lang="en-US" altLang="en-US" sz="1600" b="1" noProof="0" dirty="0">
                <a:latin typeface="Courier New" panose="02070309020205020404" pitchFamily="49" charset="0"/>
                <a:cs typeface="Courier New" panose="02070309020205020404" pitchFamily="49" charset="0"/>
              </a:rPr>
              <a:t>int open(. . .)</a:t>
            </a:r>
            <a:r>
              <a:rPr lang="en-US" altLang="en-US" sz="1600" noProof="0" dirty="0"/>
              <a:t>—Open a file</a:t>
            </a:r>
          </a:p>
          <a:p>
            <a:pPr marL="1144800" lvl="2" indent="-230400">
              <a:lnSpc>
                <a:spcPct val="100000"/>
              </a:lnSpc>
              <a:spcBef>
                <a:spcPts val="1000"/>
              </a:spcBef>
              <a:buFont typeface="Arial" panose="020B0604020202020204" pitchFamily="34" charset="0"/>
              <a:buChar char="•"/>
            </a:pPr>
            <a:r>
              <a:rPr lang="en-US" altLang="en-US" sz="1600" noProof="0" dirty="0"/>
              <a:t>• </a:t>
            </a:r>
            <a:r>
              <a:rPr lang="en-US" altLang="en-US" sz="1600" b="1" noProof="0" dirty="0">
                <a:latin typeface="Courier New" panose="02070309020205020404" pitchFamily="49" charset="0"/>
                <a:cs typeface="Courier New" panose="02070309020205020404" pitchFamily="49" charset="0"/>
              </a:rPr>
              <a:t>int close(. . .)</a:t>
            </a:r>
            <a:r>
              <a:rPr lang="en-US" altLang="en-US" sz="1600" noProof="0" dirty="0"/>
              <a:t>—Close an already-open file</a:t>
            </a:r>
          </a:p>
          <a:p>
            <a:pPr marL="1144800" lvl="2" indent="-230400">
              <a:lnSpc>
                <a:spcPct val="100000"/>
              </a:lnSpc>
              <a:spcBef>
                <a:spcPts val="1000"/>
              </a:spcBef>
              <a:buFont typeface="Arial" panose="020B0604020202020204" pitchFamily="34" charset="0"/>
              <a:buChar char="•"/>
            </a:pPr>
            <a:r>
              <a:rPr lang="en-US" altLang="en-US" sz="1600" noProof="0" dirty="0"/>
              <a:t>• </a:t>
            </a:r>
            <a:r>
              <a:rPr lang="en-US" altLang="en-US" sz="1600" b="1" noProof="0" dirty="0" err="1">
                <a:latin typeface="Courier New" panose="02070309020205020404" pitchFamily="49" charset="0"/>
                <a:cs typeface="Courier New" panose="02070309020205020404" pitchFamily="49" charset="0"/>
              </a:rPr>
              <a:t>ssize</a:t>
            </a:r>
            <a:r>
              <a:rPr lang="en-US" altLang="en-US" sz="1600" b="1" noProof="0" dirty="0">
                <a:latin typeface="Courier New" panose="02070309020205020404" pitchFamily="49" charset="0"/>
                <a:cs typeface="Courier New" panose="02070309020205020404" pitchFamily="49" charset="0"/>
              </a:rPr>
              <a:t> t read(. . .)</a:t>
            </a:r>
            <a:r>
              <a:rPr lang="en-US" altLang="en-US" sz="1600" noProof="0" dirty="0"/>
              <a:t>—Read from a file</a:t>
            </a:r>
          </a:p>
          <a:p>
            <a:pPr marL="1144800" lvl="2" indent="-230400">
              <a:lnSpc>
                <a:spcPct val="100000"/>
              </a:lnSpc>
              <a:spcBef>
                <a:spcPts val="1000"/>
              </a:spcBef>
              <a:buFont typeface="Arial" panose="020B0604020202020204" pitchFamily="34" charset="0"/>
              <a:buChar char="•"/>
            </a:pPr>
            <a:r>
              <a:rPr lang="en-US" altLang="en-US" sz="1600" noProof="0" dirty="0"/>
              <a:t>• </a:t>
            </a:r>
            <a:r>
              <a:rPr lang="en-US" altLang="en-US" sz="1600" b="1" noProof="0" dirty="0" err="1">
                <a:latin typeface="Courier New" panose="02070309020205020404" pitchFamily="49" charset="0"/>
                <a:cs typeface="Courier New" panose="02070309020205020404" pitchFamily="49" charset="0"/>
              </a:rPr>
              <a:t>ssize</a:t>
            </a:r>
            <a:r>
              <a:rPr lang="en-US" altLang="en-US" sz="1600" b="1" noProof="0" dirty="0">
                <a:latin typeface="Courier New" panose="02070309020205020404" pitchFamily="49" charset="0"/>
                <a:cs typeface="Courier New" panose="02070309020205020404" pitchFamily="49" charset="0"/>
              </a:rPr>
              <a:t> t write(. . .)</a:t>
            </a:r>
            <a:r>
              <a:rPr lang="en-US" altLang="en-US" sz="1600" noProof="0" dirty="0"/>
              <a:t>—Write to a file</a:t>
            </a:r>
          </a:p>
          <a:p>
            <a:pPr marL="1144800" lvl="2" indent="-230400">
              <a:lnSpc>
                <a:spcPct val="100000"/>
              </a:lnSpc>
              <a:spcBef>
                <a:spcPts val="1000"/>
              </a:spcBef>
              <a:buFont typeface="Arial" panose="020B0604020202020204" pitchFamily="34" charset="0"/>
              <a:buChar char="•"/>
            </a:pPr>
            <a:r>
              <a:rPr lang="en-US" altLang="en-US" sz="1600" noProof="0" dirty="0"/>
              <a:t>• </a:t>
            </a:r>
            <a:r>
              <a:rPr lang="en-US" altLang="en-US" sz="1600" b="1" noProof="0" dirty="0">
                <a:latin typeface="Courier New" panose="02070309020205020404" pitchFamily="49" charset="0"/>
                <a:cs typeface="Courier New" panose="02070309020205020404" pitchFamily="49" charset="0"/>
              </a:rPr>
              <a:t>int </a:t>
            </a:r>
            <a:r>
              <a:rPr lang="en-US" altLang="en-US" sz="1600" b="1" noProof="0" dirty="0" err="1">
                <a:latin typeface="Courier New" panose="02070309020205020404" pitchFamily="49" charset="0"/>
                <a:cs typeface="Courier New" panose="02070309020205020404" pitchFamily="49" charset="0"/>
              </a:rPr>
              <a:t>mmap</a:t>
            </a:r>
            <a:r>
              <a:rPr lang="en-US" altLang="en-US" sz="1600" b="1" noProof="0" dirty="0">
                <a:latin typeface="Courier New" panose="02070309020205020404" pitchFamily="49" charset="0"/>
                <a:cs typeface="Courier New" panose="02070309020205020404" pitchFamily="49" charset="0"/>
              </a:rPr>
              <a:t>(. . .)</a:t>
            </a:r>
            <a:r>
              <a:rPr lang="en-US" altLang="en-US" sz="1600" noProof="0" dirty="0"/>
              <a:t>—Memory-map a file</a:t>
            </a:r>
          </a:p>
        </p:txBody>
      </p:sp>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43879639"/>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CCB66-4AA7-4FD7-BE8F-CC297FA1F980}">
  <ds:schemaRefs>
    <ds:schemaRef ds:uri="http://purl.org/dc/dcmitype/"/>
    <ds:schemaRef ds:uri="http://www.w3.org/XML/1998/namespace"/>
    <ds:schemaRef ds:uri="http://purl.org/dc/terms/"/>
    <ds:schemaRef ds:uri="2e108766-8a5d-4dd6-bf2d-0e83b2e3ea10"/>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3.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1551</TotalTime>
  <Words>1552</Words>
  <Application>Microsoft Office PowerPoint</Application>
  <PresentationFormat>On-screen Show (4:3)</PresentationFormat>
  <Paragraphs>151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vt:lpstr>
      <vt:lpstr>Times New Roman</vt:lpstr>
      <vt:lpstr>Standard</vt:lpstr>
      <vt:lpstr>Operating System Concepts</vt:lpstr>
      <vt:lpstr>Chapter 15: File System Internals</vt:lpstr>
      <vt:lpstr>Objectives</vt:lpstr>
      <vt:lpstr>File System</vt:lpstr>
      <vt:lpstr>Partitions and Mounting</vt:lpstr>
      <vt:lpstr>File Sharing</vt:lpstr>
      <vt:lpstr>Virtual File Systems 1</vt:lpstr>
      <vt:lpstr>Virtual File Systems 2</vt:lpstr>
      <vt:lpstr>Virtual File System Implementation</vt:lpstr>
      <vt:lpstr>The Sun Network File System (N F S) 1</vt:lpstr>
      <vt:lpstr>The Sun Network File System (N F S) 2</vt:lpstr>
      <vt:lpstr>The Sun Network File System (N F S) 3</vt:lpstr>
      <vt:lpstr>Three Independent File Systems</vt:lpstr>
      <vt:lpstr>Mounting in N F S</vt:lpstr>
      <vt:lpstr>N F S Mount Protocol</vt:lpstr>
      <vt:lpstr>N F S Protocol</vt:lpstr>
      <vt:lpstr>Three Major Layers of N F S Architecture</vt:lpstr>
      <vt:lpstr>Schematic View of N F S Architecture </vt:lpstr>
      <vt:lpstr>N F S Path-Name Translation</vt:lpstr>
      <vt:lpstr>N F S Remote Operations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S, Saipriya</cp:lastModifiedBy>
  <cp:revision>357</cp:revision>
  <dcterms:created xsi:type="dcterms:W3CDTF">2018-08-23T13:01:59Z</dcterms:created>
  <dcterms:modified xsi:type="dcterms:W3CDTF">2020-03-31T07:22:11Z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