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8"/>
  </p:notesMasterIdLst>
  <p:sldIdLst>
    <p:sldId id="265" r:id="rId5"/>
    <p:sldId id="266" r:id="rId6"/>
    <p:sldId id="268" r:id="rId7"/>
    <p:sldId id="269" r:id="rId8"/>
    <p:sldId id="270" r:id="rId9"/>
    <p:sldId id="271" r:id="rId10"/>
    <p:sldId id="272" r:id="rId11"/>
    <p:sldId id="323"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24" r:id="rId44"/>
    <p:sldId id="325" r:id="rId45"/>
    <p:sldId id="305" r:id="rId46"/>
    <p:sldId id="306" r:id="rId47"/>
    <p:sldId id="307" r:id="rId48"/>
    <p:sldId id="308" r:id="rId49"/>
    <p:sldId id="309" r:id="rId50"/>
    <p:sldId id="310" r:id="rId51"/>
    <p:sldId id="311" r:id="rId52"/>
    <p:sldId id="326" r:id="rId53"/>
    <p:sldId id="312" r:id="rId54"/>
    <p:sldId id="327" r:id="rId55"/>
    <p:sldId id="313" r:id="rId56"/>
    <p:sldId id="314" r:id="rId57"/>
    <p:sldId id="328" r:id="rId58"/>
    <p:sldId id="315" r:id="rId59"/>
    <p:sldId id="316" r:id="rId60"/>
    <p:sldId id="317" r:id="rId61"/>
    <p:sldId id="318" r:id="rId62"/>
    <p:sldId id="319" r:id="rId63"/>
    <p:sldId id="320" r:id="rId64"/>
    <p:sldId id="321" r:id="rId65"/>
    <p:sldId id="322" r:id="rId66"/>
    <p:sldId id="26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F3E3E"/>
    <a:srgbClr val="000000"/>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596" autoAdjust="0"/>
    <p:restoredTop sz="94249" autoAdjust="0"/>
  </p:normalViewPr>
  <p:slideViewPr>
    <p:cSldViewPr snapToGrid="0" snapToObjects="1">
      <p:cViewPr varScale="1">
        <p:scale>
          <a:sx n="68" d="100"/>
          <a:sy n="68" d="100"/>
        </p:scale>
        <p:origin x="1956" y="66"/>
      </p:cViewPr>
      <p:guideLst>
        <p:guide orient="horz" pos="2160"/>
        <p:guide pos="2880"/>
      </p:guideLst>
    </p:cSldViewPr>
  </p:slideViewPr>
  <p:outlineViewPr>
    <p:cViewPr>
      <p:scale>
        <a:sx n="50" d="100"/>
        <a:sy n="50" d="100"/>
      </p:scale>
      <p:origin x="0" y="-1006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3/31/2020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733800"/>
            <a:ext cx="847090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67200"/>
            <a:ext cx="8470670"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lvl1pPr>
              <a:defRPr baseline="0">
                <a:latin typeface="Times New Roman" panose="02020603050405020304" pitchFamily="18" charset="0"/>
              </a:defRPr>
            </a:lvl1p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120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7A7DD4C-B53A-F140-A9EF-851D1D2BE4DC}"/>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331788" y="1602845"/>
            <a:ext cx="4113212"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331788" y="2109258"/>
            <a:ext cx="4113212"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3" y="1602845"/>
            <a:ext cx="4111625"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3" y="2109258"/>
            <a:ext cx="4111625"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F399C28A-7AA0-7440-A637-835987A4AB4B}"/>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1438993-CAF3-0E48-880A-59CF1F7C747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891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701-DE0C-B147-8A96-39AA437ED412}"/>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331788" y="1602846"/>
            <a:ext cx="2697162" cy="505354"/>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331788" y="2116666"/>
            <a:ext cx="2697162" cy="4139671"/>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160977" y="1602846"/>
            <a:ext cx="2760133"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160978" y="2107670"/>
            <a:ext cx="2760132" cy="4148667"/>
          </a:xfrm>
          <a:prstGeom prst="rect">
            <a:avLst/>
          </a:prstGeom>
        </p:spPr>
        <p:txBody>
          <a:bodyPr/>
          <a:lstStyle>
            <a:lvl1pPr marL="292608" indent="-292608">
              <a:buClr>
                <a:schemeClr val="accent2"/>
              </a:buClr>
              <a:defRPr/>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5200" y="1602846"/>
            <a:ext cx="2757488"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3138" y="2107670"/>
            <a:ext cx="2749550" cy="4148668"/>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
            <a:extLst>
              <a:ext uri="{FF2B5EF4-FFF2-40B4-BE49-F238E27FC236}">
                <a16:creationId xmlns:a16="http://schemas.microsoft.com/office/drawing/2014/main" id="{903AB649-2504-4A49-B69F-B7421FC378C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1878273C-3F13-5240-ABA2-AF012A72A26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8995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lvl1pPr>
              <a:defRPr baseline="0">
                <a:latin typeface="Times New Roman" panose="02020603050405020304" pitchFamily="18" charset="0"/>
              </a:defRPr>
            </a:lvl1pPr>
          </a:lstStyle>
          <a:p>
            <a:r>
              <a:rPr lang="en-US" dirty="0"/>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1787" y="4105803"/>
            <a:ext cx="1463675"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2800" y="4105804"/>
            <a:ext cx="1465658"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6722" y="4105802"/>
            <a:ext cx="1463675"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8661" y="4105271"/>
            <a:ext cx="1463675"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0600" y="4105271"/>
            <a:ext cx="1462088"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0">
            <a:extLst>
              <a:ext uri="{FF2B5EF4-FFF2-40B4-BE49-F238E27FC236}">
                <a16:creationId xmlns:a16="http://schemas.microsoft.com/office/drawing/2014/main" id="{EF0222B6-9957-6D47-B5D6-C0B5F4719587}"/>
              </a:ext>
            </a:extLst>
          </p:cNvPr>
          <p:cNvSpPr>
            <a:spLocks noGrp="1"/>
          </p:cNvSpPr>
          <p:nvPr>
            <p:ph sz="quarter" idx="22" hasCustomPrompt="1"/>
          </p:nvPr>
        </p:nvSpPr>
        <p:spPr>
          <a:xfrm>
            <a:off x="2815629" y="4891088"/>
            <a:ext cx="1462088" cy="1465263"/>
          </a:xfrm>
          <a:prstGeom prst="rect">
            <a:avLst/>
          </a:prstGeom>
        </p:spPr>
        <p:txBody>
          <a:bodyPr/>
          <a:lstStyle>
            <a:lvl1pPr marL="0" indent="0">
              <a:buNone/>
              <a:defRPr/>
            </a:lvl1pPr>
          </a:lstStyle>
          <a:p>
            <a:pPr lvl="0"/>
            <a:r>
              <a:rPr lang="en-US" dirty="0"/>
              <a:t>Object</a:t>
            </a:r>
          </a:p>
        </p:txBody>
      </p:sp>
      <p:sp>
        <p:nvSpPr>
          <p:cNvPr id="16" name="Content Placeholder 10">
            <a:extLst>
              <a:ext uri="{FF2B5EF4-FFF2-40B4-BE49-F238E27FC236}">
                <a16:creationId xmlns:a16="http://schemas.microsoft.com/office/drawing/2014/main" id="{EF0222B6-9957-6D47-B5D6-C0B5F4719587}"/>
              </a:ext>
            </a:extLst>
          </p:cNvPr>
          <p:cNvSpPr>
            <a:spLocks noGrp="1"/>
          </p:cNvSpPr>
          <p:nvPr>
            <p:ph sz="quarter" idx="23" hasCustomPrompt="1"/>
          </p:nvPr>
        </p:nvSpPr>
        <p:spPr>
          <a:xfrm>
            <a:off x="2968029" y="5043488"/>
            <a:ext cx="1462088" cy="1465263"/>
          </a:xfrm>
          <a:prstGeom prst="rect">
            <a:avLst/>
          </a:prstGeom>
        </p:spPr>
        <p:txBody>
          <a:bodyPr/>
          <a:lstStyle>
            <a:lvl1pPr marL="0" indent="0">
              <a:buNone/>
              <a:defRPr/>
            </a:lvl1pPr>
          </a:lstStyle>
          <a:p>
            <a:pPr lvl="0"/>
            <a:r>
              <a:rPr lang="en-US" dirty="0"/>
              <a:t>Object</a:t>
            </a:r>
          </a:p>
        </p:txBody>
      </p:sp>
      <p:sp>
        <p:nvSpPr>
          <p:cNvPr id="18" name="Content Placeholder 10">
            <a:extLst>
              <a:ext uri="{FF2B5EF4-FFF2-40B4-BE49-F238E27FC236}">
                <a16:creationId xmlns:a16="http://schemas.microsoft.com/office/drawing/2014/main" id="{EF0222B6-9957-6D47-B5D6-C0B5F4719587}"/>
              </a:ext>
            </a:extLst>
          </p:cNvPr>
          <p:cNvSpPr>
            <a:spLocks noGrp="1"/>
          </p:cNvSpPr>
          <p:nvPr>
            <p:ph sz="quarter" idx="24" hasCustomPrompt="1"/>
          </p:nvPr>
        </p:nvSpPr>
        <p:spPr>
          <a:xfrm>
            <a:off x="3120429" y="5195888"/>
            <a:ext cx="1462088" cy="1465263"/>
          </a:xfrm>
          <a:prstGeom prst="rect">
            <a:avLst/>
          </a:prstGeom>
        </p:spPr>
        <p:txBody>
          <a:bodyPr/>
          <a:lstStyle>
            <a:lvl1pPr marL="0" indent="0">
              <a:buNone/>
              <a:defRPr/>
            </a:lvl1pPr>
          </a:lstStyle>
          <a:p>
            <a:pPr lvl="0"/>
            <a:r>
              <a:rPr lang="en-US" dirty="0"/>
              <a:t>Object</a:t>
            </a:r>
          </a:p>
        </p:txBody>
      </p:sp>
      <p:sp>
        <p:nvSpPr>
          <p:cNvPr id="20" name="Content Placeholder 10">
            <a:extLst>
              <a:ext uri="{FF2B5EF4-FFF2-40B4-BE49-F238E27FC236}">
                <a16:creationId xmlns:a16="http://schemas.microsoft.com/office/drawing/2014/main" id="{EF0222B6-9957-6D47-B5D6-C0B5F4719587}"/>
              </a:ext>
            </a:extLst>
          </p:cNvPr>
          <p:cNvSpPr>
            <a:spLocks noGrp="1"/>
          </p:cNvSpPr>
          <p:nvPr>
            <p:ph sz="quarter" idx="25" hasCustomPrompt="1"/>
          </p:nvPr>
        </p:nvSpPr>
        <p:spPr>
          <a:xfrm>
            <a:off x="3272829" y="5348288"/>
            <a:ext cx="1462088" cy="1465263"/>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415860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lvl1pPr>
              <a:defRPr baseline="0">
                <a:latin typeface="Times New Roman" panose="02020603050405020304" pitchFamily="18" charset="0"/>
              </a:defRPr>
            </a:lvl1pPr>
          </a:lstStyle>
          <a:p>
            <a:r>
              <a:rPr lang="en-US" dirty="0"/>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417537"/>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417537"/>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417537"/>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417537"/>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417537"/>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2508" y="3532965"/>
            <a:ext cx="1463675" cy="442134"/>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3521" y="3532966"/>
            <a:ext cx="1465658" cy="442134"/>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7443" y="3532965"/>
            <a:ext cx="1463675" cy="442134"/>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9382" y="3532434"/>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1321" y="3532434"/>
            <a:ext cx="1462088" cy="442134"/>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
            <a:extLst>
              <a:ext uri="{FF2B5EF4-FFF2-40B4-BE49-F238E27FC236}">
                <a16:creationId xmlns:a16="http://schemas.microsoft.com/office/drawing/2014/main" id="{92DBC287-7A50-404F-B583-851D0F7791CC}"/>
              </a:ext>
            </a:extLst>
          </p:cNvPr>
          <p:cNvSpPr>
            <a:spLocks noGrp="1"/>
          </p:cNvSpPr>
          <p:nvPr>
            <p:ph sz="quarter" idx="22" hasCustomPrompt="1"/>
          </p:nvPr>
        </p:nvSpPr>
        <p:spPr>
          <a:xfrm>
            <a:off x="331787" y="2815198"/>
            <a:ext cx="1463145" cy="417537"/>
          </a:xfrm>
          <a:prstGeom prst="rect">
            <a:avLst/>
          </a:prstGeom>
        </p:spPr>
        <p:txBody>
          <a:bodyPr/>
          <a:lstStyle>
            <a:lvl1pPr marL="0" indent="0">
              <a:buNone/>
              <a:defRPr/>
            </a:lvl1pPr>
          </a:lstStyle>
          <a:p>
            <a:pPr lvl="0"/>
            <a:r>
              <a:rPr lang="en-US" dirty="0"/>
              <a:t>Object</a:t>
            </a:r>
          </a:p>
        </p:txBody>
      </p:sp>
      <p:sp>
        <p:nvSpPr>
          <p:cNvPr id="16" name="Content Placeholder 2">
            <a:extLst>
              <a:ext uri="{FF2B5EF4-FFF2-40B4-BE49-F238E27FC236}">
                <a16:creationId xmlns:a16="http://schemas.microsoft.com/office/drawing/2014/main" id="{292F575A-DA58-CD47-B145-2EEC4D32E7E8}"/>
              </a:ext>
            </a:extLst>
          </p:cNvPr>
          <p:cNvSpPr>
            <a:spLocks noGrp="1"/>
          </p:cNvSpPr>
          <p:nvPr>
            <p:ph sz="quarter" idx="23" hasCustomPrompt="1"/>
          </p:nvPr>
        </p:nvSpPr>
        <p:spPr>
          <a:xfrm>
            <a:off x="2083196" y="2815198"/>
            <a:ext cx="1465262" cy="417537"/>
          </a:xfrm>
          <a:prstGeom prst="rect">
            <a:avLst/>
          </a:prstGeom>
        </p:spPr>
        <p:txBody>
          <a:bodyPr/>
          <a:lstStyle>
            <a:lvl1pPr marL="0" indent="0">
              <a:buNone/>
              <a:defRPr/>
            </a:lvl1pPr>
          </a:lstStyle>
          <a:p>
            <a:pPr lvl="0"/>
            <a:r>
              <a:rPr lang="en-US" dirty="0"/>
              <a:t>Object</a:t>
            </a:r>
          </a:p>
        </p:txBody>
      </p:sp>
      <p:sp>
        <p:nvSpPr>
          <p:cNvPr id="18" name="Content Placeholder 3">
            <a:extLst>
              <a:ext uri="{FF2B5EF4-FFF2-40B4-BE49-F238E27FC236}">
                <a16:creationId xmlns:a16="http://schemas.microsoft.com/office/drawing/2014/main" id="{9C05BB7B-AB59-DE4D-A944-5504896DE205}"/>
              </a:ext>
            </a:extLst>
          </p:cNvPr>
          <p:cNvSpPr>
            <a:spLocks noGrp="1"/>
          </p:cNvSpPr>
          <p:nvPr>
            <p:ph sz="quarter" idx="24" hasCustomPrompt="1"/>
          </p:nvPr>
        </p:nvSpPr>
        <p:spPr>
          <a:xfrm>
            <a:off x="3836722" y="2815198"/>
            <a:ext cx="1463675" cy="417537"/>
          </a:xfrm>
          <a:prstGeom prst="rect">
            <a:avLst/>
          </a:prstGeom>
        </p:spPr>
        <p:txBody>
          <a:bodyPr/>
          <a:lstStyle>
            <a:lvl1pPr marL="0" indent="0">
              <a:buNone/>
              <a:defRPr/>
            </a:lvl1pPr>
          </a:lstStyle>
          <a:p>
            <a:pPr lvl="0"/>
            <a:r>
              <a:rPr lang="en-US" dirty="0"/>
              <a:t>Object</a:t>
            </a:r>
          </a:p>
        </p:txBody>
      </p:sp>
      <p:sp>
        <p:nvSpPr>
          <p:cNvPr id="20" name="Content Placeholder 4">
            <a:extLst>
              <a:ext uri="{FF2B5EF4-FFF2-40B4-BE49-F238E27FC236}">
                <a16:creationId xmlns:a16="http://schemas.microsoft.com/office/drawing/2014/main" id="{7829821A-510E-FD4B-AD62-D4518384985E}"/>
              </a:ext>
            </a:extLst>
          </p:cNvPr>
          <p:cNvSpPr>
            <a:spLocks noGrp="1"/>
          </p:cNvSpPr>
          <p:nvPr>
            <p:ph sz="quarter" idx="25" hasCustomPrompt="1"/>
          </p:nvPr>
        </p:nvSpPr>
        <p:spPr>
          <a:xfrm>
            <a:off x="5588661" y="2815198"/>
            <a:ext cx="1463675" cy="417537"/>
          </a:xfrm>
          <a:prstGeom prst="rect">
            <a:avLst/>
          </a:prstGeom>
        </p:spPr>
        <p:txBody>
          <a:bodyPr/>
          <a:lstStyle>
            <a:lvl1pPr marL="0" indent="0">
              <a:buNone/>
              <a:defRPr/>
            </a:lvl1pPr>
          </a:lstStyle>
          <a:p>
            <a:pPr lvl="0"/>
            <a:r>
              <a:rPr lang="en-US" dirty="0"/>
              <a:t>Object</a:t>
            </a:r>
          </a:p>
        </p:txBody>
      </p:sp>
      <p:sp>
        <p:nvSpPr>
          <p:cNvPr id="22" name="Content Placeholder 5">
            <a:extLst>
              <a:ext uri="{FF2B5EF4-FFF2-40B4-BE49-F238E27FC236}">
                <a16:creationId xmlns:a16="http://schemas.microsoft.com/office/drawing/2014/main" id="{78767F66-B6AE-AE4C-B489-36009A75C90F}"/>
              </a:ext>
            </a:extLst>
          </p:cNvPr>
          <p:cNvSpPr>
            <a:spLocks noGrp="1"/>
          </p:cNvSpPr>
          <p:nvPr>
            <p:ph sz="quarter" idx="26" hasCustomPrompt="1"/>
          </p:nvPr>
        </p:nvSpPr>
        <p:spPr>
          <a:xfrm>
            <a:off x="7340600" y="2815198"/>
            <a:ext cx="1462088" cy="417537"/>
          </a:xfrm>
          <a:prstGeom prst="rect">
            <a:avLst/>
          </a:prstGeom>
        </p:spPr>
        <p:txBody>
          <a:bodyPr/>
          <a:lstStyle>
            <a:lvl1pPr marL="0" indent="0">
              <a:buNone/>
              <a:defRPr/>
            </a:lvl1pPr>
          </a:lstStyle>
          <a:p>
            <a:pPr lvl="0"/>
            <a:r>
              <a:rPr lang="en-US" dirty="0"/>
              <a:t>Object</a:t>
            </a:r>
          </a:p>
        </p:txBody>
      </p:sp>
      <p:sp>
        <p:nvSpPr>
          <p:cNvPr id="24" name="Content Placeholder 6">
            <a:extLst>
              <a:ext uri="{FF2B5EF4-FFF2-40B4-BE49-F238E27FC236}">
                <a16:creationId xmlns:a16="http://schemas.microsoft.com/office/drawing/2014/main" id="{37C2D694-2FFF-2543-8703-9D9C5F93E583}"/>
              </a:ext>
            </a:extLst>
          </p:cNvPr>
          <p:cNvSpPr>
            <a:spLocks noGrp="1"/>
          </p:cNvSpPr>
          <p:nvPr>
            <p:ph sz="quarter" idx="27" hasCustomPrompt="1"/>
          </p:nvPr>
        </p:nvSpPr>
        <p:spPr>
          <a:xfrm>
            <a:off x="332508" y="4405591"/>
            <a:ext cx="1463675" cy="442134"/>
          </a:xfrm>
          <a:prstGeom prst="rect">
            <a:avLst/>
          </a:prstGeom>
        </p:spPr>
        <p:txBody>
          <a:bodyPr/>
          <a:lstStyle>
            <a:lvl1pPr marL="0" indent="0">
              <a:buNone/>
              <a:defRPr/>
            </a:lvl1pPr>
          </a:lstStyle>
          <a:p>
            <a:pPr lvl="0"/>
            <a:r>
              <a:rPr lang="en-US" dirty="0"/>
              <a:t>Object</a:t>
            </a:r>
          </a:p>
        </p:txBody>
      </p:sp>
      <p:sp>
        <p:nvSpPr>
          <p:cNvPr id="26" name="Content Placeholder 7">
            <a:extLst>
              <a:ext uri="{FF2B5EF4-FFF2-40B4-BE49-F238E27FC236}">
                <a16:creationId xmlns:a16="http://schemas.microsoft.com/office/drawing/2014/main" id="{57FDF21A-AF40-6547-AB06-C387DAE39182}"/>
              </a:ext>
            </a:extLst>
          </p:cNvPr>
          <p:cNvSpPr>
            <a:spLocks noGrp="1"/>
          </p:cNvSpPr>
          <p:nvPr>
            <p:ph sz="quarter" idx="28" hasCustomPrompt="1"/>
          </p:nvPr>
        </p:nvSpPr>
        <p:spPr>
          <a:xfrm>
            <a:off x="2083521" y="4405592"/>
            <a:ext cx="1465658" cy="442134"/>
          </a:xfrm>
          <a:prstGeom prst="rect">
            <a:avLst/>
          </a:prstGeom>
        </p:spPr>
        <p:txBody>
          <a:bodyPr/>
          <a:lstStyle>
            <a:lvl1pPr marL="0" indent="0">
              <a:buNone/>
              <a:defRPr/>
            </a:lvl1pPr>
          </a:lstStyle>
          <a:p>
            <a:pPr lvl="0"/>
            <a:r>
              <a:rPr lang="en-US" dirty="0"/>
              <a:t>Object</a:t>
            </a:r>
          </a:p>
        </p:txBody>
      </p:sp>
      <p:sp>
        <p:nvSpPr>
          <p:cNvPr id="27" name="Content Placeholder 8">
            <a:extLst>
              <a:ext uri="{FF2B5EF4-FFF2-40B4-BE49-F238E27FC236}">
                <a16:creationId xmlns:a16="http://schemas.microsoft.com/office/drawing/2014/main" id="{1058EE27-F947-8A41-AC83-223A6236295B}"/>
              </a:ext>
            </a:extLst>
          </p:cNvPr>
          <p:cNvSpPr>
            <a:spLocks noGrp="1"/>
          </p:cNvSpPr>
          <p:nvPr>
            <p:ph sz="quarter" idx="29" hasCustomPrompt="1"/>
          </p:nvPr>
        </p:nvSpPr>
        <p:spPr>
          <a:xfrm>
            <a:off x="3837443" y="4405591"/>
            <a:ext cx="1463675" cy="442134"/>
          </a:xfrm>
          <a:prstGeom prst="rect">
            <a:avLst/>
          </a:prstGeom>
        </p:spPr>
        <p:txBody>
          <a:bodyPr/>
          <a:lstStyle>
            <a:lvl1pPr marL="0" indent="0">
              <a:buNone/>
              <a:defRPr/>
            </a:lvl1pPr>
          </a:lstStyle>
          <a:p>
            <a:pPr lvl="0"/>
            <a:r>
              <a:rPr lang="en-US" dirty="0"/>
              <a:t>Object</a:t>
            </a:r>
          </a:p>
        </p:txBody>
      </p:sp>
      <p:sp>
        <p:nvSpPr>
          <p:cNvPr id="28" name="Content Placeholder 9">
            <a:extLst>
              <a:ext uri="{FF2B5EF4-FFF2-40B4-BE49-F238E27FC236}">
                <a16:creationId xmlns:a16="http://schemas.microsoft.com/office/drawing/2014/main" id="{59E26C59-6E0D-AB44-A5BE-2FF4A9BE7E10}"/>
              </a:ext>
            </a:extLst>
          </p:cNvPr>
          <p:cNvSpPr>
            <a:spLocks noGrp="1"/>
          </p:cNvSpPr>
          <p:nvPr>
            <p:ph sz="quarter" idx="30" hasCustomPrompt="1"/>
          </p:nvPr>
        </p:nvSpPr>
        <p:spPr>
          <a:xfrm>
            <a:off x="5589382" y="4405060"/>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9" name="Content Placeholder 10">
            <a:extLst>
              <a:ext uri="{FF2B5EF4-FFF2-40B4-BE49-F238E27FC236}">
                <a16:creationId xmlns:a16="http://schemas.microsoft.com/office/drawing/2014/main" id="{EF0222B6-9957-6D47-B5D6-C0B5F4719587}"/>
              </a:ext>
            </a:extLst>
          </p:cNvPr>
          <p:cNvSpPr>
            <a:spLocks noGrp="1"/>
          </p:cNvSpPr>
          <p:nvPr>
            <p:ph sz="quarter" idx="31" hasCustomPrompt="1"/>
          </p:nvPr>
        </p:nvSpPr>
        <p:spPr>
          <a:xfrm>
            <a:off x="7341321" y="4405060"/>
            <a:ext cx="1462088" cy="442134"/>
          </a:xfrm>
          <a:prstGeom prst="rect">
            <a:avLst/>
          </a:prstGeom>
        </p:spPr>
        <p:txBody>
          <a:bodyPr/>
          <a:lstStyle>
            <a:lvl1pPr marL="0" indent="0">
              <a:buNone/>
              <a:defRPr/>
            </a:lvl1pPr>
          </a:lstStyle>
          <a:p>
            <a:pPr lvl="0"/>
            <a:r>
              <a:rPr lang="en-US" dirty="0"/>
              <a:t>Object</a:t>
            </a:r>
          </a:p>
        </p:txBody>
      </p:sp>
      <p:sp>
        <p:nvSpPr>
          <p:cNvPr id="30" name="Content Placeholder 6">
            <a:extLst>
              <a:ext uri="{FF2B5EF4-FFF2-40B4-BE49-F238E27FC236}">
                <a16:creationId xmlns:a16="http://schemas.microsoft.com/office/drawing/2014/main" id="{37C2D694-2FFF-2543-8703-9D9C5F93E583}"/>
              </a:ext>
            </a:extLst>
          </p:cNvPr>
          <p:cNvSpPr>
            <a:spLocks noGrp="1"/>
          </p:cNvSpPr>
          <p:nvPr>
            <p:ph sz="quarter" idx="32" hasCustomPrompt="1"/>
          </p:nvPr>
        </p:nvSpPr>
        <p:spPr>
          <a:xfrm>
            <a:off x="332508" y="5283844"/>
            <a:ext cx="1463675" cy="442134"/>
          </a:xfrm>
          <a:prstGeom prst="rect">
            <a:avLst/>
          </a:prstGeom>
        </p:spPr>
        <p:txBody>
          <a:bodyPr/>
          <a:lstStyle>
            <a:lvl1pPr marL="0" indent="0">
              <a:buNone/>
              <a:defRPr/>
            </a:lvl1pPr>
          </a:lstStyle>
          <a:p>
            <a:pPr lvl="0"/>
            <a:r>
              <a:rPr lang="en-US" dirty="0"/>
              <a:t>Object</a:t>
            </a:r>
          </a:p>
        </p:txBody>
      </p:sp>
      <p:sp>
        <p:nvSpPr>
          <p:cNvPr id="31" name="Content Placeholder 7">
            <a:extLst>
              <a:ext uri="{FF2B5EF4-FFF2-40B4-BE49-F238E27FC236}">
                <a16:creationId xmlns:a16="http://schemas.microsoft.com/office/drawing/2014/main" id="{57FDF21A-AF40-6547-AB06-C387DAE39182}"/>
              </a:ext>
            </a:extLst>
          </p:cNvPr>
          <p:cNvSpPr>
            <a:spLocks noGrp="1"/>
          </p:cNvSpPr>
          <p:nvPr>
            <p:ph sz="quarter" idx="33" hasCustomPrompt="1"/>
          </p:nvPr>
        </p:nvSpPr>
        <p:spPr>
          <a:xfrm>
            <a:off x="2083521" y="5283845"/>
            <a:ext cx="1465658" cy="442134"/>
          </a:xfrm>
          <a:prstGeom prst="rect">
            <a:avLst/>
          </a:prstGeom>
        </p:spPr>
        <p:txBody>
          <a:bodyPr/>
          <a:lstStyle>
            <a:lvl1pPr marL="0" indent="0">
              <a:buNone/>
              <a:defRPr/>
            </a:lvl1pPr>
          </a:lstStyle>
          <a:p>
            <a:pPr lvl="0"/>
            <a:r>
              <a:rPr lang="en-US" dirty="0"/>
              <a:t>Object</a:t>
            </a:r>
          </a:p>
        </p:txBody>
      </p:sp>
      <p:sp>
        <p:nvSpPr>
          <p:cNvPr id="32" name="Content Placeholder 8">
            <a:extLst>
              <a:ext uri="{FF2B5EF4-FFF2-40B4-BE49-F238E27FC236}">
                <a16:creationId xmlns:a16="http://schemas.microsoft.com/office/drawing/2014/main" id="{1058EE27-F947-8A41-AC83-223A6236295B}"/>
              </a:ext>
            </a:extLst>
          </p:cNvPr>
          <p:cNvSpPr>
            <a:spLocks noGrp="1"/>
          </p:cNvSpPr>
          <p:nvPr>
            <p:ph sz="quarter" idx="34" hasCustomPrompt="1"/>
          </p:nvPr>
        </p:nvSpPr>
        <p:spPr>
          <a:xfrm>
            <a:off x="3837443" y="5283844"/>
            <a:ext cx="1463675" cy="442134"/>
          </a:xfrm>
          <a:prstGeom prst="rect">
            <a:avLst/>
          </a:prstGeom>
        </p:spPr>
        <p:txBody>
          <a:bodyPr/>
          <a:lstStyle>
            <a:lvl1pPr marL="0" indent="0">
              <a:buNone/>
              <a:defRPr/>
            </a:lvl1pPr>
          </a:lstStyle>
          <a:p>
            <a:pPr lvl="0"/>
            <a:r>
              <a:rPr lang="en-US" dirty="0"/>
              <a:t>Object</a:t>
            </a:r>
          </a:p>
        </p:txBody>
      </p:sp>
      <p:sp>
        <p:nvSpPr>
          <p:cNvPr id="33" name="Content Placeholder 9">
            <a:extLst>
              <a:ext uri="{FF2B5EF4-FFF2-40B4-BE49-F238E27FC236}">
                <a16:creationId xmlns:a16="http://schemas.microsoft.com/office/drawing/2014/main" id="{59E26C59-6E0D-AB44-A5BE-2FF4A9BE7E10}"/>
              </a:ext>
            </a:extLst>
          </p:cNvPr>
          <p:cNvSpPr>
            <a:spLocks noGrp="1"/>
          </p:cNvSpPr>
          <p:nvPr>
            <p:ph sz="quarter" idx="35" hasCustomPrompt="1"/>
          </p:nvPr>
        </p:nvSpPr>
        <p:spPr>
          <a:xfrm>
            <a:off x="5589382" y="5283313"/>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34" name="Content Placeholder 10">
            <a:extLst>
              <a:ext uri="{FF2B5EF4-FFF2-40B4-BE49-F238E27FC236}">
                <a16:creationId xmlns:a16="http://schemas.microsoft.com/office/drawing/2014/main" id="{EF0222B6-9957-6D47-B5D6-C0B5F4719587}"/>
              </a:ext>
            </a:extLst>
          </p:cNvPr>
          <p:cNvSpPr>
            <a:spLocks noGrp="1"/>
          </p:cNvSpPr>
          <p:nvPr>
            <p:ph sz="quarter" idx="36" hasCustomPrompt="1"/>
          </p:nvPr>
        </p:nvSpPr>
        <p:spPr>
          <a:xfrm>
            <a:off x="7341321" y="5283313"/>
            <a:ext cx="1462088" cy="442134"/>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376248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a:xfrm>
            <a:off x="332508" y="745068"/>
            <a:ext cx="8470670" cy="767538"/>
          </a:xfrm>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79"/>
            <a:ext cx="8470180" cy="920221"/>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6"/>
          <p:cNvSpPr>
            <a:spLocks noGrp="1"/>
          </p:cNvSpPr>
          <p:nvPr>
            <p:ph sz="quarter" idx="13"/>
          </p:nvPr>
        </p:nvSpPr>
        <p:spPr>
          <a:xfrm>
            <a:off x="331788" y="2678113"/>
            <a:ext cx="8470900" cy="946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8"/>
          <p:cNvSpPr>
            <a:spLocks noGrp="1"/>
          </p:cNvSpPr>
          <p:nvPr>
            <p:ph sz="quarter" idx="14"/>
          </p:nvPr>
        </p:nvSpPr>
        <p:spPr>
          <a:xfrm>
            <a:off x="331788" y="3733800"/>
            <a:ext cx="8470900" cy="99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5"/>
          </p:nvPr>
        </p:nvSpPr>
        <p:spPr>
          <a:xfrm>
            <a:off x="331788" y="4865688"/>
            <a:ext cx="8550275" cy="871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p:cNvSpPr>
            <a:spLocks noGrp="1"/>
          </p:cNvSpPr>
          <p:nvPr>
            <p:ph sz="quarter" idx="16"/>
          </p:nvPr>
        </p:nvSpPr>
        <p:spPr>
          <a:xfrm>
            <a:off x="331788" y="5824538"/>
            <a:ext cx="8550275" cy="358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9494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plus question and answer lis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688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E73A7EA0-F98F-BE4E-87CA-6C917EC13001}"/>
              </a:ext>
            </a:extLst>
          </p:cNvPr>
          <p:cNvSpPr>
            <a:spLocks noGrp="1"/>
          </p:cNvSpPr>
          <p:nvPr>
            <p:ph sz="quarter" idx="13" hasCustomPrompt="1"/>
          </p:nvPr>
        </p:nvSpPr>
        <p:spPr>
          <a:xfrm>
            <a:off x="332508" y="293570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Tree>
    <p:extLst>
      <p:ext uri="{BB962C8B-B14F-4D97-AF65-F5344CB8AC3E}">
        <p14:creationId xmlns:p14="http://schemas.microsoft.com/office/powerpoint/2010/main" val="241820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D4DA2-C133-5342-B521-2D39F54761E0}"/>
              </a:ext>
            </a:extLst>
          </p:cNvPr>
          <p:cNvSpPr>
            <a:spLocks noGrp="1"/>
          </p:cNvSpPr>
          <p:nvPr>
            <p:ph type="title"/>
          </p:nvPr>
        </p:nvSpPr>
        <p:spPr/>
        <p:txBody>
          <a:bodyPr/>
          <a:lstStyle>
            <a:lvl1pPr>
              <a:defRPr baseline="0">
                <a:latin typeface="Times New Roman" panose="02020603050405020304" pitchFamily="18" charset="0"/>
              </a:defRPr>
            </a:lvl1pPr>
          </a:lstStyle>
          <a:p>
            <a:r>
              <a:rPr lang="en-US" dirty="0"/>
              <a:t>Click to edit Master title style</a:t>
            </a:r>
          </a:p>
        </p:txBody>
      </p:sp>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331788" y="1594378"/>
            <a:ext cx="8470900" cy="3367089"/>
          </a:xfrm>
          <a:prstGeom prst="rect">
            <a:avLst/>
          </a:prstGeom>
        </p:spPr>
        <p:txBody>
          <a:bodyPr/>
          <a:lstStyle>
            <a:lvl1pPr marL="0" indent="0">
              <a:buNone/>
              <a:defRPr/>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331788" y="4961468"/>
            <a:ext cx="8470900" cy="406400"/>
          </a:xfrm>
          <a:prstGeom prst="rect">
            <a:avLst/>
          </a:prstGeom>
        </p:spPr>
        <p:txBody>
          <a:bodyPr>
            <a:normAutofit/>
          </a:bodyPr>
          <a:lstStyle>
            <a:lvl1pPr marL="0" indent="0">
              <a:buNone/>
              <a:defRPr sz="20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331788" y="5367869"/>
            <a:ext cx="8470900" cy="582082"/>
          </a:xfrm>
          <a:prstGeom prst="rect">
            <a:avLst/>
          </a:prstGeom>
        </p:spPr>
        <p:txBody>
          <a:bodyPr>
            <a:normAutofit/>
          </a:bodyPr>
          <a:lstStyle>
            <a:lvl1pPr marL="0" indent="0">
              <a:buNone/>
              <a:defRPr sz="20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331788" y="5949950"/>
            <a:ext cx="8470900" cy="323850"/>
          </a:xfrm>
          <a:prstGeom prst="rect">
            <a:avLst/>
          </a:prstGeom>
        </p:spPr>
        <p:txBody>
          <a:bodyPr>
            <a:normAutofit/>
          </a:bodyPr>
          <a:lstStyle>
            <a:lvl1pPr marL="0" inden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16776A3C-05B1-A747-A4DB-DECD4A599F1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119AAB5-4411-5F4F-8264-71BBEB0A854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482689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322263" y="4961468"/>
            <a:ext cx="8480915" cy="431800"/>
          </a:xfrm>
        </p:spPr>
        <p:txBody>
          <a:bodyPr>
            <a:normAutofit/>
          </a:bodyPr>
          <a:lstStyle>
            <a:lvl1pPr>
              <a:defRPr sz="20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322263" y="804333"/>
            <a:ext cx="8480425" cy="4165600"/>
          </a:xfrm>
          <a:prstGeom prst="rect">
            <a:avLst/>
          </a:prstGeom>
        </p:spPr>
        <p:txBody>
          <a:bodyPr/>
          <a:lstStyle>
            <a:lvl1pPr marL="0" indent="0">
              <a:buNone/>
              <a:defRPr/>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322263" y="5393268"/>
            <a:ext cx="8480425" cy="507470"/>
          </a:xfrm>
          <a:prstGeom prst="rect">
            <a:avLst/>
          </a:prstGeom>
        </p:spPr>
        <p:txBody>
          <a:bodyPr>
            <a:normAutofit/>
          </a:bodyPr>
          <a:lstStyle>
            <a:lvl1pPr marL="0" indent="0">
              <a:buNone/>
              <a:defRPr sz="20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322263" y="5957358"/>
            <a:ext cx="8480425" cy="296863"/>
          </a:xfrm>
          <a:prstGeom prst="rect">
            <a:avLst/>
          </a:prstGeom>
        </p:spPr>
        <p:txBody>
          <a:bodyPr>
            <a:noAutofit/>
          </a:bodyPr>
          <a:lstStyle>
            <a:lvl1pPr marL="0" indent="0">
              <a:buFont typeface="Arial" panose="020B0604020202020204" pitchFamily="34" charse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EF9E39F0-1607-0145-945A-350E5B642134}"/>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EFCE20C-8E9B-4444-B696-7C6141D1E259}"/>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5246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332508" y="5740399"/>
            <a:ext cx="8470670" cy="431801"/>
          </a:xfrm>
        </p:spPr>
        <p:txBody>
          <a:bodyPr>
            <a:normAutofit/>
          </a:bodyPr>
          <a:lstStyle>
            <a:lvl1pPr algn="ctr">
              <a:defRPr sz="16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332508" y="804333"/>
            <a:ext cx="8470180" cy="4851930"/>
          </a:xfrm>
          <a:prstGeom prst="rect">
            <a:avLst/>
          </a:prstGeom>
        </p:spPr>
        <p:txBody>
          <a:bodyPr/>
          <a:lstStyle>
            <a:lvl1pPr marL="0" indent="0">
              <a:buNone/>
              <a:defRPr/>
            </a:lvl1pPr>
          </a:lstStyle>
          <a:p>
            <a:pPr lvl="0"/>
            <a:r>
              <a:rPr lang="en-US" dirty="0"/>
              <a:t>Click to add image</a:t>
            </a:r>
          </a:p>
        </p:txBody>
      </p:sp>
      <p:sp>
        <p:nvSpPr>
          <p:cNvPr id="3" name="Slide Number Placeholder ">
            <a:extLst>
              <a:ext uri="{FF2B5EF4-FFF2-40B4-BE49-F238E27FC236}">
                <a16:creationId xmlns:a16="http://schemas.microsoft.com/office/drawing/2014/main" id="{8AEFE930-E893-7E44-9B9A-887EE9576F8F}"/>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E3D3CA4-B6C8-284F-A755-AE063E47BA0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756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baseline="0">
                <a:solidFill>
                  <a:schemeClr val="tx1"/>
                </a:solidFill>
                <a:latin typeface="Times New Roman" panose="02020603050405020304" pitchFamily="18"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621661"/>
            <a:ext cx="847090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41321"/>
            <a:ext cx="8470670"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347" y="5259314"/>
            <a:ext cx="1853782"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332508" y="16934"/>
            <a:ext cx="8470670" cy="448733"/>
          </a:xfrm>
        </p:spPr>
        <p:txBody>
          <a:bodyPr anchor="ctr">
            <a:normAutofit/>
          </a:bodyPr>
          <a:lstStyle>
            <a:lvl1pPr>
              <a:defRPr sz="25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4157" y="465667"/>
            <a:ext cx="9144000" cy="685800"/>
          </a:xfrm>
          <a:prstGeom prst="rect">
            <a:avLst/>
          </a:prstGeom>
          <a:solidFill>
            <a:srgbClr val="E2F3F8"/>
          </a:solidFill>
        </p:spPr>
        <p:txBody>
          <a:bodyPr anchor="b">
            <a:normAutofit/>
          </a:bodyPr>
          <a:lstStyle>
            <a:lvl1pPr marL="347472"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151467"/>
            <a:ext cx="9144000" cy="686329"/>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332509" y="1998663"/>
            <a:ext cx="8470670" cy="4241800"/>
          </a:xfrm>
          <a:prstGeom prst="rect">
            <a:avLst/>
          </a:prstGeom>
        </p:spPr>
        <p:txBody>
          <a:bodyPr/>
          <a:lstStyle>
            <a:lvl1pPr marL="0" indent="0">
              <a:buNone/>
              <a:defRPr/>
            </a:lvl1pPr>
          </a:lstStyle>
          <a:p>
            <a:pPr lvl="0"/>
            <a:r>
              <a:rPr lang="en-US" dirty="0"/>
              <a:t>Click to add text or image</a:t>
            </a:r>
          </a:p>
        </p:txBody>
      </p:sp>
      <p:sp>
        <p:nvSpPr>
          <p:cNvPr id="8" name="LON">
            <a:extLst>
              <a:ext uri="{FF2B5EF4-FFF2-40B4-BE49-F238E27FC236}">
                <a16:creationId xmlns:a16="http://schemas.microsoft.com/office/drawing/2014/main" id="{B122CB99-2408-174E-9CBC-3BD4166C95C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3" name="Slide Number Placeholder ">
            <a:extLst>
              <a:ext uri="{FF2B5EF4-FFF2-40B4-BE49-F238E27FC236}">
                <a16:creationId xmlns:a16="http://schemas.microsoft.com/office/drawing/2014/main" id="{58333BC4-9F4A-3A4E-9856-DE73F8BBFBC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D2C10DA-1716-A340-9856-7F56E91C58E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228600"/>
            <a:ext cx="847090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761564"/>
            <a:ext cx="847090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508" y="3515650"/>
            <a:ext cx="8470670"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5029199"/>
            <a:ext cx="847090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811837"/>
            <a:ext cx="847090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331788" y="6530484"/>
            <a:ext cx="847090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599"/>
            <a:ext cx="5830888" cy="532341"/>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0"/>
            <a:ext cx="5830888" cy="2286001"/>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8" y="3506259"/>
            <a:ext cx="8470670" cy="1522941"/>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5029200"/>
            <a:ext cx="8470900" cy="674306"/>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811838"/>
            <a:ext cx="8470900" cy="547398"/>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9" name="Invisible animation alert">
            <a:extLst>
              <a:ext uri="{FF2B5EF4-FFF2-40B4-BE49-F238E27FC236}">
                <a16:creationId xmlns:a16="http://schemas.microsoft.com/office/drawing/2014/main" id="{8A66CE1C-7CFA-E84C-BDAE-DDB997A7200A}"/>
              </a:ext>
            </a:extLst>
          </p:cNvPr>
          <p:cNvSpPr>
            <a:spLocks noGrp="1"/>
          </p:cNvSpPr>
          <p:nvPr>
            <p:ph sz="quarter" idx="29" hasCustomPrompt="1"/>
          </p:nvPr>
        </p:nvSpPr>
        <p:spPr>
          <a:xfrm>
            <a:off x="331788" y="6428076"/>
            <a:ext cx="8470900" cy="248130"/>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0" y="251255"/>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2000"/>
            </a:lvl1pPr>
          </a:lstStyle>
          <a:p>
            <a:r>
              <a:rPr lang="en-US" dirty="0"/>
              <a:t>Click to</a:t>
            </a:r>
            <a:br>
              <a:rPr lang="en-US" dirty="0"/>
            </a:br>
            <a:r>
              <a:rPr lang="en-US" dirty="0"/>
              <a:t>Add Cover Image</a:t>
            </a:r>
          </a:p>
        </p:txBody>
      </p:sp>
      <p:sp>
        <p:nvSpPr>
          <p:cNvPr id="10" name="Rectangle">
            <a:extLst>
              <a:ext uri="{FF2B5EF4-FFF2-40B4-BE49-F238E27FC236}">
                <a16:creationId xmlns:a16="http://schemas.microsoft.com/office/drawing/2014/main" id="{B258A4DE-E930-C24B-A412-40C2B0E295C3}"/>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6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638172"/>
          </a:xfrm>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484908" y="17467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0448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718625"/>
          </a:xfrm>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32AC4F3A-7D5E-944E-BEF6-CD50CC99DF69}"/>
              </a:ext>
            </a:extLst>
          </p:cNvPr>
          <p:cNvSpPr>
            <a:spLocks noGrp="1"/>
          </p:cNvSpPr>
          <p:nvPr>
            <p:ph sz="quarter" idx="19"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32AC4F3A-7D5E-944E-BEF6-CD50CC99DF69}"/>
              </a:ext>
            </a:extLst>
          </p:cNvPr>
          <p:cNvSpPr>
            <a:spLocks noGrp="1"/>
          </p:cNvSpPr>
          <p:nvPr>
            <p:ph sz="quarter" idx="20"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1094508" y="6327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1006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8DFB54ED-3956-4F88-987D-6190D701A891}"/>
              </a:ext>
            </a:extLst>
          </p:cNvPr>
          <p:cNvSpPr>
            <a:spLocks noGrp="1"/>
          </p:cNvSpPr>
          <p:nvPr>
            <p:ph sz="quarter" idx="19" hasCustomPrompt="1"/>
          </p:nvPr>
        </p:nvSpPr>
        <p:spPr>
          <a:xfrm>
            <a:off x="332998" y="6034693"/>
            <a:ext cx="8470180" cy="17076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4D20A0FF-1DBE-4B16-AE27-668D8ED66EFE}"/>
              </a:ext>
            </a:extLst>
          </p:cNvPr>
          <p:cNvSpPr>
            <a:spLocks noGrp="1"/>
          </p:cNvSpPr>
          <p:nvPr>
            <p:ph sz="quarter" idx="20" hasCustomPrompt="1"/>
          </p:nvPr>
        </p:nvSpPr>
        <p:spPr>
          <a:xfrm>
            <a:off x="484908" y="19392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9" name="Content Placeholder">
            <a:extLst>
              <a:ext uri="{FF2B5EF4-FFF2-40B4-BE49-F238E27FC236}">
                <a16:creationId xmlns:a16="http://schemas.microsoft.com/office/drawing/2014/main" id="{32AC4F3A-7D5E-944E-BEF6-CD50CC99DF69}"/>
              </a:ext>
            </a:extLst>
          </p:cNvPr>
          <p:cNvSpPr>
            <a:spLocks noGrp="1"/>
          </p:cNvSpPr>
          <p:nvPr>
            <p:ph sz="quarter" idx="24"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570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331788" y="1593850"/>
            <a:ext cx="847090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atin typeface="Times New Roman" panose="02020603050405020304" pitchFamily="18" charset="0"/>
              </a:defRPr>
            </a:lvl1p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332508" y="745068"/>
            <a:ext cx="8470670"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332508" y="1594379"/>
            <a:ext cx="8470670"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6604597" y="6356351"/>
            <a:ext cx="1607748"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3" y="2907"/>
            <a:ext cx="647890"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8408598" y="6369909"/>
            <a:ext cx="690543"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6" r:id="rId4"/>
    <p:sldLayoutId id="2147483687" r:id="rId5"/>
    <p:sldLayoutId id="2147483700" r:id="rId6"/>
    <p:sldLayoutId id="2147483703" r:id="rId7"/>
    <p:sldLayoutId id="2147483688" r:id="rId8"/>
    <p:sldLayoutId id="2147483676" r:id="rId9"/>
    <p:sldLayoutId id="2147483689" r:id="rId10"/>
    <p:sldLayoutId id="2147483690" r:id="rId11"/>
    <p:sldLayoutId id="2147483692" r:id="rId12"/>
    <p:sldLayoutId id="2147483693" r:id="rId13"/>
    <p:sldLayoutId id="2147483701" r:id="rId14"/>
    <p:sldLayoutId id="2147483691" r:id="rId15"/>
    <p:sldLayoutId id="2147483702" r:id="rId16"/>
    <p:sldLayoutId id="2147483694" r:id="rId17"/>
    <p:sldLayoutId id="2147483695" r:id="rId18"/>
    <p:sldLayoutId id="2147483696" r:id="rId19"/>
    <p:sldLayoutId id="2147483698" r:id="rId20"/>
  </p:sldLayoutIdLst>
  <p:hf hdr="0" dt="0"/>
  <p:txStyles>
    <p:titleStyle>
      <a:lvl1pPr algn="l" defTabSz="914400" rtl="0" eaLnBrk="1" latinLnBrk="0" hangingPunct="1">
        <a:lnSpc>
          <a:spcPct val="90000"/>
        </a:lnSpc>
        <a:spcBef>
          <a:spcPct val="0"/>
        </a:spcBef>
        <a:buNone/>
        <a:defRPr sz="4000" b="0" i="0" kern="1200" baseline="0">
          <a:solidFill>
            <a:schemeClr val="accent1"/>
          </a:solidFill>
          <a:latin typeface="Times New Roman" panose="02020603050405020304" pitchFamily="18"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1033-2E85-4598-8A13-361EC9B182DE}"/>
              </a:ext>
            </a:extLst>
          </p:cNvPr>
          <p:cNvSpPr>
            <a:spLocks noGrp="1"/>
          </p:cNvSpPr>
          <p:nvPr>
            <p:ph type="ctrTitle"/>
          </p:nvPr>
        </p:nvSpPr>
        <p:spPr/>
        <p:txBody>
          <a:bodyPr>
            <a:normAutofit fontScale="90000"/>
          </a:bodyPr>
          <a:lstStyle/>
          <a:p>
            <a:r>
              <a:rPr lang="en-US" noProof="0" dirty="0">
                <a:latin typeface="Times New Roman" panose="02020603050405020304" pitchFamily="18" charset="0"/>
              </a:rPr>
              <a:t>Operating System Concepts</a:t>
            </a:r>
          </a:p>
        </p:txBody>
      </p:sp>
      <p:sp>
        <p:nvSpPr>
          <p:cNvPr id="3" name="Content Placeholder 2">
            <a:extLst>
              <a:ext uri="{FF2B5EF4-FFF2-40B4-BE49-F238E27FC236}">
                <a16:creationId xmlns:a16="http://schemas.microsoft.com/office/drawing/2014/main" id="{D6C86EEE-4B1A-4EC4-A30B-150EC70D3A46}"/>
              </a:ext>
            </a:extLst>
          </p:cNvPr>
          <p:cNvSpPr>
            <a:spLocks noGrp="1"/>
          </p:cNvSpPr>
          <p:nvPr>
            <p:ph sz="quarter" idx="24"/>
          </p:nvPr>
        </p:nvSpPr>
        <p:spPr/>
        <p:txBody>
          <a:bodyPr/>
          <a:lstStyle/>
          <a:p>
            <a:r>
              <a:rPr lang="en-US" noProof="0" dirty="0"/>
              <a:t>Tenth Edition</a:t>
            </a:r>
          </a:p>
        </p:txBody>
      </p:sp>
      <p:sp>
        <p:nvSpPr>
          <p:cNvPr id="4" name="Content Placeholder 3">
            <a:extLst>
              <a:ext uri="{FF2B5EF4-FFF2-40B4-BE49-F238E27FC236}">
                <a16:creationId xmlns:a16="http://schemas.microsoft.com/office/drawing/2014/main" id="{B46714C2-AF91-423B-8F56-3B52EF581FCA}"/>
              </a:ext>
            </a:extLst>
          </p:cNvPr>
          <p:cNvSpPr>
            <a:spLocks noGrp="1"/>
          </p:cNvSpPr>
          <p:nvPr>
            <p:ph sz="quarter" idx="25"/>
          </p:nvPr>
        </p:nvSpPr>
        <p:spPr>
          <a:xfrm>
            <a:off x="332278" y="2379778"/>
            <a:ext cx="8470900" cy="479883"/>
          </a:xfrm>
        </p:spPr>
        <p:txBody>
          <a:bodyPr/>
          <a:lstStyle/>
          <a:p>
            <a:r>
              <a:rPr lang="en-US" noProof="0" dirty="0" err="1"/>
              <a:t>Silberschatz</a:t>
            </a:r>
            <a:r>
              <a:rPr lang="en-US" noProof="0" dirty="0"/>
              <a:t>, Galvin and Gagne</a:t>
            </a:r>
          </a:p>
        </p:txBody>
      </p:sp>
      <p:sp>
        <p:nvSpPr>
          <p:cNvPr id="5" name="Content Placeholder 4">
            <a:extLst>
              <a:ext uri="{FF2B5EF4-FFF2-40B4-BE49-F238E27FC236}">
                <a16:creationId xmlns:a16="http://schemas.microsoft.com/office/drawing/2014/main" id="{2582B684-6175-43B2-A1CB-41A641B02F1D}"/>
              </a:ext>
            </a:extLst>
          </p:cNvPr>
          <p:cNvSpPr>
            <a:spLocks noGrp="1"/>
          </p:cNvSpPr>
          <p:nvPr>
            <p:ph sz="quarter" idx="26"/>
          </p:nvPr>
        </p:nvSpPr>
        <p:spPr/>
        <p:txBody>
          <a:bodyPr/>
          <a:lstStyle/>
          <a:p>
            <a:r>
              <a:rPr lang="en-US" noProof="0" dirty="0"/>
              <a:t>Chapter 16</a:t>
            </a:r>
          </a:p>
        </p:txBody>
      </p:sp>
      <p:sp>
        <p:nvSpPr>
          <p:cNvPr id="6" name="Subtitle 5">
            <a:extLst>
              <a:ext uri="{FF2B5EF4-FFF2-40B4-BE49-F238E27FC236}">
                <a16:creationId xmlns:a16="http://schemas.microsoft.com/office/drawing/2014/main" id="{884B115E-4577-4245-83C8-AB790D6CB4E9}"/>
              </a:ext>
            </a:extLst>
          </p:cNvPr>
          <p:cNvSpPr>
            <a:spLocks noGrp="1"/>
          </p:cNvSpPr>
          <p:nvPr>
            <p:ph type="subTitle" idx="1"/>
          </p:nvPr>
        </p:nvSpPr>
        <p:spPr/>
        <p:txBody>
          <a:bodyPr/>
          <a:lstStyle/>
          <a:p>
            <a:r>
              <a:rPr lang="en-US" noProof="0" dirty="0"/>
              <a:t>Security</a:t>
            </a:r>
          </a:p>
        </p:txBody>
      </p:sp>
    </p:spTree>
    <p:extLst>
      <p:ext uri="{BB962C8B-B14F-4D97-AF65-F5344CB8AC3E}">
        <p14:creationId xmlns:p14="http://schemas.microsoft.com/office/powerpoint/2010/main" val="126369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Four-layered Model of Security</a:t>
            </a:r>
            <a:endParaRPr lang="en-US" noProof="0" dirty="0"/>
          </a:p>
        </p:txBody>
      </p:sp>
      <p:pic>
        <p:nvPicPr>
          <p:cNvPr id="7" name="Content Placeholder 6" descr="Diagram shows four layers such as application, operating system, network, and physical as well as types of attacks and attack prevention methods corresponding to each layer."/>
          <p:cNvPicPr>
            <a:picLocks noGrp="1" noChangeAspect="1"/>
          </p:cNvPicPr>
          <p:nvPr>
            <p:ph sz="quarter" idx="12"/>
          </p:nvPr>
        </p:nvPicPr>
        <p:blipFill>
          <a:blip r:embed="rId2"/>
          <a:stretch>
            <a:fillRect/>
          </a:stretch>
        </p:blipFill>
        <p:spPr>
          <a:xfrm>
            <a:off x="341197" y="2318162"/>
            <a:ext cx="8461981" cy="1987468"/>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667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Program Threats </a:t>
            </a:r>
            <a:r>
              <a:rPr lang="en-US" altLang="en-US" sz="1000" noProof="0" dirty="0"/>
              <a:t>2</a:t>
            </a:r>
            <a:endParaRPr lang="en-US" sz="1000" noProof="0" dirty="0"/>
          </a:p>
        </p:txBody>
      </p:sp>
      <p:sp>
        <p:nvSpPr>
          <p:cNvPr id="6" name="Content Placeholder 5"/>
          <p:cNvSpPr>
            <a:spLocks noGrp="1"/>
          </p:cNvSpPr>
          <p:nvPr>
            <p:ph sz="quarter" idx="12"/>
          </p:nvPr>
        </p:nvSpPr>
        <p:spPr>
          <a:xfrm>
            <a:off x="332508" y="1594379"/>
            <a:ext cx="8470180" cy="2144244"/>
          </a:xfrm>
        </p:spPr>
        <p:txBody>
          <a:bodyPr>
            <a:noAutofit/>
          </a:bodyPr>
          <a:lstStyle/>
          <a:p>
            <a:pPr marL="291600" indent="-291600">
              <a:lnSpc>
                <a:spcPct val="100000"/>
              </a:lnSpc>
              <a:buFont typeface="Arial" panose="020B0604020202020204" pitchFamily="34" charset="0"/>
              <a:buChar char="•"/>
              <a:defRPr/>
            </a:pPr>
            <a:r>
              <a:rPr lang="en-US" altLang="en-US" sz="1600" b="1" noProof="0" dirty="0">
                <a:solidFill>
                  <a:srgbClr val="002060"/>
                </a:solidFill>
              </a:rPr>
              <a:t>Malware - </a:t>
            </a:r>
            <a:r>
              <a:rPr lang="en-US" altLang="en-US" sz="1600" noProof="0" dirty="0"/>
              <a:t>Software designed to exploit, disable, or damage computer</a:t>
            </a:r>
          </a:p>
          <a:p>
            <a:pPr marL="291600" indent="-291600">
              <a:lnSpc>
                <a:spcPct val="100000"/>
              </a:lnSpc>
              <a:buFont typeface="Arial" panose="020B0604020202020204" pitchFamily="34" charset="0"/>
              <a:buChar char="•"/>
              <a:defRPr/>
            </a:pPr>
            <a:r>
              <a:rPr lang="en-US" altLang="en-US" sz="1600" b="1" noProof="0" dirty="0">
                <a:solidFill>
                  <a:srgbClr val="002060"/>
                </a:solidFill>
              </a:rPr>
              <a:t>Trojan Horse </a:t>
            </a:r>
            <a:r>
              <a:rPr lang="en-US" altLang="en-US" sz="1600" noProof="0" dirty="0">
                <a:solidFill>
                  <a:srgbClr val="002060"/>
                </a:solidFill>
              </a:rPr>
              <a:t>– </a:t>
            </a:r>
            <a:r>
              <a:rPr lang="en-US" altLang="en-US" sz="1600" noProof="0" dirty="0"/>
              <a:t>Program that acts in a clandestine manner</a:t>
            </a:r>
          </a:p>
          <a:p>
            <a:pPr marL="622800" lvl="1" indent="-320400">
              <a:lnSpc>
                <a:spcPct val="100000"/>
              </a:lnSpc>
              <a:buFont typeface="Arial" panose="020B0604020202020204" pitchFamily="34" charset="0"/>
              <a:buChar char="•"/>
              <a:defRPr/>
            </a:pPr>
            <a:r>
              <a:rPr lang="en-US" altLang="en-US" sz="1400" b="1" noProof="0" dirty="0">
                <a:solidFill>
                  <a:srgbClr val="002060"/>
                </a:solidFill>
              </a:rPr>
              <a:t>Spyware </a:t>
            </a:r>
            <a:r>
              <a:rPr lang="en-US" altLang="en-US" sz="1400" noProof="0" dirty="0">
                <a:solidFill>
                  <a:srgbClr val="002060"/>
                </a:solidFill>
              </a:rPr>
              <a:t>– </a:t>
            </a:r>
            <a:r>
              <a:rPr lang="en-US" altLang="en-US" sz="1400" noProof="0" dirty="0"/>
              <a:t>Program frequently installed with legitimate software to display adds, capture user data</a:t>
            </a:r>
          </a:p>
          <a:p>
            <a:pPr marL="622800" lvl="1" indent="-320400">
              <a:lnSpc>
                <a:spcPct val="100000"/>
              </a:lnSpc>
              <a:buFont typeface="Arial" panose="020B0604020202020204" pitchFamily="34" charset="0"/>
              <a:buChar char="•"/>
              <a:defRPr/>
            </a:pPr>
            <a:r>
              <a:rPr lang="en-US" altLang="en-US" sz="1400" b="1" noProof="0" dirty="0">
                <a:solidFill>
                  <a:srgbClr val="002060"/>
                </a:solidFill>
              </a:rPr>
              <a:t>Ransomware</a:t>
            </a:r>
            <a:r>
              <a:rPr lang="en-US" altLang="en-US" sz="1400" noProof="0" dirty="0">
                <a:solidFill>
                  <a:srgbClr val="002060"/>
                </a:solidFill>
              </a:rPr>
              <a:t> – </a:t>
            </a:r>
            <a:r>
              <a:rPr lang="en-US" altLang="en-US" sz="1400" noProof="0" dirty="0"/>
              <a:t>locks up data via encryption, demanding payment to unlock it</a:t>
            </a:r>
          </a:p>
          <a:p>
            <a:pPr marL="291600" indent="-291600">
              <a:lnSpc>
                <a:spcPct val="100000"/>
              </a:lnSpc>
              <a:buFont typeface="Arial" panose="020B0604020202020204" pitchFamily="34" charset="0"/>
              <a:buChar char="•"/>
              <a:defRPr/>
            </a:pPr>
            <a:r>
              <a:rPr lang="en-US" altLang="en-US" sz="1600" noProof="0" dirty="0"/>
              <a:t>Others include trap doors, logic </a:t>
            </a:r>
            <a:r>
              <a:rPr lang="en-US" altLang="en-US" sz="1600" noProof="0" dirty="0" err="1"/>
              <a:t>boms</a:t>
            </a:r>
            <a:endParaRPr lang="en-US" altLang="en-US" sz="1600" noProof="0" dirty="0"/>
          </a:p>
          <a:p>
            <a:pPr marL="291600" indent="-291600">
              <a:lnSpc>
                <a:spcPct val="100000"/>
              </a:lnSpc>
              <a:buFont typeface="Arial" panose="020B0604020202020204" pitchFamily="34" charset="0"/>
              <a:buChar char="•"/>
              <a:defRPr/>
            </a:pPr>
            <a:r>
              <a:rPr lang="en-US" altLang="en-US" sz="1600" noProof="0" dirty="0"/>
              <a:t>All try to violate the Principle of Least Privilege</a:t>
            </a:r>
          </a:p>
        </p:txBody>
      </p:sp>
      <p:sp>
        <p:nvSpPr>
          <p:cNvPr id="7" name="Content Placeholder 6">
            <a:extLst>
              <a:ext uri="{FF2B5EF4-FFF2-40B4-BE49-F238E27FC236}">
                <a16:creationId xmlns:a16="http://schemas.microsoft.com/office/drawing/2014/main" id="{62FEB6D3-7DEC-496C-BCE1-F8F56B6AC1FA}"/>
              </a:ext>
            </a:extLst>
          </p:cNvPr>
          <p:cNvSpPr>
            <a:spLocks noGrp="1"/>
          </p:cNvSpPr>
          <p:nvPr>
            <p:ph sz="quarter" idx="13"/>
          </p:nvPr>
        </p:nvSpPr>
        <p:spPr>
          <a:xfrm>
            <a:off x="331788" y="3850958"/>
            <a:ext cx="8470900" cy="1969362"/>
          </a:xfrm>
        </p:spPr>
        <p:txBody>
          <a:bodyPr>
            <a:noAutofit/>
          </a:bodyPr>
          <a:lstStyle/>
          <a:p>
            <a:pPr marL="0" indent="0" algn="ctr">
              <a:buNone/>
            </a:pPr>
            <a:r>
              <a:rPr lang="en-US" sz="1600" b="1" noProof="0" dirty="0"/>
              <a:t>THE PRINCIPLE OF LEAST PRIVILEGE </a:t>
            </a:r>
          </a:p>
          <a:p>
            <a:pPr marL="0" indent="0">
              <a:buNone/>
            </a:pPr>
            <a:r>
              <a:rPr lang="en-US" sz="1600" noProof="0" dirty="0"/>
              <a:t>"The principle of least privilege. Every program and every privileged user of the system should operate using the least amount of privilege necessary to complete the job. The purpose of this principle is to reduce the number of potential interactions among privileged programs to the minimum necessary to operate correctly, so that one may develop confidence that unintentional, unwanted, or improper uses of privilege do not occur."—Jerome H. </a:t>
            </a:r>
            <a:r>
              <a:rPr lang="en-US" sz="1600" noProof="0" dirty="0" err="1"/>
              <a:t>Saltzer</a:t>
            </a:r>
            <a:r>
              <a:rPr lang="en-US" sz="1600" noProof="0" dirty="0"/>
              <a:t>, describing a design principle of the Multics operating system in 19</a:t>
            </a:r>
            <a:r>
              <a:rPr lang="en-US" sz="100" noProof="0" dirty="0"/>
              <a:t> </a:t>
            </a:r>
            <a:r>
              <a:rPr lang="en-US" sz="1600" noProof="0" dirty="0"/>
              <a:t>74: https://pdfs.semanticscholar.org/ 1c8d/06510ad449ad24fbdd164f8008cc730cab47.pdf. </a:t>
            </a:r>
          </a:p>
        </p:txBody>
      </p:sp>
      <p:sp>
        <p:nvSpPr>
          <p:cNvPr id="8" name="Content Placeholder 7"/>
          <p:cNvSpPr>
            <a:spLocks noGrp="1"/>
          </p:cNvSpPr>
          <p:nvPr>
            <p:ph sz="quarter" idx="14"/>
          </p:nvPr>
        </p:nvSpPr>
        <p:spPr>
          <a:xfrm>
            <a:off x="331788" y="5876592"/>
            <a:ext cx="8470900" cy="405113"/>
          </a:xfrm>
        </p:spPr>
        <p:txBody>
          <a:bodyPr>
            <a:normAutofit/>
          </a:bodyPr>
          <a:lstStyle/>
          <a:p>
            <a:pPr>
              <a:lnSpc>
                <a:spcPct val="100000"/>
              </a:lnSpc>
              <a:defRPr/>
            </a:pPr>
            <a:r>
              <a:rPr lang="en-US" altLang="en-US" sz="1600" noProof="0" dirty="0"/>
              <a:t>Goal frequently is to leave behind Remote Access Tool (RAT) for repeated access</a:t>
            </a:r>
          </a:p>
        </p:txBody>
      </p:sp>
      <p:sp>
        <p:nvSpPr>
          <p:cNvPr id="4" name="Slide Number Placeholder 3"/>
          <p:cNvSpPr>
            <a:spLocks noGrp="1"/>
          </p:cNvSpPr>
          <p:nvPr>
            <p:ph type="sldNum" sz="quarter" idx="10"/>
          </p:nvPr>
        </p:nvSpPr>
        <p:spPr/>
        <p:txBody>
          <a:bodyPr/>
          <a:lstStyle/>
          <a:p>
            <a:fld id="{D06C706D-0964-7842-B7B8-C5D733700528}" type="slidenum">
              <a:rPr lang="en-US" smtClean="0"/>
              <a:t>11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98841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noProof="0" dirty="0"/>
              <a:t>C Program with Buffer-overflow Condition</a:t>
            </a:r>
            <a:endParaRPr lang="en-US" sz="3600" noProof="0" dirty="0"/>
          </a:p>
        </p:txBody>
      </p:sp>
      <p:sp>
        <p:nvSpPr>
          <p:cNvPr id="6" name="Content Placeholder 5"/>
          <p:cNvSpPr>
            <a:spLocks noGrp="1"/>
          </p:cNvSpPr>
          <p:nvPr>
            <p:ph sz="quarter" idx="12"/>
          </p:nvPr>
        </p:nvSpPr>
        <p:spPr>
          <a:xfrm>
            <a:off x="332508" y="1786885"/>
            <a:ext cx="8470180" cy="3787650"/>
          </a:xfrm>
        </p:spPr>
        <p:txBody>
          <a:bodyPr>
            <a:noAutofit/>
          </a:bodyPr>
          <a:lstStyle/>
          <a:p>
            <a:r>
              <a:rPr lang="en-US" altLang="en-US" sz="1400" noProof="0" dirty="0">
                <a:latin typeface="Courier New" panose="02070309020205020404" pitchFamily="49" charset="0"/>
              </a:rPr>
              <a:t>#include </a:t>
            </a:r>
            <a:r>
              <a:rPr lang="en-US" altLang="en-US" sz="1400" i="1" noProof="0" dirty="0">
                <a:latin typeface="Courier New" panose="02070309020205020404" pitchFamily="49" charset="0"/>
              </a:rPr>
              <a:t>&lt;</a:t>
            </a:r>
            <a:r>
              <a:rPr lang="en-US" altLang="en-US" sz="1400" noProof="0" dirty="0" err="1">
                <a:latin typeface="Courier New" panose="02070309020205020404" pitchFamily="49" charset="0"/>
              </a:rPr>
              <a:t>stdio.h</a:t>
            </a:r>
            <a:r>
              <a:rPr lang="en-US" altLang="en-US" sz="1400" i="1" noProof="0" dirty="0">
                <a:latin typeface="Courier New" panose="02070309020205020404" pitchFamily="49" charset="0"/>
              </a:rPr>
              <a:t>&gt;</a:t>
            </a:r>
          </a:p>
          <a:p>
            <a:r>
              <a:rPr lang="en-US" altLang="en-US" sz="1400" noProof="0" dirty="0">
                <a:latin typeface="Courier New" panose="02070309020205020404" pitchFamily="49" charset="0"/>
              </a:rPr>
              <a:t>#define BUFFER SIZE 256</a:t>
            </a:r>
          </a:p>
          <a:p>
            <a:r>
              <a:rPr lang="en-US" altLang="en-US" sz="1400" noProof="0" dirty="0">
                <a:latin typeface="Courier New" panose="02070309020205020404" pitchFamily="49" charset="0"/>
              </a:rPr>
              <a:t>int main(int </a:t>
            </a:r>
            <a:r>
              <a:rPr lang="en-US" altLang="en-US" sz="1400" noProof="0" dirty="0" err="1">
                <a:latin typeface="Courier New" panose="02070309020205020404" pitchFamily="49" charset="0"/>
              </a:rPr>
              <a:t>argc</a:t>
            </a:r>
            <a:r>
              <a:rPr lang="en-US" altLang="en-US" sz="1400" noProof="0" dirty="0">
                <a:latin typeface="Courier New" panose="02070309020205020404" pitchFamily="49" charset="0"/>
              </a:rPr>
              <a:t>, char *</a:t>
            </a:r>
            <a:r>
              <a:rPr lang="en-US" altLang="en-US" sz="1400" noProof="0" dirty="0" err="1">
                <a:latin typeface="Courier New" panose="02070309020205020404" pitchFamily="49" charset="0"/>
              </a:rPr>
              <a:t>argv</a:t>
            </a:r>
            <a:r>
              <a:rPr lang="en-US" altLang="en-US" sz="1400" noProof="0" dirty="0">
                <a:latin typeface="Courier New" panose="02070309020205020404" pitchFamily="49" charset="0"/>
              </a:rPr>
              <a:t>[])</a:t>
            </a:r>
          </a:p>
          <a:p>
            <a:r>
              <a:rPr lang="en-US" altLang="en-US" sz="1400" noProof="0" dirty="0">
                <a:latin typeface="Courier New" panose="02070309020205020404" pitchFamily="49" charset="0"/>
              </a:rPr>
              <a:t>{</a:t>
            </a:r>
          </a:p>
          <a:p>
            <a:r>
              <a:rPr lang="en-US" altLang="en-US" sz="1400" noProof="0" dirty="0">
                <a:latin typeface="Courier New" panose="02070309020205020404" pitchFamily="49" charset="0"/>
              </a:rPr>
              <a:t>	char buffer[BUFFER SIZE];</a:t>
            </a:r>
          </a:p>
          <a:p>
            <a:r>
              <a:rPr lang="en-US" altLang="en-US" sz="1400" noProof="0" dirty="0">
                <a:latin typeface="Courier New" panose="02070309020205020404" pitchFamily="49" charset="0"/>
              </a:rPr>
              <a:t>	if (</a:t>
            </a:r>
            <a:r>
              <a:rPr lang="en-US" altLang="en-US" sz="1400" noProof="0" dirty="0" err="1">
                <a:latin typeface="Courier New" panose="02070309020205020404" pitchFamily="49" charset="0"/>
              </a:rPr>
              <a:t>argc</a:t>
            </a:r>
            <a:r>
              <a:rPr lang="en-US" altLang="en-US" sz="1400" noProof="0" dirty="0">
                <a:latin typeface="Courier New" panose="02070309020205020404" pitchFamily="49" charset="0"/>
              </a:rPr>
              <a:t> &lt; 2)</a:t>
            </a:r>
          </a:p>
          <a:p>
            <a:r>
              <a:rPr lang="en-US" altLang="en-US" sz="1400" noProof="0" dirty="0">
                <a:latin typeface="Courier New" panose="02070309020205020404" pitchFamily="49" charset="0"/>
              </a:rPr>
              <a:t>		return −1;</a:t>
            </a:r>
          </a:p>
          <a:p>
            <a:r>
              <a:rPr lang="en-US" altLang="en-US" sz="1400" noProof="0" dirty="0">
                <a:latin typeface="Courier New" panose="02070309020205020404" pitchFamily="49" charset="0"/>
              </a:rPr>
              <a:t>	else {</a:t>
            </a:r>
          </a:p>
          <a:p>
            <a:r>
              <a:rPr lang="en-US" altLang="en-US" sz="1400" noProof="0" dirty="0">
                <a:latin typeface="Courier New" panose="02070309020205020404" pitchFamily="49" charset="0"/>
              </a:rPr>
              <a:t>		</a:t>
            </a:r>
            <a:r>
              <a:rPr lang="en-US" altLang="en-US" sz="1400" noProof="0" dirty="0" err="1">
                <a:latin typeface="Courier New" panose="02070309020205020404" pitchFamily="49" charset="0"/>
              </a:rPr>
              <a:t>strcpy</a:t>
            </a:r>
            <a:r>
              <a:rPr lang="en-US" altLang="en-US" sz="1400" noProof="0" dirty="0">
                <a:latin typeface="Courier New" panose="02070309020205020404" pitchFamily="49" charset="0"/>
              </a:rPr>
              <a:t>(</a:t>
            </a:r>
            <a:r>
              <a:rPr lang="en-US" altLang="en-US" sz="1400" noProof="0" dirty="0" err="1">
                <a:latin typeface="Courier New" panose="02070309020205020404" pitchFamily="49" charset="0"/>
              </a:rPr>
              <a:t>buffer,argv</a:t>
            </a:r>
            <a:r>
              <a:rPr lang="en-US" altLang="en-US" sz="1400" noProof="0" dirty="0">
                <a:latin typeface="Courier New" panose="02070309020205020404" pitchFamily="49" charset="0"/>
              </a:rPr>
              <a:t>[1]);</a:t>
            </a:r>
          </a:p>
          <a:p>
            <a:r>
              <a:rPr lang="en-US" altLang="en-US" sz="1400" noProof="0" dirty="0">
                <a:latin typeface="Courier New" panose="02070309020205020404" pitchFamily="49" charset="0"/>
              </a:rPr>
              <a:t>		return 0;</a:t>
            </a:r>
          </a:p>
          <a:p>
            <a:r>
              <a:rPr lang="en-US" altLang="en-US" sz="1400" noProof="0" dirty="0">
                <a:latin typeface="Courier New" panose="02070309020205020404" pitchFamily="49" charset="0"/>
              </a:rPr>
              <a:t>	}</a:t>
            </a:r>
          </a:p>
          <a:p>
            <a:r>
              <a:rPr lang="en-US" altLang="en-US" sz="1400" noProof="0" dirty="0">
                <a:latin typeface="Courier New" panose="02070309020205020404" pitchFamily="49" charset="0"/>
              </a:rPr>
              <a:t>}</a:t>
            </a:r>
          </a:p>
        </p:txBody>
      </p:sp>
      <p:sp>
        <p:nvSpPr>
          <p:cNvPr id="8" name="Content Placeholder 7"/>
          <p:cNvSpPr>
            <a:spLocks noGrp="1"/>
          </p:cNvSpPr>
          <p:nvPr>
            <p:ph sz="quarter" idx="14"/>
          </p:nvPr>
        </p:nvSpPr>
        <p:spPr>
          <a:xfrm>
            <a:off x="332508" y="5581289"/>
            <a:ext cx="8470180" cy="653840"/>
          </a:xfrm>
        </p:spPr>
        <p:txBody>
          <a:bodyPr>
            <a:noAutofit/>
          </a:bodyPr>
          <a:lstStyle/>
          <a:p>
            <a:pPr marL="292608" indent="-291600">
              <a:lnSpc>
                <a:spcPct val="100000"/>
              </a:lnSpc>
              <a:buFont typeface="Arial" panose="020B0604020202020204" pitchFamily="34" charset="0"/>
              <a:buChar char="•"/>
              <a:defRPr/>
            </a:pPr>
            <a:r>
              <a:rPr lang="en-US" altLang="en-US" sz="1600" b="1" noProof="0" dirty="0">
                <a:solidFill>
                  <a:srgbClr val="002060"/>
                </a:solidFill>
              </a:rPr>
              <a:t>Code review</a:t>
            </a:r>
            <a:r>
              <a:rPr lang="en-US" altLang="en-US" sz="1600" b="1" noProof="0" dirty="0">
                <a:solidFill>
                  <a:srgbClr val="3366FF"/>
                </a:solidFill>
              </a:rPr>
              <a:t> </a:t>
            </a:r>
            <a:r>
              <a:rPr lang="en-US" altLang="en-US" sz="1600" kern="0" noProof="0" dirty="0"/>
              <a:t>can help – programmers review each other’s code, looking for logic flows, programming flaws</a:t>
            </a:r>
          </a:p>
        </p:txBody>
      </p:sp>
      <p:sp>
        <p:nvSpPr>
          <p:cNvPr id="4" name="Slide Number Placeholder 3"/>
          <p:cNvSpPr>
            <a:spLocks noGrp="1"/>
          </p:cNvSpPr>
          <p:nvPr>
            <p:ph type="sldNum" sz="quarter" idx="10"/>
          </p:nvPr>
        </p:nvSpPr>
        <p:spPr/>
        <p:txBody>
          <a:bodyPr/>
          <a:lstStyle/>
          <a:p>
            <a:fld id="{D06C706D-0964-7842-B7B8-C5D733700528}" type="slidenum">
              <a:rPr lang="en-US" smtClean="0"/>
              <a:t>12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60016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Code Injection </a:t>
            </a:r>
            <a:r>
              <a:rPr lang="en-US" altLang="en-US" sz="1000" noProof="0" dirty="0"/>
              <a:t>1</a:t>
            </a:r>
            <a:endParaRPr lang="en-US" sz="1000"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defRPr/>
            </a:pPr>
            <a:r>
              <a:rPr lang="en-US" altLang="en-US" b="1" kern="0" noProof="0" dirty="0">
                <a:solidFill>
                  <a:srgbClr val="002060"/>
                </a:solidFill>
              </a:rPr>
              <a:t>Code-injection attack </a:t>
            </a:r>
            <a:r>
              <a:rPr lang="en-US" altLang="en-US" noProof="0" dirty="0"/>
              <a:t>occurs when system code is not malicious but has bugs allowing executable code to be added or modified</a:t>
            </a:r>
          </a:p>
          <a:p>
            <a:pPr marL="622800" lvl="1" indent="-320400">
              <a:lnSpc>
                <a:spcPct val="100000"/>
              </a:lnSpc>
              <a:spcBef>
                <a:spcPts val="1000"/>
              </a:spcBef>
              <a:buFont typeface="Arial" panose="020B0604020202020204" pitchFamily="34" charset="0"/>
              <a:buChar char="•"/>
              <a:defRPr/>
            </a:pPr>
            <a:r>
              <a:rPr lang="en-US" altLang="en-US" sz="2600" noProof="0" dirty="0"/>
              <a:t>Results from poor or insecure programming paradigms, commonly in low level languages like C or C++ which allow for direct memory access through pointers</a:t>
            </a:r>
          </a:p>
          <a:p>
            <a:pPr marL="622800" lvl="1" indent="-320400">
              <a:lnSpc>
                <a:spcPct val="100000"/>
              </a:lnSpc>
              <a:spcBef>
                <a:spcPts val="1000"/>
              </a:spcBef>
              <a:buFont typeface="Arial" panose="020B0604020202020204" pitchFamily="34" charset="0"/>
              <a:buChar char="•"/>
              <a:defRPr/>
            </a:pPr>
            <a:r>
              <a:rPr lang="en-US" altLang="en-US" sz="2600" noProof="0" dirty="0"/>
              <a:t>Goal is a buffer overflow in which code is placed in a buffer and execution caused by the attack</a:t>
            </a:r>
          </a:p>
          <a:p>
            <a:pPr marL="622800" lvl="1" indent="-320400">
              <a:lnSpc>
                <a:spcPct val="100000"/>
              </a:lnSpc>
              <a:spcBef>
                <a:spcPts val="1000"/>
              </a:spcBef>
              <a:buFont typeface="Arial" panose="020B0604020202020204" pitchFamily="34" charset="0"/>
              <a:buChar char="•"/>
              <a:defRPr/>
            </a:pPr>
            <a:r>
              <a:rPr lang="en-US" altLang="en-US" sz="2600" noProof="0" dirty="0"/>
              <a:t>Can be run by script kiddies – use tools written but exploit identifiers</a:t>
            </a:r>
          </a:p>
        </p:txBody>
      </p:sp>
      <p:sp>
        <p:nvSpPr>
          <p:cNvPr id="4" name="Slide Number Placeholder 3"/>
          <p:cNvSpPr>
            <a:spLocks noGrp="1"/>
          </p:cNvSpPr>
          <p:nvPr>
            <p:ph type="sldNum" sz="quarter" idx="10"/>
          </p:nvPr>
        </p:nvSpPr>
        <p:spPr/>
        <p:txBody>
          <a:bodyPr/>
          <a:lstStyle/>
          <a:p>
            <a:fld id="{D06C706D-0964-7842-B7B8-C5D733700528}" type="slidenum">
              <a:rPr lang="en-US" smtClean="0"/>
              <a:t>13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21147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Code Injection </a:t>
            </a:r>
            <a:r>
              <a:rPr lang="en-US" altLang="en-US" sz="1000" noProof="0" dirty="0"/>
              <a:t>2</a:t>
            </a:r>
            <a:endParaRPr lang="en-US" sz="1000" noProof="0" dirty="0"/>
          </a:p>
        </p:txBody>
      </p:sp>
      <p:sp>
        <p:nvSpPr>
          <p:cNvPr id="6" name="Content Placeholder 5"/>
          <p:cNvSpPr>
            <a:spLocks noGrp="1"/>
          </p:cNvSpPr>
          <p:nvPr>
            <p:ph sz="quarter" idx="12"/>
          </p:nvPr>
        </p:nvSpPr>
        <p:spPr>
          <a:xfrm>
            <a:off x="332508" y="1594379"/>
            <a:ext cx="8470180" cy="465775"/>
          </a:xfrm>
        </p:spPr>
        <p:txBody>
          <a:bodyPr>
            <a:normAutofit/>
          </a:bodyPr>
          <a:lstStyle/>
          <a:p>
            <a:pPr marL="291600" lvl="1" indent="-291600">
              <a:lnSpc>
                <a:spcPct val="100000"/>
              </a:lnSpc>
              <a:buFont typeface="Arial" panose="020B0604020202020204" pitchFamily="34" charset="0"/>
              <a:buChar char="•"/>
              <a:defRPr/>
            </a:pPr>
            <a:r>
              <a:rPr lang="en-US" altLang="en-US" sz="2000" noProof="0" dirty="0"/>
              <a:t>Outcomes from code injection include:</a:t>
            </a:r>
          </a:p>
        </p:txBody>
      </p:sp>
      <p:pic>
        <p:nvPicPr>
          <p:cNvPr id="12" name="Content Placeholder 11" descr="Diagram shows first column with buffer, padding, other variables and rerun address, second column with data, overflow, other variables and return address, third column with data, overflow, other variables and return address, forth column with data, injected code and overwritten return address."/>
          <p:cNvPicPr>
            <a:picLocks noGrp="1" noChangeAspect="1"/>
          </p:cNvPicPr>
          <p:nvPr>
            <p:ph sz="quarter" idx="13"/>
          </p:nvPr>
        </p:nvPicPr>
        <p:blipFill>
          <a:blip r:embed="rId2"/>
          <a:stretch>
            <a:fillRect/>
          </a:stretch>
        </p:blipFill>
        <p:spPr>
          <a:xfrm>
            <a:off x="2497595" y="2037432"/>
            <a:ext cx="4139286" cy="2028158"/>
          </a:xfrm>
          <a:prstGeom prst="rect">
            <a:avLst/>
          </a:prstGeom>
        </p:spPr>
      </p:pic>
      <p:sp>
        <p:nvSpPr>
          <p:cNvPr id="8" name="Content Placeholder 7"/>
          <p:cNvSpPr>
            <a:spLocks noGrp="1"/>
          </p:cNvSpPr>
          <p:nvPr>
            <p:ph sz="quarter" idx="14"/>
          </p:nvPr>
        </p:nvSpPr>
        <p:spPr>
          <a:xfrm>
            <a:off x="331788" y="4128074"/>
            <a:ext cx="8470900" cy="404929"/>
          </a:xfrm>
        </p:spPr>
        <p:txBody>
          <a:bodyPr>
            <a:normAutofit/>
          </a:bodyPr>
          <a:lstStyle/>
          <a:p>
            <a:pPr marL="291600" lvl="1" indent="-291600">
              <a:lnSpc>
                <a:spcPct val="100000"/>
              </a:lnSpc>
              <a:spcBef>
                <a:spcPts val="1000"/>
              </a:spcBef>
              <a:defRPr/>
            </a:pPr>
            <a:r>
              <a:rPr lang="en-US" altLang="en-US" sz="2000" noProof="0" dirty="0"/>
              <a:t>Frequently use trampoline to code execution to exploit buffer overflow: </a:t>
            </a:r>
          </a:p>
        </p:txBody>
      </p:sp>
      <p:pic>
        <p:nvPicPr>
          <p:cNvPr id="13" name="Content Placeholder 12" descr="Diagram shows column depicting memory divided into layers of dummy opcodes, shellcode, and address of shellcode along with pointer from address of shellcode to dummy opcode."/>
          <p:cNvPicPr>
            <a:picLocks noGrp="1" noChangeAspect="1"/>
          </p:cNvPicPr>
          <p:nvPr>
            <p:ph sz="quarter" idx="15"/>
          </p:nvPr>
        </p:nvPicPr>
        <p:blipFill>
          <a:blip r:embed="rId3"/>
          <a:stretch>
            <a:fillRect/>
          </a:stretch>
        </p:blipFill>
        <p:spPr>
          <a:xfrm>
            <a:off x="3860980" y="4595487"/>
            <a:ext cx="1491890" cy="1698380"/>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76430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Great Programming Required?</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000" noProof="0" dirty="0"/>
              <a:t>For the first step of determining the bug, and second step of writing exploit code, yes</a:t>
            </a:r>
          </a:p>
          <a:p>
            <a:pPr marL="291600" indent="-291600">
              <a:lnSpc>
                <a:spcPct val="100000"/>
              </a:lnSpc>
              <a:buFont typeface="Arial" panose="020B0604020202020204" pitchFamily="34" charset="0"/>
              <a:buChar char="•"/>
            </a:pPr>
            <a:r>
              <a:rPr lang="en-US" altLang="en-US" sz="2000" b="1" noProof="0" dirty="0">
                <a:solidFill>
                  <a:srgbClr val="002060"/>
                </a:solidFill>
              </a:rPr>
              <a:t>Script kiddies </a:t>
            </a:r>
            <a:r>
              <a:rPr lang="en-US" altLang="en-US" sz="2000" noProof="0" dirty="0"/>
              <a:t>can run pre-written exploit code to attack a given system</a:t>
            </a:r>
          </a:p>
          <a:p>
            <a:pPr marL="291600" indent="-291600">
              <a:lnSpc>
                <a:spcPct val="100000"/>
              </a:lnSpc>
              <a:buFont typeface="Arial" panose="020B0604020202020204" pitchFamily="34" charset="0"/>
              <a:buChar char="•"/>
            </a:pPr>
            <a:r>
              <a:rPr lang="en-US" altLang="en-US" sz="2000" noProof="0" dirty="0"/>
              <a:t>Attack code can get a shell with the processes</a:t>
            </a:r>
            <a:r>
              <a:rPr lang="en-US" altLang="ja-JP" sz="2000" noProof="0" dirty="0"/>
              <a:t>’ owner’s permissions</a:t>
            </a:r>
          </a:p>
          <a:p>
            <a:pPr marL="622800" lvl="1" indent="-320400">
              <a:lnSpc>
                <a:spcPct val="100000"/>
              </a:lnSpc>
              <a:spcBef>
                <a:spcPts val="1000"/>
              </a:spcBef>
              <a:buFont typeface="Arial" panose="020B0604020202020204" pitchFamily="34" charset="0"/>
              <a:buChar char="•"/>
            </a:pPr>
            <a:r>
              <a:rPr lang="en-US" altLang="en-US" sz="1800" noProof="0" dirty="0"/>
              <a:t>Or open a network port, delete files, download a program, </a:t>
            </a:r>
            <a:r>
              <a:rPr lang="en-US" altLang="en-US" sz="1800" noProof="0" dirty="0" err="1"/>
              <a:t>etc</a:t>
            </a:r>
            <a:endParaRPr lang="en-US" altLang="en-US" sz="1800" noProof="0" dirty="0"/>
          </a:p>
          <a:p>
            <a:pPr marL="291600" indent="-291600">
              <a:lnSpc>
                <a:spcPct val="100000"/>
              </a:lnSpc>
              <a:buFont typeface="Arial" panose="020B0604020202020204" pitchFamily="34" charset="0"/>
              <a:buChar char="•"/>
            </a:pPr>
            <a:r>
              <a:rPr lang="en-US" altLang="en-US" sz="2000" noProof="0" dirty="0"/>
              <a:t>Depending on bug, attack can be executed across a network using allowed connections, bypassing firewalls</a:t>
            </a:r>
          </a:p>
          <a:p>
            <a:pPr marL="291600" indent="-291600">
              <a:lnSpc>
                <a:spcPct val="100000"/>
              </a:lnSpc>
              <a:buFont typeface="Arial" panose="020B0604020202020204" pitchFamily="34" charset="0"/>
              <a:buChar char="•"/>
            </a:pPr>
            <a:r>
              <a:rPr lang="en-US" altLang="en-US" sz="2000" noProof="0" dirty="0"/>
              <a:t>Buffer overflow can be disabled by disabling stack execution or adding bit to page table to indicate </a:t>
            </a:r>
            <a:r>
              <a:rPr lang="en-US" altLang="ja-JP" sz="2000" noProof="0" dirty="0"/>
              <a:t>“non-executable” state</a:t>
            </a:r>
          </a:p>
          <a:p>
            <a:pPr marL="622800" lvl="1" indent="-320400">
              <a:lnSpc>
                <a:spcPct val="100000"/>
              </a:lnSpc>
              <a:spcBef>
                <a:spcPts val="1000"/>
              </a:spcBef>
              <a:buFont typeface="Arial" panose="020B0604020202020204" pitchFamily="34" charset="0"/>
              <a:buChar char="•"/>
            </a:pPr>
            <a:r>
              <a:rPr lang="en-US" altLang="en-US" sz="1800" noProof="0" dirty="0"/>
              <a:t>Available in SPARC and x86</a:t>
            </a:r>
          </a:p>
          <a:p>
            <a:pPr marL="622800" lvl="1" indent="-320400">
              <a:lnSpc>
                <a:spcPct val="100000"/>
              </a:lnSpc>
              <a:spcBef>
                <a:spcPts val="1000"/>
              </a:spcBef>
              <a:buFont typeface="Arial" panose="020B0604020202020204" pitchFamily="34" charset="0"/>
              <a:buChar char="•"/>
            </a:pPr>
            <a:r>
              <a:rPr lang="en-US" altLang="en-US" sz="1800" noProof="0" dirty="0"/>
              <a:t>But still have security exploits</a:t>
            </a:r>
          </a:p>
        </p:txBody>
      </p:sp>
      <p:sp>
        <p:nvSpPr>
          <p:cNvPr id="4" name="Slide Number Placeholder 3"/>
          <p:cNvSpPr>
            <a:spLocks noGrp="1"/>
          </p:cNvSpPr>
          <p:nvPr>
            <p:ph type="sldNum" sz="quarter" idx="10"/>
          </p:nvPr>
        </p:nvSpPr>
        <p:spPr/>
        <p:txBody>
          <a:bodyPr/>
          <a:lstStyle/>
          <a:p>
            <a:fld id="{D06C706D-0964-7842-B7B8-C5D733700528}" type="slidenum">
              <a:rPr lang="en-US" smtClean="0"/>
              <a:t>15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8444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Program Threats </a:t>
            </a:r>
            <a:r>
              <a:rPr lang="en-US" altLang="en-US" sz="1000" noProof="0" dirty="0"/>
              <a:t>3</a:t>
            </a:r>
            <a:endParaRPr lang="en-US" sz="1000" noProof="0" dirty="0"/>
          </a:p>
        </p:txBody>
      </p:sp>
      <p:sp>
        <p:nvSpPr>
          <p:cNvPr id="11" name="Content Placeholder 10"/>
          <p:cNvSpPr>
            <a:spLocks noGrp="1"/>
          </p:cNvSpPr>
          <p:nvPr>
            <p:ph sz="quarter" idx="12"/>
          </p:nvPr>
        </p:nvSpPr>
        <p:spPr>
          <a:xfrm>
            <a:off x="332508" y="1786885"/>
            <a:ext cx="8470180" cy="2487660"/>
          </a:xfrm>
        </p:spPr>
        <p:txBody>
          <a:bodyPr>
            <a:normAutofit/>
          </a:bodyPr>
          <a:lstStyle/>
          <a:p>
            <a:pPr marL="291600" indent="-291600">
              <a:lnSpc>
                <a:spcPct val="100000"/>
              </a:lnSpc>
              <a:buFont typeface="Arial" panose="020B0604020202020204" pitchFamily="34" charset="0"/>
              <a:buChar char="•"/>
            </a:pPr>
            <a:r>
              <a:rPr lang="en-US" altLang="en-US" sz="2000" b="1" noProof="0" dirty="0">
                <a:solidFill>
                  <a:srgbClr val="002060"/>
                </a:solidFill>
              </a:rPr>
              <a:t>Viruses</a:t>
            </a:r>
          </a:p>
          <a:p>
            <a:pPr marL="622800" lvl="1" indent="-320400">
              <a:lnSpc>
                <a:spcPct val="100000"/>
              </a:lnSpc>
              <a:spcBef>
                <a:spcPts val="1000"/>
              </a:spcBef>
              <a:buFont typeface="Arial" panose="020B0604020202020204" pitchFamily="34" charset="0"/>
              <a:buChar char="•"/>
            </a:pPr>
            <a:r>
              <a:rPr lang="en-US" altLang="en-US" sz="1800" noProof="0" dirty="0"/>
              <a:t>Code fragment embedded in legitimate program</a:t>
            </a:r>
          </a:p>
          <a:p>
            <a:pPr marL="622800" lvl="1" indent="-320400">
              <a:lnSpc>
                <a:spcPct val="100000"/>
              </a:lnSpc>
              <a:spcBef>
                <a:spcPts val="1000"/>
              </a:spcBef>
              <a:buFont typeface="Arial" panose="020B0604020202020204" pitchFamily="34" charset="0"/>
              <a:buChar char="•"/>
            </a:pPr>
            <a:r>
              <a:rPr lang="en-US" altLang="en-US" sz="1800" noProof="0" dirty="0"/>
              <a:t>Self-replicating, designed to infect other computers</a:t>
            </a:r>
          </a:p>
          <a:p>
            <a:pPr marL="622800" lvl="1" indent="-320400">
              <a:lnSpc>
                <a:spcPct val="100000"/>
              </a:lnSpc>
              <a:spcBef>
                <a:spcPts val="1000"/>
              </a:spcBef>
              <a:buFont typeface="Arial" panose="020B0604020202020204" pitchFamily="34" charset="0"/>
              <a:buChar char="•"/>
            </a:pPr>
            <a:r>
              <a:rPr lang="en-US" altLang="en-US" sz="1800" noProof="0" dirty="0"/>
              <a:t>Very specific to C</a:t>
            </a:r>
            <a:r>
              <a:rPr lang="en-US" altLang="en-US" sz="100" noProof="0" dirty="0"/>
              <a:t> </a:t>
            </a:r>
            <a:r>
              <a:rPr lang="en-US" altLang="en-US" sz="1800" noProof="0" dirty="0"/>
              <a:t>P</a:t>
            </a:r>
            <a:r>
              <a:rPr lang="en-US" altLang="en-US" sz="100" noProof="0" dirty="0"/>
              <a:t> </a:t>
            </a:r>
            <a:r>
              <a:rPr lang="en-US" altLang="en-US" sz="1800" noProof="0" dirty="0"/>
              <a:t>U architecture, operating system, applications</a:t>
            </a:r>
          </a:p>
          <a:p>
            <a:pPr marL="622800" lvl="1" indent="-320400">
              <a:lnSpc>
                <a:spcPct val="100000"/>
              </a:lnSpc>
              <a:spcBef>
                <a:spcPts val="1000"/>
              </a:spcBef>
              <a:buFont typeface="Arial" panose="020B0604020202020204" pitchFamily="34" charset="0"/>
              <a:buChar char="•"/>
            </a:pPr>
            <a:r>
              <a:rPr lang="en-US" altLang="en-US" sz="1800" noProof="0" dirty="0"/>
              <a:t>Usually borne via email or as a macro</a:t>
            </a:r>
          </a:p>
          <a:p>
            <a:pPr marL="622800" lvl="1" indent="-320400">
              <a:lnSpc>
                <a:spcPct val="100000"/>
              </a:lnSpc>
              <a:spcBef>
                <a:spcPts val="1000"/>
              </a:spcBef>
              <a:buFont typeface="Arial" panose="020B0604020202020204" pitchFamily="34" charset="0"/>
              <a:buChar char="•"/>
            </a:pPr>
            <a:r>
              <a:rPr lang="en-US" altLang="en-US" sz="1800" noProof="0" dirty="0"/>
              <a:t>Visual Basic Macro to reformat hard drive</a:t>
            </a:r>
          </a:p>
        </p:txBody>
      </p:sp>
      <p:sp>
        <p:nvSpPr>
          <p:cNvPr id="13" name="Content Placeholder 12"/>
          <p:cNvSpPr>
            <a:spLocks noGrp="1"/>
          </p:cNvSpPr>
          <p:nvPr>
            <p:ph sz="quarter" idx="14"/>
          </p:nvPr>
        </p:nvSpPr>
        <p:spPr>
          <a:xfrm>
            <a:off x="332508" y="4373696"/>
            <a:ext cx="8470180" cy="1850834"/>
          </a:xfrm>
        </p:spPr>
        <p:txBody>
          <a:bodyPr>
            <a:noAutofit/>
          </a:bodyPr>
          <a:lstStyle/>
          <a:p>
            <a:pPr lvl="2">
              <a:lnSpc>
                <a:spcPct val="100000"/>
              </a:lnSpc>
            </a:pPr>
            <a:r>
              <a:rPr lang="en-US" altLang="en-US" sz="1600" noProof="0" dirty="0">
                <a:latin typeface="Courier New" panose="02070309020205020404" pitchFamily="49" charset="0"/>
              </a:rPr>
              <a:t>Sub AutoOpen()</a:t>
            </a:r>
          </a:p>
          <a:p>
            <a:pPr lvl="2">
              <a:lnSpc>
                <a:spcPct val="100000"/>
              </a:lnSpc>
            </a:pPr>
            <a:r>
              <a:rPr lang="en-US" altLang="en-US" sz="1600" noProof="0" dirty="0">
                <a:latin typeface="Courier New" panose="02070309020205020404" pitchFamily="49" charset="0"/>
              </a:rPr>
              <a:t>Dim </a:t>
            </a:r>
            <a:r>
              <a:rPr lang="en-US" altLang="en-US" sz="1600" noProof="0" dirty="0" err="1">
                <a:latin typeface="Courier New" panose="02070309020205020404" pitchFamily="49" charset="0"/>
              </a:rPr>
              <a:t>oFS</a:t>
            </a:r>
            <a:endParaRPr lang="en-US" altLang="en-US" sz="1600" noProof="0" dirty="0">
              <a:latin typeface="Courier New" panose="02070309020205020404" pitchFamily="49" charset="0"/>
            </a:endParaRPr>
          </a:p>
          <a:p>
            <a:pPr marL="1160463" lvl="2">
              <a:lnSpc>
                <a:spcPct val="100000"/>
              </a:lnSpc>
            </a:pPr>
            <a:r>
              <a:rPr lang="en-US" altLang="en-US" sz="1600" noProof="0" dirty="0">
                <a:latin typeface="Courier New" panose="02070309020205020404" pitchFamily="49" charset="0"/>
              </a:rPr>
              <a:t>Set </a:t>
            </a:r>
            <a:r>
              <a:rPr lang="en-US" altLang="en-US" sz="1600" noProof="0" dirty="0" err="1">
                <a:latin typeface="Courier New" panose="02070309020205020404" pitchFamily="49" charset="0"/>
              </a:rPr>
              <a:t>oFS</a:t>
            </a:r>
            <a:r>
              <a:rPr lang="en-US" altLang="en-US" sz="1600" noProof="0" dirty="0">
                <a:latin typeface="Courier New" panose="02070309020205020404" pitchFamily="49" charset="0"/>
              </a:rPr>
              <a:t> = </a:t>
            </a:r>
            <a:r>
              <a:rPr lang="en-US" altLang="en-US" sz="1600" noProof="0" dirty="0" err="1">
                <a:latin typeface="Courier New" panose="02070309020205020404" pitchFamily="49" charset="0"/>
              </a:rPr>
              <a:t>CreateObject</a:t>
            </a:r>
            <a:r>
              <a:rPr lang="en-US" altLang="en-US" sz="1600" noProof="0" dirty="0">
                <a:latin typeface="Courier New" panose="02070309020205020404" pitchFamily="49" charset="0"/>
              </a:rPr>
              <a:t>(</a:t>
            </a:r>
            <a:r>
              <a:rPr lang="en-US" altLang="ja-JP" sz="1600" noProof="0" dirty="0">
                <a:latin typeface="Courier New" panose="02070309020205020404" pitchFamily="49" charset="0"/>
              </a:rPr>
              <a:t>’’</a:t>
            </a:r>
            <a:r>
              <a:rPr lang="en-US" altLang="ja-JP" sz="1600" noProof="0" dirty="0" err="1">
                <a:latin typeface="Courier New" panose="02070309020205020404" pitchFamily="49" charset="0"/>
              </a:rPr>
              <a:t>Scripting.FileSystemObject</a:t>
            </a:r>
            <a:r>
              <a:rPr lang="en-US" altLang="ja-JP" sz="1600" noProof="0" dirty="0">
                <a:latin typeface="Courier New" panose="02070309020205020404" pitchFamily="49" charset="0"/>
              </a:rPr>
              <a:t>’’)</a:t>
            </a:r>
          </a:p>
          <a:p>
            <a:pPr marL="1160463" lvl="2">
              <a:lnSpc>
                <a:spcPct val="100000"/>
              </a:lnSpc>
            </a:pPr>
            <a:r>
              <a:rPr lang="en-US" altLang="en-US" sz="1600" noProof="0" dirty="0">
                <a:latin typeface="Courier New" panose="02070309020205020404" pitchFamily="49" charset="0"/>
              </a:rPr>
              <a:t>vs = Shell(</a:t>
            </a:r>
            <a:r>
              <a:rPr lang="en-US" altLang="ja-JP" sz="1600" noProof="0" dirty="0">
                <a:latin typeface="Courier New" panose="02070309020205020404" pitchFamily="49" charset="0"/>
              </a:rPr>
              <a:t>’’</a:t>
            </a:r>
            <a:r>
              <a:rPr lang="en-US" altLang="ja-JP" sz="1600" noProof="0" dirty="0" err="1">
                <a:latin typeface="Courier New" panose="02070309020205020404" pitchFamily="49" charset="0"/>
              </a:rPr>
              <a:t>c:command.com</a:t>
            </a:r>
            <a:r>
              <a:rPr lang="en-US" altLang="ja-JP" sz="1600" noProof="0" dirty="0">
                <a:latin typeface="Courier New" panose="02070309020205020404" pitchFamily="49" charset="0"/>
              </a:rPr>
              <a:t> /k format c:’’,vbHide)</a:t>
            </a:r>
          </a:p>
          <a:p>
            <a:pPr lvl="2">
              <a:lnSpc>
                <a:spcPct val="100000"/>
              </a:lnSpc>
            </a:pPr>
            <a:r>
              <a:rPr lang="en-US" altLang="en-US" sz="1600" noProof="0" dirty="0">
                <a:latin typeface="Courier New" panose="02070309020205020404" pitchFamily="49" charset="0"/>
              </a:rPr>
              <a:t>End Sub</a:t>
            </a:r>
          </a:p>
        </p:txBody>
      </p:sp>
      <p:sp>
        <p:nvSpPr>
          <p:cNvPr id="4" name="Slide Number Placeholder 3"/>
          <p:cNvSpPr>
            <a:spLocks noGrp="1"/>
          </p:cNvSpPr>
          <p:nvPr>
            <p:ph type="sldNum" sz="quarter" idx="10"/>
          </p:nvPr>
        </p:nvSpPr>
        <p:spPr/>
        <p:txBody>
          <a:bodyPr/>
          <a:lstStyle/>
          <a:p>
            <a:fld id="{D06C706D-0964-7842-B7B8-C5D733700528}" type="slidenum">
              <a:rPr lang="en-US" smtClean="0"/>
              <a:t>16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65492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Program Threats </a:t>
            </a:r>
            <a:r>
              <a:rPr lang="en-US" altLang="en-US" sz="1000" noProof="0" dirty="0"/>
              <a:t>4</a:t>
            </a:r>
            <a:endParaRPr lang="en-US" sz="1000" noProof="0" dirty="0"/>
          </a:p>
        </p:txBody>
      </p:sp>
      <p:sp>
        <p:nvSpPr>
          <p:cNvPr id="3" name="Content Placeholder 2"/>
          <p:cNvSpPr>
            <a:spLocks noGrp="1"/>
          </p:cNvSpPr>
          <p:nvPr>
            <p:ph sz="quarter" idx="12"/>
          </p:nvPr>
        </p:nvSpPr>
        <p:spPr>
          <a:xfrm>
            <a:off x="332508" y="1594379"/>
            <a:ext cx="8470180" cy="4761972"/>
          </a:xfrm>
        </p:spPr>
        <p:txBody>
          <a:bodyPr>
            <a:normAutofit fontScale="92500" lnSpcReduction="10000"/>
          </a:bodyPr>
          <a:lstStyle/>
          <a:p>
            <a:pPr marL="291600" indent="-291600">
              <a:lnSpc>
                <a:spcPct val="110000"/>
              </a:lnSpc>
              <a:buFont typeface="Arial" panose="020B0604020202020204" pitchFamily="34" charset="0"/>
              <a:buChar char="•"/>
            </a:pPr>
            <a:r>
              <a:rPr lang="en-US" altLang="en-US" sz="2000" b="1" noProof="0" dirty="0">
                <a:solidFill>
                  <a:srgbClr val="002060"/>
                </a:solidFill>
              </a:rPr>
              <a:t>Virus dropper</a:t>
            </a:r>
            <a:r>
              <a:rPr lang="en-US" altLang="en-US" sz="2000" noProof="0" dirty="0">
                <a:solidFill>
                  <a:srgbClr val="002060"/>
                </a:solidFill>
              </a:rPr>
              <a:t> </a:t>
            </a:r>
            <a:r>
              <a:rPr lang="en-US" altLang="en-US" sz="2000" noProof="0" dirty="0"/>
              <a:t>inserts virus onto the system</a:t>
            </a:r>
          </a:p>
          <a:p>
            <a:pPr marL="291600" indent="-291600">
              <a:lnSpc>
                <a:spcPct val="110000"/>
              </a:lnSpc>
              <a:buFont typeface="Arial" panose="020B0604020202020204" pitchFamily="34" charset="0"/>
              <a:buChar char="•"/>
            </a:pPr>
            <a:r>
              <a:rPr lang="en-US" altLang="en-US" sz="2000" noProof="0" dirty="0"/>
              <a:t>Many categories of viruses, literally many thousands of viruses</a:t>
            </a:r>
          </a:p>
          <a:p>
            <a:pPr marL="622800" lvl="1" indent="-320400">
              <a:lnSpc>
                <a:spcPct val="110000"/>
              </a:lnSpc>
              <a:spcBef>
                <a:spcPts val="1000"/>
              </a:spcBef>
              <a:buFont typeface="Arial" panose="020B0604020202020204" pitchFamily="34" charset="0"/>
              <a:buChar char="•"/>
            </a:pPr>
            <a:r>
              <a:rPr lang="en-US" altLang="en-US" sz="1800" noProof="0" dirty="0"/>
              <a:t>File / parasitic</a:t>
            </a:r>
          </a:p>
          <a:p>
            <a:pPr marL="622800" lvl="1" indent="-320400">
              <a:lnSpc>
                <a:spcPct val="110000"/>
              </a:lnSpc>
              <a:spcBef>
                <a:spcPts val="1000"/>
              </a:spcBef>
              <a:buFont typeface="Arial" panose="020B0604020202020204" pitchFamily="34" charset="0"/>
              <a:buChar char="•"/>
            </a:pPr>
            <a:r>
              <a:rPr lang="en-US" altLang="en-US" sz="1800" noProof="0" dirty="0"/>
              <a:t>Boot / memory</a:t>
            </a:r>
          </a:p>
          <a:p>
            <a:pPr marL="622800" lvl="1" indent="-320400">
              <a:lnSpc>
                <a:spcPct val="110000"/>
              </a:lnSpc>
              <a:spcBef>
                <a:spcPts val="1000"/>
              </a:spcBef>
              <a:buFont typeface="Arial" panose="020B0604020202020204" pitchFamily="34" charset="0"/>
              <a:buChar char="•"/>
            </a:pPr>
            <a:r>
              <a:rPr lang="en-US" altLang="en-US" sz="1800" noProof="0" dirty="0"/>
              <a:t>Macro</a:t>
            </a:r>
          </a:p>
          <a:p>
            <a:pPr marL="622800" lvl="1" indent="-320400">
              <a:lnSpc>
                <a:spcPct val="110000"/>
              </a:lnSpc>
              <a:spcBef>
                <a:spcPts val="1000"/>
              </a:spcBef>
              <a:buFont typeface="Arial" panose="020B0604020202020204" pitchFamily="34" charset="0"/>
              <a:buChar char="•"/>
            </a:pPr>
            <a:r>
              <a:rPr lang="en-US" altLang="en-US" sz="1800" noProof="0" dirty="0"/>
              <a:t>Source code</a:t>
            </a:r>
          </a:p>
          <a:p>
            <a:pPr marL="622800" lvl="1" indent="-320400">
              <a:lnSpc>
                <a:spcPct val="110000"/>
              </a:lnSpc>
              <a:spcBef>
                <a:spcPts val="1000"/>
              </a:spcBef>
              <a:buFont typeface="Arial" panose="020B0604020202020204" pitchFamily="34" charset="0"/>
              <a:buChar char="•"/>
            </a:pPr>
            <a:r>
              <a:rPr lang="en-US" altLang="en-US" sz="1800" noProof="0" dirty="0"/>
              <a:t>Polymorphic to avoid having a </a:t>
            </a:r>
            <a:r>
              <a:rPr lang="en-US" altLang="en-US" sz="1800" b="1" noProof="0" dirty="0">
                <a:solidFill>
                  <a:srgbClr val="002060"/>
                </a:solidFill>
              </a:rPr>
              <a:t>virus signature</a:t>
            </a:r>
          </a:p>
          <a:p>
            <a:pPr marL="622800" lvl="1" indent="-320400">
              <a:lnSpc>
                <a:spcPct val="110000"/>
              </a:lnSpc>
              <a:spcBef>
                <a:spcPts val="1000"/>
              </a:spcBef>
              <a:buFont typeface="Arial" panose="020B0604020202020204" pitchFamily="34" charset="0"/>
              <a:buChar char="•"/>
            </a:pPr>
            <a:r>
              <a:rPr lang="en-US" altLang="en-US" sz="1800" noProof="0" dirty="0"/>
              <a:t>Encrypted</a:t>
            </a:r>
          </a:p>
          <a:p>
            <a:pPr marL="622800" lvl="1" indent="-320400">
              <a:lnSpc>
                <a:spcPct val="110000"/>
              </a:lnSpc>
              <a:spcBef>
                <a:spcPts val="1000"/>
              </a:spcBef>
              <a:buFont typeface="Arial" panose="020B0604020202020204" pitchFamily="34" charset="0"/>
              <a:buChar char="•"/>
            </a:pPr>
            <a:r>
              <a:rPr lang="en-US" altLang="en-US" sz="1800" noProof="0" dirty="0"/>
              <a:t>Stealth</a:t>
            </a:r>
          </a:p>
          <a:p>
            <a:pPr marL="622800" lvl="1" indent="-320400">
              <a:lnSpc>
                <a:spcPct val="110000"/>
              </a:lnSpc>
              <a:spcBef>
                <a:spcPts val="1000"/>
              </a:spcBef>
              <a:buFont typeface="Arial" panose="020B0604020202020204" pitchFamily="34" charset="0"/>
              <a:buChar char="•"/>
            </a:pPr>
            <a:r>
              <a:rPr lang="en-US" altLang="en-US" sz="1800" noProof="0" dirty="0"/>
              <a:t>Tunneling</a:t>
            </a:r>
          </a:p>
          <a:p>
            <a:pPr marL="622800" lvl="1" indent="-320400">
              <a:lnSpc>
                <a:spcPct val="110000"/>
              </a:lnSpc>
              <a:spcBef>
                <a:spcPts val="1000"/>
              </a:spcBef>
              <a:buFont typeface="Arial" panose="020B0604020202020204" pitchFamily="34" charset="0"/>
              <a:buChar char="•"/>
            </a:pPr>
            <a:r>
              <a:rPr lang="en-US" altLang="en-US" sz="1800" noProof="0" dirty="0"/>
              <a:t>Multipartite</a:t>
            </a:r>
          </a:p>
          <a:p>
            <a:pPr marL="622800" lvl="1" indent="-320400">
              <a:lnSpc>
                <a:spcPct val="110000"/>
              </a:lnSpc>
              <a:spcBef>
                <a:spcPts val="1000"/>
              </a:spcBef>
              <a:buFont typeface="Arial" panose="020B0604020202020204" pitchFamily="34" charset="0"/>
              <a:buChar char="•"/>
            </a:pPr>
            <a:r>
              <a:rPr lang="en-US" altLang="en-US" sz="1800" noProof="0" dirty="0"/>
              <a:t>Armored</a:t>
            </a:r>
          </a:p>
        </p:txBody>
      </p:sp>
      <p:sp>
        <p:nvSpPr>
          <p:cNvPr id="4" name="Slide Number Placeholder 3"/>
          <p:cNvSpPr>
            <a:spLocks noGrp="1"/>
          </p:cNvSpPr>
          <p:nvPr>
            <p:ph type="sldNum" sz="quarter" idx="10"/>
          </p:nvPr>
        </p:nvSpPr>
        <p:spPr/>
        <p:txBody>
          <a:bodyPr/>
          <a:lstStyle/>
          <a:p>
            <a:fld id="{D06C706D-0964-7842-B7B8-C5D733700528}" type="slidenum">
              <a:rPr lang="en-US" smtClean="0"/>
              <a:t>17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51413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 Boot-sector Computer Virus</a:t>
            </a:r>
            <a:endParaRPr lang="en-US" noProof="0" dirty="0"/>
          </a:p>
        </p:txBody>
      </p:sp>
      <p:pic>
        <p:nvPicPr>
          <p:cNvPr id="11" name="Content Placeholder 10" descr="Flow diagram. Virus copies boot sector to unused location X, replaces original boot block with itself, decreases physical memory, attach to disk read-write interrupt, and block attempts to write boot sector by other programs."/>
          <p:cNvPicPr>
            <a:picLocks noGrp="1" noChangeAspect="1"/>
          </p:cNvPicPr>
          <p:nvPr>
            <p:ph sz="quarter" idx="12"/>
          </p:nvPr>
        </p:nvPicPr>
        <p:blipFill>
          <a:blip r:embed="rId2"/>
          <a:stretch>
            <a:fillRect/>
          </a:stretch>
        </p:blipFill>
        <p:spPr>
          <a:xfrm>
            <a:off x="2317773" y="1869275"/>
            <a:ext cx="4498929" cy="4267200"/>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48579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The Threat Continues</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000" noProof="0" dirty="0"/>
              <a:t>Attacks still common, still occurring</a:t>
            </a:r>
          </a:p>
          <a:p>
            <a:pPr marL="291600" indent="-291600">
              <a:lnSpc>
                <a:spcPct val="100000"/>
              </a:lnSpc>
              <a:buFont typeface="Arial" panose="020B0604020202020204" pitchFamily="34" charset="0"/>
              <a:buChar char="•"/>
            </a:pPr>
            <a:r>
              <a:rPr lang="en-US" altLang="en-US" sz="2000" noProof="0" dirty="0"/>
              <a:t>Attacks moved over time from science experiments to tools of organized crime</a:t>
            </a:r>
          </a:p>
          <a:p>
            <a:pPr marL="622800" lvl="1" indent="-320400">
              <a:lnSpc>
                <a:spcPct val="100000"/>
              </a:lnSpc>
              <a:spcBef>
                <a:spcPts val="1000"/>
              </a:spcBef>
              <a:buFont typeface="Arial" panose="020B0604020202020204" pitchFamily="34" charset="0"/>
              <a:buChar char="•"/>
            </a:pPr>
            <a:r>
              <a:rPr lang="en-US" altLang="en-US" sz="1800" noProof="0" dirty="0"/>
              <a:t>Targeting specific companies</a:t>
            </a:r>
          </a:p>
          <a:p>
            <a:pPr marL="622800" lvl="1" indent="-320400">
              <a:lnSpc>
                <a:spcPct val="100000"/>
              </a:lnSpc>
              <a:spcBef>
                <a:spcPts val="1000"/>
              </a:spcBef>
              <a:buFont typeface="Arial" panose="020B0604020202020204" pitchFamily="34" charset="0"/>
              <a:buChar char="•"/>
            </a:pPr>
            <a:r>
              <a:rPr lang="en-US" altLang="en-US" sz="1800" noProof="0" dirty="0"/>
              <a:t>Creating botnets to use as tool for spam and D</a:t>
            </a:r>
            <a:r>
              <a:rPr lang="en-US" altLang="en-US" sz="100" noProof="0" dirty="0"/>
              <a:t> </a:t>
            </a:r>
            <a:r>
              <a:rPr lang="en-US" altLang="en-US" sz="1800" noProof="0" dirty="0"/>
              <a:t>DOS delivery</a:t>
            </a:r>
          </a:p>
          <a:p>
            <a:pPr marL="622800" lvl="1" indent="-320400">
              <a:lnSpc>
                <a:spcPct val="100000"/>
              </a:lnSpc>
              <a:spcBef>
                <a:spcPts val="1000"/>
              </a:spcBef>
              <a:buFont typeface="Arial" panose="020B0604020202020204" pitchFamily="34" charset="0"/>
              <a:buChar char="•"/>
            </a:pPr>
            <a:r>
              <a:rPr lang="en-US" altLang="en-US" sz="1800" b="1" noProof="0" dirty="0">
                <a:solidFill>
                  <a:srgbClr val="002060"/>
                </a:solidFill>
              </a:rPr>
              <a:t>Keystroke logger </a:t>
            </a:r>
            <a:r>
              <a:rPr lang="en-US" altLang="en-US" sz="1800" noProof="0" dirty="0"/>
              <a:t>to grab passwords, credit card numbers</a:t>
            </a:r>
          </a:p>
          <a:p>
            <a:pPr marL="291600" indent="-291600">
              <a:lnSpc>
                <a:spcPct val="100000"/>
              </a:lnSpc>
              <a:buFont typeface="Arial" panose="020B0604020202020204" pitchFamily="34" charset="0"/>
              <a:buChar char="•"/>
            </a:pPr>
            <a:r>
              <a:rPr lang="en-US" altLang="en-US" sz="2000" noProof="0" dirty="0"/>
              <a:t>Why is Windows the target for most attacks?</a:t>
            </a:r>
          </a:p>
          <a:p>
            <a:pPr marL="622800" lvl="1" indent="-320400">
              <a:lnSpc>
                <a:spcPct val="100000"/>
              </a:lnSpc>
              <a:spcBef>
                <a:spcPts val="1000"/>
              </a:spcBef>
              <a:buFont typeface="Arial" panose="020B0604020202020204" pitchFamily="34" charset="0"/>
              <a:buChar char="•"/>
            </a:pPr>
            <a:r>
              <a:rPr lang="en-US" altLang="en-US" sz="1800" noProof="0" dirty="0"/>
              <a:t>Most common</a:t>
            </a:r>
          </a:p>
          <a:p>
            <a:pPr marL="622800" lvl="1" indent="-320400">
              <a:lnSpc>
                <a:spcPct val="100000"/>
              </a:lnSpc>
              <a:spcBef>
                <a:spcPts val="1000"/>
              </a:spcBef>
              <a:buFont typeface="Arial" panose="020B0604020202020204" pitchFamily="34" charset="0"/>
              <a:buChar char="•"/>
            </a:pPr>
            <a:r>
              <a:rPr lang="en-US" altLang="en-US" sz="1800" noProof="0" dirty="0"/>
              <a:t>Everyone is an administrator</a:t>
            </a:r>
          </a:p>
          <a:p>
            <a:pPr marL="1144800" lvl="2" indent="-230400">
              <a:lnSpc>
                <a:spcPct val="100000"/>
              </a:lnSpc>
              <a:spcBef>
                <a:spcPts val="1000"/>
              </a:spcBef>
              <a:buFont typeface="Arial" panose="020B0604020202020204" pitchFamily="34" charset="0"/>
              <a:buChar char="•"/>
            </a:pPr>
            <a:r>
              <a:rPr lang="en-US" altLang="en-US" sz="1600" noProof="0" dirty="0"/>
              <a:t>Licensing required?</a:t>
            </a:r>
          </a:p>
          <a:p>
            <a:pPr marL="622800" lvl="1" indent="-320400">
              <a:lnSpc>
                <a:spcPct val="100000"/>
              </a:lnSpc>
              <a:spcBef>
                <a:spcPts val="1000"/>
              </a:spcBef>
              <a:buFont typeface="Arial" panose="020B0604020202020204" pitchFamily="34" charset="0"/>
              <a:buChar char="•"/>
            </a:pPr>
            <a:r>
              <a:rPr lang="en-US" altLang="en-US" sz="1800" b="1" noProof="0" dirty="0">
                <a:solidFill>
                  <a:srgbClr val="002060"/>
                </a:solidFill>
              </a:rPr>
              <a:t>Monoculture</a:t>
            </a:r>
            <a:r>
              <a:rPr lang="en-US" altLang="en-US" sz="1800" noProof="0" dirty="0"/>
              <a:t> considered harmful</a:t>
            </a:r>
          </a:p>
        </p:txBody>
      </p:sp>
      <p:sp>
        <p:nvSpPr>
          <p:cNvPr id="4" name="Slide Number Placeholder 3"/>
          <p:cNvSpPr>
            <a:spLocks noGrp="1"/>
          </p:cNvSpPr>
          <p:nvPr>
            <p:ph type="sldNum" sz="quarter" idx="10"/>
          </p:nvPr>
        </p:nvSpPr>
        <p:spPr/>
        <p:txBody>
          <a:bodyPr/>
          <a:lstStyle/>
          <a:p>
            <a:fld id="{D06C706D-0964-7842-B7B8-C5D733700528}" type="slidenum">
              <a:rPr lang="en-US" smtClean="0"/>
              <a:t>19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53358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noProof="0" dirty="0"/>
              <a:t>Chapter 16: Security</a:t>
            </a:r>
            <a:endParaRPr lang="en-US" noProof="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a:xfrm>
            <a:off x="332508" y="1583362"/>
            <a:ext cx="8470180" cy="4611158"/>
          </a:xfrm>
        </p:spPr>
        <p:txBody>
          <a:bodyPr>
            <a:noAutofit/>
          </a:bodyPr>
          <a:lstStyle/>
          <a:p>
            <a:pPr marL="291600" indent="-291600">
              <a:lnSpc>
                <a:spcPct val="100000"/>
              </a:lnSpc>
              <a:buFont typeface="Arial" panose="020B0604020202020204" pitchFamily="34" charset="0"/>
              <a:buChar char="•"/>
            </a:pPr>
            <a:r>
              <a:rPr lang="en-US" altLang="en-US" sz="2600" noProof="0" dirty="0"/>
              <a:t>The Security Problem</a:t>
            </a:r>
          </a:p>
          <a:p>
            <a:pPr marL="291600" indent="-291600">
              <a:lnSpc>
                <a:spcPct val="100000"/>
              </a:lnSpc>
              <a:buFont typeface="Arial" panose="020B0604020202020204" pitchFamily="34" charset="0"/>
              <a:buChar char="•"/>
            </a:pPr>
            <a:r>
              <a:rPr lang="en-US" altLang="en-US" sz="2600" noProof="0" dirty="0"/>
              <a:t>Program Threats</a:t>
            </a:r>
          </a:p>
          <a:p>
            <a:pPr marL="291600" indent="-291600">
              <a:lnSpc>
                <a:spcPct val="100000"/>
              </a:lnSpc>
              <a:buFont typeface="Arial" panose="020B0604020202020204" pitchFamily="34" charset="0"/>
              <a:buChar char="•"/>
            </a:pPr>
            <a:r>
              <a:rPr lang="en-US" altLang="en-US" sz="2600" noProof="0" dirty="0"/>
              <a:t>System and Network Threats</a:t>
            </a:r>
          </a:p>
          <a:p>
            <a:pPr marL="291600" indent="-291600">
              <a:lnSpc>
                <a:spcPct val="100000"/>
              </a:lnSpc>
              <a:buFont typeface="Arial" panose="020B0604020202020204" pitchFamily="34" charset="0"/>
              <a:buChar char="•"/>
            </a:pPr>
            <a:r>
              <a:rPr lang="en-US" altLang="en-US" sz="2600" noProof="0" dirty="0"/>
              <a:t>Cryptography as a Security Tool</a:t>
            </a:r>
          </a:p>
          <a:p>
            <a:pPr marL="291600" indent="-291600">
              <a:lnSpc>
                <a:spcPct val="100000"/>
              </a:lnSpc>
              <a:buFont typeface="Arial" panose="020B0604020202020204" pitchFamily="34" charset="0"/>
              <a:buChar char="•"/>
            </a:pPr>
            <a:r>
              <a:rPr lang="en-US" altLang="en-US" sz="2600" noProof="0" dirty="0"/>
              <a:t>User Authentication</a:t>
            </a:r>
          </a:p>
          <a:p>
            <a:pPr marL="291600" indent="-291600">
              <a:lnSpc>
                <a:spcPct val="100000"/>
              </a:lnSpc>
              <a:buFont typeface="Arial" panose="020B0604020202020204" pitchFamily="34" charset="0"/>
              <a:buChar char="•"/>
            </a:pPr>
            <a:r>
              <a:rPr lang="en-US" altLang="en-US" sz="2600" noProof="0" dirty="0"/>
              <a:t>Implementing Security Defenses</a:t>
            </a:r>
          </a:p>
          <a:p>
            <a:pPr marL="291600" indent="-291600">
              <a:lnSpc>
                <a:spcPct val="100000"/>
              </a:lnSpc>
              <a:buFont typeface="Arial" panose="020B0604020202020204" pitchFamily="34" charset="0"/>
              <a:buChar char="•"/>
            </a:pPr>
            <a:r>
              <a:rPr lang="en-US" altLang="en-US" sz="2600" noProof="0" dirty="0"/>
              <a:t>Firewalling to Protect Systems and Networks</a:t>
            </a:r>
          </a:p>
          <a:p>
            <a:pPr marL="291600" indent="-291600">
              <a:lnSpc>
                <a:spcPct val="100000"/>
              </a:lnSpc>
              <a:buFont typeface="Arial" panose="020B0604020202020204" pitchFamily="34" charset="0"/>
              <a:buChar char="•"/>
            </a:pPr>
            <a:r>
              <a:rPr lang="en-US" altLang="en-US" sz="2600" noProof="0" dirty="0"/>
              <a:t>Computer-Security Classifications</a:t>
            </a:r>
          </a:p>
          <a:p>
            <a:pPr marL="291600" indent="-291600">
              <a:lnSpc>
                <a:spcPct val="100000"/>
              </a:lnSpc>
              <a:buFont typeface="Arial" panose="020B0604020202020204" pitchFamily="34" charset="0"/>
              <a:buChar char="•"/>
            </a:pPr>
            <a:r>
              <a:rPr lang="en-US" altLang="en-US" sz="2600" noProof="0" dirty="0"/>
              <a:t>An Example: Windows 7</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945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System and Network Threats </a:t>
            </a:r>
            <a:r>
              <a:rPr lang="en-US" altLang="en-US" sz="1000" noProof="0" dirty="0"/>
              <a:t>1</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noProof="0" dirty="0">
                <a:solidFill>
                  <a:srgbClr val="000000"/>
                </a:solidFill>
              </a:rPr>
              <a:t>Some systems </a:t>
            </a:r>
            <a:r>
              <a:rPr lang="en-US" altLang="ja-JP" sz="2200" noProof="0" dirty="0">
                <a:solidFill>
                  <a:srgbClr val="000000"/>
                </a:solidFill>
              </a:rPr>
              <a:t>“open” rather than </a:t>
            </a:r>
            <a:r>
              <a:rPr lang="en-US" altLang="ja-JP" sz="2200" b="1" noProof="0" dirty="0">
                <a:solidFill>
                  <a:srgbClr val="002060"/>
                </a:solidFill>
              </a:rPr>
              <a:t>secure by default</a:t>
            </a:r>
          </a:p>
          <a:p>
            <a:pPr marL="622800" lvl="1" indent="-320400">
              <a:lnSpc>
                <a:spcPct val="100000"/>
              </a:lnSpc>
              <a:spcBef>
                <a:spcPts val="1000"/>
              </a:spcBef>
              <a:buFont typeface="Arial" panose="020B0604020202020204" pitchFamily="34" charset="0"/>
              <a:buChar char="•"/>
            </a:pPr>
            <a:r>
              <a:rPr lang="en-US" altLang="en-US" sz="2000" noProof="0" dirty="0">
                <a:solidFill>
                  <a:srgbClr val="000000"/>
                </a:solidFill>
              </a:rPr>
              <a:t>Reduce </a:t>
            </a:r>
            <a:r>
              <a:rPr lang="en-US" altLang="en-US" sz="2000" b="1" noProof="0" dirty="0">
                <a:solidFill>
                  <a:srgbClr val="002060"/>
                </a:solidFill>
              </a:rPr>
              <a:t>attack surface</a:t>
            </a:r>
          </a:p>
          <a:p>
            <a:pPr marL="622800" lvl="1" indent="-320400">
              <a:lnSpc>
                <a:spcPct val="100000"/>
              </a:lnSpc>
              <a:spcBef>
                <a:spcPts val="1000"/>
              </a:spcBef>
              <a:buFont typeface="Arial" panose="020B0604020202020204" pitchFamily="34" charset="0"/>
              <a:buChar char="•"/>
            </a:pPr>
            <a:r>
              <a:rPr lang="en-US" altLang="en-US" sz="2000" noProof="0" dirty="0">
                <a:solidFill>
                  <a:srgbClr val="000000"/>
                </a:solidFill>
              </a:rPr>
              <a:t>But harder to use, more knowledge needed to administer</a:t>
            </a:r>
          </a:p>
          <a:p>
            <a:pPr marL="291600" indent="-291600">
              <a:lnSpc>
                <a:spcPct val="100000"/>
              </a:lnSpc>
              <a:buFont typeface="Arial" panose="020B0604020202020204" pitchFamily="34" charset="0"/>
              <a:buChar char="•"/>
            </a:pPr>
            <a:r>
              <a:rPr lang="en-US" altLang="en-US" sz="2200" noProof="0" dirty="0">
                <a:solidFill>
                  <a:srgbClr val="000000"/>
                </a:solidFill>
              </a:rPr>
              <a:t>Network threats harder to detect, prevent</a:t>
            </a:r>
          </a:p>
          <a:p>
            <a:pPr marL="622800" lvl="1" indent="-320400">
              <a:lnSpc>
                <a:spcPct val="100000"/>
              </a:lnSpc>
              <a:spcBef>
                <a:spcPts val="1000"/>
              </a:spcBef>
              <a:buFont typeface="Arial" panose="020B0604020202020204" pitchFamily="34" charset="0"/>
              <a:buChar char="•"/>
            </a:pPr>
            <a:r>
              <a:rPr lang="en-US" altLang="en-US" sz="2000" noProof="0" dirty="0">
                <a:solidFill>
                  <a:srgbClr val="000000"/>
                </a:solidFill>
              </a:rPr>
              <a:t>Protection systems weaker</a:t>
            </a:r>
          </a:p>
          <a:p>
            <a:pPr marL="622800" lvl="1" indent="-320400">
              <a:lnSpc>
                <a:spcPct val="100000"/>
              </a:lnSpc>
              <a:spcBef>
                <a:spcPts val="1000"/>
              </a:spcBef>
              <a:buFont typeface="Arial" panose="020B0604020202020204" pitchFamily="34" charset="0"/>
              <a:buChar char="•"/>
            </a:pPr>
            <a:r>
              <a:rPr lang="en-US" altLang="en-US" sz="2000" noProof="0" dirty="0">
                <a:solidFill>
                  <a:srgbClr val="000000"/>
                </a:solidFill>
              </a:rPr>
              <a:t>More difficult to have a shared secret on which to base access</a:t>
            </a:r>
          </a:p>
          <a:p>
            <a:pPr marL="622800" lvl="1" indent="-320400">
              <a:lnSpc>
                <a:spcPct val="100000"/>
              </a:lnSpc>
              <a:spcBef>
                <a:spcPts val="1000"/>
              </a:spcBef>
              <a:buFont typeface="Arial" panose="020B0604020202020204" pitchFamily="34" charset="0"/>
              <a:buChar char="•"/>
            </a:pPr>
            <a:r>
              <a:rPr lang="en-US" altLang="en-US" sz="2000" noProof="0" dirty="0">
                <a:solidFill>
                  <a:srgbClr val="000000"/>
                </a:solidFill>
              </a:rPr>
              <a:t>No physical limits once system attached to internet</a:t>
            </a:r>
          </a:p>
          <a:p>
            <a:pPr marL="1144800" lvl="2" indent="-230400">
              <a:lnSpc>
                <a:spcPct val="100000"/>
              </a:lnSpc>
              <a:spcBef>
                <a:spcPts val="1000"/>
              </a:spcBef>
              <a:buFont typeface="Arial" panose="020B0604020202020204" pitchFamily="34" charset="0"/>
              <a:buChar char="•"/>
            </a:pPr>
            <a:r>
              <a:rPr lang="en-US" altLang="en-US" sz="1800" noProof="0" dirty="0">
                <a:solidFill>
                  <a:srgbClr val="000000"/>
                </a:solidFill>
              </a:rPr>
              <a:t>Or on network with system attached to internet</a:t>
            </a:r>
          </a:p>
          <a:p>
            <a:pPr marL="622800" lvl="1" indent="-320400">
              <a:lnSpc>
                <a:spcPct val="100000"/>
              </a:lnSpc>
              <a:spcBef>
                <a:spcPts val="1000"/>
              </a:spcBef>
              <a:buFont typeface="Arial" panose="020B0604020202020204" pitchFamily="34" charset="0"/>
              <a:buChar char="•"/>
            </a:pPr>
            <a:r>
              <a:rPr lang="en-US" altLang="en-US" sz="2000" noProof="0" dirty="0">
                <a:solidFill>
                  <a:srgbClr val="000000"/>
                </a:solidFill>
              </a:rPr>
              <a:t>Even determining location of connecting system difficult</a:t>
            </a:r>
          </a:p>
          <a:p>
            <a:pPr marL="1144800" lvl="2" indent="-230400">
              <a:lnSpc>
                <a:spcPct val="100000"/>
              </a:lnSpc>
              <a:spcBef>
                <a:spcPts val="1000"/>
              </a:spcBef>
              <a:buFont typeface="Arial" panose="020B0604020202020204" pitchFamily="34" charset="0"/>
              <a:buChar char="•"/>
            </a:pPr>
            <a:r>
              <a:rPr lang="en-US" altLang="en-US" sz="1800" noProof="0" dirty="0">
                <a:solidFill>
                  <a:srgbClr val="000000"/>
                </a:solidFill>
              </a:rPr>
              <a:t>I</a:t>
            </a:r>
            <a:r>
              <a:rPr lang="en-US" altLang="en-US" sz="100" noProof="0" dirty="0">
                <a:solidFill>
                  <a:srgbClr val="000000"/>
                </a:solidFill>
              </a:rPr>
              <a:t> </a:t>
            </a:r>
            <a:r>
              <a:rPr lang="en-US" altLang="en-US" sz="1800" noProof="0" dirty="0">
                <a:solidFill>
                  <a:srgbClr val="000000"/>
                </a:solidFill>
              </a:rPr>
              <a:t>P address is only knowledge</a:t>
            </a:r>
          </a:p>
        </p:txBody>
      </p:sp>
      <p:sp>
        <p:nvSpPr>
          <p:cNvPr id="4" name="Slide Number Placeholder 3"/>
          <p:cNvSpPr>
            <a:spLocks noGrp="1"/>
          </p:cNvSpPr>
          <p:nvPr>
            <p:ph type="sldNum" sz="quarter" idx="10"/>
          </p:nvPr>
        </p:nvSpPr>
        <p:spPr/>
        <p:txBody>
          <a:bodyPr/>
          <a:lstStyle/>
          <a:p>
            <a:fld id="{D06C706D-0964-7842-B7B8-C5D733700528}" type="slidenum">
              <a:rPr lang="en-US" smtClean="0"/>
              <a:t>20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210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System and Network Threats </a:t>
            </a:r>
            <a:r>
              <a:rPr lang="en-US" altLang="en-US" sz="1000" noProof="0" dirty="0"/>
              <a:t>2</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000" b="1" noProof="0" dirty="0">
                <a:solidFill>
                  <a:srgbClr val="000000"/>
                </a:solidFill>
              </a:rPr>
              <a:t>Worms</a:t>
            </a:r>
            <a:r>
              <a:rPr lang="en-US" altLang="en-US" sz="2000" noProof="0" dirty="0"/>
              <a:t> – use </a:t>
            </a:r>
            <a:r>
              <a:rPr lang="en-US" altLang="en-US" sz="2000" b="1" noProof="0" dirty="0">
                <a:solidFill>
                  <a:srgbClr val="002060"/>
                </a:solidFill>
              </a:rPr>
              <a:t>spawn</a:t>
            </a:r>
            <a:r>
              <a:rPr lang="en-US" altLang="en-US" sz="2000" noProof="0" dirty="0">
                <a:solidFill>
                  <a:srgbClr val="3366FF"/>
                </a:solidFill>
              </a:rPr>
              <a:t> </a:t>
            </a:r>
            <a:r>
              <a:rPr lang="en-US" altLang="en-US" sz="2000" noProof="0" dirty="0"/>
              <a:t>mechanism; standalone program</a:t>
            </a:r>
          </a:p>
          <a:p>
            <a:pPr marL="291600" indent="-291600">
              <a:lnSpc>
                <a:spcPct val="100000"/>
              </a:lnSpc>
              <a:buFont typeface="Arial" panose="020B0604020202020204" pitchFamily="34" charset="0"/>
              <a:buChar char="•"/>
            </a:pPr>
            <a:r>
              <a:rPr lang="en-US" altLang="en-US" sz="2000" noProof="0" dirty="0"/>
              <a:t>Internet worm</a:t>
            </a:r>
          </a:p>
          <a:p>
            <a:pPr marL="622800" lvl="1" indent="-320400">
              <a:lnSpc>
                <a:spcPct val="100000"/>
              </a:lnSpc>
              <a:spcBef>
                <a:spcPts val="1000"/>
              </a:spcBef>
              <a:buFont typeface="Arial" panose="020B0604020202020204" pitchFamily="34" charset="0"/>
              <a:buChar char="•"/>
            </a:pPr>
            <a:r>
              <a:rPr lang="en-US" altLang="en-US" sz="1800" noProof="0" dirty="0"/>
              <a:t>Exploited UNIX networking features (remote access) and bugs in </a:t>
            </a:r>
            <a:r>
              <a:rPr lang="en-US" altLang="en-US" sz="1800" i="1" noProof="0" dirty="0"/>
              <a:t>finger</a:t>
            </a:r>
            <a:r>
              <a:rPr lang="en-US" altLang="en-US" sz="1800" noProof="0" dirty="0"/>
              <a:t> and </a:t>
            </a:r>
            <a:r>
              <a:rPr lang="en-US" altLang="en-US" sz="1800" i="1" noProof="0" dirty="0" err="1"/>
              <a:t>sendmail</a:t>
            </a:r>
            <a:r>
              <a:rPr lang="en-US" altLang="en-US" sz="1800" noProof="0" dirty="0"/>
              <a:t> programs</a:t>
            </a:r>
          </a:p>
          <a:p>
            <a:pPr marL="622800" lvl="1" indent="-320400">
              <a:lnSpc>
                <a:spcPct val="100000"/>
              </a:lnSpc>
              <a:spcBef>
                <a:spcPts val="1000"/>
              </a:spcBef>
              <a:buFont typeface="Arial" panose="020B0604020202020204" pitchFamily="34" charset="0"/>
              <a:buChar char="•"/>
            </a:pPr>
            <a:r>
              <a:rPr lang="en-US" altLang="en-US" sz="1800" noProof="0" dirty="0"/>
              <a:t>Exploited trust-relationship mechanism used by </a:t>
            </a:r>
            <a:r>
              <a:rPr lang="en-US" altLang="en-US" sz="1800" i="1" noProof="0" dirty="0" err="1"/>
              <a:t>rsh</a:t>
            </a:r>
            <a:r>
              <a:rPr lang="en-US" altLang="en-US" sz="1800" i="1" noProof="0" dirty="0"/>
              <a:t> </a:t>
            </a:r>
            <a:r>
              <a:rPr lang="en-US" altLang="en-US" sz="1800" noProof="0" dirty="0"/>
              <a:t>to access friendly systems without use of password</a:t>
            </a:r>
          </a:p>
          <a:p>
            <a:pPr marL="622800" lvl="1" indent="-320400">
              <a:lnSpc>
                <a:spcPct val="100000"/>
              </a:lnSpc>
              <a:spcBef>
                <a:spcPts val="1000"/>
              </a:spcBef>
              <a:buFont typeface="Arial" panose="020B0604020202020204" pitchFamily="34" charset="0"/>
              <a:buChar char="•"/>
            </a:pPr>
            <a:r>
              <a:rPr lang="en-US" altLang="en-US" sz="1800" b="1" noProof="0" dirty="0">
                <a:solidFill>
                  <a:srgbClr val="002060"/>
                </a:solidFill>
              </a:rPr>
              <a:t>Grappling hook</a:t>
            </a:r>
            <a:r>
              <a:rPr lang="en-US" altLang="en-US" sz="1800" noProof="0" dirty="0">
                <a:solidFill>
                  <a:srgbClr val="002060"/>
                </a:solidFill>
              </a:rPr>
              <a:t> </a:t>
            </a:r>
            <a:r>
              <a:rPr lang="en-US" altLang="en-US" sz="1800" noProof="0" dirty="0"/>
              <a:t>program uploaded main worm program</a:t>
            </a:r>
          </a:p>
          <a:p>
            <a:pPr marL="1144800" lvl="2" indent="-230400">
              <a:lnSpc>
                <a:spcPct val="100000"/>
              </a:lnSpc>
              <a:spcBef>
                <a:spcPts val="1000"/>
              </a:spcBef>
              <a:buFont typeface="Arial" panose="020B0604020202020204" pitchFamily="34" charset="0"/>
              <a:buChar char="•"/>
            </a:pPr>
            <a:r>
              <a:rPr lang="en-US" altLang="en-US" sz="1600" noProof="0" dirty="0"/>
              <a:t>99 lines of C code </a:t>
            </a:r>
          </a:p>
          <a:p>
            <a:pPr marL="622800" lvl="1" indent="-320400">
              <a:lnSpc>
                <a:spcPct val="100000"/>
              </a:lnSpc>
              <a:spcBef>
                <a:spcPts val="1000"/>
              </a:spcBef>
              <a:buFont typeface="Arial" panose="020B0604020202020204" pitchFamily="34" charset="0"/>
              <a:buChar char="•"/>
            </a:pPr>
            <a:r>
              <a:rPr lang="en-US" altLang="en-US" sz="1800" noProof="0" dirty="0"/>
              <a:t>Hooked system then uploaded main code, tried to attack connected systems</a:t>
            </a:r>
          </a:p>
          <a:p>
            <a:pPr marL="622800" lvl="1" indent="-320400">
              <a:lnSpc>
                <a:spcPct val="100000"/>
              </a:lnSpc>
              <a:spcBef>
                <a:spcPts val="1000"/>
              </a:spcBef>
              <a:buFont typeface="Arial" panose="020B0604020202020204" pitchFamily="34" charset="0"/>
              <a:buChar char="•"/>
            </a:pPr>
            <a:r>
              <a:rPr lang="en-US" altLang="en-US" sz="1800" noProof="0" dirty="0"/>
              <a:t>Also tried to break into other users accounts on local system via password guessing</a:t>
            </a:r>
          </a:p>
          <a:p>
            <a:pPr marL="622800" lvl="1" indent="-320400">
              <a:lnSpc>
                <a:spcPct val="100000"/>
              </a:lnSpc>
              <a:spcBef>
                <a:spcPts val="1000"/>
              </a:spcBef>
              <a:buFont typeface="Arial" panose="020B0604020202020204" pitchFamily="34" charset="0"/>
              <a:buChar char="•"/>
            </a:pPr>
            <a:r>
              <a:rPr lang="en-US" altLang="en-US" sz="1800" noProof="0" dirty="0"/>
              <a:t>If target system already infected, abort, except for every 7</a:t>
            </a:r>
            <a:r>
              <a:rPr lang="en-US" altLang="en-US" sz="1800" baseline="30000" noProof="0" dirty="0"/>
              <a:t>th</a:t>
            </a:r>
            <a:r>
              <a:rPr lang="en-US" altLang="en-US" sz="1800" noProof="0" dirty="0"/>
              <a:t> time</a:t>
            </a:r>
          </a:p>
        </p:txBody>
      </p:sp>
      <p:sp>
        <p:nvSpPr>
          <p:cNvPr id="4" name="Slide Number Placeholder 3"/>
          <p:cNvSpPr>
            <a:spLocks noGrp="1"/>
          </p:cNvSpPr>
          <p:nvPr>
            <p:ph type="sldNum" sz="quarter" idx="10"/>
          </p:nvPr>
        </p:nvSpPr>
        <p:spPr/>
        <p:txBody>
          <a:bodyPr/>
          <a:lstStyle/>
          <a:p>
            <a:fld id="{D06C706D-0964-7842-B7B8-C5D733700528}" type="slidenum">
              <a:rPr lang="en-US" smtClean="0"/>
              <a:t>21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280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System and Network Threats </a:t>
            </a:r>
            <a:r>
              <a:rPr lang="en-US" altLang="en-US" sz="1000" noProof="0" dirty="0"/>
              <a:t>3</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b="1" noProof="0" dirty="0"/>
              <a:t>Port scanning</a:t>
            </a:r>
            <a:endParaRPr lang="en-US" altLang="en-US" sz="2200" noProof="0" dirty="0"/>
          </a:p>
          <a:p>
            <a:pPr marL="622800" lvl="1" indent="-320400">
              <a:lnSpc>
                <a:spcPct val="100000"/>
              </a:lnSpc>
              <a:spcBef>
                <a:spcPts val="1000"/>
              </a:spcBef>
              <a:buFont typeface="Arial" panose="020B0604020202020204" pitchFamily="34" charset="0"/>
              <a:buChar char="•"/>
            </a:pPr>
            <a:r>
              <a:rPr lang="en-US" altLang="en-US" sz="2000" noProof="0" dirty="0"/>
              <a:t>Automated attempt to connect to a range of ports on one or a range of I</a:t>
            </a:r>
            <a:r>
              <a:rPr lang="en-US" altLang="en-US" sz="100" noProof="0" dirty="0"/>
              <a:t> </a:t>
            </a:r>
            <a:r>
              <a:rPr lang="en-US" altLang="en-US" sz="2000" noProof="0" dirty="0"/>
              <a:t>P addresses</a:t>
            </a:r>
          </a:p>
          <a:p>
            <a:pPr marL="622800" lvl="1" indent="-320400">
              <a:lnSpc>
                <a:spcPct val="100000"/>
              </a:lnSpc>
              <a:spcBef>
                <a:spcPts val="1000"/>
              </a:spcBef>
              <a:buFont typeface="Arial" panose="020B0604020202020204" pitchFamily="34" charset="0"/>
              <a:buChar char="•"/>
            </a:pPr>
            <a:r>
              <a:rPr lang="en-US" altLang="en-US" sz="2000" noProof="0" dirty="0"/>
              <a:t>Detection of answering service protocol</a:t>
            </a:r>
          </a:p>
          <a:p>
            <a:pPr marL="622800" lvl="1" indent="-320400">
              <a:lnSpc>
                <a:spcPct val="100000"/>
              </a:lnSpc>
              <a:spcBef>
                <a:spcPts val="1000"/>
              </a:spcBef>
              <a:buFont typeface="Arial" panose="020B0604020202020204" pitchFamily="34" charset="0"/>
              <a:buChar char="•"/>
            </a:pPr>
            <a:r>
              <a:rPr lang="en-US" altLang="en-US" sz="2000" noProof="0" dirty="0"/>
              <a:t>Detection of O</a:t>
            </a:r>
            <a:r>
              <a:rPr lang="en-US" altLang="en-US" sz="100" noProof="0" dirty="0"/>
              <a:t> </a:t>
            </a:r>
            <a:r>
              <a:rPr lang="en-US" altLang="en-US" sz="2000" noProof="0" dirty="0"/>
              <a:t>S and version running on system</a:t>
            </a:r>
          </a:p>
          <a:p>
            <a:pPr marL="622800" lvl="1" indent="-320400">
              <a:lnSpc>
                <a:spcPct val="100000"/>
              </a:lnSpc>
              <a:spcBef>
                <a:spcPts val="1000"/>
              </a:spcBef>
              <a:buFont typeface="Arial" panose="020B0604020202020204" pitchFamily="34" charset="0"/>
              <a:buChar char="•"/>
            </a:pPr>
            <a:r>
              <a:rPr lang="en-US" altLang="en-US" sz="2000" noProof="0" dirty="0" err="1">
                <a:latin typeface="Courier New" panose="02070309020205020404" pitchFamily="49" charset="0"/>
                <a:cs typeface="Courier New" panose="02070309020205020404" pitchFamily="49" charset="0"/>
              </a:rPr>
              <a:t>nmap</a:t>
            </a:r>
            <a:r>
              <a:rPr lang="en-US" altLang="en-US" sz="2000" noProof="0" dirty="0">
                <a:latin typeface="Courier New" panose="02070309020205020404" pitchFamily="49" charset="0"/>
                <a:cs typeface="Courier New" panose="02070309020205020404" pitchFamily="49" charset="0"/>
              </a:rPr>
              <a:t> </a:t>
            </a:r>
            <a:r>
              <a:rPr lang="en-US" altLang="en-US" sz="2000" noProof="0" dirty="0"/>
              <a:t>scans all ports in a given I</a:t>
            </a:r>
            <a:r>
              <a:rPr lang="en-US" altLang="en-US" sz="100" noProof="0" dirty="0"/>
              <a:t> </a:t>
            </a:r>
            <a:r>
              <a:rPr lang="en-US" altLang="en-US" sz="2000" noProof="0" dirty="0"/>
              <a:t>P range for a response</a:t>
            </a:r>
          </a:p>
          <a:p>
            <a:pPr marL="622800" lvl="1" indent="-320400">
              <a:lnSpc>
                <a:spcPct val="100000"/>
              </a:lnSpc>
              <a:spcBef>
                <a:spcPts val="1000"/>
              </a:spcBef>
              <a:buFont typeface="Arial" panose="020B0604020202020204" pitchFamily="34" charset="0"/>
              <a:buChar char="•"/>
            </a:pPr>
            <a:r>
              <a:rPr lang="en-US" altLang="en-US" sz="2000" noProof="0" dirty="0" err="1">
                <a:latin typeface="Courier New" panose="02070309020205020404" pitchFamily="49" charset="0"/>
                <a:cs typeface="Courier New" panose="02070309020205020404" pitchFamily="49" charset="0"/>
              </a:rPr>
              <a:t>nessus</a:t>
            </a:r>
            <a:r>
              <a:rPr lang="en-US" altLang="en-US" sz="2000" noProof="0" dirty="0"/>
              <a:t> has a database of protocols and bugs (and exploits) to apply against a system</a:t>
            </a:r>
          </a:p>
          <a:p>
            <a:pPr marL="622800" lvl="1" indent="-320400">
              <a:lnSpc>
                <a:spcPct val="100000"/>
              </a:lnSpc>
              <a:spcBef>
                <a:spcPts val="1000"/>
              </a:spcBef>
              <a:buFont typeface="Arial" panose="020B0604020202020204" pitchFamily="34" charset="0"/>
              <a:buChar char="•"/>
            </a:pPr>
            <a:r>
              <a:rPr lang="en-US" altLang="en-US" sz="2000" noProof="0" dirty="0"/>
              <a:t>Frequently launched from </a:t>
            </a:r>
            <a:r>
              <a:rPr lang="en-US" altLang="en-US" sz="2000" b="1" noProof="0" dirty="0">
                <a:solidFill>
                  <a:srgbClr val="002060"/>
                </a:solidFill>
              </a:rPr>
              <a:t>zombie systems</a:t>
            </a:r>
            <a:r>
              <a:rPr lang="en-US" altLang="en-US" sz="2000" noProof="0" dirty="0">
                <a:solidFill>
                  <a:srgbClr val="002060"/>
                </a:solidFill>
              </a:rPr>
              <a:t> </a:t>
            </a:r>
          </a:p>
          <a:p>
            <a:pPr marL="1144800" lvl="2" indent="-230400">
              <a:lnSpc>
                <a:spcPct val="100000"/>
              </a:lnSpc>
              <a:spcBef>
                <a:spcPts val="1000"/>
              </a:spcBef>
              <a:buFont typeface="Arial" panose="020B0604020202020204" pitchFamily="34" charset="0"/>
              <a:buChar char="•"/>
            </a:pPr>
            <a:r>
              <a:rPr lang="en-US" altLang="en-US" sz="1800" noProof="0" dirty="0"/>
              <a:t>To decrease trace-ability</a:t>
            </a:r>
            <a:r>
              <a:rPr lang="en-US" altLang="en-US" sz="2200" noProof="0" dirty="0"/>
              <a:t>	</a:t>
            </a:r>
          </a:p>
        </p:txBody>
      </p:sp>
      <p:sp>
        <p:nvSpPr>
          <p:cNvPr id="4" name="Slide Number Placeholder 3"/>
          <p:cNvSpPr>
            <a:spLocks noGrp="1"/>
          </p:cNvSpPr>
          <p:nvPr>
            <p:ph type="sldNum" sz="quarter" idx="10"/>
          </p:nvPr>
        </p:nvSpPr>
        <p:spPr/>
        <p:txBody>
          <a:bodyPr/>
          <a:lstStyle/>
          <a:p>
            <a:fld id="{D06C706D-0964-7842-B7B8-C5D733700528}" type="slidenum">
              <a:rPr lang="en-US" smtClean="0"/>
              <a:t>22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012178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System and Network Threats </a:t>
            </a:r>
            <a:r>
              <a:rPr lang="en-US" altLang="en-US" sz="1000" noProof="0" dirty="0"/>
              <a:t>4</a:t>
            </a:r>
            <a:endParaRPr lang="en-US" sz="1000" noProof="0" dirty="0"/>
          </a:p>
        </p:txBody>
      </p:sp>
      <p:sp>
        <p:nvSpPr>
          <p:cNvPr id="3" name="Content Placeholder 2"/>
          <p:cNvSpPr>
            <a:spLocks noGrp="1"/>
          </p:cNvSpPr>
          <p:nvPr>
            <p:ph sz="quarter" idx="12"/>
          </p:nvPr>
        </p:nvSpPr>
        <p:spPr>
          <a:xfrm>
            <a:off x="332508" y="1594379"/>
            <a:ext cx="8470180" cy="4623541"/>
          </a:xfrm>
        </p:spPr>
        <p:txBody>
          <a:bodyPr>
            <a:normAutofit/>
          </a:bodyPr>
          <a:lstStyle/>
          <a:p>
            <a:pPr marL="291600" indent="-291600">
              <a:lnSpc>
                <a:spcPct val="100000"/>
              </a:lnSpc>
              <a:buFont typeface="Arial" panose="020B0604020202020204" pitchFamily="34" charset="0"/>
              <a:buChar char="•"/>
            </a:pPr>
            <a:r>
              <a:rPr lang="en-US" altLang="en-US" sz="1800" b="1" noProof="0" dirty="0"/>
              <a:t>Denial of Service</a:t>
            </a:r>
          </a:p>
          <a:p>
            <a:pPr marL="622800" lvl="1" indent="-320400">
              <a:lnSpc>
                <a:spcPct val="110000"/>
              </a:lnSpc>
              <a:spcBef>
                <a:spcPts val="1000"/>
              </a:spcBef>
              <a:buFont typeface="Arial" panose="020B0604020202020204" pitchFamily="34" charset="0"/>
              <a:buChar char="•"/>
            </a:pPr>
            <a:r>
              <a:rPr lang="en-US" altLang="en-US" sz="1600" noProof="0" dirty="0"/>
              <a:t>Overload the targeted computer preventing it from doing any useful work</a:t>
            </a:r>
          </a:p>
          <a:p>
            <a:pPr marL="622800" lvl="1" indent="-320400">
              <a:lnSpc>
                <a:spcPct val="110000"/>
              </a:lnSpc>
              <a:spcBef>
                <a:spcPts val="1000"/>
              </a:spcBef>
              <a:buFont typeface="Arial" panose="020B0604020202020204" pitchFamily="34" charset="0"/>
              <a:buChar char="•"/>
            </a:pPr>
            <a:r>
              <a:rPr lang="en-US" altLang="en-US" sz="1600" b="1" noProof="0" dirty="0">
                <a:solidFill>
                  <a:srgbClr val="002060"/>
                </a:solidFill>
              </a:rPr>
              <a:t>Distributed Denial-of-Service</a:t>
            </a:r>
            <a:r>
              <a:rPr lang="en-US" altLang="en-US" sz="1600" noProof="0" dirty="0">
                <a:solidFill>
                  <a:srgbClr val="002060"/>
                </a:solidFill>
              </a:rPr>
              <a:t> </a:t>
            </a:r>
            <a:r>
              <a:rPr lang="en-US" altLang="en-US" sz="1600" noProof="0" dirty="0"/>
              <a:t>(</a:t>
            </a:r>
            <a:r>
              <a:rPr lang="en-US" altLang="en-US" sz="1600" b="1" noProof="0" dirty="0">
                <a:solidFill>
                  <a:srgbClr val="002060"/>
                </a:solidFill>
              </a:rPr>
              <a:t>D</a:t>
            </a:r>
            <a:r>
              <a:rPr lang="en-US" altLang="en-US" sz="100" b="1" noProof="0" dirty="0">
                <a:solidFill>
                  <a:srgbClr val="002060"/>
                </a:solidFill>
              </a:rPr>
              <a:t> </a:t>
            </a:r>
            <a:r>
              <a:rPr lang="en-US" altLang="en-US" sz="1600" b="1" noProof="0" dirty="0">
                <a:solidFill>
                  <a:srgbClr val="002060"/>
                </a:solidFill>
              </a:rPr>
              <a:t>DoS</a:t>
            </a:r>
            <a:r>
              <a:rPr lang="en-US" altLang="en-US" sz="1600" noProof="0" dirty="0"/>
              <a:t>) come from multiple sites at once</a:t>
            </a:r>
          </a:p>
          <a:p>
            <a:pPr marL="622800" lvl="1" indent="-320400">
              <a:lnSpc>
                <a:spcPct val="110000"/>
              </a:lnSpc>
              <a:spcBef>
                <a:spcPts val="1000"/>
              </a:spcBef>
              <a:buFont typeface="Arial" panose="020B0604020202020204" pitchFamily="34" charset="0"/>
              <a:buChar char="•"/>
            </a:pPr>
            <a:r>
              <a:rPr lang="en-US" altLang="en-US" sz="1600" noProof="0" dirty="0"/>
              <a:t>Consider the start of the I</a:t>
            </a:r>
            <a:r>
              <a:rPr lang="en-US" altLang="en-US" sz="100" noProof="0" dirty="0"/>
              <a:t> </a:t>
            </a:r>
            <a:r>
              <a:rPr lang="en-US" altLang="en-US" sz="1600" noProof="0" dirty="0"/>
              <a:t>P-connection handshake (S</a:t>
            </a:r>
            <a:r>
              <a:rPr lang="en-US" altLang="en-US" sz="100" noProof="0" dirty="0"/>
              <a:t> </a:t>
            </a:r>
            <a:r>
              <a:rPr lang="en-US" altLang="en-US" sz="1600" noProof="0" dirty="0"/>
              <a:t>Y</a:t>
            </a:r>
            <a:r>
              <a:rPr lang="en-US" altLang="en-US" sz="100" noProof="0" dirty="0"/>
              <a:t> </a:t>
            </a:r>
            <a:r>
              <a:rPr lang="en-US" altLang="en-US" sz="1600" noProof="0" dirty="0"/>
              <a:t>N)</a:t>
            </a:r>
          </a:p>
          <a:p>
            <a:pPr marL="1144800" lvl="2" indent="-230400">
              <a:lnSpc>
                <a:spcPct val="100000"/>
              </a:lnSpc>
              <a:spcBef>
                <a:spcPts val="1000"/>
              </a:spcBef>
              <a:buFont typeface="Arial" panose="020B0604020202020204" pitchFamily="34" charset="0"/>
              <a:buChar char="•"/>
            </a:pPr>
            <a:r>
              <a:rPr lang="en-US" altLang="en-US" sz="1400" noProof="0" dirty="0"/>
              <a:t>How many started-connections can the O</a:t>
            </a:r>
            <a:r>
              <a:rPr lang="en-US" altLang="en-US" sz="100" noProof="0" dirty="0"/>
              <a:t> </a:t>
            </a:r>
            <a:r>
              <a:rPr lang="en-US" altLang="en-US" sz="1400" noProof="0" dirty="0"/>
              <a:t>S handle?</a:t>
            </a:r>
          </a:p>
          <a:p>
            <a:pPr marL="622800" lvl="1" indent="-320400">
              <a:lnSpc>
                <a:spcPct val="110000"/>
              </a:lnSpc>
              <a:spcBef>
                <a:spcPts val="1000"/>
              </a:spcBef>
              <a:buFont typeface="Arial" panose="020B0604020202020204" pitchFamily="34" charset="0"/>
              <a:buChar char="•"/>
            </a:pPr>
            <a:r>
              <a:rPr lang="en-US" altLang="en-US" sz="1600" noProof="0" dirty="0"/>
              <a:t>Consider traffic to a web site</a:t>
            </a:r>
          </a:p>
          <a:p>
            <a:pPr marL="1144800" lvl="2" indent="-230400">
              <a:lnSpc>
                <a:spcPct val="100000"/>
              </a:lnSpc>
              <a:spcBef>
                <a:spcPts val="1000"/>
              </a:spcBef>
              <a:buFont typeface="Arial" panose="020B0604020202020204" pitchFamily="34" charset="0"/>
              <a:buChar char="•"/>
            </a:pPr>
            <a:r>
              <a:rPr lang="en-US" altLang="en-US" sz="1400" noProof="0" dirty="0"/>
              <a:t>How can you tell the difference between being a target and being really popular?</a:t>
            </a:r>
          </a:p>
          <a:p>
            <a:pPr marL="622800" lvl="1" indent="-320400">
              <a:lnSpc>
                <a:spcPct val="110000"/>
              </a:lnSpc>
              <a:spcBef>
                <a:spcPts val="1000"/>
              </a:spcBef>
              <a:buFont typeface="Arial" panose="020B0604020202020204" pitchFamily="34" charset="0"/>
              <a:buChar char="•"/>
            </a:pPr>
            <a:r>
              <a:rPr lang="en-US" altLang="en-US" sz="1600" noProof="0" dirty="0"/>
              <a:t>Accidental – C</a:t>
            </a:r>
            <a:r>
              <a:rPr lang="en-US" altLang="en-US" sz="100" noProof="0" dirty="0"/>
              <a:t> </a:t>
            </a:r>
            <a:r>
              <a:rPr lang="en-US" altLang="en-US" sz="1600" noProof="0" dirty="0"/>
              <a:t>S students writing bad </a:t>
            </a:r>
            <a:r>
              <a:rPr lang="en-US" altLang="en-US" sz="1600" noProof="0" dirty="0">
                <a:latin typeface="Courier New" panose="02070309020205020404" pitchFamily="49" charset="0"/>
                <a:cs typeface="Courier New" panose="02070309020205020404" pitchFamily="49" charset="0"/>
              </a:rPr>
              <a:t>fork() </a:t>
            </a:r>
            <a:r>
              <a:rPr lang="en-US" altLang="en-US" sz="1600" noProof="0" dirty="0"/>
              <a:t>code</a:t>
            </a:r>
          </a:p>
          <a:p>
            <a:pPr marL="622800" lvl="1" indent="-320400">
              <a:lnSpc>
                <a:spcPct val="110000"/>
              </a:lnSpc>
              <a:spcBef>
                <a:spcPts val="1000"/>
              </a:spcBef>
              <a:buFont typeface="Arial" panose="020B0604020202020204" pitchFamily="34" charset="0"/>
              <a:buChar char="•"/>
            </a:pPr>
            <a:r>
              <a:rPr lang="en-US" altLang="en-US" sz="1600" noProof="0" dirty="0"/>
              <a:t>Purposeful – extortion, punishment</a:t>
            </a:r>
          </a:p>
          <a:p>
            <a:pPr marL="291600" indent="-291600">
              <a:lnSpc>
                <a:spcPct val="100000"/>
              </a:lnSpc>
              <a:buFont typeface="Arial" panose="020B0604020202020204" pitchFamily="34" charset="0"/>
              <a:buChar char="•"/>
            </a:pPr>
            <a:r>
              <a:rPr lang="en-US" altLang="en-US" sz="1900" noProof="0" dirty="0"/>
              <a:t>Port scanning</a:t>
            </a:r>
          </a:p>
          <a:p>
            <a:pPr marL="622800" lvl="1" indent="-320400">
              <a:lnSpc>
                <a:spcPct val="110000"/>
              </a:lnSpc>
              <a:spcBef>
                <a:spcPts val="1000"/>
              </a:spcBef>
              <a:buFont typeface="Arial" panose="020B0604020202020204" pitchFamily="34" charset="0"/>
              <a:buChar char="•"/>
            </a:pPr>
            <a:r>
              <a:rPr lang="en-US" altLang="en-US" sz="1600" noProof="0" dirty="0"/>
              <a:t>Automated tool to look for network ports accepting connections</a:t>
            </a:r>
          </a:p>
          <a:p>
            <a:pPr marL="622800" lvl="1" indent="-320400">
              <a:lnSpc>
                <a:spcPct val="110000"/>
              </a:lnSpc>
              <a:spcBef>
                <a:spcPts val="1000"/>
              </a:spcBef>
              <a:buFont typeface="Arial" panose="020B0604020202020204" pitchFamily="34" charset="0"/>
              <a:buChar char="•"/>
            </a:pPr>
            <a:r>
              <a:rPr lang="en-US" altLang="en-US" sz="1600" noProof="0" dirty="0"/>
              <a:t>Used for good and evil</a:t>
            </a:r>
          </a:p>
        </p:txBody>
      </p:sp>
      <p:sp>
        <p:nvSpPr>
          <p:cNvPr id="4" name="Slide Number Placeholder 3"/>
          <p:cNvSpPr>
            <a:spLocks noGrp="1"/>
          </p:cNvSpPr>
          <p:nvPr>
            <p:ph type="sldNum" sz="quarter" idx="10"/>
          </p:nvPr>
        </p:nvSpPr>
        <p:spPr/>
        <p:txBody>
          <a:bodyPr/>
          <a:lstStyle/>
          <a:p>
            <a:fld id="{D06C706D-0964-7842-B7B8-C5D733700528}" type="slidenum">
              <a:rPr lang="en-US" smtClean="0"/>
              <a:t>23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835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Standard Security Attacks</a:t>
            </a:r>
            <a:endParaRPr lang="en-US" noProof="0" dirty="0"/>
          </a:p>
        </p:txBody>
      </p:sp>
      <p:pic>
        <p:nvPicPr>
          <p:cNvPr id="11" name="Content Placeholder 10" descr="Diagram shows communication between sender and receiver under normal condition. Communication occurs between attacker and receiver during masquerading and communication occurs between sender and receiver via attacker under man-in-the-middle condition."/>
          <p:cNvPicPr>
            <a:picLocks noGrp="1" noChangeAspect="1"/>
          </p:cNvPicPr>
          <p:nvPr>
            <p:ph sz="quarter" idx="12"/>
          </p:nvPr>
        </p:nvPicPr>
        <p:blipFill rotWithShape="1">
          <a:blip r:embed="rId2"/>
          <a:srcRect b="7065"/>
          <a:stretch/>
        </p:blipFill>
        <p:spPr>
          <a:xfrm>
            <a:off x="2914341" y="1634353"/>
            <a:ext cx="3078681" cy="3883041"/>
          </a:xfrm>
          <a:prstGeom prst="rect">
            <a:avLst/>
          </a:prstGeom>
        </p:spPr>
      </p:pic>
      <p:sp>
        <p:nvSpPr>
          <p:cNvPr id="8" name="Content Placeholder 7">
            <a:extLst>
              <a:ext uri="{FF2B5EF4-FFF2-40B4-BE49-F238E27FC236}">
                <a16:creationId xmlns:a16="http://schemas.microsoft.com/office/drawing/2014/main" id="{9B0BD227-C096-4AB0-A059-8329FF3BFF83}"/>
              </a:ext>
            </a:extLst>
          </p:cNvPr>
          <p:cNvSpPr>
            <a:spLocks noGrp="1"/>
          </p:cNvSpPr>
          <p:nvPr>
            <p:ph sz="quarter" idx="16"/>
          </p:nvPr>
        </p:nvSpPr>
        <p:spPr/>
        <p:txBody>
          <a:bodyPr>
            <a:normAutofit fontScale="85000" lnSpcReduction="20000"/>
          </a:bodyPr>
          <a:lstStyle/>
          <a:p>
            <a:pPr marL="0" indent="0" algn="ctr">
              <a:buNone/>
            </a:pPr>
            <a:r>
              <a:rPr lang="en-US" b="1" dirty="0"/>
              <a:t>Figure 16.6 </a:t>
            </a:r>
            <a:r>
              <a:rPr lang="en-US" dirty="0"/>
              <a:t>Standard security attacks.</a:t>
            </a:r>
            <a:endParaRPr lang="en-IN" dirty="0"/>
          </a:p>
        </p:txBody>
      </p:sp>
      <p:sp>
        <p:nvSpPr>
          <p:cNvPr id="4" name="Slide Number Placeholder 3"/>
          <p:cNvSpPr>
            <a:spLocks noGrp="1"/>
          </p:cNvSpPr>
          <p:nvPr>
            <p:ph type="sldNum" sz="quarter" idx="10"/>
          </p:nvPr>
        </p:nvSpPr>
        <p:spPr/>
        <p:txBody>
          <a:bodyPr/>
          <a:lstStyle/>
          <a:p>
            <a:fld id="{D06C706D-0964-7842-B7B8-C5D733700528}" type="slidenum">
              <a:rPr lang="en-US" smtClean="0"/>
              <a:t>24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1499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Cryptography as a Security Tool</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noProof="0" dirty="0"/>
              <a:t>Broadest security tool available</a:t>
            </a:r>
          </a:p>
          <a:p>
            <a:pPr marL="622800" lvl="1" indent="-320400">
              <a:lnSpc>
                <a:spcPct val="100000"/>
              </a:lnSpc>
              <a:spcBef>
                <a:spcPts val="1000"/>
              </a:spcBef>
              <a:buFont typeface="Arial" panose="020B0604020202020204" pitchFamily="34" charset="0"/>
              <a:buChar char="•"/>
            </a:pPr>
            <a:r>
              <a:rPr lang="en-US" altLang="en-US" sz="2000" noProof="0" dirty="0"/>
              <a:t>Internal to a given computer, source and destination of messages can be known and protected</a:t>
            </a:r>
          </a:p>
          <a:p>
            <a:pPr marL="1144800" lvl="2" indent="-230400">
              <a:lnSpc>
                <a:spcPct val="100000"/>
              </a:lnSpc>
              <a:spcBef>
                <a:spcPts val="1000"/>
              </a:spcBef>
              <a:buFont typeface="Arial" panose="020B0604020202020204" pitchFamily="34" charset="0"/>
              <a:buChar char="•"/>
            </a:pPr>
            <a:r>
              <a:rPr lang="en-US" altLang="en-US" sz="1800" noProof="0" dirty="0"/>
              <a:t>O</a:t>
            </a:r>
            <a:r>
              <a:rPr lang="en-US" altLang="en-US" sz="100" noProof="0" dirty="0"/>
              <a:t> </a:t>
            </a:r>
            <a:r>
              <a:rPr lang="en-US" altLang="en-US" sz="1800" noProof="0" dirty="0"/>
              <a:t>S creates, manages, protects process I</a:t>
            </a:r>
            <a:r>
              <a:rPr lang="en-US" altLang="en-US" sz="100" noProof="0" dirty="0"/>
              <a:t> </a:t>
            </a:r>
            <a:r>
              <a:rPr lang="en-US" altLang="en-US" sz="1800" noProof="0" dirty="0"/>
              <a:t>Ds, communication ports</a:t>
            </a:r>
          </a:p>
          <a:p>
            <a:pPr marL="622800" lvl="1" indent="-320400">
              <a:lnSpc>
                <a:spcPct val="100000"/>
              </a:lnSpc>
              <a:spcBef>
                <a:spcPts val="1000"/>
              </a:spcBef>
              <a:buFont typeface="Arial" panose="020B0604020202020204" pitchFamily="34" charset="0"/>
              <a:buChar char="•"/>
            </a:pPr>
            <a:r>
              <a:rPr lang="en-US" altLang="en-US" sz="2000" noProof="0" dirty="0"/>
              <a:t>Source and destination of messages on network cannot be trusted without cryptography</a:t>
            </a:r>
          </a:p>
          <a:p>
            <a:pPr marL="1144800" lvl="2" indent="-230400">
              <a:lnSpc>
                <a:spcPct val="100000"/>
              </a:lnSpc>
              <a:spcBef>
                <a:spcPts val="1000"/>
              </a:spcBef>
              <a:buFont typeface="Arial" panose="020B0604020202020204" pitchFamily="34" charset="0"/>
              <a:buChar char="•"/>
            </a:pPr>
            <a:r>
              <a:rPr lang="en-US" altLang="en-US" sz="1800" noProof="0" dirty="0"/>
              <a:t>Local network – I</a:t>
            </a:r>
            <a:r>
              <a:rPr lang="en-US" altLang="en-US" sz="100" noProof="0" dirty="0"/>
              <a:t> </a:t>
            </a:r>
            <a:r>
              <a:rPr lang="en-US" altLang="en-US" sz="1800" noProof="0" dirty="0"/>
              <a:t>P address?</a:t>
            </a:r>
          </a:p>
          <a:p>
            <a:pPr marL="1602000" lvl="3" indent="-230400">
              <a:lnSpc>
                <a:spcPct val="100000"/>
              </a:lnSpc>
              <a:spcBef>
                <a:spcPts val="1000"/>
              </a:spcBef>
              <a:buFont typeface="Arial" panose="020B0604020202020204" pitchFamily="34" charset="0"/>
              <a:buChar char="•"/>
            </a:pPr>
            <a:r>
              <a:rPr lang="en-US" altLang="en-US" sz="1600" noProof="0" dirty="0"/>
              <a:t>Consider unauthorized host added</a:t>
            </a:r>
          </a:p>
          <a:p>
            <a:pPr marL="1144800" lvl="2" indent="-230400">
              <a:lnSpc>
                <a:spcPct val="100000"/>
              </a:lnSpc>
              <a:spcBef>
                <a:spcPts val="1000"/>
              </a:spcBef>
              <a:buFont typeface="Arial" panose="020B0604020202020204" pitchFamily="34" charset="0"/>
              <a:buChar char="•"/>
            </a:pPr>
            <a:r>
              <a:rPr lang="en-US" altLang="en-US" sz="1800" noProof="0" dirty="0"/>
              <a:t>WAN / Internet – how to establish authenticity </a:t>
            </a:r>
          </a:p>
          <a:p>
            <a:pPr marL="1602000" lvl="3" indent="-230400">
              <a:lnSpc>
                <a:spcPct val="100000"/>
              </a:lnSpc>
              <a:spcBef>
                <a:spcPts val="1000"/>
              </a:spcBef>
              <a:buFont typeface="Arial" panose="020B0604020202020204" pitchFamily="34" charset="0"/>
              <a:buChar char="•"/>
            </a:pPr>
            <a:r>
              <a:rPr lang="en-US" altLang="en-US" sz="1600" noProof="0" dirty="0"/>
              <a:t>Not via I</a:t>
            </a:r>
            <a:r>
              <a:rPr lang="en-US" altLang="en-US" sz="100" noProof="0" dirty="0"/>
              <a:t> </a:t>
            </a:r>
            <a:r>
              <a:rPr lang="en-US" altLang="en-US" sz="1600" noProof="0" dirty="0"/>
              <a:t>P address</a:t>
            </a:r>
          </a:p>
        </p:txBody>
      </p:sp>
      <p:sp>
        <p:nvSpPr>
          <p:cNvPr id="4" name="Slide Number Placeholder 3"/>
          <p:cNvSpPr>
            <a:spLocks noGrp="1"/>
          </p:cNvSpPr>
          <p:nvPr>
            <p:ph type="sldNum" sz="quarter" idx="10"/>
          </p:nvPr>
        </p:nvSpPr>
        <p:spPr/>
        <p:txBody>
          <a:bodyPr/>
          <a:lstStyle/>
          <a:p>
            <a:fld id="{D06C706D-0964-7842-B7B8-C5D733700528}" type="slidenum">
              <a:rPr lang="en-US" smtClean="0"/>
              <a:t>25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7525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Cryptography </a:t>
            </a:r>
            <a:r>
              <a:rPr lang="en-US" altLang="en-US" sz="1000" baseline="0" noProof="0" dirty="0"/>
              <a:t>1</a:t>
            </a:r>
            <a:endParaRPr lang="en-US" sz="1000" baseline="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noProof="0" dirty="0"/>
              <a:t>Means to constrain potential senders (</a:t>
            </a:r>
            <a:r>
              <a:rPr lang="en-US" altLang="en-US" sz="2400" i="1" noProof="0" dirty="0"/>
              <a:t>sources</a:t>
            </a:r>
            <a:r>
              <a:rPr lang="en-US" altLang="en-US" sz="2400" noProof="0" dirty="0"/>
              <a:t>) and / or receivers (</a:t>
            </a:r>
            <a:r>
              <a:rPr lang="en-US" altLang="en-US" sz="2400" i="1" noProof="0" dirty="0"/>
              <a:t>destinations</a:t>
            </a:r>
            <a:r>
              <a:rPr lang="en-US" altLang="en-US" sz="2400" noProof="0" dirty="0"/>
              <a:t>) of </a:t>
            </a:r>
            <a:r>
              <a:rPr lang="en-US" altLang="en-US" sz="2400" i="1" noProof="0" dirty="0"/>
              <a:t>messages</a:t>
            </a:r>
          </a:p>
          <a:p>
            <a:pPr marL="622800" lvl="1" indent="-320400">
              <a:lnSpc>
                <a:spcPct val="100000"/>
              </a:lnSpc>
              <a:spcBef>
                <a:spcPts val="1000"/>
              </a:spcBef>
              <a:buFont typeface="Arial" panose="020B0604020202020204" pitchFamily="34" charset="0"/>
              <a:buChar char="•"/>
            </a:pPr>
            <a:r>
              <a:rPr lang="en-US" altLang="en-US" sz="2200" noProof="0" dirty="0"/>
              <a:t>Based on secrets (</a:t>
            </a:r>
            <a:r>
              <a:rPr lang="en-US" altLang="en-US" sz="2200" b="1" noProof="0" dirty="0">
                <a:solidFill>
                  <a:srgbClr val="002060"/>
                </a:solidFill>
              </a:rPr>
              <a:t>keys</a:t>
            </a:r>
            <a:r>
              <a:rPr lang="en-US" altLang="en-US" sz="2200" noProof="0" dirty="0"/>
              <a:t>)</a:t>
            </a:r>
          </a:p>
          <a:p>
            <a:pPr marL="622800" lvl="1" indent="-320400">
              <a:lnSpc>
                <a:spcPct val="100000"/>
              </a:lnSpc>
              <a:spcBef>
                <a:spcPts val="1000"/>
              </a:spcBef>
              <a:buFont typeface="Arial" panose="020B0604020202020204" pitchFamily="34" charset="0"/>
              <a:buChar char="•"/>
            </a:pPr>
            <a:r>
              <a:rPr lang="en-US" altLang="en-US" sz="2200" noProof="0" dirty="0"/>
              <a:t>Enables</a:t>
            </a:r>
          </a:p>
          <a:p>
            <a:pPr marL="1144800" lvl="2" indent="-230400">
              <a:lnSpc>
                <a:spcPct val="100000"/>
              </a:lnSpc>
              <a:spcBef>
                <a:spcPts val="1000"/>
              </a:spcBef>
              <a:buFont typeface="Arial" panose="020B0604020202020204" pitchFamily="34" charset="0"/>
              <a:buChar char="•"/>
            </a:pPr>
            <a:r>
              <a:rPr lang="en-US" altLang="en-US" noProof="0" dirty="0"/>
              <a:t>Confirmation of source</a:t>
            </a:r>
          </a:p>
          <a:p>
            <a:pPr marL="1144800" lvl="2" indent="-230400">
              <a:lnSpc>
                <a:spcPct val="100000"/>
              </a:lnSpc>
              <a:spcBef>
                <a:spcPts val="1000"/>
              </a:spcBef>
              <a:buFont typeface="Arial" panose="020B0604020202020204" pitchFamily="34" charset="0"/>
              <a:buChar char="•"/>
            </a:pPr>
            <a:r>
              <a:rPr lang="en-US" altLang="en-US" noProof="0" dirty="0"/>
              <a:t>Receipt only by certain destination</a:t>
            </a:r>
          </a:p>
          <a:p>
            <a:pPr marL="1144800" lvl="2" indent="-230400">
              <a:lnSpc>
                <a:spcPct val="100000"/>
              </a:lnSpc>
              <a:spcBef>
                <a:spcPts val="1000"/>
              </a:spcBef>
              <a:buFont typeface="Arial" panose="020B0604020202020204" pitchFamily="34" charset="0"/>
              <a:buChar char="•"/>
            </a:pPr>
            <a:r>
              <a:rPr lang="en-US" altLang="en-US" noProof="0" dirty="0"/>
              <a:t>Trust relationship between sender and receiver</a:t>
            </a:r>
          </a:p>
        </p:txBody>
      </p:sp>
      <p:sp>
        <p:nvSpPr>
          <p:cNvPr id="4" name="Slide Number Placeholder 3"/>
          <p:cNvSpPr>
            <a:spLocks noGrp="1"/>
          </p:cNvSpPr>
          <p:nvPr>
            <p:ph type="sldNum" sz="quarter" idx="10"/>
          </p:nvPr>
        </p:nvSpPr>
        <p:spPr/>
        <p:txBody>
          <a:bodyPr/>
          <a:lstStyle/>
          <a:p>
            <a:fld id="{D06C706D-0964-7842-B7B8-C5D733700528}" type="slidenum">
              <a:rPr lang="en-US" smtClean="0"/>
              <a:t>26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17021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Encryption </a:t>
            </a:r>
            <a:r>
              <a:rPr lang="en-US" altLang="en-US" sz="1000" noProof="0" dirty="0"/>
              <a:t>1</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000" noProof="0" dirty="0"/>
              <a:t>Constrains the set of possible receivers of a message</a:t>
            </a:r>
          </a:p>
          <a:p>
            <a:pPr marL="291600" indent="-291600">
              <a:lnSpc>
                <a:spcPct val="100000"/>
              </a:lnSpc>
              <a:buFont typeface="Arial" panose="020B0604020202020204" pitchFamily="34" charset="0"/>
              <a:buChar char="•"/>
            </a:pPr>
            <a:r>
              <a:rPr lang="en-US" altLang="en-US" sz="2000" b="1" noProof="0" dirty="0">
                <a:solidFill>
                  <a:srgbClr val="002060"/>
                </a:solidFill>
              </a:rPr>
              <a:t>Encryption</a:t>
            </a:r>
            <a:r>
              <a:rPr lang="en-US" altLang="en-US" sz="2000" noProof="0" dirty="0"/>
              <a:t> algorithm consists of</a:t>
            </a:r>
          </a:p>
          <a:p>
            <a:pPr marL="622800" lvl="1" indent="-320400">
              <a:lnSpc>
                <a:spcPct val="100000"/>
              </a:lnSpc>
              <a:spcBef>
                <a:spcPts val="1000"/>
              </a:spcBef>
              <a:buFont typeface="Arial" panose="020B0604020202020204" pitchFamily="34" charset="0"/>
              <a:buChar char="•"/>
            </a:pPr>
            <a:r>
              <a:rPr lang="en-US" altLang="en-US" sz="1800" noProof="0" dirty="0"/>
              <a:t>Set </a:t>
            </a:r>
            <a:r>
              <a:rPr lang="en-US" altLang="en-US" sz="1800" i="1" noProof="0" dirty="0"/>
              <a:t>K</a:t>
            </a:r>
            <a:r>
              <a:rPr lang="en-US" altLang="en-US" sz="1800" noProof="0" dirty="0"/>
              <a:t> of keys</a:t>
            </a:r>
          </a:p>
          <a:p>
            <a:pPr marL="622800" lvl="1" indent="-320400">
              <a:lnSpc>
                <a:spcPct val="100000"/>
              </a:lnSpc>
              <a:spcBef>
                <a:spcPts val="1000"/>
              </a:spcBef>
              <a:buFont typeface="Arial" panose="020B0604020202020204" pitchFamily="34" charset="0"/>
              <a:buChar char="•"/>
            </a:pPr>
            <a:r>
              <a:rPr lang="en-US" altLang="en-US" sz="1800" noProof="0" dirty="0"/>
              <a:t>Set </a:t>
            </a:r>
            <a:r>
              <a:rPr lang="en-US" altLang="en-US" sz="1800" i="1" noProof="0" dirty="0"/>
              <a:t>M</a:t>
            </a:r>
            <a:r>
              <a:rPr lang="en-US" altLang="en-US" sz="1800" noProof="0" dirty="0"/>
              <a:t> of Messages</a:t>
            </a:r>
          </a:p>
          <a:p>
            <a:pPr marL="622800" lvl="1" indent="-320400">
              <a:lnSpc>
                <a:spcPct val="100000"/>
              </a:lnSpc>
              <a:spcBef>
                <a:spcPts val="1000"/>
              </a:spcBef>
              <a:buFont typeface="Arial" panose="020B0604020202020204" pitchFamily="34" charset="0"/>
              <a:buChar char="•"/>
            </a:pPr>
            <a:r>
              <a:rPr lang="en-US" altLang="en-US" sz="1800" noProof="0" dirty="0"/>
              <a:t>Set </a:t>
            </a:r>
            <a:r>
              <a:rPr lang="en-US" altLang="en-US" sz="1800" i="1" noProof="0" dirty="0"/>
              <a:t>C</a:t>
            </a:r>
            <a:r>
              <a:rPr lang="en-US" altLang="en-US" sz="1800" noProof="0" dirty="0"/>
              <a:t> of ciphertexts (encrypted messages)</a:t>
            </a:r>
          </a:p>
          <a:p>
            <a:pPr marL="622800" lvl="1" indent="-320400">
              <a:lnSpc>
                <a:spcPct val="100000"/>
              </a:lnSpc>
              <a:spcBef>
                <a:spcPts val="1000"/>
              </a:spcBef>
              <a:buFont typeface="Arial" panose="020B0604020202020204" pitchFamily="34" charset="0"/>
              <a:buChar char="•"/>
            </a:pPr>
            <a:r>
              <a:rPr lang="en-US" altLang="en-US" sz="1800" noProof="0" dirty="0"/>
              <a:t>A function </a:t>
            </a:r>
            <a:r>
              <a:rPr lang="en-US" altLang="en-US" sz="1800" i="1" noProof="0" dirty="0"/>
              <a:t>E </a:t>
            </a:r>
            <a:r>
              <a:rPr lang="en-US" altLang="en-US" sz="1800" noProof="0" dirty="0"/>
              <a:t>: </a:t>
            </a:r>
            <a:r>
              <a:rPr lang="en-US" altLang="en-US" sz="1800" i="1" noProof="0" dirty="0"/>
              <a:t>K </a:t>
            </a:r>
            <a:r>
              <a:rPr lang="en-US" altLang="en-US" sz="1800" noProof="0" dirty="0"/>
              <a:t>→ (</a:t>
            </a:r>
            <a:r>
              <a:rPr lang="en-US" altLang="en-US" sz="1800" i="1" noProof="0" dirty="0"/>
              <a:t>M</a:t>
            </a:r>
            <a:r>
              <a:rPr lang="en-US" altLang="en-US" sz="1800" noProof="0" dirty="0"/>
              <a:t>→</a:t>
            </a:r>
            <a:r>
              <a:rPr lang="en-US" altLang="en-US" sz="1800" i="1" noProof="0" dirty="0"/>
              <a:t>C</a:t>
            </a:r>
            <a:r>
              <a:rPr lang="en-US" altLang="en-US" sz="1800" noProof="0" dirty="0"/>
              <a:t>). That is, for each </a:t>
            </a:r>
            <a:r>
              <a:rPr lang="en-US" altLang="en-US" sz="1800" i="1" noProof="0" dirty="0"/>
              <a:t>k </a:t>
            </a:r>
            <a:r>
              <a:rPr lang="en-US" altLang="en-US" sz="1800" noProof="0" dirty="0">
                <a:sym typeface="Symbol" panose="05050102010706020507" pitchFamily="18" charset="2"/>
              </a:rPr>
              <a:t></a:t>
            </a:r>
            <a:r>
              <a:rPr lang="en-US" altLang="en-US" sz="1800" noProof="0" dirty="0"/>
              <a:t> </a:t>
            </a:r>
            <a:r>
              <a:rPr lang="en-US" altLang="en-US" sz="1800" i="1" noProof="0" dirty="0"/>
              <a:t>K</a:t>
            </a:r>
            <a:r>
              <a:rPr lang="en-US" altLang="en-US" sz="1800" noProof="0" dirty="0"/>
              <a:t>, </a:t>
            </a:r>
            <a:r>
              <a:rPr lang="en-US" altLang="en-US" sz="1800" i="1" noProof="0" dirty="0" err="1"/>
              <a:t>E</a:t>
            </a:r>
            <a:r>
              <a:rPr lang="en-US" altLang="en-US" sz="1800" i="1" baseline="-25000" noProof="0" dirty="0" err="1"/>
              <a:t>k</a:t>
            </a:r>
            <a:r>
              <a:rPr lang="en-US" altLang="en-US" sz="1800" i="1" noProof="0" dirty="0"/>
              <a:t> </a:t>
            </a:r>
            <a:r>
              <a:rPr lang="en-US" altLang="en-US" sz="1800" noProof="0" dirty="0"/>
              <a:t>is a function for generating ciphertexts from messages</a:t>
            </a:r>
          </a:p>
          <a:p>
            <a:pPr marL="1144800" lvl="2" indent="-230400">
              <a:lnSpc>
                <a:spcPct val="100000"/>
              </a:lnSpc>
              <a:spcBef>
                <a:spcPts val="1000"/>
              </a:spcBef>
              <a:buFont typeface="Arial" panose="020B0604020202020204" pitchFamily="34" charset="0"/>
              <a:buChar char="•"/>
            </a:pPr>
            <a:r>
              <a:rPr lang="en-US" altLang="en-US" sz="1600" noProof="0" dirty="0"/>
              <a:t>Both </a:t>
            </a:r>
            <a:r>
              <a:rPr lang="en-US" altLang="en-US" sz="1600" i="1" noProof="0" dirty="0"/>
              <a:t>E </a:t>
            </a:r>
            <a:r>
              <a:rPr lang="en-US" altLang="en-US" sz="1600" noProof="0" dirty="0"/>
              <a:t>and </a:t>
            </a:r>
            <a:r>
              <a:rPr lang="en-US" altLang="en-US" sz="1600" i="1" noProof="0" dirty="0" err="1"/>
              <a:t>E</a:t>
            </a:r>
            <a:r>
              <a:rPr lang="en-US" altLang="en-US" sz="1600" baseline="-25000" noProof="0" dirty="0" err="1"/>
              <a:t>k</a:t>
            </a:r>
            <a:r>
              <a:rPr lang="en-US" altLang="en-US" sz="1600" noProof="0" dirty="0"/>
              <a:t> for any </a:t>
            </a:r>
            <a:r>
              <a:rPr lang="en-US" altLang="en-US" sz="1600" i="1" noProof="0" dirty="0"/>
              <a:t>k </a:t>
            </a:r>
            <a:r>
              <a:rPr lang="en-US" altLang="en-US" sz="1600" noProof="0" dirty="0"/>
              <a:t>should be efficiently computable functions</a:t>
            </a:r>
          </a:p>
          <a:p>
            <a:pPr marL="622800" lvl="1" indent="-320400">
              <a:lnSpc>
                <a:spcPct val="100000"/>
              </a:lnSpc>
              <a:spcBef>
                <a:spcPts val="1000"/>
              </a:spcBef>
              <a:buFont typeface="Arial" panose="020B0604020202020204" pitchFamily="34" charset="0"/>
              <a:buChar char="•"/>
            </a:pPr>
            <a:r>
              <a:rPr lang="en-US" altLang="en-US" sz="1800" noProof="0" dirty="0"/>
              <a:t>A function </a:t>
            </a:r>
            <a:r>
              <a:rPr lang="en-US" altLang="en-US" sz="1800" i="1" noProof="0" dirty="0"/>
              <a:t>D </a:t>
            </a:r>
            <a:r>
              <a:rPr lang="en-US" altLang="en-US" sz="1800" noProof="0" dirty="0"/>
              <a:t>: </a:t>
            </a:r>
            <a:r>
              <a:rPr lang="en-US" altLang="en-US" sz="1800" i="1" noProof="0" dirty="0"/>
              <a:t>K </a:t>
            </a:r>
            <a:r>
              <a:rPr lang="en-US" altLang="en-US" sz="1800" noProof="0" dirty="0"/>
              <a:t>→ (</a:t>
            </a:r>
            <a:r>
              <a:rPr lang="en-US" altLang="en-US" sz="1800" i="1" noProof="0" dirty="0"/>
              <a:t>C </a:t>
            </a:r>
            <a:r>
              <a:rPr lang="en-US" altLang="en-US" sz="1800" noProof="0" dirty="0"/>
              <a:t>→ </a:t>
            </a:r>
            <a:r>
              <a:rPr lang="en-US" altLang="en-US" sz="1800" i="1" noProof="0" dirty="0"/>
              <a:t>M</a:t>
            </a:r>
            <a:r>
              <a:rPr lang="en-US" altLang="en-US" sz="1800" noProof="0" dirty="0"/>
              <a:t>). That is, for each </a:t>
            </a:r>
            <a:r>
              <a:rPr lang="en-US" altLang="en-US" sz="1800" i="1" noProof="0" dirty="0"/>
              <a:t>k </a:t>
            </a:r>
            <a:r>
              <a:rPr lang="en-US" altLang="en-US" sz="1800" i="1" noProof="0" dirty="0">
                <a:sym typeface="Symbol" panose="05050102010706020507" pitchFamily="18" charset="2"/>
              </a:rPr>
              <a:t></a:t>
            </a:r>
            <a:r>
              <a:rPr lang="en-US" altLang="en-US" sz="1800" noProof="0" dirty="0"/>
              <a:t> </a:t>
            </a:r>
            <a:r>
              <a:rPr lang="en-US" altLang="en-US" sz="1800" i="1" noProof="0" dirty="0"/>
              <a:t>K</a:t>
            </a:r>
            <a:r>
              <a:rPr lang="en-US" altLang="en-US" sz="1800" noProof="0" dirty="0"/>
              <a:t>, </a:t>
            </a:r>
            <a:r>
              <a:rPr lang="en-US" altLang="en-US" sz="1800" i="1" noProof="0" dirty="0"/>
              <a:t>D</a:t>
            </a:r>
            <a:r>
              <a:rPr lang="en-US" altLang="en-US" sz="1800" baseline="-25000" noProof="0" dirty="0"/>
              <a:t>k</a:t>
            </a:r>
            <a:r>
              <a:rPr lang="en-US" altLang="en-US" sz="1800" noProof="0" dirty="0"/>
              <a:t> is a function for generating messages from ciphertexts</a:t>
            </a:r>
          </a:p>
          <a:p>
            <a:pPr marL="1144800" lvl="2" indent="-230400">
              <a:lnSpc>
                <a:spcPct val="100000"/>
              </a:lnSpc>
              <a:spcBef>
                <a:spcPts val="1000"/>
              </a:spcBef>
              <a:buFont typeface="Arial" panose="020B0604020202020204" pitchFamily="34" charset="0"/>
              <a:buChar char="•"/>
            </a:pPr>
            <a:r>
              <a:rPr lang="en-US" altLang="en-US" sz="1600" noProof="0" dirty="0"/>
              <a:t>Both </a:t>
            </a:r>
            <a:r>
              <a:rPr lang="en-US" altLang="en-US" sz="1600" i="1" noProof="0" dirty="0"/>
              <a:t>D </a:t>
            </a:r>
            <a:r>
              <a:rPr lang="en-US" altLang="en-US" sz="1600" noProof="0" dirty="0"/>
              <a:t>and </a:t>
            </a:r>
            <a:r>
              <a:rPr lang="en-US" altLang="en-US" sz="1600" i="1" noProof="0" dirty="0"/>
              <a:t>D</a:t>
            </a:r>
            <a:r>
              <a:rPr lang="en-US" altLang="en-US" sz="1600" baseline="-25000" noProof="0" dirty="0"/>
              <a:t>k</a:t>
            </a:r>
            <a:r>
              <a:rPr lang="en-US" altLang="en-US" sz="1600" noProof="0" dirty="0"/>
              <a:t> for any </a:t>
            </a:r>
            <a:r>
              <a:rPr lang="en-US" altLang="en-US" sz="1600" i="1" noProof="0" dirty="0"/>
              <a:t>k </a:t>
            </a:r>
            <a:r>
              <a:rPr lang="en-US" altLang="en-US" sz="1600" noProof="0" dirty="0"/>
              <a:t>should be efficiently computable functions</a:t>
            </a:r>
          </a:p>
        </p:txBody>
      </p:sp>
      <p:sp>
        <p:nvSpPr>
          <p:cNvPr id="4" name="Slide Number Placeholder 3"/>
          <p:cNvSpPr>
            <a:spLocks noGrp="1"/>
          </p:cNvSpPr>
          <p:nvPr>
            <p:ph type="sldNum" sz="quarter" idx="10"/>
          </p:nvPr>
        </p:nvSpPr>
        <p:spPr/>
        <p:txBody>
          <a:bodyPr/>
          <a:lstStyle/>
          <a:p>
            <a:fld id="{D06C706D-0964-7842-B7B8-C5D733700528}" type="slidenum">
              <a:rPr lang="en-US" smtClean="0"/>
              <a:t>27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25124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Encryption </a:t>
            </a:r>
            <a:r>
              <a:rPr lang="en-US" altLang="en-US" sz="1000" noProof="0" dirty="0"/>
              <a:t>2</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600" noProof="0" dirty="0"/>
              <a:t>An encryption algorithm must provide this essential property: Given a ciphertext c </a:t>
            </a:r>
            <a:r>
              <a:rPr lang="en-US" altLang="en-US" sz="2600" noProof="0" dirty="0">
                <a:sym typeface="Symbol" panose="05050102010706020507" pitchFamily="18" charset="2"/>
              </a:rPr>
              <a:t> </a:t>
            </a:r>
            <a:r>
              <a:rPr lang="en-US" altLang="en-US" sz="2600" noProof="0" dirty="0"/>
              <a:t>C, a computer can compute m such that </a:t>
            </a:r>
            <a:r>
              <a:rPr lang="en-US" altLang="en-US" sz="2600" noProof="0" dirty="0" err="1"/>
              <a:t>E</a:t>
            </a:r>
            <a:r>
              <a:rPr lang="en-US" altLang="en-US" sz="2600" baseline="-25000" noProof="0" dirty="0" err="1"/>
              <a:t>k</a:t>
            </a:r>
            <a:r>
              <a:rPr lang="en-US" altLang="en-US" sz="2600" noProof="0" dirty="0"/>
              <a:t>(m) = c only if it possesses </a:t>
            </a:r>
            <a:r>
              <a:rPr lang="en-US" altLang="en-US" sz="2600" i="1" noProof="0" dirty="0"/>
              <a:t>k</a:t>
            </a:r>
          </a:p>
          <a:p>
            <a:pPr marL="622800" lvl="1" indent="-320400">
              <a:lnSpc>
                <a:spcPct val="100000"/>
              </a:lnSpc>
              <a:spcBef>
                <a:spcPts val="1000"/>
              </a:spcBef>
              <a:buFont typeface="Arial" panose="020B0604020202020204" pitchFamily="34" charset="0"/>
              <a:buChar char="•"/>
            </a:pPr>
            <a:r>
              <a:rPr lang="en-US" altLang="en-US" noProof="0" dirty="0"/>
              <a:t>Thus, a computer holding </a:t>
            </a:r>
            <a:r>
              <a:rPr lang="en-US" altLang="en-US" i="1" noProof="0" dirty="0"/>
              <a:t>k </a:t>
            </a:r>
            <a:r>
              <a:rPr lang="en-US" altLang="en-US" noProof="0" dirty="0"/>
              <a:t>can decrypt ciphertexts to the plaintexts used to produce them, but a computer not holding </a:t>
            </a:r>
            <a:r>
              <a:rPr lang="en-US" altLang="en-US" i="1" noProof="0" dirty="0"/>
              <a:t>k </a:t>
            </a:r>
            <a:r>
              <a:rPr lang="en-US" altLang="en-US" noProof="0" dirty="0"/>
              <a:t>cannot decrypt ciphertexts</a:t>
            </a:r>
          </a:p>
          <a:p>
            <a:pPr marL="622800" lvl="1" indent="-320400">
              <a:lnSpc>
                <a:spcPct val="100000"/>
              </a:lnSpc>
              <a:spcBef>
                <a:spcPts val="1000"/>
              </a:spcBef>
              <a:buFont typeface="Arial" panose="020B0604020202020204" pitchFamily="34" charset="0"/>
              <a:buChar char="•"/>
            </a:pPr>
            <a:r>
              <a:rPr lang="en-US" altLang="en-US" noProof="0" dirty="0"/>
              <a:t>Since ciphertexts are generally exposed (for example, sent on the network), it is important that it be infeasible to derive </a:t>
            </a:r>
            <a:r>
              <a:rPr lang="en-US" altLang="en-US" i="1" noProof="0" dirty="0"/>
              <a:t>k</a:t>
            </a:r>
            <a:r>
              <a:rPr lang="en-US" altLang="en-US" noProof="0" dirty="0"/>
              <a:t> from the ciphertexts</a:t>
            </a:r>
          </a:p>
        </p:txBody>
      </p:sp>
      <p:sp>
        <p:nvSpPr>
          <p:cNvPr id="4" name="Slide Number Placeholder 3"/>
          <p:cNvSpPr>
            <a:spLocks noGrp="1"/>
          </p:cNvSpPr>
          <p:nvPr>
            <p:ph type="sldNum" sz="quarter" idx="10"/>
          </p:nvPr>
        </p:nvSpPr>
        <p:spPr/>
        <p:txBody>
          <a:bodyPr/>
          <a:lstStyle/>
          <a:p>
            <a:fld id="{D06C706D-0964-7842-B7B8-C5D733700528}" type="slidenum">
              <a:rPr lang="en-US" smtClean="0"/>
              <a:t>28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475444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698142"/>
          </a:xfrm>
        </p:spPr>
        <p:txBody>
          <a:bodyPr>
            <a:noAutofit/>
          </a:bodyPr>
          <a:lstStyle/>
          <a:p>
            <a:r>
              <a:rPr lang="en-US" altLang="en-US" noProof="0" dirty="0"/>
              <a:t>Symmetric Encryption</a:t>
            </a:r>
            <a:endParaRPr lang="en-US" noProof="0" dirty="0"/>
          </a:p>
        </p:txBody>
      </p:sp>
      <p:sp>
        <p:nvSpPr>
          <p:cNvPr id="6" name="Content Placeholder 5"/>
          <p:cNvSpPr>
            <a:spLocks noGrp="1"/>
          </p:cNvSpPr>
          <p:nvPr>
            <p:ph sz="quarter" idx="12"/>
          </p:nvPr>
        </p:nvSpPr>
        <p:spPr>
          <a:xfrm>
            <a:off x="332508" y="1443210"/>
            <a:ext cx="8470180" cy="2456761"/>
          </a:xfrm>
        </p:spPr>
        <p:txBody>
          <a:bodyPr>
            <a:normAutofit/>
          </a:bodyPr>
          <a:lstStyle/>
          <a:p>
            <a:pPr marL="291600" indent="-291600">
              <a:lnSpc>
                <a:spcPct val="100000"/>
              </a:lnSpc>
              <a:buFont typeface="Arial" panose="020B0604020202020204" pitchFamily="34" charset="0"/>
              <a:buChar char="•"/>
            </a:pPr>
            <a:r>
              <a:rPr lang="en-US" altLang="en-US" sz="1600" noProof="0" dirty="0"/>
              <a:t>Same key used to encrypt and decrypt</a:t>
            </a:r>
          </a:p>
          <a:p>
            <a:pPr marL="622800" lvl="1" indent="-320400">
              <a:lnSpc>
                <a:spcPct val="100000"/>
              </a:lnSpc>
              <a:buFont typeface="Arial" panose="020B0604020202020204" pitchFamily="34" charset="0"/>
              <a:buChar char="•"/>
            </a:pPr>
            <a:r>
              <a:rPr lang="en-US" altLang="en-US" sz="1400" noProof="0" dirty="0"/>
              <a:t>Therefore </a:t>
            </a:r>
            <a:r>
              <a:rPr lang="en-US" altLang="en-US" sz="1400" i="1" noProof="0" dirty="0"/>
              <a:t>k</a:t>
            </a:r>
            <a:r>
              <a:rPr lang="en-US" altLang="en-US" sz="1400" noProof="0" dirty="0"/>
              <a:t> must be kept secret</a:t>
            </a:r>
          </a:p>
          <a:p>
            <a:pPr marL="291600" indent="-291600">
              <a:lnSpc>
                <a:spcPct val="100000"/>
              </a:lnSpc>
              <a:buFont typeface="Arial" panose="020B0604020202020204" pitchFamily="34" charset="0"/>
              <a:buChar char="•"/>
            </a:pPr>
            <a:r>
              <a:rPr lang="en-US" altLang="en-US" sz="1600" noProof="0" dirty="0"/>
              <a:t>D</a:t>
            </a:r>
            <a:r>
              <a:rPr lang="en-US" altLang="en-US" sz="100" noProof="0" dirty="0"/>
              <a:t> </a:t>
            </a:r>
            <a:r>
              <a:rPr lang="en-US" altLang="en-US" sz="1600" noProof="0" dirty="0"/>
              <a:t>E</a:t>
            </a:r>
            <a:r>
              <a:rPr lang="en-US" altLang="en-US" sz="100" noProof="0" dirty="0"/>
              <a:t> </a:t>
            </a:r>
            <a:r>
              <a:rPr lang="en-US" altLang="en-US" sz="1600" noProof="0" dirty="0"/>
              <a:t>S was most commonly used symmetric block-encryption algorithm (created by U</a:t>
            </a:r>
            <a:r>
              <a:rPr lang="en-US" altLang="en-US" sz="100" noProof="0" dirty="0"/>
              <a:t> </a:t>
            </a:r>
            <a:r>
              <a:rPr lang="en-US" altLang="en-US" sz="1600" noProof="0" dirty="0"/>
              <a:t>S Govt)</a:t>
            </a:r>
          </a:p>
          <a:p>
            <a:pPr marL="622800" lvl="1" indent="-320400">
              <a:lnSpc>
                <a:spcPct val="100000"/>
              </a:lnSpc>
              <a:buFont typeface="Arial" panose="020B0604020202020204" pitchFamily="34" charset="0"/>
              <a:buChar char="•"/>
            </a:pPr>
            <a:r>
              <a:rPr lang="en-US" altLang="en-US" sz="1400" noProof="0" dirty="0"/>
              <a:t>Encrypts a block of data at a time</a:t>
            </a:r>
          </a:p>
          <a:p>
            <a:pPr marL="622800" lvl="1" indent="-320400">
              <a:lnSpc>
                <a:spcPct val="100000"/>
              </a:lnSpc>
              <a:buFont typeface="Arial" panose="020B0604020202020204" pitchFamily="34" charset="0"/>
              <a:buChar char="•"/>
            </a:pPr>
            <a:r>
              <a:rPr lang="en-US" altLang="en-US" sz="1400" noProof="0" dirty="0"/>
              <a:t>Keys too short so now considered insecure</a:t>
            </a:r>
          </a:p>
          <a:p>
            <a:pPr marL="291600" indent="-291600">
              <a:lnSpc>
                <a:spcPct val="100000"/>
              </a:lnSpc>
              <a:buFont typeface="Arial" panose="020B0604020202020204" pitchFamily="34" charset="0"/>
              <a:buChar char="•"/>
            </a:pPr>
            <a:r>
              <a:rPr lang="en-US" altLang="en-US" sz="1600" noProof="0" dirty="0"/>
              <a:t>Triple-D</a:t>
            </a:r>
            <a:r>
              <a:rPr lang="en-US" altLang="en-US" sz="100" noProof="0" dirty="0"/>
              <a:t> </a:t>
            </a:r>
            <a:r>
              <a:rPr lang="en-US" altLang="en-US" sz="1600" noProof="0" dirty="0"/>
              <a:t>E</a:t>
            </a:r>
            <a:r>
              <a:rPr lang="en-US" altLang="en-US" sz="100" noProof="0" dirty="0"/>
              <a:t> </a:t>
            </a:r>
            <a:r>
              <a:rPr lang="en-US" altLang="en-US" sz="1600" noProof="0" dirty="0"/>
              <a:t>S considered more secure</a:t>
            </a:r>
          </a:p>
          <a:p>
            <a:pPr marL="622800" lvl="1" indent="-320400">
              <a:lnSpc>
                <a:spcPct val="100000"/>
              </a:lnSpc>
              <a:buFont typeface="Arial" panose="020B0604020202020204" pitchFamily="34" charset="0"/>
              <a:buChar char="•"/>
            </a:pPr>
            <a:r>
              <a:rPr lang="en-US" altLang="en-US" sz="1400" noProof="0" dirty="0"/>
              <a:t>Algorithm used 3 times using 2 or 3 keys</a:t>
            </a:r>
          </a:p>
        </p:txBody>
      </p:sp>
      <p:sp>
        <p:nvSpPr>
          <p:cNvPr id="7" name="Content Placeholder 6"/>
          <p:cNvSpPr>
            <a:spLocks noGrp="1"/>
          </p:cNvSpPr>
          <p:nvPr>
            <p:ph sz="quarter" idx="13"/>
          </p:nvPr>
        </p:nvSpPr>
        <p:spPr>
          <a:xfrm>
            <a:off x="331788" y="3910985"/>
            <a:ext cx="1717349" cy="297455"/>
          </a:xfrm>
        </p:spPr>
        <p:txBody>
          <a:bodyPr>
            <a:normAutofit lnSpcReduction="10000"/>
          </a:bodyPr>
          <a:lstStyle/>
          <a:p>
            <a:pPr marL="622800" lvl="1" indent="-320400">
              <a:lnSpc>
                <a:spcPct val="100000"/>
              </a:lnSpc>
              <a:spcBef>
                <a:spcPts val="1000"/>
              </a:spcBef>
            </a:pPr>
            <a:r>
              <a:rPr lang="en-US" altLang="en-US" sz="1400" noProof="0" dirty="0"/>
              <a:t>For example </a:t>
            </a:r>
          </a:p>
        </p:txBody>
      </p:sp>
      <p:graphicFrame>
        <p:nvGraphicFramePr>
          <p:cNvPr id="11" name="Content Placeholder 10" descr="c equals E subscript k 3 end subscript open parentheses D subscript k 2 end subscript open parentheses E subscript k 1 end subscript open parentheses m close parentheses close parentheses close parentheses&#10;Accessibility document"/>
          <p:cNvGraphicFramePr>
            <a:graphicFrameLocks noGrp="1" noChangeAspect="1"/>
          </p:cNvGraphicFramePr>
          <p:nvPr>
            <p:ph sz="quarter" idx="14"/>
            <p:extLst>
              <p:ext uri="{D42A27DB-BD31-4B8C-83A1-F6EECF244321}">
                <p14:modId xmlns:p14="http://schemas.microsoft.com/office/powerpoint/2010/main" val="2879293572"/>
              </p:ext>
            </p:extLst>
          </p:nvPr>
        </p:nvGraphicFramePr>
        <p:xfrm>
          <a:off x="2136775" y="3911600"/>
          <a:ext cx="1841500" cy="312738"/>
        </p:xfrm>
        <a:graphic>
          <a:graphicData uri="http://schemas.openxmlformats.org/presentationml/2006/ole">
            <mc:AlternateContent xmlns:mc="http://schemas.openxmlformats.org/markup-compatibility/2006">
              <mc:Choice xmlns:v="urn:schemas-microsoft-com:vml" Requires="v">
                <p:oleObj spid="_x0000_s1074" name="Equation" r:id="rId3" imgW="1346040" imgH="228600" progId="Equation.DSMT4">
                  <p:embed/>
                </p:oleObj>
              </mc:Choice>
              <mc:Fallback>
                <p:oleObj name="Equation" r:id="rId3" imgW="1346040" imgH="228600" progId="Equation.DSMT4">
                  <p:embed/>
                  <p:pic>
                    <p:nvPicPr>
                      <p:cNvPr id="0" name=""/>
                      <p:cNvPicPr/>
                      <p:nvPr/>
                    </p:nvPicPr>
                    <p:blipFill>
                      <a:blip r:embed="rId4"/>
                      <a:stretch>
                        <a:fillRect/>
                      </a:stretch>
                    </p:blipFill>
                    <p:spPr>
                      <a:xfrm>
                        <a:off x="2136775" y="3911600"/>
                        <a:ext cx="1841500" cy="312738"/>
                      </a:xfrm>
                      <a:prstGeom prst="rect">
                        <a:avLst/>
                      </a:prstGeom>
                    </p:spPr>
                  </p:pic>
                </p:oleObj>
              </mc:Fallback>
            </mc:AlternateContent>
          </a:graphicData>
        </a:graphic>
      </p:graphicFrame>
      <p:sp>
        <p:nvSpPr>
          <p:cNvPr id="9" name="Content Placeholder 8"/>
          <p:cNvSpPr>
            <a:spLocks noGrp="1"/>
          </p:cNvSpPr>
          <p:nvPr>
            <p:ph sz="quarter" idx="15"/>
          </p:nvPr>
        </p:nvSpPr>
        <p:spPr>
          <a:xfrm>
            <a:off x="331788" y="4226713"/>
            <a:ext cx="8550275" cy="2111366"/>
          </a:xfrm>
        </p:spPr>
        <p:txBody>
          <a:bodyPr>
            <a:normAutofit/>
          </a:bodyPr>
          <a:lstStyle/>
          <a:p>
            <a:pPr>
              <a:lnSpc>
                <a:spcPct val="100000"/>
              </a:lnSpc>
            </a:pPr>
            <a:r>
              <a:rPr lang="en-US" altLang="en-US" sz="1600" noProof="0" dirty="0"/>
              <a:t>2001 NIST adopted new block cipher - Advanced Encryption Standard (</a:t>
            </a:r>
            <a:r>
              <a:rPr lang="en-US" altLang="en-US" sz="1600" b="1" noProof="0" dirty="0">
                <a:solidFill>
                  <a:srgbClr val="002060"/>
                </a:solidFill>
              </a:rPr>
              <a:t>A</a:t>
            </a:r>
            <a:r>
              <a:rPr lang="en-US" altLang="en-US" sz="100" b="1" noProof="0" dirty="0">
                <a:solidFill>
                  <a:srgbClr val="002060"/>
                </a:solidFill>
              </a:rPr>
              <a:t> </a:t>
            </a:r>
            <a:r>
              <a:rPr lang="en-US" altLang="en-US" sz="1600" b="1" noProof="0" dirty="0">
                <a:solidFill>
                  <a:srgbClr val="002060"/>
                </a:solidFill>
              </a:rPr>
              <a:t>E</a:t>
            </a:r>
            <a:r>
              <a:rPr lang="en-US" altLang="en-US" sz="100" b="1" noProof="0" dirty="0">
                <a:solidFill>
                  <a:srgbClr val="002060"/>
                </a:solidFill>
              </a:rPr>
              <a:t> </a:t>
            </a:r>
            <a:r>
              <a:rPr lang="en-US" altLang="en-US" sz="1600" b="1" noProof="0" dirty="0">
                <a:solidFill>
                  <a:srgbClr val="002060"/>
                </a:solidFill>
              </a:rPr>
              <a:t>S</a:t>
            </a:r>
            <a:r>
              <a:rPr lang="en-US" altLang="en-US" sz="1600" noProof="0" dirty="0"/>
              <a:t>)</a:t>
            </a:r>
          </a:p>
          <a:p>
            <a:pPr marL="622800" lvl="1" indent="-320400">
              <a:lnSpc>
                <a:spcPct val="100000"/>
              </a:lnSpc>
              <a:spcBef>
                <a:spcPts val="1000"/>
              </a:spcBef>
            </a:pPr>
            <a:r>
              <a:rPr lang="en-US" altLang="en-US" sz="1400" noProof="0" dirty="0"/>
              <a:t>Keys of 128, 192, or 256 bits, works on 128 bit blocks</a:t>
            </a:r>
          </a:p>
          <a:p>
            <a:pPr>
              <a:lnSpc>
                <a:spcPct val="100000"/>
              </a:lnSpc>
            </a:pPr>
            <a:r>
              <a:rPr lang="en-US" altLang="en-US" sz="1600" noProof="0" dirty="0"/>
              <a:t>RC4 is most common symmetric stream cipher, but known to have vulnerabilities</a:t>
            </a:r>
          </a:p>
          <a:p>
            <a:pPr marL="622800" lvl="1" indent="-320400">
              <a:lnSpc>
                <a:spcPct val="100000"/>
              </a:lnSpc>
              <a:spcBef>
                <a:spcPts val="1000"/>
              </a:spcBef>
            </a:pPr>
            <a:r>
              <a:rPr lang="en-US" altLang="en-US" sz="1400" noProof="0" dirty="0"/>
              <a:t>Encrypts/decrypts a stream of bytes (i.e., wireless transmission)</a:t>
            </a:r>
          </a:p>
          <a:p>
            <a:pPr marL="622800" lvl="1" indent="-320400">
              <a:lnSpc>
                <a:spcPct val="100000"/>
              </a:lnSpc>
              <a:spcBef>
                <a:spcPts val="1000"/>
              </a:spcBef>
            </a:pPr>
            <a:r>
              <a:rPr lang="en-US" altLang="en-US" sz="1400" noProof="0" dirty="0"/>
              <a:t>Key is a input to pseudo-random-bit generator</a:t>
            </a:r>
          </a:p>
          <a:p>
            <a:pPr marL="1144800" lvl="2" indent="-230400">
              <a:lnSpc>
                <a:spcPct val="100000"/>
              </a:lnSpc>
              <a:spcBef>
                <a:spcPts val="1000"/>
              </a:spcBef>
            </a:pPr>
            <a:r>
              <a:rPr lang="en-US" altLang="en-US" sz="1200" noProof="0" dirty="0"/>
              <a:t>Generates an infinite </a:t>
            </a:r>
            <a:r>
              <a:rPr lang="en-US" altLang="en-US" sz="1200" b="1" noProof="0" dirty="0">
                <a:solidFill>
                  <a:srgbClr val="002060"/>
                </a:solidFill>
              </a:rPr>
              <a:t>keystream</a:t>
            </a:r>
          </a:p>
        </p:txBody>
      </p:sp>
      <p:sp>
        <p:nvSpPr>
          <p:cNvPr id="4" name="Slide Number Placeholder 3"/>
          <p:cNvSpPr>
            <a:spLocks noGrp="1"/>
          </p:cNvSpPr>
          <p:nvPr>
            <p:ph type="sldNum" sz="quarter" idx="10"/>
          </p:nvPr>
        </p:nvSpPr>
        <p:spPr/>
        <p:txBody>
          <a:bodyPr/>
          <a:lstStyle/>
          <a:p>
            <a:fld id="{D06C706D-0964-7842-B7B8-C5D733700528}" type="slidenum">
              <a:rPr lang="en-US" smtClean="0"/>
              <a:t>29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3913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Objectives</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Discuss security threats and attacks</a:t>
            </a:r>
          </a:p>
          <a:p>
            <a:pPr marL="291600" indent="-291600">
              <a:lnSpc>
                <a:spcPct val="100000"/>
              </a:lnSpc>
              <a:buFont typeface="Arial" panose="020B0604020202020204" pitchFamily="34" charset="0"/>
              <a:buChar char="•"/>
            </a:pPr>
            <a:r>
              <a:rPr lang="en-US" altLang="en-US" noProof="0" dirty="0"/>
              <a:t>Explain the fundamentals of encryption, authentication, and hashing</a:t>
            </a:r>
          </a:p>
          <a:p>
            <a:pPr marL="291600" indent="-291600">
              <a:lnSpc>
                <a:spcPct val="100000"/>
              </a:lnSpc>
              <a:buFont typeface="Arial" panose="020B0604020202020204" pitchFamily="34" charset="0"/>
              <a:buChar char="•"/>
            </a:pPr>
            <a:r>
              <a:rPr lang="en-US" altLang="en-US" noProof="0" dirty="0"/>
              <a:t>Examine the uses of cryptography in computing</a:t>
            </a:r>
          </a:p>
          <a:p>
            <a:pPr marL="291600" indent="-291600">
              <a:lnSpc>
                <a:spcPct val="100000"/>
              </a:lnSpc>
              <a:buFont typeface="Arial" panose="020B0604020202020204" pitchFamily="34" charset="0"/>
              <a:buChar char="•"/>
            </a:pPr>
            <a:r>
              <a:rPr lang="en-US" altLang="en-US" noProof="0" dirty="0"/>
              <a:t>Describe the various countermeasures to security attacks</a:t>
            </a:r>
          </a:p>
        </p:txBody>
      </p:sp>
      <p:sp>
        <p:nvSpPr>
          <p:cNvPr id="4" name="Slide Number Placeholder 3"/>
          <p:cNvSpPr>
            <a:spLocks noGrp="1"/>
          </p:cNvSpPr>
          <p:nvPr>
            <p:ph type="sldNum" sz="quarter" idx="10"/>
          </p:nvPr>
        </p:nvSpPr>
        <p:spPr/>
        <p:txBody>
          <a:bodyPr/>
          <a:lstStyle/>
          <a:p>
            <a:fld id="{D06C706D-0964-7842-B7B8-C5D733700528}" type="slidenum">
              <a:rPr lang="en-US" smtClean="0"/>
              <a:t>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85652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ltLang="en-US" sz="3400" noProof="0" dirty="0"/>
              <a:t>Secure Communication over Insecure Medium</a:t>
            </a:r>
            <a:endParaRPr lang="en-US" sz="3400" noProof="0" dirty="0"/>
          </a:p>
        </p:txBody>
      </p:sp>
      <p:pic>
        <p:nvPicPr>
          <p:cNvPr id="12" name="Content Placeholder 11" descr="Flow diagram. Sender writes plain text message, applies encryption key and sends it over insecure channel, receiver applies decryption key and reads message. Key exchange happens only between sender and receiver and attacker is unable to read the message."/>
          <p:cNvPicPr>
            <a:picLocks noGrp="1" noChangeAspect="1"/>
          </p:cNvPicPr>
          <p:nvPr>
            <p:ph sz="quarter" idx="12"/>
          </p:nvPr>
        </p:nvPicPr>
        <p:blipFill>
          <a:blip r:embed="rId2"/>
          <a:stretch>
            <a:fillRect/>
          </a:stretch>
        </p:blipFill>
        <p:spPr>
          <a:xfrm>
            <a:off x="3282529" y="1825207"/>
            <a:ext cx="2569418" cy="4387850"/>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968472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Asymmetric Encryption </a:t>
            </a:r>
            <a:r>
              <a:rPr lang="en-US" altLang="en-US" sz="1000" noProof="0" dirty="0"/>
              <a:t>1</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b="1" noProof="0" dirty="0">
                <a:solidFill>
                  <a:srgbClr val="002060"/>
                </a:solidFill>
              </a:rPr>
              <a:t>Public-key encryption </a:t>
            </a:r>
            <a:r>
              <a:rPr lang="en-US" altLang="en-US" sz="2400" noProof="0" dirty="0"/>
              <a:t>based on each user having two keys:</a:t>
            </a:r>
          </a:p>
          <a:p>
            <a:pPr marL="622800" lvl="1" indent="-320400">
              <a:lnSpc>
                <a:spcPct val="100000"/>
              </a:lnSpc>
              <a:spcBef>
                <a:spcPts val="1000"/>
              </a:spcBef>
              <a:buFont typeface="Arial" panose="020B0604020202020204" pitchFamily="34" charset="0"/>
              <a:buChar char="•"/>
            </a:pPr>
            <a:r>
              <a:rPr lang="en-US" altLang="en-US" sz="2200" b="1" noProof="0" dirty="0">
                <a:solidFill>
                  <a:srgbClr val="002060"/>
                </a:solidFill>
              </a:rPr>
              <a:t>public key </a:t>
            </a:r>
            <a:r>
              <a:rPr lang="en-US" altLang="en-US" sz="2200" noProof="0" dirty="0"/>
              <a:t>– published key used to encrypt data</a:t>
            </a:r>
          </a:p>
          <a:p>
            <a:pPr marL="622800" lvl="1" indent="-320400">
              <a:lnSpc>
                <a:spcPct val="100000"/>
              </a:lnSpc>
              <a:spcBef>
                <a:spcPts val="1000"/>
              </a:spcBef>
              <a:buFont typeface="Arial" panose="020B0604020202020204" pitchFamily="34" charset="0"/>
              <a:buChar char="•"/>
            </a:pPr>
            <a:r>
              <a:rPr lang="en-US" altLang="en-US" sz="2200" b="1" noProof="0" dirty="0">
                <a:solidFill>
                  <a:srgbClr val="002060"/>
                </a:solidFill>
              </a:rPr>
              <a:t>private key </a:t>
            </a:r>
            <a:r>
              <a:rPr lang="en-US" altLang="en-US" sz="2200" noProof="0" dirty="0"/>
              <a:t>– key known only to individual user used to decrypt data</a:t>
            </a:r>
          </a:p>
          <a:p>
            <a:pPr marL="291600" indent="-291600">
              <a:lnSpc>
                <a:spcPct val="100000"/>
              </a:lnSpc>
              <a:buFont typeface="Arial" panose="020B0604020202020204" pitchFamily="34" charset="0"/>
              <a:buChar char="•"/>
            </a:pPr>
            <a:r>
              <a:rPr lang="en-US" altLang="en-US" sz="2400" noProof="0" dirty="0"/>
              <a:t>Must be an encryption scheme that can be made public without making it easy to figure out the decryption scheme</a:t>
            </a:r>
          </a:p>
          <a:p>
            <a:pPr marL="622800" lvl="1" indent="-320400">
              <a:lnSpc>
                <a:spcPct val="100000"/>
              </a:lnSpc>
              <a:spcBef>
                <a:spcPts val="1000"/>
              </a:spcBef>
              <a:buFont typeface="Arial" panose="020B0604020202020204" pitchFamily="34" charset="0"/>
              <a:buChar char="•"/>
            </a:pPr>
            <a:r>
              <a:rPr lang="en-US" altLang="en-US" sz="2200" noProof="0" dirty="0"/>
              <a:t>Most common is </a:t>
            </a:r>
            <a:r>
              <a:rPr lang="en-US" altLang="en-US" sz="2200" b="1" noProof="0" dirty="0">
                <a:solidFill>
                  <a:srgbClr val="002060"/>
                </a:solidFill>
              </a:rPr>
              <a:t>R</a:t>
            </a:r>
            <a:r>
              <a:rPr lang="en-US" altLang="en-US" sz="100" b="1" noProof="0" dirty="0">
                <a:solidFill>
                  <a:srgbClr val="002060"/>
                </a:solidFill>
              </a:rPr>
              <a:t> </a:t>
            </a:r>
            <a:r>
              <a:rPr lang="en-US" altLang="en-US" sz="2200" b="1" noProof="0" dirty="0">
                <a:solidFill>
                  <a:srgbClr val="002060"/>
                </a:solidFill>
              </a:rPr>
              <a:t>S</a:t>
            </a:r>
            <a:r>
              <a:rPr lang="en-US" altLang="en-US" sz="100" b="1" noProof="0" dirty="0">
                <a:solidFill>
                  <a:srgbClr val="002060"/>
                </a:solidFill>
              </a:rPr>
              <a:t> </a:t>
            </a:r>
            <a:r>
              <a:rPr lang="en-US" altLang="en-US" sz="2200" b="1" noProof="0" dirty="0">
                <a:solidFill>
                  <a:srgbClr val="002060"/>
                </a:solidFill>
              </a:rPr>
              <a:t>A</a:t>
            </a:r>
            <a:r>
              <a:rPr lang="en-US" altLang="en-US" sz="2200" noProof="0" dirty="0"/>
              <a:t> block cipher</a:t>
            </a:r>
          </a:p>
          <a:p>
            <a:pPr marL="622800" lvl="1" indent="-320400">
              <a:lnSpc>
                <a:spcPct val="100000"/>
              </a:lnSpc>
              <a:spcBef>
                <a:spcPts val="1000"/>
              </a:spcBef>
              <a:buFont typeface="Arial" panose="020B0604020202020204" pitchFamily="34" charset="0"/>
              <a:buChar char="•"/>
            </a:pPr>
            <a:r>
              <a:rPr lang="en-US" altLang="en-US" sz="2200" noProof="0" dirty="0"/>
              <a:t>Efficient algorithm for testing whether or not a number is prime</a:t>
            </a:r>
          </a:p>
          <a:p>
            <a:pPr marL="622800" lvl="1" indent="-320400">
              <a:lnSpc>
                <a:spcPct val="100000"/>
              </a:lnSpc>
              <a:spcBef>
                <a:spcPts val="1000"/>
              </a:spcBef>
              <a:buFont typeface="Arial" panose="020B0604020202020204" pitchFamily="34" charset="0"/>
              <a:buChar char="•"/>
            </a:pPr>
            <a:r>
              <a:rPr lang="en-US" altLang="en-US" sz="2200" noProof="0" dirty="0"/>
              <a:t>No efficient algorithm is know for finding the prime factors of a number</a:t>
            </a:r>
          </a:p>
        </p:txBody>
      </p:sp>
      <p:sp>
        <p:nvSpPr>
          <p:cNvPr id="4" name="Slide Number Placeholder 3"/>
          <p:cNvSpPr>
            <a:spLocks noGrp="1"/>
          </p:cNvSpPr>
          <p:nvPr>
            <p:ph type="sldNum" sz="quarter" idx="10"/>
          </p:nvPr>
        </p:nvSpPr>
        <p:spPr/>
        <p:txBody>
          <a:bodyPr/>
          <a:lstStyle/>
          <a:p>
            <a:fld id="{D06C706D-0964-7842-B7B8-C5D733700528}" type="slidenum">
              <a:rPr lang="en-US" smtClean="0"/>
              <a:t>31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05158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Asymmetric Encryption </a:t>
            </a:r>
            <a:r>
              <a:rPr lang="en-US" altLang="en-US" sz="1000" noProof="0" dirty="0"/>
              <a:t>2</a:t>
            </a:r>
            <a:endParaRPr lang="en-US" sz="1000" noProof="0" dirty="0"/>
          </a:p>
        </p:txBody>
      </p:sp>
      <p:sp>
        <p:nvSpPr>
          <p:cNvPr id="6" name="Content Placeholder 5"/>
          <p:cNvSpPr>
            <a:spLocks noGrp="1"/>
          </p:cNvSpPr>
          <p:nvPr>
            <p:ph sz="quarter" idx="12"/>
          </p:nvPr>
        </p:nvSpPr>
        <p:spPr>
          <a:xfrm>
            <a:off x="332508" y="1786885"/>
            <a:ext cx="8470180" cy="2201221"/>
          </a:xfrm>
        </p:spPr>
        <p:txBody>
          <a:bodyPr>
            <a:normAutofit/>
          </a:bodyPr>
          <a:lstStyle/>
          <a:p>
            <a:pPr marL="291600" indent="-291600">
              <a:lnSpc>
                <a:spcPct val="100000"/>
              </a:lnSpc>
              <a:buFont typeface="Arial" panose="020B0604020202020204" pitchFamily="34" charset="0"/>
              <a:buChar char="•"/>
            </a:pPr>
            <a:r>
              <a:rPr lang="en-US" altLang="en-US" sz="2000" noProof="0" dirty="0"/>
              <a:t>Formally, it is computationally infeasible to derive </a:t>
            </a:r>
            <a:r>
              <a:rPr lang="en-US" altLang="en-US" sz="2000" i="1" noProof="0" dirty="0" err="1"/>
              <a:t>k</a:t>
            </a:r>
            <a:r>
              <a:rPr lang="en-US" altLang="en-US" sz="2000" i="1" baseline="-25000" noProof="0" dirty="0" err="1"/>
              <a:t>d,N</a:t>
            </a:r>
            <a:r>
              <a:rPr lang="en-US" altLang="en-US" sz="2000" noProof="0" dirty="0"/>
              <a:t> from </a:t>
            </a:r>
            <a:r>
              <a:rPr lang="en-US" altLang="en-US" sz="2000" i="1" noProof="0" dirty="0" err="1"/>
              <a:t>k</a:t>
            </a:r>
            <a:r>
              <a:rPr lang="en-US" altLang="en-US" sz="2000" i="1" baseline="-25000" noProof="0" dirty="0" err="1"/>
              <a:t>e,N</a:t>
            </a:r>
            <a:r>
              <a:rPr lang="en-US" altLang="en-US" sz="2000" noProof="0" dirty="0"/>
              <a:t>, and so </a:t>
            </a:r>
            <a:r>
              <a:rPr lang="en-US" altLang="en-US" sz="2000" i="1" noProof="0" dirty="0" err="1"/>
              <a:t>k</a:t>
            </a:r>
            <a:r>
              <a:rPr lang="en-US" altLang="en-US" sz="2000" i="1" baseline="-25000" noProof="0" dirty="0" err="1"/>
              <a:t>e</a:t>
            </a:r>
            <a:r>
              <a:rPr lang="en-US" altLang="en-US" sz="2000" i="1" baseline="-25000" noProof="0" dirty="0"/>
              <a:t> </a:t>
            </a:r>
            <a:r>
              <a:rPr lang="en-US" altLang="en-US" sz="2000" noProof="0" dirty="0"/>
              <a:t>need not be kept secret and can be widely disseminated</a:t>
            </a:r>
          </a:p>
          <a:p>
            <a:pPr marL="622800" lvl="1" indent="-320400">
              <a:lnSpc>
                <a:spcPct val="100000"/>
              </a:lnSpc>
              <a:spcBef>
                <a:spcPts val="1000"/>
              </a:spcBef>
              <a:buFont typeface="Arial" panose="020B0604020202020204" pitchFamily="34" charset="0"/>
              <a:buChar char="•"/>
            </a:pPr>
            <a:r>
              <a:rPr lang="en-US" altLang="en-US" sz="1800" i="1" noProof="0" dirty="0" err="1"/>
              <a:t>k</a:t>
            </a:r>
            <a:r>
              <a:rPr lang="en-US" altLang="en-US" sz="1800" i="1" baseline="-25000" noProof="0" dirty="0" err="1"/>
              <a:t>e</a:t>
            </a:r>
            <a:r>
              <a:rPr lang="en-US" altLang="en-US" sz="1800" noProof="0" dirty="0"/>
              <a:t> is the </a:t>
            </a:r>
            <a:r>
              <a:rPr lang="en-US" altLang="en-US" sz="1800" b="1" noProof="0" dirty="0">
                <a:solidFill>
                  <a:srgbClr val="002060"/>
                </a:solidFill>
              </a:rPr>
              <a:t>public key</a:t>
            </a:r>
          </a:p>
          <a:p>
            <a:pPr marL="622800" lvl="1" indent="-320400">
              <a:lnSpc>
                <a:spcPct val="100000"/>
              </a:lnSpc>
              <a:spcBef>
                <a:spcPts val="1000"/>
              </a:spcBef>
              <a:buFont typeface="Arial" panose="020B0604020202020204" pitchFamily="34" charset="0"/>
              <a:buChar char="•"/>
            </a:pPr>
            <a:r>
              <a:rPr lang="en-US" altLang="en-US" sz="1800" i="1" noProof="0" dirty="0" err="1"/>
              <a:t>k</a:t>
            </a:r>
            <a:r>
              <a:rPr lang="en-US" altLang="en-US" sz="1800" i="1" baseline="-25000" noProof="0" dirty="0" err="1"/>
              <a:t>d</a:t>
            </a:r>
            <a:r>
              <a:rPr lang="en-US" altLang="en-US" sz="1800" noProof="0" dirty="0"/>
              <a:t> is the </a:t>
            </a:r>
            <a:r>
              <a:rPr lang="en-US" altLang="en-US" sz="1800" b="1" noProof="0" dirty="0">
                <a:solidFill>
                  <a:srgbClr val="002060"/>
                </a:solidFill>
              </a:rPr>
              <a:t>private key</a:t>
            </a:r>
          </a:p>
          <a:p>
            <a:pPr marL="622800" lvl="1" indent="-320400">
              <a:lnSpc>
                <a:spcPct val="100000"/>
              </a:lnSpc>
              <a:spcBef>
                <a:spcPts val="1000"/>
              </a:spcBef>
              <a:buFont typeface="Arial" panose="020B0604020202020204" pitchFamily="34" charset="0"/>
              <a:buChar char="•"/>
            </a:pPr>
            <a:r>
              <a:rPr lang="en-US" altLang="en-US" sz="1800" i="1" noProof="0" dirty="0"/>
              <a:t>N </a:t>
            </a:r>
            <a:r>
              <a:rPr lang="en-US" altLang="en-US" sz="1800" noProof="0" dirty="0"/>
              <a:t>is the product of two large, randomly chosen prime numbers </a:t>
            </a:r>
            <a:r>
              <a:rPr lang="en-US" altLang="en-US" sz="1800" i="1" noProof="0" dirty="0"/>
              <a:t>p </a:t>
            </a:r>
            <a:r>
              <a:rPr lang="en-US" altLang="en-US" sz="1800" noProof="0" dirty="0"/>
              <a:t>and </a:t>
            </a:r>
            <a:r>
              <a:rPr lang="en-US" altLang="en-US" sz="1800" i="1" noProof="0" dirty="0"/>
              <a:t>q </a:t>
            </a:r>
            <a:r>
              <a:rPr lang="en-US" altLang="en-US" sz="1800" noProof="0" dirty="0"/>
              <a:t>(for example, </a:t>
            </a:r>
            <a:r>
              <a:rPr lang="en-US" altLang="en-US" sz="1800" i="1" noProof="0" dirty="0"/>
              <a:t>p </a:t>
            </a:r>
            <a:r>
              <a:rPr lang="en-US" altLang="en-US" sz="1800" noProof="0" dirty="0"/>
              <a:t>and </a:t>
            </a:r>
            <a:r>
              <a:rPr lang="en-US" altLang="en-US" sz="1800" i="1" noProof="0" dirty="0"/>
              <a:t>q </a:t>
            </a:r>
            <a:r>
              <a:rPr lang="en-US" altLang="en-US" sz="1800" noProof="0" dirty="0"/>
              <a:t>are 512 bits each)</a:t>
            </a:r>
          </a:p>
        </p:txBody>
      </p:sp>
      <p:sp>
        <p:nvSpPr>
          <p:cNvPr id="7" name="Content Placeholder 6"/>
          <p:cNvSpPr>
            <a:spLocks noGrp="1"/>
          </p:cNvSpPr>
          <p:nvPr>
            <p:ph sz="quarter" idx="13"/>
          </p:nvPr>
        </p:nvSpPr>
        <p:spPr>
          <a:xfrm>
            <a:off x="332508" y="3988107"/>
            <a:ext cx="3049670" cy="407624"/>
          </a:xfrm>
        </p:spPr>
        <p:txBody>
          <a:bodyPr>
            <a:normAutofit/>
          </a:bodyPr>
          <a:lstStyle/>
          <a:p>
            <a:pPr marL="622800" lvl="1" indent="-320400">
              <a:lnSpc>
                <a:spcPct val="100000"/>
              </a:lnSpc>
              <a:spcBef>
                <a:spcPts val="1000"/>
              </a:spcBef>
              <a:buFont typeface="Arial" panose="020B0604020202020204" pitchFamily="34" charset="0"/>
              <a:buChar char="•"/>
            </a:pPr>
            <a:r>
              <a:rPr lang="en-US" altLang="en-US" sz="1800" noProof="0" dirty="0"/>
              <a:t>Encryption algorithm is</a:t>
            </a:r>
            <a:endParaRPr lang="en-US" sz="1800" noProof="0" dirty="0"/>
          </a:p>
        </p:txBody>
      </p:sp>
      <p:graphicFrame>
        <p:nvGraphicFramePr>
          <p:cNvPr id="18" name="Content Placeholder 17" descr="E subscript k e comma N end subscript open parentheses m close parentheses equals m to the power of k subscript e end exponent"/>
          <p:cNvGraphicFramePr>
            <a:graphicFrameLocks noGrp="1" noChangeAspect="1"/>
          </p:cNvGraphicFramePr>
          <p:nvPr>
            <p:ph sz="quarter" idx="14"/>
            <p:extLst>
              <p:ext uri="{D42A27DB-BD31-4B8C-83A1-F6EECF244321}">
                <p14:modId xmlns:p14="http://schemas.microsoft.com/office/powerpoint/2010/main" val="3445180195"/>
              </p:ext>
            </p:extLst>
          </p:nvPr>
        </p:nvGraphicFramePr>
        <p:xfrm>
          <a:off x="3451873" y="4009430"/>
          <a:ext cx="1383645" cy="365182"/>
        </p:xfrm>
        <a:graphic>
          <a:graphicData uri="http://schemas.openxmlformats.org/presentationml/2006/ole">
            <mc:AlternateContent xmlns:mc="http://schemas.openxmlformats.org/markup-compatibility/2006">
              <mc:Choice xmlns:v="urn:schemas-microsoft-com:vml" Requires="v">
                <p:oleObj spid="_x0000_s2139" name="Equation" r:id="rId3" imgW="914400" imgH="241200" progId="Equation.DSMT4">
                  <p:embed/>
                </p:oleObj>
              </mc:Choice>
              <mc:Fallback>
                <p:oleObj name="Equation" r:id="rId3" imgW="914400" imgH="241200" progId="Equation.DSMT4">
                  <p:embed/>
                  <p:pic>
                    <p:nvPicPr>
                      <p:cNvPr id="0" name=""/>
                      <p:cNvPicPr/>
                      <p:nvPr/>
                    </p:nvPicPr>
                    <p:blipFill>
                      <a:blip r:embed="rId4"/>
                      <a:stretch>
                        <a:fillRect/>
                      </a:stretch>
                    </p:blipFill>
                    <p:spPr>
                      <a:xfrm>
                        <a:off x="3451873" y="4009430"/>
                        <a:ext cx="1383645" cy="365182"/>
                      </a:xfrm>
                      <a:prstGeom prst="rect">
                        <a:avLst/>
                      </a:prstGeom>
                    </p:spPr>
                  </p:pic>
                </p:oleObj>
              </mc:Fallback>
            </mc:AlternateContent>
          </a:graphicData>
        </a:graphic>
      </p:graphicFrame>
      <p:sp>
        <p:nvSpPr>
          <p:cNvPr id="9" name="Content Placeholder 8"/>
          <p:cNvSpPr>
            <a:spLocks noGrp="1"/>
          </p:cNvSpPr>
          <p:nvPr>
            <p:ph sz="quarter" idx="15"/>
          </p:nvPr>
        </p:nvSpPr>
        <p:spPr>
          <a:xfrm>
            <a:off x="4862082" y="4009430"/>
            <a:ext cx="2806595" cy="386301"/>
          </a:xfrm>
        </p:spPr>
        <p:txBody>
          <a:bodyPr>
            <a:normAutofit/>
          </a:bodyPr>
          <a:lstStyle/>
          <a:p>
            <a:r>
              <a:rPr lang="en-US" altLang="en-US" sz="1800" noProof="0" dirty="0"/>
              <a:t>mod </a:t>
            </a:r>
            <a:r>
              <a:rPr lang="en-US" altLang="en-US" sz="1800" i="1" noProof="0" dirty="0"/>
              <a:t>N</a:t>
            </a:r>
            <a:r>
              <a:rPr lang="en-US" altLang="en-US" sz="1800" noProof="0" dirty="0"/>
              <a:t>, where </a:t>
            </a:r>
            <a:r>
              <a:rPr lang="en-US" altLang="en-US" sz="1800" i="1" noProof="0" dirty="0" err="1"/>
              <a:t>k</a:t>
            </a:r>
            <a:r>
              <a:rPr lang="en-US" altLang="en-US" sz="1800" i="1" baseline="-25000" noProof="0" dirty="0" err="1"/>
              <a:t>e</a:t>
            </a:r>
            <a:r>
              <a:rPr lang="en-US" altLang="en-US" sz="1800" i="1" noProof="0" dirty="0"/>
              <a:t> </a:t>
            </a:r>
            <a:r>
              <a:rPr lang="en-US" altLang="en-US" sz="1800" noProof="0" dirty="0"/>
              <a:t>satisfies</a:t>
            </a:r>
            <a:endParaRPr lang="en-US" sz="1800" noProof="0" dirty="0"/>
          </a:p>
        </p:txBody>
      </p:sp>
      <p:sp>
        <p:nvSpPr>
          <p:cNvPr id="10" name="Content Placeholder 9"/>
          <p:cNvSpPr>
            <a:spLocks noGrp="1"/>
          </p:cNvSpPr>
          <p:nvPr>
            <p:ph sz="quarter" idx="16"/>
          </p:nvPr>
        </p:nvSpPr>
        <p:spPr>
          <a:xfrm>
            <a:off x="332508" y="4417055"/>
            <a:ext cx="3247974" cy="353250"/>
          </a:xfrm>
        </p:spPr>
        <p:txBody>
          <a:bodyPr>
            <a:normAutofit/>
          </a:bodyPr>
          <a:lstStyle/>
          <a:p>
            <a:pPr marL="628650" lvl="1"/>
            <a:r>
              <a:rPr lang="en-US" altLang="en-US" sz="1800" i="1" noProof="0" dirty="0" err="1"/>
              <a:t>k</a:t>
            </a:r>
            <a:r>
              <a:rPr lang="en-US" altLang="en-US" sz="1800" i="1" baseline="-25000" noProof="0" dirty="0" err="1"/>
              <a:t>e</a:t>
            </a:r>
            <a:r>
              <a:rPr lang="en-US" altLang="en-US" sz="1800" i="1" noProof="0" dirty="0" err="1"/>
              <a:t>k</a:t>
            </a:r>
            <a:r>
              <a:rPr lang="en-US" altLang="en-US" sz="1800" i="1" baseline="-25000" noProof="0" dirty="0" err="1"/>
              <a:t>d</a:t>
            </a:r>
            <a:r>
              <a:rPr lang="en-US" altLang="en-US" sz="1800" i="1" baseline="-25000" noProof="0" dirty="0"/>
              <a:t> </a:t>
            </a:r>
            <a:r>
              <a:rPr lang="en-US" altLang="en-US" sz="1800" noProof="0" dirty="0"/>
              <a:t>mod (</a:t>
            </a:r>
            <a:r>
              <a:rPr lang="en-US" altLang="en-US" sz="1800" i="1" noProof="0" dirty="0"/>
              <a:t>p</a:t>
            </a:r>
            <a:r>
              <a:rPr lang="en-US" altLang="en-US" sz="1800" noProof="0" dirty="0"/>
              <a:t>−1)(</a:t>
            </a:r>
            <a:r>
              <a:rPr lang="en-US" altLang="en-US" sz="1800" i="1" noProof="0" dirty="0"/>
              <a:t>q </a:t>
            </a:r>
            <a:r>
              <a:rPr lang="en-US" altLang="en-US" sz="1800" noProof="0" dirty="0"/>
              <a:t>−1) = 1</a:t>
            </a:r>
          </a:p>
        </p:txBody>
      </p:sp>
      <p:sp>
        <p:nvSpPr>
          <p:cNvPr id="11" name="Content Placeholder 10"/>
          <p:cNvSpPr>
            <a:spLocks noGrp="1"/>
          </p:cNvSpPr>
          <p:nvPr>
            <p:ph sz="quarter" idx="17"/>
          </p:nvPr>
        </p:nvSpPr>
        <p:spPr>
          <a:xfrm>
            <a:off x="332508" y="4924683"/>
            <a:ext cx="3875935" cy="352398"/>
          </a:xfrm>
        </p:spPr>
        <p:txBody>
          <a:bodyPr>
            <a:normAutofit lnSpcReduction="10000"/>
          </a:bodyPr>
          <a:lstStyle/>
          <a:p>
            <a:pPr marL="622800" lvl="1" indent="-320400">
              <a:lnSpc>
                <a:spcPct val="100000"/>
              </a:lnSpc>
              <a:spcBef>
                <a:spcPts val="1000"/>
              </a:spcBef>
              <a:buFont typeface="Arial" panose="020B0604020202020204" pitchFamily="34" charset="0"/>
              <a:buChar char="•"/>
            </a:pPr>
            <a:r>
              <a:rPr lang="en-US" altLang="en-US" sz="1800" noProof="0" dirty="0"/>
              <a:t>The decryption algorithm is then</a:t>
            </a:r>
            <a:endParaRPr lang="en-US" sz="1800" noProof="0" dirty="0"/>
          </a:p>
        </p:txBody>
      </p:sp>
      <p:graphicFrame>
        <p:nvGraphicFramePr>
          <p:cNvPr id="19" name="Content Placeholder 18" descr="D subscript k d comma N end subscript open parentheses c close parentheses equals c to the power of k subscript d end exponent"/>
          <p:cNvGraphicFramePr>
            <a:graphicFrameLocks noGrp="1" noChangeAspect="1"/>
          </p:cNvGraphicFramePr>
          <p:nvPr>
            <p:ph sz="quarter" idx="18"/>
            <p:extLst>
              <p:ext uri="{D42A27DB-BD31-4B8C-83A1-F6EECF244321}">
                <p14:modId xmlns:p14="http://schemas.microsoft.com/office/powerpoint/2010/main" val="3245561016"/>
              </p:ext>
            </p:extLst>
          </p:nvPr>
        </p:nvGraphicFramePr>
        <p:xfrm>
          <a:off x="4248150" y="4940300"/>
          <a:ext cx="1130300" cy="320675"/>
        </p:xfrm>
        <a:graphic>
          <a:graphicData uri="http://schemas.openxmlformats.org/presentationml/2006/ole">
            <mc:AlternateContent xmlns:mc="http://schemas.openxmlformats.org/markup-compatibility/2006">
              <mc:Choice xmlns:v="urn:schemas-microsoft-com:vml" Requires="v">
                <p:oleObj spid="_x0000_s2140" name="Equation" r:id="rId5" imgW="850680" imgH="241200" progId="Equation.DSMT4">
                  <p:embed/>
                </p:oleObj>
              </mc:Choice>
              <mc:Fallback>
                <p:oleObj name="Equation" r:id="rId5" imgW="850680" imgH="241200" progId="Equation.DSMT4">
                  <p:embed/>
                  <p:pic>
                    <p:nvPicPr>
                      <p:cNvPr id="0" name=""/>
                      <p:cNvPicPr/>
                      <p:nvPr/>
                    </p:nvPicPr>
                    <p:blipFill>
                      <a:blip r:embed="rId6"/>
                      <a:stretch>
                        <a:fillRect/>
                      </a:stretch>
                    </p:blipFill>
                    <p:spPr>
                      <a:xfrm>
                        <a:off x="4248150" y="4940300"/>
                        <a:ext cx="1130300" cy="320675"/>
                      </a:xfrm>
                      <a:prstGeom prst="rect">
                        <a:avLst/>
                      </a:prstGeom>
                    </p:spPr>
                  </p:pic>
                </p:oleObj>
              </mc:Fallback>
            </mc:AlternateContent>
          </a:graphicData>
        </a:graphic>
      </p:graphicFrame>
      <p:sp>
        <p:nvSpPr>
          <p:cNvPr id="21" name="Content Placeholder 20"/>
          <p:cNvSpPr>
            <a:spLocks noGrp="1"/>
          </p:cNvSpPr>
          <p:nvPr>
            <p:ph sz="quarter" idx="17"/>
          </p:nvPr>
        </p:nvSpPr>
        <p:spPr>
          <a:xfrm>
            <a:off x="5426016" y="4940950"/>
            <a:ext cx="1063113" cy="336131"/>
          </a:xfrm>
        </p:spPr>
        <p:txBody>
          <a:bodyPr>
            <a:normAutofit lnSpcReduction="10000"/>
          </a:bodyPr>
          <a:lstStyle/>
          <a:p>
            <a:r>
              <a:rPr lang="en-US" altLang="en-US" sz="1800" noProof="0" dirty="0"/>
              <a:t>mod </a:t>
            </a:r>
            <a:r>
              <a:rPr lang="en-US" altLang="en-US" sz="1800" i="1" noProof="0" dirty="0"/>
              <a:t>N</a:t>
            </a:r>
            <a:endParaRPr lang="en-US" sz="18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32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85856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Asymmetric Encryption Example</a:t>
            </a:r>
            <a:endParaRPr lang="en-US" noProof="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000" noProof="0" dirty="0"/>
              <a:t>For example. make </a:t>
            </a:r>
            <a:r>
              <a:rPr lang="en-US" altLang="en-US" sz="2000" i="1" noProof="0" dirty="0"/>
              <a:t>p </a:t>
            </a:r>
            <a:r>
              <a:rPr lang="en-US" altLang="en-US" sz="2000" noProof="0" dirty="0"/>
              <a:t>= 7and </a:t>
            </a:r>
            <a:r>
              <a:rPr lang="en-US" altLang="en-US" sz="2000" i="1" noProof="0" dirty="0"/>
              <a:t>q </a:t>
            </a:r>
            <a:r>
              <a:rPr lang="en-US" altLang="en-US" sz="2000" noProof="0" dirty="0"/>
              <a:t>= 13</a:t>
            </a:r>
          </a:p>
          <a:p>
            <a:pPr marL="291600" indent="-291600">
              <a:lnSpc>
                <a:spcPct val="100000"/>
              </a:lnSpc>
              <a:buFont typeface="Arial" panose="020B0604020202020204" pitchFamily="34" charset="0"/>
              <a:buChar char="•"/>
            </a:pPr>
            <a:r>
              <a:rPr lang="en-US" altLang="en-US" sz="2000" noProof="0" dirty="0"/>
              <a:t>We then calculate </a:t>
            </a:r>
            <a:r>
              <a:rPr lang="en-US" altLang="en-US" sz="2000" i="1" noProof="0" dirty="0"/>
              <a:t>N </a:t>
            </a:r>
            <a:r>
              <a:rPr lang="en-US" altLang="en-US" sz="2000" noProof="0" dirty="0"/>
              <a:t>= 7∗13 = 91 and (</a:t>
            </a:r>
            <a:r>
              <a:rPr lang="en-US" altLang="en-US" sz="2000" i="1" noProof="0" dirty="0"/>
              <a:t>p</a:t>
            </a:r>
            <a:r>
              <a:rPr lang="en-US" altLang="en-US" sz="2000" noProof="0" dirty="0"/>
              <a:t>−1)(</a:t>
            </a:r>
            <a:r>
              <a:rPr lang="en-US" altLang="en-US" sz="2000" i="1" noProof="0" dirty="0"/>
              <a:t>q</a:t>
            </a:r>
            <a:r>
              <a:rPr lang="en-US" altLang="en-US" sz="2000" noProof="0" dirty="0"/>
              <a:t>−1) = 72</a:t>
            </a:r>
          </a:p>
          <a:p>
            <a:pPr marL="291600" indent="-291600">
              <a:lnSpc>
                <a:spcPct val="100000"/>
              </a:lnSpc>
              <a:buFont typeface="Arial" panose="020B0604020202020204" pitchFamily="34" charset="0"/>
              <a:buChar char="•"/>
            </a:pPr>
            <a:r>
              <a:rPr lang="en-US" altLang="en-US" sz="2000" noProof="0" dirty="0"/>
              <a:t>We next select </a:t>
            </a:r>
            <a:r>
              <a:rPr lang="en-US" altLang="en-US" sz="2000" i="1" noProof="0" dirty="0" err="1"/>
              <a:t>k</a:t>
            </a:r>
            <a:r>
              <a:rPr lang="en-US" altLang="en-US" sz="2000" i="1" baseline="-25000" noProof="0" dirty="0" err="1"/>
              <a:t>e</a:t>
            </a:r>
            <a:r>
              <a:rPr lang="en-US" altLang="en-US" sz="2000" i="1" noProof="0" dirty="0"/>
              <a:t> </a:t>
            </a:r>
            <a:r>
              <a:rPr lang="en-US" altLang="en-US" sz="2000" noProof="0" dirty="0"/>
              <a:t>relatively prime to 72 and </a:t>
            </a:r>
            <a:r>
              <a:rPr lang="en-US" altLang="en-US" sz="2000" i="1" noProof="0" dirty="0"/>
              <a:t>&lt; </a:t>
            </a:r>
            <a:r>
              <a:rPr lang="en-US" altLang="en-US" sz="2000" noProof="0" dirty="0"/>
              <a:t>72, yielding 5</a:t>
            </a:r>
          </a:p>
          <a:p>
            <a:pPr marL="291600" indent="-291600">
              <a:lnSpc>
                <a:spcPct val="100000"/>
              </a:lnSpc>
              <a:buFont typeface="Arial" panose="020B0604020202020204" pitchFamily="34" charset="0"/>
              <a:buChar char="•"/>
            </a:pPr>
            <a:r>
              <a:rPr lang="en-US" altLang="en-US" sz="2000" noProof="0" dirty="0"/>
              <a:t>Finally, we calculate </a:t>
            </a:r>
            <a:r>
              <a:rPr lang="en-US" altLang="en-US" sz="2000" i="1" noProof="0" dirty="0" err="1"/>
              <a:t>k</a:t>
            </a:r>
            <a:r>
              <a:rPr lang="en-US" altLang="en-US" sz="2000" i="1" baseline="-25000" noProof="0" dirty="0" err="1"/>
              <a:t>d</a:t>
            </a:r>
            <a:r>
              <a:rPr lang="en-US" altLang="en-US" sz="2000" i="1" noProof="0" dirty="0"/>
              <a:t> </a:t>
            </a:r>
            <a:r>
              <a:rPr lang="en-US" altLang="en-US" sz="2000" noProof="0" dirty="0"/>
              <a:t>such that </a:t>
            </a:r>
            <a:r>
              <a:rPr lang="en-US" altLang="en-US" sz="2000" i="1" noProof="0" dirty="0" err="1"/>
              <a:t>k</a:t>
            </a:r>
            <a:r>
              <a:rPr lang="en-US" altLang="en-US" sz="2000" i="1" baseline="-25000" noProof="0" dirty="0" err="1"/>
              <a:t>e</a:t>
            </a:r>
            <a:r>
              <a:rPr lang="en-US" altLang="en-US" sz="2000" i="1" noProof="0" dirty="0" err="1"/>
              <a:t>k</a:t>
            </a:r>
            <a:r>
              <a:rPr lang="en-US" altLang="en-US" sz="2000" i="1" baseline="-25000" noProof="0" dirty="0" err="1"/>
              <a:t>d</a:t>
            </a:r>
            <a:r>
              <a:rPr lang="en-US" altLang="en-US" sz="2000" i="1" noProof="0" dirty="0"/>
              <a:t> </a:t>
            </a:r>
            <a:r>
              <a:rPr lang="en-US" altLang="en-US" sz="2000" noProof="0" dirty="0"/>
              <a:t>mod 72 = 1, yielding 29</a:t>
            </a:r>
          </a:p>
          <a:p>
            <a:pPr marL="291600" indent="-291600">
              <a:lnSpc>
                <a:spcPct val="100000"/>
              </a:lnSpc>
              <a:buFont typeface="Arial" panose="020B0604020202020204" pitchFamily="34" charset="0"/>
              <a:buChar char="•"/>
            </a:pPr>
            <a:r>
              <a:rPr lang="en-US" altLang="en-US" sz="2000" noProof="0" dirty="0"/>
              <a:t>We how have our keys</a:t>
            </a:r>
          </a:p>
          <a:p>
            <a:pPr marL="622800" lvl="1" indent="-320400">
              <a:lnSpc>
                <a:spcPct val="100000"/>
              </a:lnSpc>
              <a:spcBef>
                <a:spcPts val="1000"/>
              </a:spcBef>
              <a:buFont typeface="Arial" panose="020B0604020202020204" pitchFamily="34" charset="0"/>
              <a:buChar char="•"/>
            </a:pPr>
            <a:r>
              <a:rPr lang="en-US" altLang="en-US" sz="1800" noProof="0" dirty="0"/>
              <a:t>Public key, </a:t>
            </a:r>
            <a:r>
              <a:rPr lang="en-US" altLang="en-US" sz="1800" i="1" noProof="0" dirty="0" err="1"/>
              <a:t>k</a:t>
            </a:r>
            <a:r>
              <a:rPr lang="en-US" altLang="en-US" sz="1800" i="1" baseline="-25000" noProof="0" dirty="0" err="1"/>
              <a:t>e,N</a:t>
            </a:r>
            <a:r>
              <a:rPr lang="en-US" altLang="en-US" sz="1800" i="1" noProof="0" dirty="0"/>
              <a:t>  </a:t>
            </a:r>
            <a:r>
              <a:rPr lang="en-US" altLang="en-US" sz="1800" noProof="0" dirty="0"/>
              <a:t>= 5</a:t>
            </a:r>
            <a:r>
              <a:rPr lang="en-US" altLang="en-US" sz="1800" i="1" noProof="0" dirty="0"/>
              <a:t>, </a:t>
            </a:r>
            <a:r>
              <a:rPr lang="en-US" altLang="en-US" sz="1800" noProof="0" dirty="0"/>
              <a:t>91</a:t>
            </a:r>
          </a:p>
          <a:p>
            <a:pPr marL="622800" lvl="1" indent="-320400">
              <a:lnSpc>
                <a:spcPct val="100000"/>
              </a:lnSpc>
              <a:spcBef>
                <a:spcPts val="1000"/>
              </a:spcBef>
              <a:buFont typeface="Arial" panose="020B0604020202020204" pitchFamily="34" charset="0"/>
              <a:buChar char="•"/>
            </a:pPr>
            <a:r>
              <a:rPr lang="en-US" altLang="en-US" sz="1800" noProof="0" dirty="0"/>
              <a:t>Private key, </a:t>
            </a:r>
            <a:r>
              <a:rPr lang="en-US" altLang="en-US" sz="1800" i="1" noProof="0" dirty="0" err="1"/>
              <a:t>k</a:t>
            </a:r>
            <a:r>
              <a:rPr lang="en-US" altLang="en-US" sz="1800" i="1" baseline="-25000" noProof="0" dirty="0" err="1"/>
              <a:t>d,N</a:t>
            </a:r>
            <a:r>
              <a:rPr lang="en-US" altLang="en-US" sz="1800" i="1" noProof="0" dirty="0"/>
              <a:t>  </a:t>
            </a:r>
            <a:r>
              <a:rPr lang="en-US" altLang="en-US" sz="1800" noProof="0" dirty="0"/>
              <a:t>= 29</a:t>
            </a:r>
            <a:r>
              <a:rPr lang="en-US" altLang="en-US" sz="1800" i="1" noProof="0" dirty="0"/>
              <a:t>, </a:t>
            </a:r>
            <a:r>
              <a:rPr lang="en-US" altLang="en-US" sz="1800" noProof="0" dirty="0"/>
              <a:t>91</a:t>
            </a:r>
          </a:p>
          <a:p>
            <a:pPr marL="291600" indent="-291600">
              <a:lnSpc>
                <a:spcPct val="100000"/>
              </a:lnSpc>
              <a:buFont typeface="Arial" panose="020B0604020202020204" pitchFamily="34" charset="0"/>
              <a:buChar char="•"/>
            </a:pPr>
            <a:r>
              <a:rPr lang="en-US" altLang="en-US" sz="2000" noProof="0" dirty="0"/>
              <a:t>Encrypting the message 69 with the public key results in the cyphertext 62</a:t>
            </a:r>
          </a:p>
          <a:p>
            <a:pPr marL="291600" indent="-291600">
              <a:lnSpc>
                <a:spcPct val="100000"/>
              </a:lnSpc>
              <a:buFont typeface="Arial" panose="020B0604020202020204" pitchFamily="34" charset="0"/>
              <a:buChar char="•"/>
            </a:pPr>
            <a:r>
              <a:rPr lang="en-US" altLang="en-US" sz="2000" noProof="0" dirty="0"/>
              <a:t>Cyphertext can be decoded with the private key</a:t>
            </a:r>
          </a:p>
          <a:p>
            <a:pPr marL="622800" lvl="1" indent="-320400">
              <a:lnSpc>
                <a:spcPct val="100000"/>
              </a:lnSpc>
              <a:spcBef>
                <a:spcPts val="1000"/>
              </a:spcBef>
              <a:buFont typeface="Arial" panose="020B0604020202020204" pitchFamily="34" charset="0"/>
              <a:buChar char="•"/>
            </a:pPr>
            <a:r>
              <a:rPr lang="en-US" altLang="en-US" sz="1800" noProof="0" dirty="0"/>
              <a:t>Public key can be distributed in cleartext to anyone who wants to communicate with holder of public key</a:t>
            </a:r>
          </a:p>
        </p:txBody>
      </p:sp>
      <p:sp>
        <p:nvSpPr>
          <p:cNvPr id="4" name="Slide Number Placeholder 3"/>
          <p:cNvSpPr>
            <a:spLocks noGrp="1"/>
          </p:cNvSpPr>
          <p:nvPr>
            <p:ph type="sldNum" sz="quarter" idx="10"/>
          </p:nvPr>
        </p:nvSpPr>
        <p:spPr/>
        <p:txBody>
          <a:bodyPr/>
          <a:lstStyle/>
          <a:p>
            <a:fld id="{D06C706D-0964-7842-B7B8-C5D733700528}" type="slidenum">
              <a:rPr lang="en-US" smtClean="0"/>
              <a:t>33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73303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000" noProof="0" dirty="0"/>
              <a:t>Encryption using R</a:t>
            </a:r>
            <a:r>
              <a:rPr lang="en-US" altLang="en-US" sz="100" noProof="0" dirty="0"/>
              <a:t> </a:t>
            </a:r>
            <a:r>
              <a:rPr lang="en-US" altLang="en-US" sz="3000" noProof="0" dirty="0"/>
              <a:t>S</a:t>
            </a:r>
            <a:r>
              <a:rPr lang="en-US" altLang="en-US" sz="100" noProof="0" dirty="0"/>
              <a:t> </a:t>
            </a:r>
            <a:r>
              <a:rPr lang="en-US" altLang="en-US" sz="3000" noProof="0" dirty="0"/>
              <a:t>A Asymmetric Cryptography</a:t>
            </a:r>
            <a:endParaRPr lang="en-US" sz="3000" noProof="0" dirty="0"/>
          </a:p>
        </p:txBody>
      </p:sp>
      <p:pic>
        <p:nvPicPr>
          <p:cNvPr id="11" name="Content Placeholder 10" descr="Flow diagram. Sender writes plain text message 69, applies encryption key and converts it as 65 raised to 5 mod 91 and sends it over insecure channel, receiver receives message as 62, applies decryption key 62 raised to 9 mod 91 and reads message as 69."/>
          <p:cNvPicPr>
            <a:picLocks noGrp="1" noChangeAspect="1"/>
          </p:cNvPicPr>
          <p:nvPr>
            <p:ph sz="quarter" idx="12"/>
          </p:nvPr>
        </p:nvPicPr>
        <p:blipFill>
          <a:blip r:embed="rId2"/>
          <a:stretch>
            <a:fillRect/>
          </a:stretch>
        </p:blipFill>
        <p:spPr>
          <a:xfrm>
            <a:off x="3414100" y="1691445"/>
            <a:ext cx="2306274" cy="4479704"/>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64444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Cryptography </a:t>
            </a:r>
            <a:r>
              <a:rPr lang="en-US" altLang="en-US" sz="1000" baseline="0" noProof="0" dirty="0"/>
              <a:t>2</a:t>
            </a:r>
            <a:endParaRPr lang="en-US" sz="1000" baseline="0"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Note symmetric cryptography based on transformations, asymmetric based on mathematical functions</a:t>
            </a:r>
          </a:p>
          <a:p>
            <a:pPr marL="622800" lvl="1" indent="-320400">
              <a:lnSpc>
                <a:spcPct val="100000"/>
              </a:lnSpc>
              <a:spcBef>
                <a:spcPts val="1000"/>
              </a:spcBef>
              <a:buFont typeface="Arial" panose="020B0604020202020204" pitchFamily="34" charset="0"/>
              <a:buChar char="•"/>
            </a:pPr>
            <a:r>
              <a:rPr lang="en-US" altLang="en-US" sz="2600" noProof="0" dirty="0"/>
              <a:t>Asymmetric much more compute intensive</a:t>
            </a:r>
          </a:p>
          <a:p>
            <a:pPr marL="622800" lvl="1" indent="-320400">
              <a:lnSpc>
                <a:spcPct val="100000"/>
              </a:lnSpc>
              <a:spcBef>
                <a:spcPts val="1000"/>
              </a:spcBef>
              <a:buFont typeface="Arial" panose="020B0604020202020204" pitchFamily="34" charset="0"/>
              <a:buChar char="•"/>
            </a:pPr>
            <a:r>
              <a:rPr lang="en-US" altLang="en-US" sz="2600" noProof="0" dirty="0"/>
              <a:t>Typically not used for bulk data encryption </a:t>
            </a:r>
          </a:p>
        </p:txBody>
      </p:sp>
      <p:sp>
        <p:nvSpPr>
          <p:cNvPr id="4" name="Slide Number Placeholder 3"/>
          <p:cNvSpPr>
            <a:spLocks noGrp="1"/>
          </p:cNvSpPr>
          <p:nvPr>
            <p:ph type="sldNum" sz="quarter" idx="10"/>
          </p:nvPr>
        </p:nvSpPr>
        <p:spPr/>
        <p:txBody>
          <a:bodyPr/>
          <a:lstStyle/>
          <a:p>
            <a:fld id="{D06C706D-0964-7842-B7B8-C5D733700528}" type="slidenum">
              <a:rPr lang="en-US" smtClean="0"/>
              <a:t>35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56116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Authentication </a:t>
            </a:r>
            <a:r>
              <a:rPr lang="en-US" altLang="en-US" sz="1000" noProof="0" dirty="0"/>
              <a:t>1</a:t>
            </a:r>
            <a:endParaRPr lang="en-US" sz="1000" noProof="0"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1800" noProof="0" dirty="0"/>
              <a:t>Constraining set of potential senders of a message</a:t>
            </a:r>
          </a:p>
          <a:p>
            <a:pPr marL="622800" lvl="1" indent="-320400">
              <a:lnSpc>
                <a:spcPct val="100000"/>
              </a:lnSpc>
              <a:spcBef>
                <a:spcPts val="1000"/>
              </a:spcBef>
              <a:buFont typeface="Arial" panose="020B0604020202020204" pitchFamily="34" charset="0"/>
              <a:buChar char="•"/>
            </a:pPr>
            <a:r>
              <a:rPr lang="en-US" altLang="en-US" sz="1600" noProof="0" dirty="0"/>
              <a:t>Complementary to encryption</a:t>
            </a:r>
          </a:p>
          <a:p>
            <a:pPr marL="622800" lvl="1" indent="-320400">
              <a:lnSpc>
                <a:spcPct val="100000"/>
              </a:lnSpc>
              <a:spcBef>
                <a:spcPts val="1000"/>
              </a:spcBef>
              <a:buFont typeface="Arial" panose="020B0604020202020204" pitchFamily="34" charset="0"/>
              <a:buChar char="•"/>
            </a:pPr>
            <a:r>
              <a:rPr lang="en-US" altLang="en-US" sz="1600" noProof="0" dirty="0"/>
              <a:t>Also can prove message unmodified</a:t>
            </a:r>
          </a:p>
          <a:p>
            <a:pPr marL="291600" indent="-291600">
              <a:lnSpc>
                <a:spcPct val="100000"/>
              </a:lnSpc>
              <a:buFont typeface="Arial" panose="020B0604020202020204" pitchFamily="34" charset="0"/>
              <a:buChar char="•"/>
            </a:pPr>
            <a:r>
              <a:rPr lang="en-US" altLang="en-US" sz="1800" noProof="0" dirty="0"/>
              <a:t>Algorithm components</a:t>
            </a:r>
          </a:p>
          <a:p>
            <a:pPr marL="622800" lvl="1" indent="-320400">
              <a:lnSpc>
                <a:spcPct val="100000"/>
              </a:lnSpc>
              <a:spcBef>
                <a:spcPts val="1000"/>
              </a:spcBef>
              <a:buFont typeface="Arial" panose="020B0604020202020204" pitchFamily="34" charset="0"/>
              <a:buChar char="•"/>
            </a:pPr>
            <a:r>
              <a:rPr lang="en-US" altLang="en-US" sz="1600" noProof="0" dirty="0"/>
              <a:t>A set </a:t>
            </a:r>
            <a:r>
              <a:rPr lang="en-US" altLang="en-US" sz="1600" i="1" noProof="0" dirty="0"/>
              <a:t>K </a:t>
            </a:r>
            <a:r>
              <a:rPr lang="en-US" altLang="en-US" sz="1600" noProof="0" dirty="0"/>
              <a:t>of keys</a:t>
            </a:r>
          </a:p>
          <a:p>
            <a:pPr marL="622800" lvl="1" indent="-320400">
              <a:lnSpc>
                <a:spcPct val="100000"/>
              </a:lnSpc>
              <a:spcBef>
                <a:spcPts val="1000"/>
              </a:spcBef>
              <a:buFont typeface="Arial" panose="020B0604020202020204" pitchFamily="34" charset="0"/>
              <a:buChar char="•"/>
            </a:pPr>
            <a:r>
              <a:rPr lang="en-US" altLang="en-US" sz="1600" noProof="0" dirty="0"/>
              <a:t>A set </a:t>
            </a:r>
            <a:r>
              <a:rPr lang="en-US" altLang="en-US" sz="1600" i="1" noProof="0" dirty="0"/>
              <a:t>M </a:t>
            </a:r>
            <a:r>
              <a:rPr lang="en-US" altLang="en-US" sz="1600" noProof="0" dirty="0"/>
              <a:t>of messages</a:t>
            </a:r>
          </a:p>
          <a:p>
            <a:pPr marL="622800" lvl="1" indent="-320400">
              <a:lnSpc>
                <a:spcPct val="100000"/>
              </a:lnSpc>
              <a:spcBef>
                <a:spcPts val="1000"/>
              </a:spcBef>
              <a:buFont typeface="Arial" panose="020B0604020202020204" pitchFamily="34" charset="0"/>
              <a:buChar char="•"/>
            </a:pPr>
            <a:r>
              <a:rPr lang="en-US" altLang="en-US" sz="1600" noProof="0" dirty="0"/>
              <a:t>A set </a:t>
            </a:r>
            <a:r>
              <a:rPr lang="en-US" altLang="en-US" sz="1600" i="1" noProof="0" dirty="0"/>
              <a:t>A </a:t>
            </a:r>
            <a:r>
              <a:rPr lang="en-US" altLang="en-US" sz="1600" noProof="0" dirty="0"/>
              <a:t>of authenticators</a:t>
            </a:r>
          </a:p>
          <a:p>
            <a:pPr marL="622800" lvl="1" indent="-320400">
              <a:lnSpc>
                <a:spcPct val="100000"/>
              </a:lnSpc>
              <a:spcBef>
                <a:spcPts val="1000"/>
              </a:spcBef>
              <a:buFont typeface="Arial" panose="020B0604020202020204" pitchFamily="34" charset="0"/>
              <a:buChar char="•"/>
            </a:pPr>
            <a:r>
              <a:rPr lang="en-US" altLang="en-US" sz="1600" noProof="0" dirty="0"/>
              <a:t>A function </a:t>
            </a:r>
            <a:r>
              <a:rPr lang="en-US" altLang="en-US" sz="1600" i="1" noProof="0" dirty="0"/>
              <a:t>S </a:t>
            </a:r>
            <a:r>
              <a:rPr lang="en-US" altLang="en-US" sz="1600" noProof="0" dirty="0"/>
              <a:t>: </a:t>
            </a:r>
            <a:r>
              <a:rPr lang="en-US" altLang="en-US" sz="1600" i="1" noProof="0" dirty="0"/>
              <a:t>K </a:t>
            </a:r>
            <a:r>
              <a:rPr lang="en-US" altLang="en-US" sz="1600" noProof="0" dirty="0"/>
              <a:t>→ (</a:t>
            </a:r>
            <a:r>
              <a:rPr lang="en-US" altLang="en-US" sz="1600" i="1" noProof="0" dirty="0"/>
              <a:t>M</a:t>
            </a:r>
            <a:r>
              <a:rPr lang="en-US" altLang="en-US" sz="1600" noProof="0" dirty="0"/>
              <a:t>→ </a:t>
            </a:r>
            <a:r>
              <a:rPr lang="en-US" altLang="en-US" sz="1600" i="1" noProof="0" dirty="0"/>
              <a:t>A</a:t>
            </a:r>
            <a:r>
              <a:rPr lang="en-US" altLang="en-US" sz="1600" noProof="0" dirty="0"/>
              <a:t>)</a:t>
            </a:r>
          </a:p>
          <a:p>
            <a:pPr marL="1144800" lvl="2" indent="-230400">
              <a:lnSpc>
                <a:spcPct val="100000"/>
              </a:lnSpc>
              <a:spcBef>
                <a:spcPts val="1000"/>
              </a:spcBef>
              <a:buFont typeface="Arial" panose="020B0604020202020204" pitchFamily="34" charset="0"/>
              <a:buChar char="•"/>
            </a:pPr>
            <a:r>
              <a:rPr lang="en-US" altLang="en-US" sz="1400" noProof="0" dirty="0"/>
              <a:t>That is, for each </a:t>
            </a:r>
            <a:r>
              <a:rPr lang="en-US" altLang="en-US" sz="1400" i="1" noProof="0" dirty="0"/>
              <a:t>k </a:t>
            </a:r>
            <a:r>
              <a:rPr lang="en-US" altLang="en-US" sz="1400" noProof="0" dirty="0">
                <a:sym typeface="Symbol" panose="05050102010706020507" pitchFamily="18" charset="2"/>
              </a:rPr>
              <a:t></a:t>
            </a:r>
            <a:r>
              <a:rPr lang="en-US" altLang="en-US" sz="1400" noProof="0" dirty="0"/>
              <a:t> </a:t>
            </a:r>
            <a:r>
              <a:rPr lang="en-US" altLang="en-US" sz="1400" i="1" noProof="0" dirty="0"/>
              <a:t>K</a:t>
            </a:r>
            <a:r>
              <a:rPr lang="en-US" altLang="en-US" sz="1400" noProof="0" dirty="0"/>
              <a:t>, </a:t>
            </a:r>
            <a:r>
              <a:rPr lang="en-US" altLang="en-US" sz="1400" i="1" noProof="0" dirty="0" err="1"/>
              <a:t>S</a:t>
            </a:r>
            <a:r>
              <a:rPr lang="en-US" altLang="en-US" sz="1400" baseline="-25000" noProof="0" dirty="0" err="1"/>
              <a:t>k</a:t>
            </a:r>
            <a:r>
              <a:rPr lang="en-US" altLang="en-US" sz="1400" noProof="0" dirty="0"/>
              <a:t> is a function for generating authenticators from messages</a:t>
            </a:r>
          </a:p>
          <a:p>
            <a:pPr marL="1144800" lvl="2" indent="-230400">
              <a:lnSpc>
                <a:spcPct val="100000"/>
              </a:lnSpc>
              <a:spcBef>
                <a:spcPts val="1000"/>
              </a:spcBef>
              <a:buFont typeface="Arial" panose="020B0604020202020204" pitchFamily="34" charset="0"/>
              <a:buChar char="•"/>
            </a:pPr>
            <a:r>
              <a:rPr lang="en-US" altLang="en-US" sz="1400" noProof="0" dirty="0"/>
              <a:t>Both </a:t>
            </a:r>
            <a:r>
              <a:rPr lang="en-US" altLang="en-US" sz="1400" i="1" noProof="0" dirty="0"/>
              <a:t>S </a:t>
            </a:r>
            <a:r>
              <a:rPr lang="en-US" altLang="en-US" sz="1400" noProof="0" dirty="0"/>
              <a:t>and </a:t>
            </a:r>
            <a:r>
              <a:rPr lang="en-US" altLang="en-US" sz="1400" i="1" noProof="0" dirty="0" err="1"/>
              <a:t>S</a:t>
            </a:r>
            <a:r>
              <a:rPr lang="en-US" altLang="en-US" sz="1400" baseline="-25000" noProof="0" dirty="0" err="1"/>
              <a:t>k</a:t>
            </a:r>
            <a:r>
              <a:rPr lang="en-US" altLang="en-US" sz="1400" noProof="0" dirty="0"/>
              <a:t> for any </a:t>
            </a:r>
            <a:r>
              <a:rPr lang="en-US" altLang="en-US" sz="1400" i="1" noProof="0" dirty="0"/>
              <a:t>k </a:t>
            </a:r>
            <a:r>
              <a:rPr lang="en-US" altLang="en-US" sz="1400" noProof="0" dirty="0"/>
              <a:t>should be efficiently computable functions</a:t>
            </a:r>
          </a:p>
          <a:p>
            <a:pPr marL="622800" lvl="1" indent="-320400">
              <a:lnSpc>
                <a:spcPct val="100000"/>
              </a:lnSpc>
              <a:spcBef>
                <a:spcPts val="1000"/>
              </a:spcBef>
              <a:buFont typeface="Arial" panose="020B0604020202020204" pitchFamily="34" charset="0"/>
              <a:buChar char="•"/>
            </a:pPr>
            <a:r>
              <a:rPr lang="en-US" altLang="en-US" sz="1600" noProof="0" dirty="0"/>
              <a:t>A function </a:t>
            </a:r>
            <a:r>
              <a:rPr lang="en-US" altLang="en-US" sz="1600" i="1" noProof="0" dirty="0"/>
              <a:t>V </a:t>
            </a:r>
            <a:r>
              <a:rPr lang="en-US" altLang="en-US" sz="1600" noProof="0" dirty="0"/>
              <a:t>: </a:t>
            </a:r>
            <a:r>
              <a:rPr lang="en-US" altLang="en-US" sz="1600" i="1" noProof="0" dirty="0"/>
              <a:t>K </a:t>
            </a:r>
            <a:r>
              <a:rPr lang="en-US" altLang="en-US" sz="1600" noProof="0" dirty="0"/>
              <a:t>→ (</a:t>
            </a:r>
            <a:r>
              <a:rPr lang="en-US" altLang="en-US" sz="1600" i="1" noProof="0" dirty="0"/>
              <a:t>M </a:t>
            </a:r>
            <a:r>
              <a:rPr lang="en-US" altLang="en-US" sz="1600" noProof="0" dirty="0"/>
              <a:t>× </a:t>
            </a:r>
            <a:r>
              <a:rPr lang="en-US" altLang="en-US" sz="1600" i="1" noProof="0" dirty="0"/>
              <a:t>A</a:t>
            </a:r>
            <a:r>
              <a:rPr lang="en-US" altLang="en-US" sz="1600" noProof="0" dirty="0"/>
              <a:t>→ {true, false}). That is, for each </a:t>
            </a:r>
            <a:r>
              <a:rPr lang="en-US" altLang="en-US" sz="1600" i="1" noProof="0" dirty="0"/>
              <a:t>k </a:t>
            </a:r>
            <a:r>
              <a:rPr lang="en-US" altLang="en-US" sz="1600" noProof="0" dirty="0">
                <a:sym typeface="Symbol" panose="05050102010706020507" pitchFamily="18" charset="2"/>
              </a:rPr>
              <a:t></a:t>
            </a:r>
            <a:r>
              <a:rPr lang="en-US" altLang="en-US" sz="1600" noProof="0" dirty="0"/>
              <a:t> </a:t>
            </a:r>
            <a:r>
              <a:rPr lang="en-US" altLang="en-US" sz="1600" i="1" noProof="0" dirty="0"/>
              <a:t>K</a:t>
            </a:r>
            <a:r>
              <a:rPr lang="en-US" altLang="en-US" sz="1600" noProof="0" dirty="0"/>
              <a:t>, </a:t>
            </a:r>
            <a:r>
              <a:rPr lang="en-US" altLang="en-US" sz="1600" i="1" noProof="0" dirty="0" err="1"/>
              <a:t>V</a:t>
            </a:r>
            <a:r>
              <a:rPr lang="en-US" altLang="en-US" sz="1600" baseline="-25000" noProof="0" dirty="0" err="1"/>
              <a:t>k</a:t>
            </a:r>
            <a:r>
              <a:rPr lang="en-US" altLang="en-US" sz="1600" noProof="0" dirty="0"/>
              <a:t> is a function for verifying authenticators on messages</a:t>
            </a:r>
          </a:p>
          <a:p>
            <a:pPr marL="1144800" lvl="2" indent="-230400">
              <a:lnSpc>
                <a:spcPct val="100000"/>
              </a:lnSpc>
              <a:spcBef>
                <a:spcPts val="1000"/>
              </a:spcBef>
              <a:buFont typeface="Arial" panose="020B0604020202020204" pitchFamily="34" charset="0"/>
              <a:buChar char="•"/>
            </a:pPr>
            <a:r>
              <a:rPr lang="en-US" altLang="en-US" sz="1400" noProof="0" dirty="0"/>
              <a:t>Both </a:t>
            </a:r>
            <a:r>
              <a:rPr lang="en-US" altLang="en-US" sz="1400" i="1" noProof="0" dirty="0"/>
              <a:t>V </a:t>
            </a:r>
            <a:r>
              <a:rPr lang="en-US" altLang="en-US" sz="1400" noProof="0" dirty="0"/>
              <a:t>and </a:t>
            </a:r>
            <a:r>
              <a:rPr lang="en-US" altLang="en-US" sz="1400" i="1" noProof="0" dirty="0" err="1"/>
              <a:t>V</a:t>
            </a:r>
            <a:r>
              <a:rPr lang="en-US" altLang="en-US" sz="1400" baseline="-25000" noProof="0" dirty="0" err="1"/>
              <a:t>k</a:t>
            </a:r>
            <a:r>
              <a:rPr lang="en-US" altLang="en-US" sz="1400" noProof="0" dirty="0"/>
              <a:t> for any </a:t>
            </a:r>
            <a:r>
              <a:rPr lang="en-US" altLang="en-US" sz="1400" i="1" noProof="0" dirty="0"/>
              <a:t>k </a:t>
            </a:r>
            <a:r>
              <a:rPr lang="en-US" altLang="en-US" sz="1400" noProof="0" dirty="0"/>
              <a:t>should be efficiently computable functions</a:t>
            </a:r>
          </a:p>
        </p:txBody>
      </p:sp>
      <p:sp>
        <p:nvSpPr>
          <p:cNvPr id="4" name="Slide Number Placeholder 3"/>
          <p:cNvSpPr>
            <a:spLocks noGrp="1"/>
          </p:cNvSpPr>
          <p:nvPr>
            <p:ph type="sldNum" sz="quarter" idx="10"/>
          </p:nvPr>
        </p:nvSpPr>
        <p:spPr/>
        <p:txBody>
          <a:bodyPr/>
          <a:lstStyle/>
          <a:p>
            <a:fld id="{D06C706D-0964-7842-B7B8-C5D733700528}" type="slidenum">
              <a:rPr lang="en-US" smtClean="0"/>
              <a:t>36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7622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Authentication </a:t>
            </a:r>
            <a:r>
              <a:rPr lang="en-US" altLang="en-US" sz="1000" noProof="0" dirty="0"/>
              <a:t>2</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000" noProof="0" dirty="0"/>
              <a:t>For a message </a:t>
            </a:r>
            <a:r>
              <a:rPr lang="en-US" altLang="en-US" sz="2000" i="1" noProof="0" dirty="0"/>
              <a:t>m</a:t>
            </a:r>
            <a:r>
              <a:rPr lang="en-US" altLang="en-US" sz="2000" noProof="0" dirty="0"/>
              <a:t>, a computer can generate an authenticator </a:t>
            </a:r>
            <a:r>
              <a:rPr lang="en-US" altLang="en-US" sz="2000" i="1" noProof="0" dirty="0"/>
              <a:t>a </a:t>
            </a:r>
            <a:r>
              <a:rPr lang="en-US" altLang="en-US" sz="2000" noProof="0" dirty="0">
                <a:sym typeface="Symbol" panose="05050102010706020507" pitchFamily="18" charset="2"/>
              </a:rPr>
              <a:t></a:t>
            </a:r>
            <a:r>
              <a:rPr lang="en-US" altLang="en-US" sz="2000" noProof="0" dirty="0"/>
              <a:t> </a:t>
            </a:r>
            <a:r>
              <a:rPr lang="en-US" altLang="en-US" sz="2000" i="1" noProof="0" dirty="0"/>
              <a:t>A </a:t>
            </a:r>
            <a:r>
              <a:rPr lang="en-US" altLang="en-US" sz="2000" noProof="0" dirty="0"/>
              <a:t>such that </a:t>
            </a:r>
            <a:r>
              <a:rPr lang="en-US" altLang="en-US" sz="2000" i="1" noProof="0" dirty="0" err="1"/>
              <a:t>V</a:t>
            </a:r>
            <a:r>
              <a:rPr lang="en-US" altLang="en-US" sz="2000" baseline="-25000" noProof="0" dirty="0" err="1"/>
              <a:t>k</a:t>
            </a:r>
            <a:r>
              <a:rPr lang="en-US" altLang="en-US" sz="2000" noProof="0" dirty="0"/>
              <a:t>(</a:t>
            </a:r>
            <a:r>
              <a:rPr lang="en-US" altLang="en-US" sz="2000" i="1" noProof="0" dirty="0"/>
              <a:t>m, a</a:t>
            </a:r>
            <a:r>
              <a:rPr lang="en-US" altLang="en-US" sz="2000" noProof="0" dirty="0"/>
              <a:t>) = </a:t>
            </a:r>
            <a:r>
              <a:rPr lang="en-US" altLang="en-US" sz="2000" noProof="0" dirty="0">
                <a:latin typeface="Courier New" panose="02070309020205020404" pitchFamily="49" charset="0"/>
              </a:rPr>
              <a:t>true</a:t>
            </a:r>
            <a:r>
              <a:rPr lang="en-US" altLang="en-US" sz="2000" noProof="0" dirty="0"/>
              <a:t> only if it possesses </a:t>
            </a:r>
            <a:r>
              <a:rPr lang="en-US" altLang="en-US" sz="2000" i="1" noProof="0" dirty="0"/>
              <a:t>k</a:t>
            </a:r>
            <a:endParaRPr lang="en-US" altLang="en-US" sz="2000" noProof="0" dirty="0"/>
          </a:p>
          <a:p>
            <a:pPr marL="291600" indent="-291600">
              <a:lnSpc>
                <a:spcPct val="100000"/>
              </a:lnSpc>
              <a:buFont typeface="Arial" panose="020B0604020202020204" pitchFamily="34" charset="0"/>
              <a:buChar char="•"/>
            </a:pPr>
            <a:r>
              <a:rPr lang="en-US" altLang="en-US" sz="2000" noProof="0" dirty="0"/>
              <a:t>Thus, computer holding </a:t>
            </a:r>
            <a:r>
              <a:rPr lang="en-US" altLang="en-US" sz="2000" i="1" noProof="0" dirty="0"/>
              <a:t>k</a:t>
            </a:r>
            <a:r>
              <a:rPr lang="en-US" altLang="en-US" sz="2000" noProof="0" dirty="0"/>
              <a:t> can generate authenticators on messages so that any other computer possessing </a:t>
            </a:r>
            <a:r>
              <a:rPr lang="en-US" altLang="en-US" sz="2000" i="1" noProof="0" dirty="0"/>
              <a:t>k</a:t>
            </a:r>
            <a:r>
              <a:rPr lang="en-US" altLang="en-US" sz="2000" noProof="0" dirty="0"/>
              <a:t> can verify them</a:t>
            </a:r>
          </a:p>
          <a:p>
            <a:pPr marL="291600" indent="-291600">
              <a:lnSpc>
                <a:spcPct val="100000"/>
              </a:lnSpc>
              <a:buFont typeface="Arial" panose="020B0604020202020204" pitchFamily="34" charset="0"/>
              <a:buChar char="•"/>
            </a:pPr>
            <a:r>
              <a:rPr lang="en-US" altLang="en-US" sz="2000" noProof="0" dirty="0"/>
              <a:t>Computer not holding </a:t>
            </a:r>
            <a:r>
              <a:rPr lang="en-US" altLang="en-US" sz="2000" i="1" noProof="0" dirty="0"/>
              <a:t>k</a:t>
            </a:r>
            <a:r>
              <a:rPr lang="en-US" altLang="en-US" sz="2000" noProof="0" dirty="0"/>
              <a:t> cannot generate authenticators on messages that can be verified using </a:t>
            </a:r>
            <a:r>
              <a:rPr lang="en-US" altLang="en-US" sz="2000" i="1" noProof="0" dirty="0" err="1"/>
              <a:t>V</a:t>
            </a:r>
            <a:r>
              <a:rPr lang="en-US" altLang="en-US" sz="2000" i="1" baseline="-25000" noProof="0" dirty="0" err="1"/>
              <a:t>k</a:t>
            </a:r>
            <a:endParaRPr lang="en-US" altLang="en-US" sz="2000" noProof="0" dirty="0"/>
          </a:p>
          <a:p>
            <a:pPr marL="291600" indent="-291600">
              <a:lnSpc>
                <a:spcPct val="100000"/>
              </a:lnSpc>
              <a:buFont typeface="Arial" panose="020B0604020202020204" pitchFamily="34" charset="0"/>
              <a:buChar char="•"/>
            </a:pPr>
            <a:r>
              <a:rPr lang="en-US" altLang="en-US" sz="2000" noProof="0" dirty="0"/>
              <a:t>Since authenticators are generally exposed (for example, they are sent on the network with the messages themselves), it must not be feasible to derive </a:t>
            </a:r>
            <a:r>
              <a:rPr lang="en-US" altLang="en-US" sz="2000" i="1" noProof="0" dirty="0"/>
              <a:t>k</a:t>
            </a:r>
            <a:r>
              <a:rPr lang="en-US" altLang="en-US" sz="2000" noProof="0" dirty="0"/>
              <a:t> from the authenticators</a:t>
            </a:r>
          </a:p>
          <a:p>
            <a:pPr marL="291600" indent="-291600">
              <a:lnSpc>
                <a:spcPct val="100000"/>
              </a:lnSpc>
              <a:buFont typeface="Arial" panose="020B0604020202020204" pitchFamily="34" charset="0"/>
              <a:buChar char="•"/>
            </a:pPr>
            <a:r>
              <a:rPr lang="en-US" altLang="en-US" sz="2000" noProof="0" dirty="0"/>
              <a:t>Practically, if </a:t>
            </a:r>
            <a:r>
              <a:rPr lang="en-US" altLang="en-US" sz="2000" noProof="0" dirty="0" err="1"/>
              <a:t>V</a:t>
            </a:r>
            <a:r>
              <a:rPr lang="en-US" altLang="en-US" sz="2000" baseline="-25000" noProof="0" dirty="0" err="1"/>
              <a:t>k</a:t>
            </a:r>
            <a:r>
              <a:rPr lang="en-US" altLang="en-US" sz="2000" noProof="0" dirty="0"/>
              <a:t>(</a:t>
            </a:r>
            <a:r>
              <a:rPr lang="en-US" altLang="en-US" sz="2000" i="1" noProof="0" dirty="0" err="1"/>
              <a:t>m,a</a:t>
            </a:r>
            <a:r>
              <a:rPr lang="en-US" altLang="en-US" sz="2000" i="1" noProof="0" dirty="0"/>
              <a:t>) </a:t>
            </a:r>
            <a:r>
              <a:rPr lang="en-US" altLang="en-US" sz="2000" noProof="0" dirty="0"/>
              <a:t>= </a:t>
            </a:r>
            <a:r>
              <a:rPr lang="en-US" altLang="en-US" sz="2000" b="1" noProof="0" dirty="0">
                <a:latin typeface="Courier New" panose="02070309020205020404" pitchFamily="49" charset="0"/>
                <a:cs typeface="Courier New" panose="02070309020205020404" pitchFamily="49" charset="0"/>
              </a:rPr>
              <a:t>true </a:t>
            </a:r>
            <a:r>
              <a:rPr lang="en-US" altLang="en-US" sz="2000" noProof="0" dirty="0"/>
              <a:t>then we know </a:t>
            </a:r>
            <a:r>
              <a:rPr lang="en-US" altLang="en-US" sz="2000" i="1" noProof="0" dirty="0"/>
              <a:t>m</a:t>
            </a:r>
            <a:r>
              <a:rPr lang="en-US" altLang="en-US" sz="2000" noProof="0" dirty="0"/>
              <a:t> has not been modified and that send of message has </a:t>
            </a:r>
            <a:r>
              <a:rPr lang="en-US" altLang="en-US" sz="2000" i="1" noProof="0" dirty="0"/>
              <a:t>k</a:t>
            </a:r>
          </a:p>
          <a:p>
            <a:pPr marL="622800" lvl="1" indent="-320400">
              <a:lnSpc>
                <a:spcPct val="100000"/>
              </a:lnSpc>
              <a:spcBef>
                <a:spcPts val="1000"/>
              </a:spcBef>
              <a:buFont typeface="Arial" panose="020B0604020202020204" pitchFamily="34" charset="0"/>
              <a:buChar char="•"/>
            </a:pPr>
            <a:r>
              <a:rPr lang="en-US" altLang="en-US" sz="1800" noProof="0" dirty="0"/>
              <a:t>If we share </a:t>
            </a:r>
            <a:r>
              <a:rPr lang="en-US" altLang="en-US" sz="1800" i="1" noProof="0" dirty="0"/>
              <a:t>k</a:t>
            </a:r>
            <a:r>
              <a:rPr lang="en-US" altLang="en-US" sz="1800" noProof="0" dirty="0"/>
              <a:t> with only one entity, know where the message originated </a:t>
            </a:r>
          </a:p>
        </p:txBody>
      </p:sp>
      <p:sp>
        <p:nvSpPr>
          <p:cNvPr id="4" name="Slide Number Placeholder 3"/>
          <p:cNvSpPr>
            <a:spLocks noGrp="1"/>
          </p:cNvSpPr>
          <p:nvPr>
            <p:ph type="sldNum" sz="quarter" idx="10"/>
          </p:nvPr>
        </p:nvSpPr>
        <p:spPr/>
        <p:txBody>
          <a:bodyPr/>
          <a:lstStyle/>
          <a:p>
            <a:fld id="{D06C706D-0964-7842-B7B8-C5D733700528}" type="slidenum">
              <a:rPr lang="en-US" smtClean="0"/>
              <a:t>37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886366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Authentication – Hash Functions</a:t>
            </a:r>
            <a:endParaRPr lang="en-US" noProof="0" dirty="0"/>
          </a:p>
        </p:txBody>
      </p:sp>
      <p:sp>
        <p:nvSpPr>
          <p:cNvPr id="3" name="Content Placeholder 2"/>
          <p:cNvSpPr>
            <a:spLocks noGrp="1"/>
          </p:cNvSpPr>
          <p:nvPr>
            <p:ph sz="quarter" idx="12"/>
          </p:nvPr>
        </p:nvSpPr>
        <p:spPr>
          <a:xfrm>
            <a:off x="332508" y="1594379"/>
            <a:ext cx="8470180" cy="4949640"/>
          </a:xfrm>
        </p:spPr>
        <p:txBody>
          <a:bodyPr>
            <a:normAutofit/>
          </a:bodyPr>
          <a:lstStyle/>
          <a:p>
            <a:pPr marL="291600" indent="-291600">
              <a:lnSpc>
                <a:spcPct val="100000"/>
              </a:lnSpc>
              <a:buFont typeface="Arial" panose="020B0604020202020204" pitchFamily="34" charset="0"/>
              <a:buChar char="•"/>
            </a:pPr>
            <a:r>
              <a:rPr lang="en-US" altLang="en-US" sz="1800" noProof="0" dirty="0"/>
              <a:t>Basis of authentication</a:t>
            </a:r>
          </a:p>
          <a:p>
            <a:pPr marL="291600" indent="-291600">
              <a:lnSpc>
                <a:spcPct val="100000"/>
              </a:lnSpc>
              <a:buFont typeface="Arial" panose="020B0604020202020204" pitchFamily="34" charset="0"/>
              <a:buChar char="•"/>
            </a:pPr>
            <a:r>
              <a:rPr lang="en-US" altLang="en-US" sz="1800" noProof="0" dirty="0"/>
              <a:t>Creates small, fixed-size block of data </a:t>
            </a:r>
            <a:r>
              <a:rPr lang="en-US" altLang="en-US" sz="1800" b="1" noProof="0" dirty="0">
                <a:solidFill>
                  <a:srgbClr val="002060"/>
                </a:solidFill>
              </a:rPr>
              <a:t>message digest</a:t>
            </a:r>
            <a:r>
              <a:rPr lang="en-US" altLang="en-US" sz="1800" noProof="0" dirty="0">
                <a:solidFill>
                  <a:srgbClr val="002060"/>
                </a:solidFill>
              </a:rPr>
              <a:t> </a:t>
            </a:r>
            <a:r>
              <a:rPr lang="en-US" altLang="en-US" sz="1800" noProof="0" dirty="0"/>
              <a:t>(</a:t>
            </a:r>
            <a:r>
              <a:rPr lang="en-US" altLang="en-US" sz="1800" b="1" noProof="0" dirty="0">
                <a:solidFill>
                  <a:srgbClr val="002060"/>
                </a:solidFill>
              </a:rPr>
              <a:t>hash value</a:t>
            </a:r>
            <a:r>
              <a:rPr lang="en-US" altLang="en-US" sz="1800" b="1" noProof="0" dirty="0"/>
              <a:t>)</a:t>
            </a:r>
            <a:r>
              <a:rPr lang="en-US" altLang="en-US" sz="1800" noProof="0" dirty="0"/>
              <a:t> from </a:t>
            </a:r>
            <a:r>
              <a:rPr lang="en-US" altLang="en-US" sz="1800" i="1" noProof="0" dirty="0"/>
              <a:t>m</a:t>
            </a:r>
          </a:p>
          <a:p>
            <a:pPr marL="291600" indent="-291600">
              <a:lnSpc>
                <a:spcPct val="100000"/>
              </a:lnSpc>
              <a:buFont typeface="Arial" panose="020B0604020202020204" pitchFamily="34" charset="0"/>
              <a:buChar char="•"/>
            </a:pPr>
            <a:r>
              <a:rPr lang="en-US" altLang="en-US" sz="1800" noProof="0" dirty="0"/>
              <a:t>Hash Function </a:t>
            </a:r>
            <a:r>
              <a:rPr lang="en-US" altLang="en-US" sz="1800" i="1" noProof="0" dirty="0"/>
              <a:t>H </a:t>
            </a:r>
            <a:r>
              <a:rPr lang="en-US" altLang="en-US" sz="1800" noProof="0" dirty="0"/>
              <a:t>must be collision resistant on </a:t>
            </a:r>
            <a:r>
              <a:rPr lang="en-US" altLang="en-US" sz="1800" i="1" noProof="0" dirty="0"/>
              <a:t>m</a:t>
            </a:r>
            <a:endParaRPr lang="en-US" altLang="en-US" sz="1800" noProof="0" dirty="0"/>
          </a:p>
          <a:p>
            <a:pPr marL="622800" lvl="1" indent="-320400">
              <a:lnSpc>
                <a:spcPct val="100000"/>
              </a:lnSpc>
              <a:spcBef>
                <a:spcPts val="1000"/>
              </a:spcBef>
              <a:buFont typeface="Arial" panose="020B0604020202020204" pitchFamily="34" charset="0"/>
              <a:buChar char="•"/>
            </a:pPr>
            <a:r>
              <a:rPr lang="en-US" altLang="en-US" sz="1600" noProof="0" dirty="0"/>
              <a:t>Must be infeasible to find an </a:t>
            </a:r>
            <a:r>
              <a:rPr lang="en-US" altLang="en-US" sz="1600" i="1" noProof="0" dirty="0"/>
              <a:t>m</a:t>
            </a:r>
            <a:r>
              <a:rPr lang="en-US" altLang="ja-JP" sz="1600" i="1" noProof="0" dirty="0"/>
              <a:t>’</a:t>
            </a:r>
            <a:r>
              <a:rPr lang="en-US" altLang="ja-JP" sz="1600" noProof="0" dirty="0"/>
              <a:t> ≠ </a:t>
            </a:r>
            <a:r>
              <a:rPr lang="en-US" altLang="ja-JP" sz="1600" i="1" noProof="0" dirty="0"/>
              <a:t>m </a:t>
            </a:r>
            <a:r>
              <a:rPr lang="en-US" altLang="ja-JP" sz="1600" noProof="0" dirty="0"/>
              <a:t>such that </a:t>
            </a:r>
            <a:r>
              <a:rPr lang="en-US" altLang="ja-JP" sz="1600" i="1" noProof="0" dirty="0"/>
              <a:t>H</a:t>
            </a:r>
            <a:r>
              <a:rPr lang="en-US" altLang="ja-JP" sz="1600" noProof="0" dirty="0"/>
              <a:t>(</a:t>
            </a:r>
            <a:r>
              <a:rPr lang="en-US" altLang="ja-JP" sz="1600" i="1" noProof="0" dirty="0"/>
              <a:t>m</a:t>
            </a:r>
            <a:r>
              <a:rPr lang="en-US" altLang="ja-JP" sz="1600" noProof="0" dirty="0"/>
              <a:t>) = </a:t>
            </a:r>
            <a:r>
              <a:rPr lang="en-US" altLang="ja-JP" sz="1600" i="1" noProof="0" dirty="0"/>
              <a:t>H</a:t>
            </a:r>
            <a:r>
              <a:rPr lang="en-US" altLang="ja-JP" sz="1600" noProof="0" dirty="0"/>
              <a:t>(</a:t>
            </a:r>
            <a:r>
              <a:rPr lang="en-US" altLang="ja-JP" sz="1600" i="1" noProof="0" dirty="0"/>
              <a:t>m’</a:t>
            </a:r>
            <a:r>
              <a:rPr lang="en-US" altLang="ja-JP" sz="1600" noProof="0" dirty="0"/>
              <a:t>)</a:t>
            </a:r>
            <a:endParaRPr lang="en-US" altLang="en-US" sz="1600" noProof="0" dirty="0"/>
          </a:p>
          <a:p>
            <a:pPr marL="291600" indent="-291600">
              <a:lnSpc>
                <a:spcPct val="100000"/>
              </a:lnSpc>
              <a:buFont typeface="Arial" panose="020B0604020202020204" pitchFamily="34" charset="0"/>
              <a:buChar char="•"/>
            </a:pPr>
            <a:r>
              <a:rPr lang="en-US" altLang="en-US" sz="1800" noProof="0" dirty="0"/>
              <a:t>If</a:t>
            </a:r>
            <a:r>
              <a:rPr lang="en-US" altLang="en-US" sz="1800" i="1" noProof="0" dirty="0"/>
              <a:t> H</a:t>
            </a:r>
            <a:r>
              <a:rPr lang="en-US" altLang="en-US" sz="1800" noProof="0" dirty="0"/>
              <a:t>(</a:t>
            </a:r>
            <a:r>
              <a:rPr lang="en-US" altLang="en-US" sz="1800" i="1" noProof="0" dirty="0"/>
              <a:t>m</a:t>
            </a:r>
            <a:r>
              <a:rPr lang="en-US" altLang="en-US" sz="1800" noProof="0" dirty="0"/>
              <a:t>) = </a:t>
            </a:r>
            <a:r>
              <a:rPr lang="en-US" altLang="en-US" sz="1800" i="1" noProof="0" dirty="0"/>
              <a:t>H</a:t>
            </a:r>
            <a:r>
              <a:rPr lang="en-US" altLang="en-US" sz="1800" noProof="0" dirty="0"/>
              <a:t>(</a:t>
            </a:r>
            <a:r>
              <a:rPr lang="en-US" altLang="en-US" sz="1800" i="1" noProof="0" dirty="0"/>
              <a:t>m</a:t>
            </a:r>
            <a:r>
              <a:rPr lang="en-US" altLang="ja-JP" sz="1800" i="1" noProof="0" dirty="0"/>
              <a:t>’</a:t>
            </a:r>
            <a:r>
              <a:rPr lang="en-US" altLang="ja-JP" sz="1800" noProof="0" dirty="0"/>
              <a:t>), then </a:t>
            </a:r>
            <a:r>
              <a:rPr lang="en-US" altLang="ja-JP" sz="1800" i="1" noProof="0" dirty="0"/>
              <a:t>m</a:t>
            </a:r>
            <a:r>
              <a:rPr lang="en-US" altLang="ja-JP" sz="1800" noProof="0" dirty="0"/>
              <a:t> = </a:t>
            </a:r>
            <a:r>
              <a:rPr lang="en-US" altLang="ja-JP" sz="1800" i="1" noProof="0" dirty="0"/>
              <a:t>m</a:t>
            </a:r>
            <a:r>
              <a:rPr lang="en-US" altLang="ja-JP" sz="1800" noProof="0" dirty="0"/>
              <a:t>’</a:t>
            </a:r>
          </a:p>
          <a:p>
            <a:pPr marL="622800" lvl="1" indent="-320400">
              <a:lnSpc>
                <a:spcPct val="100000"/>
              </a:lnSpc>
              <a:spcBef>
                <a:spcPts val="1000"/>
              </a:spcBef>
              <a:buFont typeface="Arial" panose="020B0604020202020204" pitchFamily="34" charset="0"/>
              <a:buChar char="•"/>
            </a:pPr>
            <a:r>
              <a:rPr lang="en-US" altLang="en-US" sz="1600" noProof="0" dirty="0"/>
              <a:t>The message has not been modified</a:t>
            </a:r>
          </a:p>
          <a:p>
            <a:pPr marL="291600" indent="-291600">
              <a:lnSpc>
                <a:spcPct val="100000"/>
              </a:lnSpc>
              <a:buFont typeface="Arial" panose="020B0604020202020204" pitchFamily="34" charset="0"/>
              <a:buChar char="•"/>
            </a:pPr>
            <a:r>
              <a:rPr lang="en-US" altLang="en-US" sz="1800" noProof="0" dirty="0"/>
              <a:t>Common message-digest functions include </a:t>
            </a:r>
            <a:r>
              <a:rPr lang="en-US" altLang="en-US" sz="1800" b="1" noProof="0" dirty="0">
                <a:solidFill>
                  <a:srgbClr val="002060"/>
                </a:solidFill>
              </a:rPr>
              <a:t>MD5</a:t>
            </a:r>
            <a:r>
              <a:rPr lang="en-US" altLang="en-US" sz="1800" noProof="0" dirty="0"/>
              <a:t>, which produces a 128-bit hash, and </a:t>
            </a:r>
            <a:r>
              <a:rPr lang="en-US" altLang="en-US" sz="1800" b="1" noProof="0" dirty="0">
                <a:solidFill>
                  <a:srgbClr val="002060"/>
                </a:solidFill>
              </a:rPr>
              <a:t>SHA-1</a:t>
            </a:r>
            <a:r>
              <a:rPr lang="en-US" altLang="en-US" sz="1800" noProof="0" dirty="0"/>
              <a:t>, which outputs a 160-bit hash</a:t>
            </a:r>
          </a:p>
          <a:p>
            <a:pPr marL="291600" indent="-291600">
              <a:lnSpc>
                <a:spcPct val="100000"/>
              </a:lnSpc>
              <a:buFont typeface="Arial" panose="020B0604020202020204" pitchFamily="34" charset="0"/>
              <a:buChar char="•"/>
            </a:pPr>
            <a:r>
              <a:rPr lang="en-US" altLang="en-US" sz="1800" noProof="0" dirty="0"/>
              <a:t>Not useful as authenticators</a:t>
            </a:r>
          </a:p>
          <a:p>
            <a:pPr marL="622800" lvl="1" indent="-320400">
              <a:lnSpc>
                <a:spcPct val="100000"/>
              </a:lnSpc>
              <a:spcBef>
                <a:spcPts val="1000"/>
              </a:spcBef>
              <a:buFont typeface="Arial" panose="020B0604020202020204" pitchFamily="34" charset="0"/>
              <a:buChar char="•"/>
            </a:pPr>
            <a:r>
              <a:rPr lang="en-US" altLang="en-US" sz="1600" noProof="0" dirty="0"/>
              <a:t>For example </a:t>
            </a:r>
            <a:r>
              <a:rPr lang="en-US" altLang="en-US" sz="1600" i="1" noProof="0" dirty="0"/>
              <a:t>H(m</a:t>
            </a:r>
            <a:r>
              <a:rPr lang="en-US" altLang="en-US" sz="1600" noProof="0" dirty="0"/>
              <a:t>) can be sent with a message</a:t>
            </a:r>
          </a:p>
          <a:p>
            <a:pPr marL="1144800" lvl="2" indent="-230400">
              <a:lnSpc>
                <a:spcPct val="100000"/>
              </a:lnSpc>
              <a:spcBef>
                <a:spcPts val="1000"/>
              </a:spcBef>
              <a:buFont typeface="Arial" panose="020B0604020202020204" pitchFamily="34" charset="0"/>
              <a:buChar char="•"/>
            </a:pPr>
            <a:r>
              <a:rPr lang="en-US" altLang="en-US" sz="1400" noProof="0" dirty="0"/>
              <a:t>But if </a:t>
            </a:r>
            <a:r>
              <a:rPr lang="en-US" altLang="en-US" sz="1400" i="1" noProof="0" dirty="0"/>
              <a:t>H</a:t>
            </a:r>
            <a:r>
              <a:rPr lang="en-US" altLang="en-US" sz="1400" noProof="0" dirty="0"/>
              <a:t> is known someone could modify </a:t>
            </a:r>
            <a:r>
              <a:rPr lang="en-US" altLang="en-US" sz="1400" i="1" noProof="0" dirty="0"/>
              <a:t>m</a:t>
            </a:r>
            <a:r>
              <a:rPr lang="en-US" altLang="en-US" sz="1400" noProof="0" dirty="0"/>
              <a:t> to </a:t>
            </a:r>
            <a:r>
              <a:rPr lang="en-US" altLang="en-US" sz="1400" i="1" noProof="0" dirty="0"/>
              <a:t>m’</a:t>
            </a:r>
            <a:r>
              <a:rPr lang="en-US" altLang="ja-JP" sz="1400" noProof="0" dirty="0"/>
              <a:t> and recompute </a:t>
            </a:r>
            <a:r>
              <a:rPr lang="en-US" altLang="ja-JP" sz="1400" i="1" noProof="0" dirty="0"/>
              <a:t>H(m</a:t>
            </a:r>
            <a:r>
              <a:rPr lang="en-US" altLang="en-US" sz="1400" i="1" noProof="0" dirty="0"/>
              <a:t>’</a:t>
            </a:r>
            <a:r>
              <a:rPr lang="en-US" altLang="ja-JP" sz="1400" i="1" noProof="0" dirty="0"/>
              <a:t>)</a:t>
            </a:r>
            <a:r>
              <a:rPr lang="en-US" altLang="ja-JP" sz="1400" noProof="0" dirty="0"/>
              <a:t> and modification not detected</a:t>
            </a:r>
          </a:p>
          <a:p>
            <a:pPr marL="1144800" lvl="2" indent="-230400">
              <a:lnSpc>
                <a:spcPct val="100000"/>
              </a:lnSpc>
              <a:spcBef>
                <a:spcPts val="1000"/>
              </a:spcBef>
              <a:buFont typeface="Arial" panose="020B0604020202020204" pitchFamily="34" charset="0"/>
              <a:buChar char="•"/>
            </a:pPr>
            <a:r>
              <a:rPr lang="en-US" altLang="en-US" sz="1400" noProof="0" dirty="0"/>
              <a:t>So must authenticate </a:t>
            </a:r>
            <a:r>
              <a:rPr lang="en-US" altLang="en-US" sz="1400" i="1" noProof="0" dirty="0"/>
              <a:t>H(m)</a:t>
            </a:r>
            <a:endParaRPr lang="en-US" altLang="en-US" sz="14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38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09321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Authentication - MAC</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600" noProof="0" dirty="0"/>
              <a:t>Symmetric encryption used in </a:t>
            </a:r>
            <a:r>
              <a:rPr lang="en-US" altLang="en-US" sz="2600" b="1" noProof="0" dirty="0">
                <a:solidFill>
                  <a:srgbClr val="002060"/>
                </a:solidFill>
              </a:rPr>
              <a:t>message-authentication code</a:t>
            </a:r>
            <a:r>
              <a:rPr lang="en-US" altLang="en-US" sz="2600" b="1" noProof="0" dirty="0">
                <a:solidFill>
                  <a:srgbClr val="3366FF"/>
                </a:solidFill>
              </a:rPr>
              <a:t> </a:t>
            </a:r>
            <a:r>
              <a:rPr lang="en-US" altLang="en-US" sz="2600" noProof="0" dirty="0"/>
              <a:t>(</a:t>
            </a:r>
            <a:r>
              <a:rPr lang="en-US" altLang="en-US" sz="2600" b="1" noProof="0" dirty="0">
                <a:solidFill>
                  <a:srgbClr val="002060"/>
                </a:solidFill>
              </a:rPr>
              <a:t>MAC</a:t>
            </a:r>
            <a:r>
              <a:rPr lang="en-US" altLang="en-US" sz="2600" noProof="0" dirty="0"/>
              <a:t>) authentication algorithm</a:t>
            </a:r>
          </a:p>
          <a:p>
            <a:pPr marL="291600" indent="-291600">
              <a:lnSpc>
                <a:spcPct val="100000"/>
              </a:lnSpc>
              <a:buFont typeface="Arial" panose="020B0604020202020204" pitchFamily="34" charset="0"/>
              <a:buChar char="•"/>
            </a:pPr>
            <a:r>
              <a:rPr lang="en-US" altLang="en-US" sz="2600" noProof="0" dirty="0"/>
              <a:t>Cryptographic checksum generated from message using secret key</a:t>
            </a:r>
          </a:p>
          <a:p>
            <a:pPr marL="622800" lvl="1" indent="-320400">
              <a:lnSpc>
                <a:spcPct val="100000"/>
              </a:lnSpc>
              <a:spcBef>
                <a:spcPts val="1000"/>
              </a:spcBef>
              <a:buFont typeface="Arial" panose="020B0604020202020204" pitchFamily="34" charset="0"/>
              <a:buChar char="•"/>
            </a:pPr>
            <a:r>
              <a:rPr lang="en-US" altLang="en-US" noProof="0" dirty="0"/>
              <a:t>Can securely authenticate short values </a:t>
            </a:r>
          </a:p>
          <a:p>
            <a:pPr marL="291600" indent="-291600">
              <a:lnSpc>
                <a:spcPct val="100000"/>
              </a:lnSpc>
              <a:buFont typeface="Arial" panose="020B0604020202020204" pitchFamily="34" charset="0"/>
              <a:buChar char="•"/>
            </a:pPr>
            <a:r>
              <a:rPr lang="en-US" altLang="en-US" sz="2600" noProof="0" dirty="0"/>
              <a:t>If used to authenticate </a:t>
            </a:r>
            <a:r>
              <a:rPr lang="en-US" altLang="en-US" sz="2600" i="1" noProof="0" dirty="0"/>
              <a:t>H(m)</a:t>
            </a:r>
            <a:r>
              <a:rPr lang="en-US" altLang="en-US" sz="2600" noProof="0" dirty="0"/>
              <a:t> for an </a:t>
            </a:r>
            <a:r>
              <a:rPr lang="en-US" altLang="en-US" sz="2600" i="1" noProof="0" dirty="0"/>
              <a:t>H</a:t>
            </a:r>
            <a:r>
              <a:rPr lang="en-US" altLang="en-US" sz="2600" noProof="0" dirty="0"/>
              <a:t> that is collision resistant, then obtain a way to securely authenticate long message by hashing them first</a:t>
            </a:r>
          </a:p>
          <a:p>
            <a:pPr marL="291600" indent="-291600">
              <a:lnSpc>
                <a:spcPct val="100000"/>
              </a:lnSpc>
              <a:buFont typeface="Arial" panose="020B0604020202020204" pitchFamily="34" charset="0"/>
              <a:buChar char="•"/>
            </a:pPr>
            <a:r>
              <a:rPr lang="en-US" altLang="en-US" sz="2600" noProof="0" dirty="0"/>
              <a:t>Note that </a:t>
            </a:r>
            <a:r>
              <a:rPr lang="en-US" altLang="en-US" sz="2600" i="1" noProof="0" dirty="0"/>
              <a:t>k </a:t>
            </a:r>
            <a:r>
              <a:rPr lang="en-US" altLang="en-US" sz="2600" noProof="0" dirty="0"/>
              <a:t>is needed to compute both </a:t>
            </a:r>
            <a:r>
              <a:rPr lang="en-US" altLang="en-US" sz="2600" i="1" noProof="0" dirty="0" err="1"/>
              <a:t>S</a:t>
            </a:r>
            <a:r>
              <a:rPr lang="en-US" altLang="en-US" sz="2600" i="1" baseline="-25000" noProof="0" dirty="0" err="1"/>
              <a:t>k</a:t>
            </a:r>
            <a:r>
              <a:rPr lang="en-US" altLang="en-US" sz="2600" i="1" noProof="0" dirty="0"/>
              <a:t> </a:t>
            </a:r>
            <a:r>
              <a:rPr lang="en-US" altLang="en-US" sz="2600" noProof="0" dirty="0"/>
              <a:t>and </a:t>
            </a:r>
            <a:r>
              <a:rPr lang="en-US" altLang="en-US" sz="2600" i="1" noProof="0" dirty="0" err="1"/>
              <a:t>V</a:t>
            </a:r>
            <a:r>
              <a:rPr lang="en-US" altLang="en-US" sz="2600" i="1" baseline="-25000" noProof="0" dirty="0" err="1"/>
              <a:t>k</a:t>
            </a:r>
            <a:r>
              <a:rPr lang="en-US" altLang="en-US" sz="2600" noProof="0" dirty="0"/>
              <a:t>, so anyone able to compute one can compute the other</a:t>
            </a:r>
          </a:p>
        </p:txBody>
      </p:sp>
      <p:sp>
        <p:nvSpPr>
          <p:cNvPr id="4" name="Slide Number Placeholder 3"/>
          <p:cNvSpPr>
            <a:spLocks noGrp="1"/>
          </p:cNvSpPr>
          <p:nvPr>
            <p:ph type="sldNum" sz="quarter" idx="10"/>
          </p:nvPr>
        </p:nvSpPr>
        <p:spPr/>
        <p:txBody>
          <a:bodyPr/>
          <a:lstStyle/>
          <a:p>
            <a:fld id="{D06C706D-0964-7842-B7B8-C5D733700528}" type="slidenum">
              <a:rPr lang="en-US" smtClean="0"/>
              <a:t>39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99484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The Security Problem</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600" noProof="0" dirty="0"/>
              <a:t>System </a:t>
            </a:r>
            <a:r>
              <a:rPr lang="en-US" altLang="en-US" sz="2600" b="1" noProof="0" dirty="0">
                <a:solidFill>
                  <a:srgbClr val="002060"/>
                </a:solidFill>
              </a:rPr>
              <a:t>secure</a:t>
            </a:r>
            <a:r>
              <a:rPr lang="en-US" altLang="en-US" sz="2600" noProof="0" dirty="0"/>
              <a:t> if resources used and accessed as intended under all circumstances</a:t>
            </a:r>
          </a:p>
          <a:p>
            <a:pPr marL="622800" lvl="1" indent="-320400">
              <a:lnSpc>
                <a:spcPct val="100000"/>
              </a:lnSpc>
              <a:spcBef>
                <a:spcPts val="1000"/>
              </a:spcBef>
              <a:buFont typeface="Arial" panose="020B0604020202020204" pitchFamily="34" charset="0"/>
              <a:buChar char="•"/>
            </a:pPr>
            <a:r>
              <a:rPr lang="en-US" altLang="en-US" noProof="0" dirty="0"/>
              <a:t>Unachievable</a:t>
            </a:r>
          </a:p>
          <a:p>
            <a:pPr marL="291600" indent="-291600">
              <a:lnSpc>
                <a:spcPct val="100000"/>
              </a:lnSpc>
              <a:buFont typeface="Arial" panose="020B0604020202020204" pitchFamily="34" charset="0"/>
              <a:buChar char="•"/>
            </a:pPr>
            <a:r>
              <a:rPr lang="en-US" altLang="en-US" sz="2600" b="1" noProof="0" dirty="0">
                <a:solidFill>
                  <a:srgbClr val="002060"/>
                </a:solidFill>
              </a:rPr>
              <a:t>Intruders</a:t>
            </a:r>
            <a:r>
              <a:rPr lang="en-US" altLang="en-US" sz="2600" noProof="0" dirty="0"/>
              <a:t> (</a:t>
            </a:r>
            <a:r>
              <a:rPr lang="en-US" altLang="en-US" sz="2600" b="1" noProof="0" dirty="0">
                <a:solidFill>
                  <a:srgbClr val="002060"/>
                </a:solidFill>
              </a:rPr>
              <a:t>crackers</a:t>
            </a:r>
            <a:r>
              <a:rPr lang="en-US" altLang="en-US" sz="2600" noProof="0" dirty="0"/>
              <a:t>) attempt to breach security</a:t>
            </a:r>
          </a:p>
          <a:p>
            <a:pPr marL="291600" indent="-291600">
              <a:lnSpc>
                <a:spcPct val="100000"/>
              </a:lnSpc>
              <a:buFont typeface="Arial" panose="020B0604020202020204" pitchFamily="34" charset="0"/>
              <a:buChar char="•"/>
            </a:pPr>
            <a:r>
              <a:rPr lang="en-US" altLang="en-US" sz="2600" b="1" noProof="0" dirty="0">
                <a:solidFill>
                  <a:srgbClr val="002060"/>
                </a:solidFill>
              </a:rPr>
              <a:t>Threat</a:t>
            </a:r>
            <a:r>
              <a:rPr lang="en-US" altLang="en-US" sz="2600" b="1" noProof="0" dirty="0">
                <a:solidFill>
                  <a:srgbClr val="3366FF"/>
                </a:solidFill>
              </a:rPr>
              <a:t> </a:t>
            </a:r>
            <a:r>
              <a:rPr lang="en-US" altLang="en-US" sz="2600" noProof="0" dirty="0"/>
              <a:t>is potential security violation</a:t>
            </a:r>
          </a:p>
          <a:p>
            <a:pPr marL="291600" indent="-291600">
              <a:lnSpc>
                <a:spcPct val="100000"/>
              </a:lnSpc>
              <a:buFont typeface="Arial" panose="020B0604020202020204" pitchFamily="34" charset="0"/>
              <a:buChar char="•"/>
            </a:pPr>
            <a:r>
              <a:rPr lang="en-US" altLang="en-US" sz="2600" b="1" noProof="0" dirty="0">
                <a:solidFill>
                  <a:srgbClr val="002060"/>
                </a:solidFill>
              </a:rPr>
              <a:t>Attack</a:t>
            </a:r>
            <a:r>
              <a:rPr lang="en-US" altLang="en-US" sz="2600" noProof="0" dirty="0"/>
              <a:t> is attempt to breach security</a:t>
            </a:r>
          </a:p>
          <a:p>
            <a:pPr marL="291600" indent="-291600">
              <a:lnSpc>
                <a:spcPct val="100000"/>
              </a:lnSpc>
              <a:buFont typeface="Arial" panose="020B0604020202020204" pitchFamily="34" charset="0"/>
              <a:buChar char="•"/>
            </a:pPr>
            <a:r>
              <a:rPr lang="en-US" altLang="en-US" sz="2600" noProof="0" dirty="0"/>
              <a:t>Attack can be accidental or malicious</a:t>
            </a:r>
          </a:p>
          <a:p>
            <a:pPr marL="291600" indent="-291600">
              <a:lnSpc>
                <a:spcPct val="100000"/>
              </a:lnSpc>
              <a:buFont typeface="Arial" panose="020B0604020202020204" pitchFamily="34" charset="0"/>
              <a:buChar char="•"/>
            </a:pPr>
            <a:r>
              <a:rPr lang="en-US" altLang="en-US" sz="2600" noProof="0" dirty="0"/>
              <a:t>Easier to protect against accidental than malicious misuse</a:t>
            </a:r>
          </a:p>
        </p:txBody>
      </p:sp>
      <p:sp>
        <p:nvSpPr>
          <p:cNvPr id="4" name="Slide Number Placeholder 3"/>
          <p:cNvSpPr>
            <a:spLocks noGrp="1"/>
          </p:cNvSpPr>
          <p:nvPr>
            <p:ph type="sldNum" sz="quarter" idx="10"/>
          </p:nvPr>
        </p:nvSpPr>
        <p:spPr/>
        <p:txBody>
          <a:bodyPr/>
          <a:lstStyle/>
          <a:p>
            <a:fld id="{D06C706D-0964-7842-B7B8-C5D733700528}" type="slidenum">
              <a:rPr lang="en-US" smtClean="0"/>
              <a:t>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73562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1DF9-B4BF-4BEC-9B07-006640A1D501}"/>
              </a:ext>
            </a:extLst>
          </p:cNvPr>
          <p:cNvSpPr>
            <a:spLocks noGrp="1"/>
          </p:cNvSpPr>
          <p:nvPr>
            <p:ph type="title"/>
          </p:nvPr>
        </p:nvSpPr>
        <p:spPr/>
        <p:txBody>
          <a:bodyPr/>
          <a:lstStyle/>
          <a:p>
            <a:r>
              <a:rPr lang="en-US" altLang="en-US" noProof="0" dirty="0">
                <a:solidFill>
                  <a:srgbClr val="007787"/>
                </a:solidFill>
              </a:rPr>
              <a:t>Authentication – Digital Signature </a:t>
            </a:r>
            <a:r>
              <a:rPr lang="en-US" altLang="en-US" sz="1000" noProof="0" dirty="0">
                <a:solidFill>
                  <a:srgbClr val="007787"/>
                </a:solidFill>
              </a:rPr>
              <a:t>1</a:t>
            </a:r>
            <a:endParaRPr lang="en-US" sz="1000" noProof="0" dirty="0"/>
          </a:p>
        </p:txBody>
      </p:sp>
      <p:sp>
        <p:nvSpPr>
          <p:cNvPr id="3" name="Content Placeholder 2">
            <a:extLst>
              <a:ext uri="{FF2B5EF4-FFF2-40B4-BE49-F238E27FC236}">
                <a16:creationId xmlns:a16="http://schemas.microsoft.com/office/drawing/2014/main" id="{3A873BB2-9DA3-46BC-88AA-646698EDBE59}"/>
              </a:ext>
            </a:extLst>
          </p:cNvPr>
          <p:cNvSpPr>
            <a:spLocks noGrp="1"/>
          </p:cNvSpPr>
          <p:nvPr>
            <p:ph sz="quarter" idx="12"/>
          </p:nvPr>
        </p:nvSpPr>
        <p:spPr>
          <a:xfrm>
            <a:off x="332508" y="1786884"/>
            <a:ext cx="8470180" cy="3345833"/>
          </a:xfrm>
        </p:spPr>
        <p:txBody>
          <a:bodyPr>
            <a:normAutofit/>
          </a:bodyPr>
          <a:lstStyle/>
          <a:p>
            <a:pPr marL="291600" lvl="0" indent="-291600">
              <a:lnSpc>
                <a:spcPct val="100000"/>
              </a:lnSpc>
              <a:buClr>
                <a:srgbClr val="B11116"/>
              </a:buClr>
              <a:buFont typeface="Arial" panose="020B0604020202020204" pitchFamily="34" charset="0"/>
              <a:buChar char="•"/>
            </a:pPr>
            <a:r>
              <a:rPr lang="en-US" altLang="en-US" sz="2400" noProof="0" dirty="0">
                <a:solidFill>
                  <a:srgbClr val="231F20"/>
                </a:solidFill>
              </a:rPr>
              <a:t>Based on asymmetric keys and digital signature algorithm</a:t>
            </a:r>
          </a:p>
          <a:p>
            <a:pPr marL="291600" lvl="0" indent="-291600">
              <a:lnSpc>
                <a:spcPct val="100000"/>
              </a:lnSpc>
              <a:buClr>
                <a:srgbClr val="B11116"/>
              </a:buClr>
              <a:buFont typeface="Arial" panose="020B0604020202020204" pitchFamily="34" charset="0"/>
              <a:buChar char="•"/>
            </a:pPr>
            <a:r>
              <a:rPr lang="en-US" altLang="en-US" sz="2400" noProof="0" dirty="0">
                <a:solidFill>
                  <a:srgbClr val="231F20"/>
                </a:solidFill>
              </a:rPr>
              <a:t>Authenticators produced are </a:t>
            </a:r>
            <a:r>
              <a:rPr lang="en-US" altLang="en-US" sz="2400" b="1" noProof="0" dirty="0">
                <a:solidFill>
                  <a:srgbClr val="002060"/>
                </a:solidFill>
              </a:rPr>
              <a:t>digital signatures</a:t>
            </a:r>
          </a:p>
          <a:p>
            <a:pPr marL="291600" lvl="0" indent="-291600">
              <a:lnSpc>
                <a:spcPct val="100000"/>
              </a:lnSpc>
              <a:buClr>
                <a:srgbClr val="B11116"/>
              </a:buClr>
              <a:buFont typeface="Arial" panose="020B0604020202020204" pitchFamily="34" charset="0"/>
              <a:buChar char="•"/>
            </a:pPr>
            <a:r>
              <a:rPr lang="en-US" altLang="en-US" sz="2400" noProof="0" dirty="0">
                <a:solidFill>
                  <a:srgbClr val="231F20"/>
                </a:solidFill>
              </a:rPr>
              <a:t>Very useful – </a:t>
            </a:r>
            <a:r>
              <a:rPr lang="en-US" altLang="en-US" sz="2400" b="1" i="1" noProof="0" dirty="0">
                <a:solidFill>
                  <a:srgbClr val="231F20"/>
                </a:solidFill>
              </a:rPr>
              <a:t>anyone</a:t>
            </a:r>
            <a:r>
              <a:rPr lang="en-US" altLang="en-US" sz="2400" noProof="0" dirty="0">
                <a:solidFill>
                  <a:srgbClr val="231F20"/>
                </a:solidFill>
              </a:rPr>
              <a:t> can verify authenticity of a message</a:t>
            </a:r>
          </a:p>
          <a:p>
            <a:pPr marL="291600" lvl="0" indent="-291600">
              <a:lnSpc>
                <a:spcPct val="100000"/>
              </a:lnSpc>
              <a:buClr>
                <a:srgbClr val="B11116"/>
              </a:buClr>
              <a:buFont typeface="Arial" panose="020B0604020202020204" pitchFamily="34" charset="0"/>
              <a:buChar char="•"/>
            </a:pPr>
            <a:r>
              <a:rPr lang="en-US" altLang="en-US" sz="2400" noProof="0" dirty="0">
                <a:solidFill>
                  <a:srgbClr val="231F20"/>
                </a:solidFill>
              </a:rPr>
              <a:t>In a digital-signature algorithm, computationally infeasible to derive </a:t>
            </a:r>
            <a:r>
              <a:rPr lang="en-US" altLang="en-US" sz="2400" i="1" noProof="0" dirty="0" err="1">
                <a:solidFill>
                  <a:srgbClr val="231F20"/>
                </a:solidFill>
              </a:rPr>
              <a:t>k</a:t>
            </a:r>
            <a:r>
              <a:rPr lang="en-US" altLang="en-US" sz="2400" i="1" baseline="-25000" noProof="0" dirty="0" err="1">
                <a:solidFill>
                  <a:srgbClr val="231F20"/>
                </a:solidFill>
              </a:rPr>
              <a:t>s</a:t>
            </a:r>
            <a:r>
              <a:rPr lang="en-US" altLang="en-US" sz="2400" i="1" noProof="0" dirty="0">
                <a:solidFill>
                  <a:srgbClr val="231F20"/>
                </a:solidFill>
              </a:rPr>
              <a:t> </a:t>
            </a:r>
            <a:r>
              <a:rPr lang="en-US" altLang="en-US" sz="2400" noProof="0" dirty="0">
                <a:solidFill>
                  <a:srgbClr val="231F20"/>
                </a:solidFill>
              </a:rPr>
              <a:t>from </a:t>
            </a:r>
            <a:r>
              <a:rPr lang="en-US" altLang="en-US" sz="2400" i="1" noProof="0" dirty="0" err="1">
                <a:solidFill>
                  <a:srgbClr val="231F20"/>
                </a:solidFill>
              </a:rPr>
              <a:t>k</a:t>
            </a:r>
            <a:r>
              <a:rPr lang="en-US" altLang="en-US" sz="2400" i="1" baseline="-25000" noProof="0" dirty="0" err="1">
                <a:solidFill>
                  <a:srgbClr val="231F20"/>
                </a:solidFill>
              </a:rPr>
              <a:t>v</a:t>
            </a:r>
            <a:endParaRPr lang="en-US" altLang="en-US" sz="2400" noProof="0" dirty="0">
              <a:solidFill>
                <a:srgbClr val="231F20"/>
              </a:solidFill>
            </a:endParaRPr>
          </a:p>
          <a:p>
            <a:pPr marL="622800" lvl="1" indent="-320400">
              <a:lnSpc>
                <a:spcPct val="100000"/>
              </a:lnSpc>
              <a:spcBef>
                <a:spcPts val="1000"/>
              </a:spcBef>
              <a:buClr>
                <a:srgbClr val="B11116"/>
              </a:buClr>
              <a:buFont typeface="Arial" panose="020B0604020202020204" pitchFamily="34" charset="0"/>
              <a:buChar char="•"/>
            </a:pPr>
            <a:r>
              <a:rPr lang="en-US" altLang="en-US" sz="2200" i="1" noProof="0" dirty="0">
                <a:solidFill>
                  <a:srgbClr val="231F20"/>
                </a:solidFill>
              </a:rPr>
              <a:t>V </a:t>
            </a:r>
            <a:r>
              <a:rPr lang="en-US" altLang="en-US" sz="2200" noProof="0" dirty="0">
                <a:solidFill>
                  <a:srgbClr val="231F20"/>
                </a:solidFill>
              </a:rPr>
              <a:t>is a one-way function</a:t>
            </a:r>
          </a:p>
          <a:p>
            <a:pPr marL="622800" lvl="1" indent="-320400">
              <a:lnSpc>
                <a:spcPct val="100000"/>
              </a:lnSpc>
              <a:spcBef>
                <a:spcPts val="1000"/>
              </a:spcBef>
              <a:buClr>
                <a:srgbClr val="B11116"/>
              </a:buClr>
              <a:buFont typeface="Arial" panose="020B0604020202020204" pitchFamily="34" charset="0"/>
              <a:buChar char="•"/>
            </a:pPr>
            <a:r>
              <a:rPr lang="en-US" altLang="en-US" sz="2200" noProof="0" dirty="0">
                <a:solidFill>
                  <a:srgbClr val="231F20"/>
                </a:solidFill>
              </a:rPr>
              <a:t>Thus, </a:t>
            </a:r>
            <a:r>
              <a:rPr lang="en-US" altLang="en-US" sz="2200" i="1" noProof="0" dirty="0" err="1">
                <a:solidFill>
                  <a:srgbClr val="231F20"/>
                </a:solidFill>
              </a:rPr>
              <a:t>k</a:t>
            </a:r>
            <a:r>
              <a:rPr lang="en-US" altLang="en-US" sz="2200" i="1" baseline="-25000" noProof="0" dirty="0" err="1">
                <a:solidFill>
                  <a:srgbClr val="231F20"/>
                </a:solidFill>
              </a:rPr>
              <a:t>v</a:t>
            </a:r>
            <a:r>
              <a:rPr lang="en-US" altLang="en-US" sz="2200" i="1" noProof="0" dirty="0">
                <a:solidFill>
                  <a:srgbClr val="231F20"/>
                </a:solidFill>
              </a:rPr>
              <a:t> </a:t>
            </a:r>
            <a:r>
              <a:rPr lang="en-US" altLang="en-US" sz="2200" noProof="0" dirty="0">
                <a:solidFill>
                  <a:srgbClr val="231F20"/>
                </a:solidFill>
              </a:rPr>
              <a:t>is the public key and </a:t>
            </a:r>
            <a:r>
              <a:rPr lang="en-US" altLang="en-US" sz="2200" i="1" noProof="0" dirty="0" err="1">
                <a:solidFill>
                  <a:srgbClr val="231F20"/>
                </a:solidFill>
              </a:rPr>
              <a:t>k</a:t>
            </a:r>
            <a:r>
              <a:rPr lang="en-US" altLang="en-US" sz="2200" i="1" baseline="-25000" noProof="0" dirty="0" err="1">
                <a:solidFill>
                  <a:srgbClr val="231F20"/>
                </a:solidFill>
              </a:rPr>
              <a:t>s</a:t>
            </a:r>
            <a:r>
              <a:rPr lang="en-US" altLang="en-US" sz="2200" i="1" noProof="0" dirty="0">
                <a:solidFill>
                  <a:srgbClr val="231F20"/>
                </a:solidFill>
              </a:rPr>
              <a:t> </a:t>
            </a:r>
            <a:r>
              <a:rPr lang="en-US" altLang="en-US" sz="2200" noProof="0" dirty="0">
                <a:solidFill>
                  <a:srgbClr val="231F20"/>
                </a:solidFill>
              </a:rPr>
              <a:t>is the private key</a:t>
            </a:r>
          </a:p>
        </p:txBody>
      </p:sp>
      <p:sp>
        <p:nvSpPr>
          <p:cNvPr id="4" name="Slide Number Placeholder 3">
            <a:extLst>
              <a:ext uri="{FF2B5EF4-FFF2-40B4-BE49-F238E27FC236}">
                <a16:creationId xmlns:a16="http://schemas.microsoft.com/office/drawing/2014/main" id="{F2FCE7D9-3EAD-469C-BBA0-062320704667}"/>
              </a:ext>
            </a:extLst>
          </p:cNvPr>
          <p:cNvSpPr>
            <a:spLocks noGrp="1"/>
          </p:cNvSpPr>
          <p:nvPr>
            <p:ph type="sldNum" sz="quarter" idx="10"/>
          </p:nvPr>
        </p:nvSpPr>
        <p:spPr/>
        <p:txBody>
          <a:bodyPr/>
          <a:lstStyle/>
          <a:p>
            <a:fld id="{D06C706D-0964-7842-B7B8-C5D733700528}" type="slidenum">
              <a:rPr lang="en-US" smtClean="0"/>
              <a:t>40</a:t>
            </a:fld>
            <a:endParaRPr lang="en-US" dirty="0"/>
          </a:p>
        </p:txBody>
      </p:sp>
      <p:sp>
        <p:nvSpPr>
          <p:cNvPr id="5" name="Footer Placeholder 4">
            <a:extLst>
              <a:ext uri="{FF2B5EF4-FFF2-40B4-BE49-F238E27FC236}">
                <a16:creationId xmlns:a16="http://schemas.microsoft.com/office/drawing/2014/main" id="{50E09169-0EA9-4BAF-BD50-EE2A7F759487}"/>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7217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1DF9-B4BF-4BEC-9B07-006640A1D501}"/>
              </a:ext>
            </a:extLst>
          </p:cNvPr>
          <p:cNvSpPr>
            <a:spLocks noGrp="1"/>
          </p:cNvSpPr>
          <p:nvPr>
            <p:ph type="title"/>
          </p:nvPr>
        </p:nvSpPr>
        <p:spPr/>
        <p:txBody>
          <a:bodyPr/>
          <a:lstStyle/>
          <a:p>
            <a:r>
              <a:rPr lang="en-US" altLang="en-US" noProof="0" dirty="0">
                <a:solidFill>
                  <a:srgbClr val="007787"/>
                </a:solidFill>
              </a:rPr>
              <a:t>Authentication – Digital Signature </a:t>
            </a:r>
            <a:r>
              <a:rPr lang="en-US" altLang="en-US" sz="1000" noProof="0" dirty="0">
                <a:solidFill>
                  <a:srgbClr val="007787"/>
                </a:solidFill>
              </a:rPr>
              <a:t>2</a:t>
            </a:r>
            <a:endParaRPr lang="en-US" sz="1000" noProof="0" dirty="0"/>
          </a:p>
        </p:txBody>
      </p:sp>
      <p:sp>
        <p:nvSpPr>
          <p:cNvPr id="3" name="Content Placeholder 2">
            <a:extLst>
              <a:ext uri="{FF2B5EF4-FFF2-40B4-BE49-F238E27FC236}">
                <a16:creationId xmlns:a16="http://schemas.microsoft.com/office/drawing/2014/main" id="{3A873BB2-9DA3-46BC-88AA-646698EDBE59}"/>
              </a:ext>
            </a:extLst>
          </p:cNvPr>
          <p:cNvSpPr>
            <a:spLocks noGrp="1"/>
          </p:cNvSpPr>
          <p:nvPr>
            <p:ph sz="quarter" idx="12"/>
          </p:nvPr>
        </p:nvSpPr>
        <p:spPr>
          <a:xfrm>
            <a:off x="332508" y="1786885"/>
            <a:ext cx="8470180" cy="990821"/>
          </a:xfrm>
        </p:spPr>
        <p:txBody>
          <a:bodyPr>
            <a:normAutofit/>
          </a:bodyPr>
          <a:lstStyle/>
          <a:p>
            <a:pPr marL="291600" lvl="0" indent="-291600">
              <a:lnSpc>
                <a:spcPct val="100000"/>
              </a:lnSpc>
              <a:buClr>
                <a:srgbClr val="B11116"/>
              </a:buClr>
              <a:buFont typeface="Arial" panose="020B0604020202020204" pitchFamily="34" charset="0"/>
              <a:buChar char="•"/>
            </a:pPr>
            <a:r>
              <a:rPr lang="en-US" altLang="en-US" sz="2400" noProof="0" dirty="0">
                <a:solidFill>
                  <a:srgbClr val="231F20"/>
                </a:solidFill>
              </a:rPr>
              <a:t>Consider the RSA digital-signature algorithm</a:t>
            </a:r>
          </a:p>
          <a:p>
            <a:pPr marL="621792" lvl="0" indent="-320040">
              <a:lnSpc>
                <a:spcPct val="100000"/>
              </a:lnSpc>
              <a:buClr>
                <a:srgbClr val="B11116"/>
              </a:buClr>
              <a:buFont typeface="Arial" panose="020B0604020202020204" pitchFamily="34" charset="0"/>
              <a:buChar char="•"/>
            </a:pPr>
            <a:r>
              <a:rPr lang="en-US" altLang="en-US" sz="2200" noProof="0" dirty="0">
                <a:solidFill>
                  <a:srgbClr val="231F20"/>
                </a:solidFill>
              </a:rPr>
              <a:t>Similar to the RSA encryption algorithm, but the key use is reversed</a:t>
            </a:r>
          </a:p>
        </p:txBody>
      </p:sp>
      <p:sp>
        <p:nvSpPr>
          <p:cNvPr id="6" name="Content Placeholder 5">
            <a:extLst>
              <a:ext uri="{FF2B5EF4-FFF2-40B4-BE49-F238E27FC236}">
                <a16:creationId xmlns:a16="http://schemas.microsoft.com/office/drawing/2014/main" id="{3BAEF53B-77BE-44D2-9C1B-E047387894C4}"/>
              </a:ext>
            </a:extLst>
          </p:cNvPr>
          <p:cNvSpPr>
            <a:spLocks noGrp="1"/>
          </p:cNvSpPr>
          <p:nvPr>
            <p:ph sz="quarter" idx="13"/>
          </p:nvPr>
        </p:nvSpPr>
        <p:spPr>
          <a:xfrm>
            <a:off x="332508" y="2790711"/>
            <a:ext cx="4049711" cy="427711"/>
          </a:xfrm>
        </p:spPr>
        <p:txBody>
          <a:bodyPr>
            <a:normAutofit/>
          </a:bodyPr>
          <a:lstStyle/>
          <a:p>
            <a:pPr marL="621792" lvl="0" indent="-320040">
              <a:lnSpc>
                <a:spcPct val="100000"/>
              </a:lnSpc>
              <a:buClr>
                <a:srgbClr val="B11116"/>
              </a:buClr>
              <a:buFont typeface="Arial" panose="020B0604020202020204" pitchFamily="34" charset="0"/>
              <a:buChar char="•"/>
            </a:pPr>
            <a:r>
              <a:rPr lang="en-US" altLang="en-US" sz="2200" noProof="0" dirty="0">
                <a:solidFill>
                  <a:srgbClr val="231F20"/>
                </a:solidFill>
              </a:rPr>
              <a:t>Digital signature of message</a:t>
            </a:r>
          </a:p>
        </p:txBody>
      </p:sp>
      <p:graphicFrame>
        <p:nvGraphicFramePr>
          <p:cNvPr id="19" name="Content Placeholder 18" descr="S subscript k s end subscript open parentheses m close parentheses equals H open parentheses m close parentheses to the power of k subscript s end exponent space m o d space N">
            <a:extLst>
              <a:ext uri="{FF2B5EF4-FFF2-40B4-BE49-F238E27FC236}">
                <a16:creationId xmlns:a16="http://schemas.microsoft.com/office/drawing/2014/main" id="{D58E649B-2647-4E00-BFB6-3B4138016351}"/>
              </a:ext>
            </a:extLst>
          </p:cNvPr>
          <p:cNvGraphicFramePr>
            <a:graphicFrameLocks noGrp="1" noChangeAspect="1"/>
          </p:cNvGraphicFramePr>
          <p:nvPr>
            <p:ph sz="quarter" idx="16"/>
            <p:extLst>
              <p:ext uri="{D42A27DB-BD31-4B8C-83A1-F6EECF244321}">
                <p14:modId xmlns:p14="http://schemas.microsoft.com/office/powerpoint/2010/main" val="3039599384"/>
              </p:ext>
            </p:extLst>
          </p:nvPr>
        </p:nvGraphicFramePr>
        <p:xfrm>
          <a:off x="4356341" y="2796658"/>
          <a:ext cx="2819400" cy="457200"/>
        </p:xfrm>
        <a:graphic>
          <a:graphicData uri="http://schemas.openxmlformats.org/presentationml/2006/ole">
            <mc:AlternateContent xmlns:mc="http://schemas.openxmlformats.org/markup-compatibility/2006">
              <mc:Choice xmlns:v="urn:schemas-microsoft-com:vml" Requires="v">
                <p:oleObj spid="_x0000_s4161" name="Equation" r:id="rId3" imgW="2819160" imgH="457200" progId="Equation.DSMT4">
                  <p:embed/>
                </p:oleObj>
              </mc:Choice>
              <mc:Fallback>
                <p:oleObj name="Equation" r:id="rId3" imgW="2819160" imgH="457200" progId="Equation.DSMT4">
                  <p:embed/>
                  <p:pic>
                    <p:nvPicPr>
                      <p:cNvPr id="17" name="Object 16">
                        <a:extLst>
                          <a:ext uri="{FF2B5EF4-FFF2-40B4-BE49-F238E27FC236}">
                            <a16:creationId xmlns:a16="http://schemas.microsoft.com/office/drawing/2014/main" id="{9E9A2F26-0118-4E79-96C6-8E8D23FD4647}"/>
                          </a:ext>
                        </a:extLst>
                      </p:cNvPr>
                      <p:cNvPicPr/>
                      <p:nvPr/>
                    </p:nvPicPr>
                    <p:blipFill>
                      <a:blip r:embed="rId4"/>
                      <a:stretch>
                        <a:fillRect/>
                      </a:stretch>
                    </p:blipFill>
                    <p:spPr>
                      <a:xfrm>
                        <a:off x="4356341" y="2796658"/>
                        <a:ext cx="2819400" cy="457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7345BA93-52C1-4A1C-85C4-41815EF5897A}"/>
              </a:ext>
            </a:extLst>
          </p:cNvPr>
          <p:cNvSpPr>
            <a:spLocks noGrp="1"/>
          </p:cNvSpPr>
          <p:nvPr>
            <p:ph sz="quarter" idx="14"/>
          </p:nvPr>
        </p:nvSpPr>
        <p:spPr>
          <a:xfrm>
            <a:off x="332508" y="3405164"/>
            <a:ext cx="8470180" cy="752770"/>
          </a:xfrm>
        </p:spPr>
        <p:txBody>
          <a:bodyPr>
            <a:normAutofit/>
          </a:bodyPr>
          <a:lstStyle/>
          <a:p>
            <a:pPr marL="621792" indent="-320040">
              <a:buFont typeface="Arial" panose="020B0604020202020204" pitchFamily="34" charset="0"/>
              <a:buChar char="•"/>
            </a:pPr>
            <a:r>
              <a:rPr lang="en-US" sz="2200" noProof="0" dirty="0"/>
              <a:t>The key </a:t>
            </a:r>
            <a:r>
              <a:rPr lang="en-US" sz="2200" i="1" noProof="0" dirty="0" err="1"/>
              <a:t>k</a:t>
            </a:r>
            <a:r>
              <a:rPr lang="en-US" sz="2200" i="1" baseline="-25000" noProof="0" dirty="0" err="1"/>
              <a:t>s</a:t>
            </a:r>
            <a:r>
              <a:rPr lang="en-US" sz="2200" noProof="0" dirty="0"/>
              <a:t> again is a pair (</a:t>
            </a:r>
            <a:r>
              <a:rPr lang="en-US" sz="2200" i="1" noProof="0" dirty="0"/>
              <a:t>d</a:t>
            </a:r>
            <a:r>
              <a:rPr lang="en-US" sz="2200" noProof="0" dirty="0"/>
              <a:t>, </a:t>
            </a:r>
            <a:r>
              <a:rPr lang="en-US" sz="2200" i="1" noProof="0" dirty="0"/>
              <a:t>N</a:t>
            </a:r>
            <a:r>
              <a:rPr lang="en-US" sz="2200" noProof="0" dirty="0"/>
              <a:t>), where </a:t>
            </a:r>
            <a:r>
              <a:rPr lang="en-US" sz="2200" i="1" noProof="0" dirty="0"/>
              <a:t>N</a:t>
            </a:r>
            <a:r>
              <a:rPr lang="en-US" sz="2200" noProof="0" dirty="0"/>
              <a:t> is the product of two large, randomly chosen prime numbers </a:t>
            </a:r>
            <a:r>
              <a:rPr lang="en-US" sz="2200" i="1" noProof="0" dirty="0"/>
              <a:t>p</a:t>
            </a:r>
            <a:r>
              <a:rPr lang="en-US" sz="2200" noProof="0" dirty="0"/>
              <a:t> and </a:t>
            </a:r>
            <a:r>
              <a:rPr lang="en-US" sz="2200" i="1" noProof="0" dirty="0"/>
              <a:t>q</a:t>
            </a:r>
          </a:p>
        </p:txBody>
      </p:sp>
      <p:sp>
        <p:nvSpPr>
          <p:cNvPr id="8" name="Content Placeholder 7">
            <a:extLst>
              <a:ext uri="{FF2B5EF4-FFF2-40B4-BE49-F238E27FC236}">
                <a16:creationId xmlns:a16="http://schemas.microsoft.com/office/drawing/2014/main" id="{7209AB2F-DFEA-437D-A9C9-2E4F795C15DC}"/>
              </a:ext>
            </a:extLst>
          </p:cNvPr>
          <p:cNvSpPr>
            <a:spLocks noGrp="1"/>
          </p:cNvSpPr>
          <p:nvPr>
            <p:ph sz="quarter" idx="15"/>
          </p:nvPr>
        </p:nvSpPr>
        <p:spPr>
          <a:xfrm>
            <a:off x="332508" y="4234518"/>
            <a:ext cx="3618390" cy="427319"/>
          </a:xfrm>
        </p:spPr>
        <p:txBody>
          <a:bodyPr>
            <a:normAutofit/>
          </a:bodyPr>
          <a:lstStyle/>
          <a:p>
            <a:pPr marL="621792" indent="-320040">
              <a:buFont typeface="Arial" panose="020B0604020202020204" pitchFamily="34" charset="0"/>
              <a:buChar char="•"/>
            </a:pPr>
            <a:r>
              <a:rPr lang="en-US" sz="2200" noProof="0" dirty="0"/>
              <a:t>Verification algorithm is</a:t>
            </a:r>
          </a:p>
        </p:txBody>
      </p:sp>
      <p:graphicFrame>
        <p:nvGraphicFramePr>
          <p:cNvPr id="20" name="Content Placeholder 19" descr="V subscript k v end subscript open parentheses m comma a close parentheses equals with ? on top open parentheses a to the power of k subscript v end exponent space m o d space N equals H open parentheses m close parentheses close parentheses">
            <a:extLst>
              <a:ext uri="{FF2B5EF4-FFF2-40B4-BE49-F238E27FC236}">
                <a16:creationId xmlns:a16="http://schemas.microsoft.com/office/drawing/2014/main" id="{E5AAE840-9711-45FA-B11D-FE179942715F}"/>
              </a:ext>
            </a:extLst>
          </p:cNvPr>
          <p:cNvGraphicFramePr>
            <a:graphicFrameLocks noGrp="1" noChangeAspect="1"/>
          </p:cNvGraphicFramePr>
          <p:nvPr>
            <p:ph sz="quarter" idx="17"/>
            <p:extLst>
              <p:ext uri="{D42A27DB-BD31-4B8C-83A1-F6EECF244321}">
                <p14:modId xmlns:p14="http://schemas.microsoft.com/office/powerpoint/2010/main" val="3527896902"/>
              </p:ext>
            </p:extLst>
          </p:nvPr>
        </p:nvGraphicFramePr>
        <p:xfrm>
          <a:off x="3933645" y="4212594"/>
          <a:ext cx="3038686" cy="469900"/>
        </p:xfrm>
        <a:graphic>
          <a:graphicData uri="http://schemas.openxmlformats.org/presentationml/2006/ole">
            <mc:AlternateContent xmlns:mc="http://schemas.openxmlformats.org/markup-compatibility/2006">
              <mc:Choice xmlns:v="urn:schemas-microsoft-com:vml" Requires="v">
                <p:oleObj spid="_x0000_s4162" name="Equation" r:id="rId5" imgW="3695400" imgH="571320" progId="Equation.DSMT4">
                  <p:embed/>
                </p:oleObj>
              </mc:Choice>
              <mc:Fallback>
                <p:oleObj name="Equation" r:id="rId5" imgW="3695400" imgH="571320" progId="Equation.DSMT4">
                  <p:embed/>
                  <p:pic>
                    <p:nvPicPr>
                      <p:cNvPr id="18" name="Object 17">
                        <a:extLst>
                          <a:ext uri="{FF2B5EF4-FFF2-40B4-BE49-F238E27FC236}">
                            <a16:creationId xmlns:a16="http://schemas.microsoft.com/office/drawing/2014/main" id="{209A2A0D-C91D-406B-B52F-A3EC4E7F0BA7}"/>
                          </a:ext>
                        </a:extLst>
                      </p:cNvPr>
                      <p:cNvPicPr/>
                      <p:nvPr/>
                    </p:nvPicPr>
                    <p:blipFill>
                      <a:blip r:embed="rId6"/>
                      <a:stretch>
                        <a:fillRect/>
                      </a:stretch>
                    </p:blipFill>
                    <p:spPr>
                      <a:xfrm>
                        <a:off x="3933645" y="4212594"/>
                        <a:ext cx="3038686" cy="4699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C3C23D51-93E8-4832-81CD-20BCC8A44526}"/>
              </a:ext>
            </a:extLst>
          </p:cNvPr>
          <p:cNvSpPr>
            <a:spLocks noGrp="1"/>
          </p:cNvSpPr>
          <p:nvPr>
            <p:ph sz="quarter" idx="18"/>
          </p:nvPr>
        </p:nvSpPr>
        <p:spPr>
          <a:xfrm>
            <a:off x="332508" y="4814573"/>
            <a:ext cx="8470180" cy="469625"/>
          </a:xfrm>
        </p:spPr>
        <p:txBody>
          <a:bodyPr>
            <a:normAutofit/>
          </a:bodyPr>
          <a:lstStyle/>
          <a:p>
            <a:pPr marL="1143000" indent="-228600">
              <a:buFont typeface="Arial" panose="020B0604020202020204" pitchFamily="34" charset="0"/>
              <a:buChar char="•"/>
            </a:pPr>
            <a:r>
              <a:rPr lang="en-US" sz="2000" noProof="0" dirty="0"/>
              <a:t>Where </a:t>
            </a:r>
            <a:r>
              <a:rPr lang="en-US" sz="2000" i="1" noProof="0" dirty="0" err="1"/>
              <a:t>k</a:t>
            </a:r>
            <a:r>
              <a:rPr lang="en-US" sz="2000" i="1" baseline="-25000" noProof="0" dirty="0" err="1"/>
              <a:t>v</a:t>
            </a:r>
            <a:r>
              <a:rPr lang="en-US" sz="2000" noProof="0" dirty="0"/>
              <a:t> satisfies </a:t>
            </a:r>
            <a:r>
              <a:rPr lang="en-US" sz="2000" i="1" noProof="0" dirty="0" err="1"/>
              <a:t>k</a:t>
            </a:r>
            <a:r>
              <a:rPr lang="en-US" sz="2000" i="1" baseline="-25000" noProof="0" dirty="0" err="1"/>
              <a:t>v</a:t>
            </a:r>
            <a:r>
              <a:rPr lang="en-US" sz="2000" i="1" noProof="0" dirty="0" err="1"/>
              <a:t>k</a:t>
            </a:r>
            <a:r>
              <a:rPr lang="en-US" sz="2000" i="1" baseline="-25000" noProof="0" dirty="0" err="1"/>
              <a:t>s</a:t>
            </a:r>
            <a:r>
              <a:rPr lang="en-US" sz="2000" noProof="0" dirty="0"/>
              <a:t> mod (</a:t>
            </a:r>
            <a:r>
              <a:rPr lang="en-US" sz="2000" i="1" noProof="0" dirty="0"/>
              <a:t>p</a:t>
            </a:r>
            <a:r>
              <a:rPr lang="en-US" sz="2000" noProof="0" dirty="0"/>
              <a:t> − 1)(</a:t>
            </a:r>
            <a:r>
              <a:rPr lang="en-US" sz="2000" i="1" noProof="0" dirty="0"/>
              <a:t>q</a:t>
            </a:r>
            <a:r>
              <a:rPr lang="en-US" sz="2000" noProof="0" dirty="0"/>
              <a:t> − 1) = 1</a:t>
            </a:r>
          </a:p>
        </p:txBody>
      </p:sp>
      <p:sp>
        <p:nvSpPr>
          <p:cNvPr id="4" name="Slide Number Placeholder 3">
            <a:extLst>
              <a:ext uri="{FF2B5EF4-FFF2-40B4-BE49-F238E27FC236}">
                <a16:creationId xmlns:a16="http://schemas.microsoft.com/office/drawing/2014/main" id="{F2FCE7D9-3EAD-469C-BBA0-062320704667}"/>
              </a:ext>
            </a:extLst>
          </p:cNvPr>
          <p:cNvSpPr>
            <a:spLocks noGrp="1"/>
          </p:cNvSpPr>
          <p:nvPr>
            <p:ph type="sldNum" sz="quarter" idx="10"/>
          </p:nvPr>
        </p:nvSpPr>
        <p:spPr/>
        <p:txBody>
          <a:bodyPr/>
          <a:lstStyle/>
          <a:p>
            <a:fld id="{D06C706D-0964-7842-B7B8-C5D733700528}" type="slidenum">
              <a:rPr lang="en-US" smtClean="0"/>
              <a:t>41</a:t>
            </a:fld>
            <a:endParaRPr lang="en-US" dirty="0"/>
          </a:p>
        </p:txBody>
      </p:sp>
      <p:sp>
        <p:nvSpPr>
          <p:cNvPr id="5" name="Footer Placeholder 4">
            <a:extLst>
              <a:ext uri="{FF2B5EF4-FFF2-40B4-BE49-F238E27FC236}">
                <a16:creationId xmlns:a16="http://schemas.microsoft.com/office/drawing/2014/main" id="{50E09169-0EA9-4BAF-BD50-EE2A7F759487}"/>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049566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Authentication </a:t>
            </a:r>
            <a:r>
              <a:rPr lang="en-US" altLang="en-US" sz="1000" noProof="0" dirty="0"/>
              <a:t>3</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noProof="0" dirty="0"/>
              <a:t>Why authentication if a subset of encryption?</a:t>
            </a:r>
          </a:p>
          <a:p>
            <a:pPr marL="622800" lvl="1" indent="-320400">
              <a:lnSpc>
                <a:spcPct val="100000"/>
              </a:lnSpc>
              <a:spcBef>
                <a:spcPts val="1000"/>
              </a:spcBef>
              <a:buFont typeface="Arial" panose="020B0604020202020204" pitchFamily="34" charset="0"/>
              <a:buChar char="•"/>
            </a:pPr>
            <a:r>
              <a:rPr lang="en-US" altLang="en-US" sz="2600" noProof="0" dirty="0"/>
              <a:t>Fewer computations (except for R</a:t>
            </a:r>
            <a:r>
              <a:rPr lang="en-US" altLang="en-US" sz="100" noProof="0" dirty="0"/>
              <a:t> </a:t>
            </a:r>
            <a:r>
              <a:rPr lang="en-US" altLang="en-US" sz="2600" noProof="0" dirty="0"/>
              <a:t>S</a:t>
            </a:r>
            <a:r>
              <a:rPr lang="en-US" altLang="en-US" sz="100" noProof="0" dirty="0"/>
              <a:t> </a:t>
            </a:r>
            <a:r>
              <a:rPr lang="en-US" altLang="en-US" sz="2600" noProof="0" dirty="0"/>
              <a:t>A digital signatures)</a:t>
            </a:r>
          </a:p>
          <a:p>
            <a:pPr marL="622800" lvl="1" indent="-320400">
              <a:lnSpc>
                <a:spcPct val="100000"/>
              </a:lnSpc>
              <a:spcBef>
                <a:spcPts val="1000"/>
              </a:spcBef>
              <a:buFont typeface="Arial" panose="020B0604020202020204" pitchFamily="34" charset="0"/>
              <a:buChar char="•"/>
            </a:pPr>
            <a:r>
              <a:rPr lang="en-US" altLang="en-US" sz="2600" noProof="0" dirty="0"/>
              <a:t>Authenticator usually shorter than message</a:t>
            </a:r>
          </a:p>
          <a:p>
            <a:pPr marL="622800" lvl="1" indent="-320400">
              <a:lnSpc>
                <a:spcPct val="100000"/>
              </a:lnSpc>
              <a:spcBef>
                <a:spcPts val="1000"/>
              </a:spcBef>
              <a:buFont typeface="Arial" panose="020B0604020202020204" pitchFamily="34" charset="0"/>
              <a:buChar char="•"/>
            </a:pPr>
            <a:r>
              <a:rPr lang="en-US" altLang="en-US" sz="2600" noProof="0" dirty="0"/>
              <a:t>Sometimes want authentication but not confidentiality</a:t>
            </a:r>
          </a:p>
          <a:p>
            <a:pPr marL="1144800" lvl="2" indent="-230400">
              <a:lnSpc>
                <a:spcPct val="100000"/>
              </a:lnSpc>
              <a:spcBef>
                <a:spcPts val="1000"/>
              </a:spcBef>
              <a:buFont typeface="Arial" panose="020B0604020202020204" pitchFamily="34" charset="0"/>
              <a:buChar char="•"/>
            </a:pPr>
            <a:r>
              <a:rPr lang="en-US" altLang="en-US" sz="2400" noProof="0" dirty="0"/>
              <a:t>Signed patches et al</a:t>
            </a:r>
          </a:p>
          <a:p>
            <a:pPr marL="622800" lvl="1" indent="-320400">
              <a:lnSpc>
                <a:spcPct val="100000"/>
              </a:lnSpc>
              <a:spcBef>
                <a:spcPts val="1000"/>
              </a:spcBef>
              <a:buFont typeface="Arial" panose="020B0604020202020204" pitchFamily="34" charset="0"/>
              <a:buChar char="•"/>
            </a:pPr>
            <a:r>
              <a:rPr lang="en-US" altLang="en-US" sz="2600" noProof="0" dirty="0"/>
              <a:t>Can be basis for</a:t>
            </a:r>
            <a:r>
              <a:rPr lang="en-US" altLang="en-US" sz="2600" b="1" noProof="0" dirty="0"/>
              <a:t> </a:t>
            </a:r>
            <a:r>
              <a:rPr lang="en-US" altLang="en-US" sz="2600" b="1" noProof="0" dirty="0">
                <a:solidFill>
                  <a:srgbClr val="002060"/>
                </a:solidFill>
              </a:rPr>
              <a:t>non-repudiation</a:t>
            </a:r>
          </a:p>
        </p:txBody>
      </p:sp>
      <p:sp>
        <p:nvSpPr>
          <p:cNvPr id="4" name="Slide Number Placeholder 3"/>
          <p:cNvSpPr>
            <a:spLocks noGrp="1"/>
          </p:cNvSpPr>
          <p:nvPr>
            <p:ph type="sldNum" sz="quarter" idx="10"/>
          </p:nvPr>
        </p:nvSpPr>
        <p:spPr/>
        <p:txBody>
          <a:bodyPr/>
          <a:lstStyle/>
          <a:p>
            <a:fld id="{D06C706D-0964-7842-B7B8-C5D733700528}" type="slidenum">
              <a:rPr lang="en-US" smtClean="0"/>
              <a:t>42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3037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Key Distribution</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noProof="0" dirty="0"/>
              <a:t>Delivery of symmetric key is huge challenge</a:t>
            </a:r>
          </a:p>
          <a:p>
            <a:pPr marL="622800" lvl="1" indent="-320400">
              <a:lnSpc>
                <a:spcPct val="100000"/>
              </a:lnSpc>
              <a:spcBef>
                <a:spcPts val="1000"/>
              </a:spcBef>
              <a:buFont typeface="Arial" panose="020B0604020202020204" pitchFamily="34" charset="0"/>
              <a:buChar char="•"/>
            </a:pPr>
            <a:r>
              <a:rPr lang="en-US" altLang="en-US" sz="2600" noProof="0" dirty="0"/>
              <a:t>Sometimes done</a:t>
            </a:r>
            <a:r>
              <a:rPr lang="en-US" altLang="en-US" sz="2600" b="1" noProof="0" dirty="0"/>
              <a:t> </a:t>
            </a:r>
            <a:r>
              <a:rPr lang="en-US" altLang="en-US" sz="2600" b="1" noProof="0" dirty="0">
                <a:solidFill>
                  <a:srgbClr val="002060"/>
                </a:solidFill>
              </a:rPr>
              <a:t>out-of-band</a:t>
            </a:r>
          </a:p>
          <a:p>
            <a:pPr marL="291600" indent="-291600">
              <a:lnSpc>
                <a:spcPct val="100000"/>
              </a:lnSpc>
              <a:buFont typeface="Arial" panose="020B0604020202020204" pitchFamily="34" charset="0"/>
              <a:buChar char="•"/>
            </a:pPr>
            <a:r>
              <a:rPr lang="en-US" altLang="en-US" noProof="0" dirty="0"/>
              <a:t>Asymmetric keys can proliferate – stored on </a:t>
            </a:r>
            <a:r>
              <a:rPr lang="en-US" altLang="en-US" b="1" noProof="0" dirty="0">
                <a:solidFill>
                  <a:srgbClr val="002060"/>
                </a:solidFill>
              </a:rPr>
              <a:t>key ring</a:t>
            </a:r>
          </a:p>
          <a:p>
            <a:pPr marL="622800" lvl="1" indent="-320400">
              <a:lnSpc>
                <a:spcPct val="100000"/>
              </a:lnSpc>
              <a:spcBef>
                <a:spcPts val="1000"/>
              </a:spcBef>
              <a:buFont typeface="Arial" panose="020B0604020202020204" pitchFamily="34" charset="0"/>
              <a:buChar char="•"/>
            </a:pPr>
            <a:r>
              <a:rPr lang="en-US" altLang="en-US" sz="2600" noProof="0" dirty="0"/>
              <a:t>Even asymmetric key distribution needs care – man-in-the-middle attack</a:t>
            </a:r>
          </a:p>
        </p:txBody>
      </p:sp>
      <p:sp>
        <p:nvSpPr>
          <p:cNvPr id="4" name="Slide Number Placeholder 3"/>
          <p:cNvSpPr>
            <a:spLocks noGrp="1"/>
          </p:cNvSpPr>
          <p:nvPr>
            <p:ph type="sldNum" sz="quarter" idx="10"/>
          </p:nvPr>
        </p:nvSpPr>
        <p:spPr/>
        <p:txBody>
          <a:bodyPr/>
          <a:lstStyle/>
          <a:p>
            <a:fld id="{D06C706D-0964-7842-B7B8-C5D733700528}" type="slidenum">
              <a:rPr lang="en-US" smtClean="0"/>
              <a:t>43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478487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Digital Certificates</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noProof="0" dirty="0"/>
              <a:t>Proof of who or what owns a public key</a:t>
            </a:r>
          </a:p>
          <a:p>
            <a:pPr marL="291600" indent="-291600">
              <a:lnSpc>
                <a:spcPct val="100000"/>
              </a:lnSpc>
              <a:buFont typeface="Arial" panose="020B0604020202020204" pitchFamily="34" charset="0"/>
              <a:buChar char="•"/>
            </a:pPr>
            <a:r>
              <a:rPr lang="en-US" altLang="en-US" noProof="0" dirty="0"/>
              <a:t>Public key digitally signed a trusted party</a:t>
            </a:r>
          </a:p>
          <a:p>
            <a:pPr marL="291600" indent="-291600">
              <a:lnSpc>
                <a:spcPct val="100000"/>
              </a:lnSpc>
              <a:buFont typeface="Arial" panose="020B0604020202020204" pitchFamily="34" charset="0"/>
              <a:buChar char="•"/>
            </a:pPr>
            <a:r>
              <a:rPr lang="en-US" altLang="en-US" noProof="0" dirty="0"/>
              <a:t>Trusted party receives proof of identification from entity and certifies that public key belongs to entity</a:t>
            </a:r>
          </a:p>
          <a:p>
            <a:pPr marL="291600" indent="-291600">
              <a:lnSpc>
                <a:spcPct val="100000"/>
              </a:lnSpc>
              <a:buFont typeface="Arial" panose="020B0604020202020204" pitchFamily="34" charset="0"/>
              <a:buChar char="•"/>
            </a:pPr>
            <a:r>
              <a:rPr lang="en-US" altLang="en-US" b="1" noProof="0" dirty="0">
                <a:solidFill>
                  <a:srgbClr val="002060"/>
                </a:solidFill>
              </a:rPr>
              <a:t>Certificate</a:t>
            </a:r>
            <a:r>
              <a:rPr lang="en-US" altLang="en-US" noProof="0" dirty="0">
                <a:solidFill>
                  <a:srgbClr val="002060"/>
                </a:solidFill>
              </a:rPr>
              <a:t> </a:t>
            </a:r>
            <a:r>
              <a:rPr lang="en-US" altLang="en-US" b="1" noProof="0" dirty="0">
                <a:solidFill>
                  <a:srgbClr val="002060"/>
                </a:solidFill>
              </a:rPr>
              <a:t>authority</a:t>
            </a:r>
            <a:r>
              <a:rPr lang="en-US" altLang="en-US" noProof="0" dirty="0">
                <a:solidFill>
                  <a:srgbClr val="002060"/>
                </a:solidFill>
              </a:rPr>
              <a:t> </a:t>
            </a:r>
            <a:r>
              <a:rPr lang="en-US" altLang="en-US" noProof="0" dirty="0"/>
              <a:t>are trusted party – their public keys included with web browser distributions</a:t>
            </a:r>
          </a:p>
          <a:p>
            <a:pPr marL="622800" lvl="1" indent="-320400">
              <a:lnSpc>
                <a:spcPct val="100000"/>
              </a:lnSpc>
              <a:spcBef>
                <a:spcPts val="1000"/>
              </a:spcBef>
              <a:buFont typeface="Arial" panose="020B0604020202020204" pitchFamily="34" charset="0"/>
              <a:buChar char="•"/>
            </a:pPr>
            <a:r>
              <a:rPr lang="en-US" altLang="en-US" sz="2600" noProof="0" dirty="0"/>
              <a:t>They vouch for other authorities via digitally signing their keys, and so on</a:t>
            </a:r>
          </a:p>
        </p:txBody>
      </p:sp>
      <p:sp>
        <p:nvSpPr>
          <p:cNvPr id="4" name="Slide Number Placeholder 3"/>
          <p:cNvSpPr>
            <a:spLocks noGrp="1"/>
          </p:cNvSpPr>
          <p:nvPr>
            <p:ph type="sldNum" sz="quarter" idx="10"/>
          </p:nvPr>
        </p:nvSpPr>
        <p:spPr/>
        <p:txBody>
          <a:bodyPr/>
          <a:lstStyle/>
          <a:p>
            <a:fld id="{D06C706D-0964-7842-B7B8-C5D733700528}" type="slidenum">
              <a:rPr lang="en-US" smtClean="0"/>
              <a:t>44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298614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800" noProof="0" dirty="0"/>
              <a:t>Man-in-the-middle Attack on Asymmetric Cryptography</a:t>
            </a:r>
            <a:endParaRPr lang="en-US" sz="2800" noProof="0" dirty="0"/>
          </a:p>
        </p:txBody>
      </p:sp>
      <p:pic>
        <p:nvPicPr>
          <p:cNvPr id="11" name="Content Placeholder 10" descr="Flow diagram. Sender writes plain text message, applies bad encryption key and sends it over channel, attacker applies bad decryption key and reads message. Therefore the message will not reach original receiver with decryption key."/>
          <p:cNvPicPr>
            <a:picLocks noGrp="1" noChangeAspect="1"/>
          </p:cNvPicPr>
          <p:nvPr>
            <p:ph sz="quarter" idx="12"/>
          </p:nvPr>
        </p:nvPicPr>
        <p:blipFill>
          <a:blip r:embed="rId2"/>
          <a:stretch>
            <a:fillRect/>
          </a:stretch>
        </p:blipFill>
        <p:spPr>
          <a:xfrm>
            <a:off x="2700574" y="1802871"/>
            <a:ext cx="3579091" cy="4344988"/>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45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55048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Implementation of Cryptography</a:t>
            </a:r>
            <a:endParaRPr lang="en-US" noProof="0" dirty="0"/>
          </a:p>
        </p:txBody>
      </p:sp>
      <p:sp>
        <p:nvSpPr>
          <p:cNvPr id="6" name="Content Placeholder 5"/>
          <p:cNvSpPr>
            <a:spLocks noGrp="1"/>
          </p:cNvSpPr>
          <p:nvPr>
            <p:ph sz="quarter" idx="12"/>
          </p:nvPr>
        </p:nvSpPr>
        <p:spPr>
          <a:xfrm>
            <a:off x="332508" y="1649464"/>
            <a:ext cx="3975087" cy="4588934"/>
          </a:xfrm>
        </p:spPr>
        <p:txBody>
          <a:bodyPr>
            <a:noAutofit/>
          </a:bodyPr>
          <a:lstStyle/>
          <a:p>
            <a:pPr marL="291600" indent="-291600">
              <a:lnSpc>
                <a:spcPct val="100000"/>
              </a:lnSpc>
              <a:buFont typeface="Arial" panose="020B0604020202020204" pitchFamily="34" charset="0"/>
              <a:buChar char="•"/>
            </a:pPr>
            <a:r>
              <a:rPr lang="en-US" altLang="en-US" sz="1800" noProof="0" dirty="0"/>
              <a:t>Can be done at various </a:t>
            </a:r>
            <a:r>
              <a:rPr lang="en-US" altLang="en-US" sz="1800" b="1" noProof="0" dirty="0">
                <a:solidFill>
                  <a:srgbClr val="002060"/>
                </a:solidFill>
              </a:rPr>
              <a:t>layers</a:t>
            </a:r>
            <a:r>
              <a:rPr lang="en-US" altLang="en-US" sz="1800" noProof="0" dirty="0"/>
              <a:t> of I</a:t>
            </a:r>
            <a:r>
              <a:rPr lang="en-US" altLang="en-US" sz="100" noProof="0" dirty="0"/>
              <a:t> </a:t>
            </a:r>
            <a:r>
              <a:rPr lang="en-US" altLang="en-US" sz="1800" noProof="0" dirty="0"/>
              <a:t>S</a:t>
            </a:r>
            <a:r>
              <a:rPr lang="en-US" altLang="en-US" sz="100" noProof="0" dirty="0"/>
              <a:t> </a:t>
            </a:r>
            <a:r>
              <a:rPr lang="en-US" altLang="en-US" sz="1800" noProof="0" dirty="0"/>
              <a:t>O Reference Model</a:t>
            </a:r>
          </a:p>
          <a:p>
            <a:pPr marL="622800" lvl="1" indent="-320400">
              <a:lnSpc>
                <a:spcPct val="100000"/>
              </a:lnSpc>
              <a:buFont typeface="Arial" panose="020B0604020202020204" pitchFamily="34" charset="0"/>
              <a:buChar char="•"/>
            </a:pPr>
            <a:r>
              <a:rPr lang="en-US" altLang="en-US" sz="1600" noProof="0" dirty="0"/>
              <a:t>S</a:t>
            </a:r>
            <a:r>
              <a:rPr lang="en-US" altLang="en-US" sz="100" noProof="0" dirty="0"/>
              <a:t> </a:t>
            </a:r>
            <a:r>
              <a:rPr lang="en-US" altLang="en-US" sz="1600" noProof="0" dirty="0" err="1"/>
              <a:t>S</a:t>
            </a:r>
            <a:r>
              <a:rPr lang="en-US" altLang="en-US" sz="100" noProof="0" dirty="0"/>
              <a:t> </a:t>
            </a:r>
            <a:r>
              <a:rPr lang="en-US" altLang="en-US" sz="1600" noProof="0" dirty="0"/>
              <a:t>L at the Transport layer</a:t>
            </a:r>
          </a:p>
          <a:p>
            <a:pPr marL="622800" lvl="1" indent="-320400">
              <a:lnSpc>
                <a:spcPct val="100000"/>
              </a:lnSpc>
              <a:buFont typeface="Arial" panose="020B0604020202020204" pitchFamily="34" charset="0"/>
              <a:buChar char="•"/>
            </a:pPr>
            <a:r>
              <a:rPr lang="en-US" altLang="en-US" sz="1600" noProof="0" dirty="0"/>
              <a:t>Network layer is typically </a:t>
            </a:r>
            <a:r>
              <a:rPr lang="en-US" altLang="en-US" sz="1600" b="1" noProof="0" dirty="0">
                <a:solidFill>
                  <a:srgbClr val="002060"/>
                </a:solidFill>
              </a:rPr>
              <a:t>I</a:t>
            </a:r>
            <a:r>
              <a:rPr lang="en-US" altLang="en-US" sz="100" b="1" noProof="0" dirty="0">
                <a:solidFill>
                  <a:srgbClr val="002060"/>
                </a:solidFill>
              </a:rPr>
              <a:t> </a:t>
            </a:r>
            <a:r>
              <a:rPr lang="en-US" altLang="en-US" sz="1600" b="1" noProof="0" dirty="0">
                <a:solidFill>
                  <a:srgbClr val="002060"/>
                </a:solidFill>
              </a:rPr>
              <a:t>P</a:t>
            </a:r>
            <a:r>
              <a:rPr lang="en-US" altLang="en-US" sz="100" b="1" noProof="0" dirty="0">
                <a:solidFill>
                  <a:srgbClr val="002060"/>
                </a:solidFill>
              </a:rPr>
              <a:t> </a:t>
            </a:r>
            <a:r>
              <a:rPr lang="en-US" altLang="en-US" sz="1600" b="1" noProof="0" dirty="0">
                <a:solidFill>
                  <a:srgbClr val="002060"/>
                </a:solidFill>
              </a:rPr>
              <a:t>Sec</a:t>
            </a:r>
          </a:p>
          <a:p>
            <a:pPr marL="1144800" lvl="2" indent="-230400">
              <a:lnSpc>
                <a:spcPct val="100000"/>
              </a:lnSpc>
              <a:spcBef>
                <a:spcPts val="1000"/>
              </a:spcBef>
            </a:pPr>
            <a:r>
              <a:rPr lang="en-US" altLang="en-US" sz="1400" b="1" noProof="0" dirty="0">
                <a:solidFill>
                  <a:srgbClr val="002060"/>
                </a:solidFill>
              </a:rPr>
              <a:t>I</a:t>
            </a:r>
            <a:r>
              <a:rPr lang="en-US" altLang="en-US" sz="100" b="1" noProof="0" dirty="0">
                <a:solidFill>
                  <a:srgbClr val="002060"/>
                </a:solidFill>
              </a:rPr>
              <a:t> </a:t>
            </a:r>
            <a:r>
              <a:rPr lang="en-US" altLang="en-US" sz="1400" b="1" noProof="0" dirty="0">
                <a:solidFill>
                  <a:srgbClr val="002060"/>
                </a:solidFill>
              </a:rPr>
              <a:t>K</a:t>
            </a:r>
            <a:r>
              <a:rPr lang="en-US" altLang="en-US" sz="100" b="1" noProof="0" dirty="0">
                <a:solidFill>
                  <a:srgbClr val="002060"/>
                </a:solidFill>
              </a:rPr>
              <a:t> </a:t>
            </a:r>
            <a:r>
              <a:rPr lang="en-US" altLang="en-US" sz="1400" b="1" noProof="0" dirty="0">
                <a:solidFill>
                  <a:srgbClr val="002060"/>
                </a:solidFill>
              </a:rPr>
              <a:t>E</a:t>
            </a:r>
            <a:r>
              <a:rPr lang="en-US" altLang="en-US" sz="1400" noProof="0" dirty="0"/>
              <a:t> for key exchange</a:t>
            </a:r>
          </a:p>
          <a:p>
            <a:pPr marL="1144800" lvl="2" indent="-230400">
              <a:lnSpc>
                <a:spcPct val="100000"/>
              </a:lnSpc>
              <a:spcBef>
                <a:spcPts val="1000"/>
              </a:spcBef>
            </a:pPr>
            <a:r>
              <a:rPr lang="en-US" altLang="en-US" sz="1400" noProof="0" dirty="0"/>
              <a:t>Basis of </a:t>
            </a:r>
            <a:r>
              <a:rPr lang="en-US" altLang="en-US" sz="1400" b="1" noProof="0" dirty="0">
                <a:solidFill>
                  <a:srgbClr val="002060"/>
                </a:solidFill>
              </a:rPr>
              <a:t>Virtual Private Networks (V</a:t>
            </a:r>
            <a:r>
              <a:rPr lang="en-US" altLang="en-US" sz="100" b="1" noProof="0" dirty="0">
                <a:solidFill>
                  <a:srgbClr val="002060"/>
                </a:solidFill>
              </a:rPr>
              <a:t> </a:t>
            </a:r>
            <a:r>
              <a:rPr lang="en-US" altLang="en-US" sz="1400" b="1" noProof="0" dirty="0">
                <a:solidFill>
                  <a:srgbClr val="002060"/>
                </a:solidFill>
              </a:rPr>
              <a:t>P</a:t>
            </a:r>
            <a:r>
              <a:rPr lang="en-US" altLang="en-US" sz="100" b="1" noProof="0" dirty="0">
                <a:solidFill>
                  <a:srgbClr val="002060"/>
                </a:solidFill>
              </a:rPr>
              <a:t> </a:t>
            </a:r>
            <a:r>
              <a:rPr lang="en-US" altLang="en-US" sz="1400" b="1" noProof="0" dirty="0">
                <a:solidFill>
                  <a:srgbClr val="002060"/>
                </a:solidFill>
              </a:rPr>
              <a:t>Ns)</a:t>
            </a:r>
          </a:p>
          <a:p>
            <a:pPr marL="291600" indent="-291600">
              <a:lnSpc>
                <a:spcPct val="100000"/>
              </a:lnSpc>
              <a:buFont typeface="Arial" panose="020B0604020202020204" pitchFamily="34" charset="0"/>
              <a:buChar char="•"/>
            </a:pPr>
            <a:r>
              <a:rPr lang="en-US" altLang="en-US" sz="1800" noProof="0" dirty="0"/>
              <a:t>Why not just at lowest level?</a:t>
            </a:r>
          </a:p>
          <a:p>
            <a:pPr marL="622800" lvl="1" indent="-320400">
              <a:lnSpc>
                <a:spcPct val="100000"/>
              </a:lnSpc>
              <a:buFont typeface="Arial" panose="020B0604020202020204" pitchFamily="34" charset="0"/>
              <a:buChar char="•"/>
            </a:pPr>
            <a:r>
              <a:rPr lang="en-US" altLang="en-US" sz="1600" noProof="0" dirty="0"/>
              <a:t>Sometimes need more knowledge than available at low levels</a:t>
            </a:r>
          </a:p>
          <a:p>
            <a:pPr marL="1144800" lvl="2" indent="-230400">
              <a:lnSpc>
                <a:spcPct val="100000"/>
              </a:lnSpc>
              <a:spcBef>
                <a:spcPts val="1000"/>
              </a:spcBef>
            </a:pPr>
            <a:r>
              <a:rPr lang="en-US" altLang="en-US" sz="1400" noProof="0" dirty="0"/>
              <a:t>i.e. User authentication</a:t>
            </a:r>
          </a:p>
          <a:p>
            <a:pPr marL="1144800" lvl="2" indent="-230400">
              <a:lnSpc>
                <a:spcPct val="100000"/>
              </a:lnSpc>
              <a:spcBef>
                <a:spcPts val="1000"/>
              </a:spcBef>
            </a:pPr>
            <a:r>
              <a:rPr lang="en-US" altLang="en-US" sz="1400" noProof="0" dirty="0"/>
              <a:t>i.e. e-mail delivery</a:t>
            </a:r>
          </a:p>
        </p:txBody>
      </p:sp>
      <p:pic>
        <p:nvPicPr>
          <p:cNvPr id="11" name="Content Placeholder 10" descr="Diagram shows O S I Model. The layers in O S I Model from bottom to top are as follows. 1. Physical layer. 2. Data link layer. 3. Network layer. 4. Transport layer. 5. Session layer. 6. Presentation layer. 7. Application layer."/>
          <p:cNvPicPr>
            <a:picLocks noGrp="1" noChangeAspect="1"/>
          </p:cNvPicPr>
          <p:nvPr>
            <p:ph sz="quarter" idx="13"/>
          </p:nvPr>
        </p:nvPicPr>
        <p:blipFill>
          <a:blip r:embed="rId2"/>
          <a:stretch>
            <a:fillRect/>
          </a:stretch>
        </p:blipFill>
        <p:spPr>
          <a:xfrm>
            <a:off x="4598280" y="1648935"/>
            <a:ext cx="1516770" cy="4498975"/>
          </a:xfrm>
          <a:prstGeom prst="rect">
            <a:avLst/>
          </a:prstGeom>
        </p:spPr>
      </p:pic>
      <p:pic>
        <p:nvPicPr>
          <p:cNvPr id="12" name="Content Placeholder 11" descr="Table shows O S I model. The table lists data units, layers and its functions."/>
          <p:cNvPicPr>
            <a:picLocks noGrp="1" noChangeAspect="1"/>
          </p:cNvPicPr>
          <p:nvPr>
            <p:ph sz="quarter" idx="14"/>
          </p:nvPr>
        </p:nvPicPr>
        <p:blipFill>
          <a:blip r:embed="rId3"/>
          <a:stretch>
            <a:fillRect/>
          </a:stretch>
        </p:blipFill>
        <p:spPr>
          <a:xfrm>
            <a:off x="6405735" y="1649464"/>
            <a:ext cx="2198688" cy="2864956"/>
          </a:xfrm>
          <a:prstGeom prst="rect">
            <a:avLst/>
          </a:prstGeom>
        </p:spPr>
      </p:pic>
      <p:sp>
        <p:nvSpPr>
          <p:cNvPr id="9" name="Content Placeholder 8"/>
          <p:cNvSpPr>
            <a:spLocks noGrp="1"/>
          </p:cNvSpPr>
          <p:nvPr>
            <p:ph sz="quarter" idx="15"/>
          </p:nvPr>
        </p:nvSpPr>
        <p:spPr>
          <a:xfrm>
            <a:off x="6405735" y="4682170"/>
            <a:ext cx="2476328" cy="396606"/>
          </a:xfrm>
        </p:spPr>
        <p:txBody>
          <a:bodyPr>
            <a:normAutofit/>
          </a:bodyPr>
          <a:lstStyle/>
          <a:p>
            <a:pPr marL="0" indent="0">
              <a:lnSpc>
                <a:spcPct val="100000"/>
              </a:lnSpc>
              <a:spcBef>
                <a:spcPct val="0"/>
              </a:spcBef>
              <a:buClrTx/>
              <a:buNone/>
            </a:pPr>
            <a:r>
              <a:rPr lang="en-US" altLang="en-US" sz="800" noProof="0" dirty="0" err="1">
                <a:latin typeface="Verdana" panose="020B0604030504040204" pitchFamily="34" charset="0"/>
              </a:rPr>
              <a:t>Source:http</a:t>
            </a:r>
            <a:r>
              <a:rPr lang="en-US" altLang="en-US" sz="800" noProof="0" dirty="0">
                <a:latin typeface="Verdana" panose="020B0604030504040204" pitchFamily="34" charset="0"/>
              </a:rPr>
              <a:t>://en.wikipedia.org/wiki/</a:t>
            </a:r>
            <a:r>
              <a:rPr lang="en-US" altLang="en-US" sz="800" noProof="0" dirty="0" err="1">
                <a:latin typeface="Verdana" panose="020B0604030504040204" pitchFamily="34" charset="0"/>
              </a:rPr>
              <a:t>OSI_model</a:t>
            </a:r>
            <a:endParaRPr lang="en-US" altLang="en-US" sz="800" noProof="0" dirty="0">
              <a:latin typeface="Verdana" panose="020B0604030504040204" pitchFamily="34" charset="0"/>
            </a:endParaRPr>
          </a:p>
        </p:txBody>
      </p:sp>
      <p:sp>
        <p:nvSpPr>
          <p:cNvPr id="4" name="Slide Number Placeholder 3"/>
          <p:cNvSpPr>
            <a:spLocks noGrp="1"/>
          </p:cNvSpPr>
          <p:nvPr>
            <p:ph type="sldNum" sz="quarter" idx="10"/>
          </p:nvPr>
        </p:nvSpPr>
        <p:spPr/>
        <p:txBody>
          <a:bodyPr/>
          <a:lstStyle/>
          <a:p>
            <a:fld id="{D06C706D-0964-7842-B7B8-C5D733700528}" type="slidenum">
              <a:rPr lang="en-US" smtClean="0"/>
              <a:t>46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791151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Encryption Example – T</a:t>
            </a:r>
            <a:r>
              <a:rPr lang="en-US" altLang="en-US" sz="100" noProof="0" dirty="0"/>
              <a:t> </a:t>
            </a:r>
            <a:r>
              <a:rPr lang="en-US" altLang="en-US" noProof="0" dirty="0"/>
              <a:t>L</a:t>
            </a:r>
            <a:r>
              <a:rPr lang="en-US" altLang="en-US" sz="100" noProof="0" dirty="0"/>
              <a:t> </a:t>
            </a:r>
            <a:r>
              <a:rPr lang="en-US" altLang="en-US" noProof="0" dirty="0"/>
              <a:t>S</a:t>
            </a:r>
            <a:endParaRPr lang="en-US"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1800" noProof="0" dirty="0"/>
              <a:t>Insertion of cryptography at one layer of the I</a:t>
            </a:r>
            <a:r>
              <a:rPr lang="en-US" altLang="en-US" sz="100" noProof="0" dirty="0"/>
              <a:t> </a:t>
            </a:r>
            <a:r>
              <a:rPr lang="en-US" altLang="en-US" sz="1800" noProof="0" dirty="0"/>
              <a:t>S</a:t>
            </a:r>
            <a:r>
              <a:rPr lang="en-US" altLang="en-US" sz="100" noProof="0" dirty="0"/>
              <a:t> </a:t>
            </a:r>
            <a:r>
              <a:rPr lang="en-US" altLang="en-US" sz="1800" noProof="0" dirty="0"/>
              <a:t>O network model (the transport layer)</a:t>
            </a:r>
          </a:p>
          <a:p>
            <a:pPr marL="291600" indent="-291600">
              <a:lnSpc>
                <a:spcPct val="100000"/>
              </a:lnSpc>
              <a:buFont typeface="Arial" panose="020B0604020202020204" pitchFamily="34" charset="0"/>
              <a:buChar char="•"/>
            </a:pPr>
            <a:r>
              <a:rPr lang="en-US" altLang="en-US" sz="1800" noProof="0" dirty="0"/>
              <a:t>S</a:t>
            </a:r>
            <a:r>
              <a:rPr lang="en-US" altLang="en-US" sz="100" noProof="0" dirty="0"/>
              <a:t> </a:t>
            </a:r>
            <a:r>
              <a:rPr lang="en-US" altLang="en-US" sz="1800" noProof="0" dirty="0" err="1"/>
              <a:t>S</a:t>
            </a:r>
            <a:r>
              <a:rPr lang="en-US" altLang="en-US" sz="100" noProof="0" dirty="0"/>
              <a:t> </a:t>
            </a:r>
            <a:r>
              <a:rPr lang="en-US" altLang="en-US" sz="1800" noProof="0" dirty="0"/>
              <a:t>L – Secure Socket Layer (also called T</a:t>
            </a:r>
            <a:r>
              <a:rPr lang="en-US" altLang="en-US" sz="100" noProof="0" dirty="0"/>
              <a:t> </a:t>
            </a:r>
            <a:r>
              <a:rPr lang="en-US" altLang="en-US" sz="1800" noProof="0" dirty="0"/>
              <a:t>L</a:t>
            </a:r>
            <a:r>
              <a:rPr lang="en-US" altLang="en-US" sz="100" noProof="0" dirty="0"/>
              <a:t> </a:t>
            </a:r>
            <a:r>
              <a:rPr lang="en-US" altLang="en-US" sz="1800" noProof="0" dirty="0"/>
              <a:t>S)</a:t>
            </a:r>
          </a:p>
          <a:p>
            <a:pPr marL="291600" indent="-291600">
              <a:lnSpc>
                <a:spcPct val="100000"/>
              </a:lnSpc>
              <a:buFont typeface="Arial" panose="020B0604020202020204" pitchFamily="34" charset="0"/>
              <a:buChar char="•"/>
            </a:pPr>
            <a:r>
              <a:rPr lang="en-US" altLang="en-US" sz="1800" noProof="0" dirty="0"/>
              <a:t>Cryptographic protocol that limits two computers to only exchange messages with each other</a:t>
            </a:r>
          </a:p>
          <a:p>
            <a:pPr marL="622800" lvl="1" indent="-320400">
              <a:lnSpc>
                <a:spcPct val="100000"/>
              </a:lnSpc>
              <a:spcBef>
                <a:spcPts val="1000"/>
              </a:spcBef>
              <a:buFont typeface="Arial" panose="020B0604020202020204" pitchFamily="34" charset="0"/>
              <a:buChar char="•"/>
            </a:pPr>
            <a:r>
              <a:rPr lang="en-US" altLang="en-US" sz="1600" noProof="0" dirty="0"/>
              <a:t>Very complicated, with many variations</a:t>
            </a:r>
          </a:p>
          <a:p>
            <a:pPr marL="291600" indent="-291600">
              <a:lnSpc>
                <a:spcPct val="100000"/>
              </a:lnSpc>
              <a:buFont typeface="Arial" panose="020B0604020202020204" pitchFamily="34" charset="0"/>
              <a:buChar char="•"/>
            </a:pPr>
            <a:r>
              <a:rPr lang="en-US" altLang="en-US" sz="1800" noProof="0" dirty="0"/>
              <a:t>Used between web servers and browsers for secure communication (credit card numbers)</a:t>
            </a:r>
          </a:p>
          <a:p>
            <a:pPr marL="291600" indent="-291600">
              <a:lnSpc>
                <a:spcPct val="100000"/>
              </a:lnSpc>
              <a:buFont typeface="Arial" panose="020B0604020202020204" pitchFamily="34" charset="0"/>
              <a:buChar char="•"/>
            </a:pPr>
            <a:r>
              <a:rPr lang="en-US" altLang="en-US" sz="1800" noProof="0" dirty="0"/>
              <a:t>The server is verified with a </a:t>
            </a:r>
            <a:r>
              <a:rPr lang="en-US" altLang="en-US" sz="1800" b="1" noProof="0" dirty="0">
                <a:solidFill>
                  <a:srgbClr val="002060"/>
                </a:solidFill>
              </a:rPr>
              <a:t>certificate</a:t>
            </a:r>
            <a:r>
              <a:rPr lang="en-US" altLang="en-US" sz="1800" b="1" noProof="0" dirty="0"/>
              <a:t> </a:t>
            </a:r>
            <a:r>
              <a:rPr lang="en-US" altLang="en-US" sz="1800" noProof="0" dirty="0"/>
              <a:t>assuring client is talking to correct server</a:t>
            </a:r>
          </a:p>
          <a:p>
            <a:pPr marL="291600" indent="-291600">
              <a:lnSpc>
                <a:spcPct val="100000"/>
              </a:lnSpc>
              <a:buFont typeface="Arial" panose="020B0604020202020204" pitchFamily="34" charset="0"/>
              <a:buChar char="•"/>
            </a:pPr>
            <a:r>
              <a:rPr lang="en-US" altLang="en-US" sz="1800" noProof="0" dirty="0"/>
              <a:t>Asymmetric cryptography used to establish a secure </a:t>
            </a:r>
            <a:r>
              <a:rPr lang="en-US" altLang="en-US" sz="1800" b="1" noProof="0" dirty="0">
                <a:solidFill>
                  <a:srgbClr val="002060"/>
                </a:solidFill>
              </a:rPr>
              <a:t>session key</a:t>
            </a:r>
            <a:r>
              <a:rPr lang="en-US" altLang="en-US" sz="1800" noProof="0" dirty="0">
                <a:solidFill>
                  <a:srgbClr val="002060"/>
                </a:solidFill>
              </a:rPr>
              <a:t> </a:t>
            </a:r>
            <a:r>
              <a:rPr lang="en-US" altLang="en-US" sz="1800" noProof="0" dirty="0"/>
              <a:t>(symmetric encryption) for bulk of communication during session</a:t>
            </a:r>
          </a:p>
          <a:p>
            <a:pPr marL="291600" indent="-291600">
              <a:lnSpc>
                <a:spcPct val="100000"/>
              </a:lnSpc>
              <a:buFont typeface="Arial" panose="020B0604020202020204" pitchFamily="34" charset="0"/>
              <a:buChar char="•"/>
            </a:pPr>
            <a:r>
              <a:rPr lang="en-US" altLang="en-US" sz="1800" noProof="0" dirty="0"/>
              <a:t>Communication between each computer then uses symmetric key cryptography</a:t>
            </a:r>
          </a:p>
          <a:p>
            <a:pPr marL="291600" indent="-291600">
              <a:lnSpc>
                <a:spcPct val="100000"/>
              </a:lnSpc>
              <a:buFont typeface="Arial" panose="020B0604020202020204" pitchFamily="34" charset="0"/>
              <a:buChar char="•"/>
            </a:pPr>
            <a:r>
              <a:rPr lang="en-US" altLang="en-US" sz="1800" noProof="0" dirty="0"/>
              <a:t>More details in textbook</a:t>
            </a:r>
          </a:p>
        </p:txBody>
      </p:sp>
      <p:sp>
        <p:nvSpPr>
          <p:cNvPr id="4" name="Slide Number Placeholder 3"/>
          <p:cNvSpPr>
            <a:spLocks noGrp="1"/>
          </p:cNvSpPr>
          <p:nvPr>
            <p:ph type="sldNum" sz="quarter" idx="10"/>
          </p:nvPr>
        </p:nvSpPr>
        <p:spPr/>
        <p:txBody>
          <a:bodyPr/>
          <a:lstStyle/>
          <a:p>
            <a:fld id="{D06C706D-0964-7842-B7B8-C5D733700528}" type="slidenum">
              <a:rPr lang="en-US" smtClean="0"/>
              <a:t>47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3337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User Authentication </a:t>
            </a:r>
            <a:r>
              <a:rPr lang="en-US" altLang="en-US" sz="1000" noProof="0" dirty="0"/>
              <a:t>1</a:t>
            </a:r>
            <a:endParaRPr lang="en-US" sz="1000" noProof="0" dirty="0"/>
          </a:p>
        </p:txBody>
      </p:sp>
      <p:sp>
        <p:nvSpPr>
          <p:cNvPr id="3" name="Content Placeholder 2"/>
          <p:cNvSpPr>
            <a:spLocks noGrp="1"/>
          </p:cNvSpPr>
          <p:nvPr>
            <p:ph sz="quarter" idx="12"/>
          </p:nvPr>
        </p:nvSpPr>
        <p:spPr>
          <a:xfrm>
            <a:off x="332508" y="1594379"/>
            <a:ext cx="8470180" cy="4429050"/>
          </a:xfrm>
        </p:spPr>
        <p:txBody>
          <a:bodyPr>
            <a:noAutofit/>
          </a:bodyPr>
          <a:lstStyle/>
          <a:p>
            <a:pPr marL="291600" indent="-291600">
              <a:lnSpc>
                <a:spcPct val="100000"/>
              </a:lnSpc>
              <a:buFont typeface="Arial" panose="020B0604020202020204" pitchFamily="34" charset="0"/>
              <a:buChar char="•"/>
            </a:pPr>
            <a:r>
              <a:rPr lang="en-US" altLang="en-US" sz="2200" noProof="0" dirty="0"/>
              <a:t>Crucial to identify user correctly, as protection systems depend on user I</a:t>
            </a:r>
            <a:r>
              <a:rPr lang="en-US" altLang="en-US" sz="100" noProof="0" dirty="0"/>
              <a:t> </a:t>
            </a:r>
            <a:r>
              <a:rPr lang="en-US" altLang="en-US" sz="2200" noProof="0" dirty="0"/>
              <a:t>D</a:t>
            </a:r>
          </a:p>
          <a:p>
            <a:pPr marL="291600" indent="-291600">
              <a:lnSpc>
                <a:spcPct val="100000"/>
              </a:lnSpc>
              <a:buFont typeface="Arial" panose="020B0604020202020204" pitchFamily="34" charset="0"/>
              <a:buChar char="•"/>
            </a:pPr>
            <a:r>
              <a:rPr lang="en-US" altLang="en-US" sz="2200" noProof="0" dirty="0"/>
              <a:t>User identity most often established through </a:t>
            </a:r>
            <a:r>
              <a:rPr lang="en-US" altLang="en-US" sz="2200" b="1" noProof="0" dirty="0">
                <a:solidFill>
                  <a:srgbClr val="002060"/>
                </a:solidFill>
              </a:rPr>
              <a:t>passwords</a:t>
            </a:r>
            <a:r>
              <a:rPr lang="en-US" altLang="en-US" sz="2200" noProof="0" dirty="0"/>
              <a:t>, can be considered a special case of either keys or capabilities</a:t>
            </a:r>
          </a:p>
          <a:p>
            <a:pPr marL="291600" indent="-291600">
              <a:lnSpc>
                <a:spcPct val="100000"/>
              </a:lnSpc>
              <a:buFont typeface="Arial" panose="020B0604020202020204" pitchFamily="34" charset="0"/>
              <a:buChar char="•"/>
            </a:pPr>
            <a:r>
              <a:rPr lang="en-US" altLang="en-US" sz="2200" noProof="0" dirty="0"/>
              <a:t>Passwords must be kept secret</a:t>
            </a:r>
          </a:p>
          <a:p>
            <a:pPr marL="622800" lvl="1" indent="-320400">
              <a:lnSpc>
                <a:spcPct val="100000"/>
              </a:lnSpc>
              <a:spcBef>
                <a:spcPts val="1000"/>
              </a:spcBef>
              <a:buFont typeface="Arial" panose="020B0604020202020204" pitchFamily="34" charset="0"/>
              <a:buChar char="•"/>
            </a:pPr>
            <a:r>
              <a:rPr lang="en-US" altLang="en-US" sz="2000" noProof="0" dirty="0"/>
              <a:t>Frequent change of passwords</a:t>
            </a:r>
          </a:p>
          <a:p>
            <a:pPr marL="622800" lvl="1" indent="-320400">
              <a:lnSpc>
                <a:spcPct val="100000"/>
              </a:lnSpc>
              <a:spcBef>
                <a:spcPts val="1000"/>
              </a:spcBef>
              <a:buFont typeface="Arial" panose="020B0604020202020204" pitchFamily="34" charset="0"/>
              <a:buChar char="•"/>
            </a:pPr>
            <a:r>
              <a:rPr lang="en-US" altLang="en-US" sz="2000" noProof="0" dirty="0"/>
              <a:t>History to avoid repeats</a:t>
            </a:r>
          </a:p>
          <a:p>
            <a:pPr marL="622800" lvl="1" indent="-320400">
              <a:lnSpc>
                <a:spcPct val="100000"/>
              </a:lnSpc>
              <a:spcBef>
                <a:spcPts val="1000"/>
              </a:spcBef>
              <a:buFont typeface="Arial" panose="020B0604020202020204" pitchFamily="34" charset="0"/>
              <a:buChar char="•"/>
            </a:pPr>
            <a:r>
              <a:rPr lang="en-US" altLang="en-US" sz="2000" noProof="0" dirty="0"/>
              <a:t>Use of </a:t>
            </a:r>
            <a:r>
              <a:rPr lang="en-US" altLang="ja-JP" sz="2000" noProof="0" dirty="0"/>
              <a:t>“non-guessable” passwords</a:t>
            </a:r>
          </a:p>
          <a:p>
            <a:pPr marL="622800" lvl="1" indent="-320400">
              <a:lnSpc>
                <a:spcPct val="100000"/>
              </a:lnSpc>
              <a:spcBef>
                <a:spcPts val="1000"/>
              </a:spcBef>
              <a:buFont typeface="Arial" panose="020B0604020202020204" pitchFamily="34" charset="0"/>
              <a:buChar char="•"/>
            </a:pPr>
            <a:r>
              <a:rPr lang="en-US" altLang="en-US" sz="2000" noProof="0" dirty="0"/>
              <a:t>Log all invalid access attempts (but not the passwords themselves)</a:t>
            </a:r>
          </a:p>
          <a:p>
            <a:pPr marL="622800" lvl="1" indent="-320400">
              <a:lnSpc>
                <a:spcPct val="100000"/>
              </a:lnSpc>
              <a:spcBef>
                <a:spcPts val="1000"/>
              </a:spcBef>
              <a:buFont typeface="Arial" panose="020B0604020202020204" pitchFamily="34" charset="0"/>
              <a:buChar char="•"/>
            </a:pPr>
            <a:r>
              <a:rPr lang="en-US" altLang="en-US" sz="2000" noProof="0" dirty="0"/>
              <a:t>Unauthorized transfer</a:t>
            </a:r>
          </a:p>
        </p:txBody>
      </p:sp>
      <p:sp>
        <p:nvSpPr>
          <p:cNvPr id="4" name="Slide Number Placeholder 3"/>
          <p:cNvSpPr>
            <a:spLocks noGrp="1"/>
          </p:cNvSpPr>
          <p:nvPr>
            <p:ph type="sldNum" sz="quarter" idx="10"/>
          </p:nvPr>
        </p:nvSpPr>
        <p:spPr/>
        <p:txBody>
          <a:bodyPr/>
          <a:lstStyle/>
          <a:p>
            <a:fld id="{D06C706D-0964-7842-B7B8-C5D733700528}" type="slidenum">
              <a:rPr lang="en-US" smtClean="0"/>
              <a:t>48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4166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User Authentication </a:t>
            </a:r>
            <a:r>
              <a:rPr lang="en-US" altLang="en-US" sz="1000" noProof="0" dirty="0"/>
              <a:t>2</a:t>
            </a:r>
            <a:endParaRPr lang="en-US" sz="1000" noProof="0" dirty="0"/>
          </a:p>
        </p:txBody>
      </p:sp>
      <p:sp>
        <p:nvSpPr>
          <p:cNvPr id="3" name="Content Placeholder 2"/>
          <p:cNvSpPr>
            <a:spLocks noGrp="1"/>
          </p:cNvSpPr>
          <p:nvPr>
            <p:ph sz="quarter" idx="12"/>
          </p:nvPr>
        </p:nvSpPr>
        <p:spPr>
          <a:xfrm>
            <a:off x="332508" y="1594379"/>
            <a:ext cx="8470180" cy="4341964"/>
          </a:xfrm>
        </p:spPr>
        <p:txBody>
          <a:bodyPr>
            <a:noAutofit/>
          </a:bodyPr>
          <a:lstStyle/>
          <a:p>
            <a:pPr marL="291600" indent="-291600">
              <a:lnSpc>
                <a:spcPct val="100000"/>
              </a:lnSpc>
              <a:buFont typeface="Arial" panose="020B0604020202020204" pitchFamily="34" charset="0"/>
              <a:buChar char="•"/>
            </a:pPr>
            <a:r>
              <a:rPr lang="en-US" altLang="en-US" sz="2200" noProof="0" dirty="0"/>
              <a:t>Passwords may also either be encrypted or allowed to be used only once</a:t>
            </a:r>
          </a:p>
          <a:p>
            <a:pPr marL="622800" lvl="1" indent="-320400">
              <a:lnSpc>
                <a:spcPct val="100000"/>
              </a:lnSpc>
              <a:spcBef>
                <a:spcPts val="1000"/>
              </a:spcBef>
              <a:buFont typeface="Arial" panose="020B0604020202020204" pitchFamily="34" charset="0"/>
              <a:buChar char="•"/>
            </a:pPr>
            <a:r>
              <a:rPr lang="en-US" altLang="en-US" sz="2000" noProof="0" dirty="0"/>
              <a:t>Does encrypting passwords solve the exposure problem?</a:t>
            </a:r>
          </a:p>
          <a:p>
            <a:pPr marL="1144800" lvl="2" indent="-230400">
              <a:lnSpc>
                <a:spcPct val="100000"/>
              </a:lnSpc>
              <a:spcBef>
                <a:spcPts val="1000"/>
              </a:spcBef>
              <a:buFont typeface="Arial" panose="020B0604020202020204" pitchFamily="34" charset="0"/>
              <a:buChar char="•"/>
            </a:pPr>
            <a:r>
              <a:rPr lang="en-US" altLang="en-US" sz="1800" noProof="0" dirty="0"/>
              <a:t>Might solve </a:t>
            </a:r>
            <a:r>
              <a:rPr lang="en-US" altLang="en-US" sz="1800" b="1" noProof="0" dirty="0">
                <a:solidFill>
                  <a:srgbClr val="002060"/>
                </a:solidFill>
              </a:rPr>
              <a:t>sniffing</a:t>
            </a:r>
          </a:p>
          <a:p>
            <a:pPr marL="1144800" lvl="2" indent="-230400">
              <a:lnSpc>
                <a:spcPct val="100000"/>
              </a:lnSpc>
              <a:spcBef>
                <a:spcPts val="1000"/>
              </a:spcBef>
              <a:buFont typeface="Arial" panose="020B0604020202020204" pitchFamily="34" charset="0"/>
              <a:buChar char="•"/>
            </a:pPr>
            <a:r>
              <a:rPr lang="en-US" altLang="en-US" sz="1800" noProof="0" dirty="0"/>
              <a:t>Consider </a:t>
            </a:r>
            <a:r>
              <a:rPr lang="en-US" altLang="en-US" sz="1800" b="1" noProof="0" dirty="0">
                <a:solidFill>
                  <a:srgbClr val="002060"/>
                </a:solidFill>
              </a:rPr>
              <a:t>shoulder surfing</a:t>
            </a:r>
          </a:p>
          <a:p>
            <a:pPr marL="1144800" lvl="2" indent="-230400">
              <a:lnSpc>
                <a:spcPct val="100000"/>
              </a:lnSpc>
              <a:spcBef>
                <a:spcPts val="1000"/>
              </a:spcBef>
              <a:buFont typeface="Arial" panose="020B0604020202020204" pitchFamily="34" charset="0"/>
              <a:buChar char="•"/>
            </a:pPr>
            <a:r>
              <a:rPr lang="en-US" altLang="en-US" sz="1800" noProof="0" dirty="0"/>
              <a:t>Consider Trojan horse keystroke logger</a:t>
            </a:r>
          </a:p>
          <a:p>
            <a:pPr marL="1144800" lvl="2" indent="-230400">
              <a:lnSpc>
                <a:spcPct val="100000"/>
              </a:lnSpc>
              <a:spcBef>
                <a:spcPts val="1000"/>
              </a:spcBef>
              <a:buFont typeface="Arial" panose="020B0604020202020204" pitchFamily="34" charset="0"/>
              <a:buChar char="•"/>
            </a:pPr>
            <a:r>
              <a:rPr lang="en-US" altLang="en-US" sz="1800" noProof="0" dirty="0"/>
              <a:t>How are passwords stored at authenticating site?</a:t>
            </a:r>
          </a:p>
        </p:txBody>
      </p:sp>
      <p:sp>
        <p:nvSpPr>
          <p:cNvPr id="4" name="Slide Number Placeholder 3"/>
          <p:cNvSpPr>
            <a:spLocks noGrp="1"/>
          </p:cNvSpPr>
          <p:nvPr>
            <p:ph type="sldNum" sz="quarter" idx="10"/>
          </p:nvPr>
        </p:nvSpPr>
        <p:spPr/>
        <p:txBody>
          <a:bodyPr/>
          <a:lstStyle/>
          <a:p>
            <a:fld id="{D06C706D-0964-7842-B7B8-C5D733700528}" type="slidenum">
              <a:rPr lang="en-US" smtClean="0"/>
              <a:t>49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49151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Security Violation Categories</a:t>
            </a:r>
            <a:endParaRPr lang="en-US" noProof="0" dirty="0"/>
          </a:p>
        </p:txBody>
      </p:sp>
      <p:sp>
        <p:nvSpPr>
          <p:cNvPr id="3" name="Content Placeholder 2"/>
          <p:cNvSpPr>
            <a:spLocks noGrp="1"/>
          </p:cNvSpPr>
          <p:nvPr>
            <p:ph sz="quarter" idx="12"/>
          </p:nvPr>
        </p:nvSpPr>
        <p:spPr>
          <a:xfrm>
            <a:off x="332508" y="1594379"/>
            <a:ext cx="8470180" cy="4761972"/>
          </a:xfrm>
        </p:spPr>
        <p:txBody>
          <a:bodyPr>
            <a:normAutofit/>
          </a:bodyPr>
          <a:lstStyle/>
          <a:p>
            <a:pPr marL="291600" indent="-291600">
              <a:lnSpc>
                <a:spcPct val="100000"/>
              </a:lnSpc>
              <a:buFont typeface="Arial" panose="020B0604020202020204" pitchFamily="34" charset="0"/>
              <a:buChar char="•"/>
            </a:pPr>
            <a:r>
              <a:rPr lang="en-US" altLang="en-US" sz="2400" b="1" noProof="0" dirty="0"/>
              <a:t>Breach of confidentiality</a:t>
            </a:r>
          </a:p>
          <a:p>
            <a:pPr marL="622800" lvl="1" indent="-320400">
              <a:lnSpc>
                <a:spcPct val="100000"/>
              </a:lnSpc>
              <a:spcBef>
                <a:spcPts val="1000"/>
              </a:spcBef>
              <a:buFont typeface="Arial" panose="020B0604020202020204" pitchFamily="34" charset="0"/>
              <a:buChar char="•"/>
            </a:pPr>
            <a:r>
              <a:rPr lang="en-US" altLang="en-US" sz="2200" noProof="0" dirty="0"/>
              <a:t>Unauthorized reading of data</a:t>
            </a:r>
          </a:p>
          <a:p>
            <a:pPr marL="291600" indent="-291600">
              <a:lnSpc>
                <a:spcPct val="100000"/>
              </a:lnSpc>
              <a:buFont typeface="Arial" panose="020B0604020202020204" pitchFamily="34" charset="0"/>
              <a:buChar char="•"/>
            </a:pPr>
            <a:r>
              <a:rPr lang="en-US" altLang="en-US" sz="2400" b="1" noProof="0" dirty="0"/>
              <a:t>Breach of integrity</a:t>
            </a:r>
          </a:p>
          <a:p>
            <a:pPr marL="622800" lvl="1" indent="-320400">
              <a:lnSpc>
                <a:spcPct val="100000"/>
              </a:lnSpc>
              <a:spcBef>
                <a:spcPts val="1000"/>
              </a:spcBef>
              <a:buFont typeface="Arial" panose="020B0604020202020204" pitchFamily="34" charset="0"/>
              <a:buChar char="•"/>
            </a:pPr>
            <a:r>
              <a:rPr lang="en-US" altLang="en-US" sz="2200" noProof="0" dirty="0"/>
              <a:t>Unauthorized modification of data</a:t>
            </a:r>
          </a:p>
          <a:p>
            <a:pPr marL="291600" indent="-291600">
              <a:lnSpc>
                <a:spcPct val="100000"/>
              </a:lnSpc>
              <a:buFont typeface="Arial" panose="020B0604020202020204" pitchFamily="34" charset="0"/>
              <a:buChar char="•"/>
            </a:pPr>
            <a:r>
              <a:rPr lang="en-US" altLang="en-US" sz="2400" b="1" noProof="0" dirty="0"/>
              <a:t>Breach of availability</a:t>
            </a:r>
          </a:p>
          <a:p>
            <a:pPr marL="622800" lvl="1" indent="-320400">
              <a:lnSpc>
                <a:spcPct val="100000"/>
              </a:lnSpc>
              <a:spcBef>
                <a:spcPts val="1000"/>
              </a:spcBef>
              <a:buFont typeface="Arial" panose="020B0604020202020204" pitchFamily="34" charset="0"/>
              <a:buChar char="•"/>
            </a:pPr>
            <a:r>
              <a:rPr lang="en-US" altLang="en-US" sz="2200" noProof="0" dirty="0"/>
              <a:t>Unauthorized destruction of data</a:t>
            </a:r>
          </a:p>
          <a:p>
            <a:pPr marL="291600" indent="-291600">
              <a:lnSpc>
                <a:spcPct val="100000"/>
              </a:lnSpc>
              <a:buFont typeface="Arial" panose="020B0604020202020204" pitchFamily="34" charset="0"/>
              <a:buChar char="•"/>
            </a:pPr>
            <a:r>
              <a:rPr lang="en-US" altLang="en-US" sz="2400" b="1" noProof="0" dirty="0"/>
              <a:t>Theft of service</a:t>
            </a:r>
          </a:p>
          <a:p>
            <a:pPr marL="622800" lvl="1" indent="-320400">
              <a:lnSpc>
                <a:spcPct val="100000"/>
              </a:lnSpc>
              <a:spcBef>
                <a:spcPts val="1000"/>
              </a:spcBef>
              <a:buFont typeface="Arial" panose="020B0604020202020204" pitchFamily="34" charset="0"/>
              <a:buChar char="•"/>
            </a:pPr>
            <a:r>
              <a:rPr lang="en-US" altLang="en-US" sz="2200" noProof="0" dirty="0"/>
              <a:t>Unauthorized use of resources</a:t>
            </a:r>
          </a:p>
          <a:p>
            <a:pPr marL="291600" indent="-291600">
              <a:lnSpc>
                <a:spcPct val="100000"/>
              </a:lnSpc>
              <a:buFont typeface="Arial" panose="020B0604020202020204" pitchFamily="34" charset="0"/>
              <a:buChar char="•"/>
            </a:pPr>
            <a:r>
              <a:rPr lang="en-US" altLang="en-US" sz="2400" b="1" noProof="0" dirty="0"/>
              <a:t>Denial of service (</a:t>
            </a:r>
            <a:r>
              <a:rPr lang="en-US" altLang="en-US" sz="2400" b="1" noProof="0" dirty="0">
                <a:solidFill>
                  <a:srgbClr val="002060"/>
                </a:solidFill>
              </a:rPr>
              <a:t>DOS</a:t>
            </a:r>
            <a:r>
              <a:rPr lang="en-US" altLang="en-US" sz="2400" b="1" noProof="0" dirty="0"/>
              <a:t>)</a:t>
            </a:r>
          </a:p>
          <a:p>
            <a:pPr marL="622800" lvl="1" indent="-320400">
              <a:lnSpc>
                <a:spcPct val="100000"/>
              </a:lnSpc>
              <a:spcBef>
                <a:spcPts val="1000"/>
              </a:spcBef>
              <a:buFont typeface="Arial" panose="020B0604020202020204" pitchFamily="34" charset="0"/>
              <a:buChar char="•"/>
            </a:pPr>
            <a:r>
              <a:rPr lang="en-US" altLang="en-US" sz="2200" noProof="0" dirty="0"/>
              <a:t>Prevention of legitimate use</a:t>
            </a:r>
          </a:p>
        </p:txBody>
      </p:sp>
      <p:sp>
        <p:nvSpPr>
          <p:cNvPr id="4" name="Slide Number Placeholder 3"/>
          <p:cNvSpPr>
            <a:spLocks noGrp="1"/>
          </p:cNvSpPr>
          <p:nvPr>
            <p:ph type="sldNum" sz="quarter" idx="10"/>
          </p:nvPr>
        </p:nvSpPr>
        <p:spPr/>
        <p:txBody>
          <a:bodyPr/>
          <a:lstStyle/>
          <a:p>
            <a:fld id="{D06C706D-0964-7842-B7B8-C5D733700528}" type="slidenum">
              <a:rPr lang="en-US" smtClean="0"/>
              <a:t>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304939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Passwords </a:t>
            </a:r>
            <a:r>
              <a:rPr lang="en-US" altLang="en-US" sz="1000" noProof="0" dirty="0"/>
              <a:t>1</a:t>
            </a:r>
            <a:endParaRPr lang="en-US" sz="1000" noProof="0" dirty="0"/>
          </a:p>
        </p:txBody>
      </p:sp>
      <p:sp>
        <p:nvSpPr>
          <p:cNvPr id="3" name="Content Placeholder 2"/>
          <p:cNvSpPr>
            <a:spLocks noGrp="1"/>
          </p:cNvSpPr>
          <p:nvPr>
            <p:ph sz="quarter" idx="12"/>
          </p:nvPr>
        </p:nvSpPr>
        <p:spPr>
          <a:xfrm>
            <a:off x="332508" y="1594379"/>
            <a:ext cx="8470180" cy="4692122"/>
          </a:xfrm>
        </p:spPr>
        <p:txBody>
          <a:bodyPr>
            <a:noAutofit/>
          </a:bodyPr>
          <a:lstStyle/>
          <a:p>
            <a:pPr marL="291600" indent="-291600">
              <a:lnSpc>
                <a:spcPct val="100000"/>
              </a:lnSpc>
              <a:buFont typeface="Arial" panose="020B0604020202020204" pitchFamily="34" charset="0"/>
              <a:buChar char="•"/>
            </a:pPr>
            <a:r>
              <a:rPr lang="en-US" altLang="en-US" sz="2200" noProof="0" dirty="0"/>
              <a:t>Encrypt to avoid having to keep secret</a:t>
            </a:r>
          </a:p>
          <a:p>
            <a:pPr marL="622800" lvl="1" indent="-320400">
              <a:lnSpc>
                <a:spcPct val="100000"/>
              </a:lnSpc>
              <a:spcBef>
                <a:spcPts val="1000"/>
              </a:spcBef>
              <a:buFont typeface="Arial" panose="020B0604020202020204" pitchFamily="34" charset="0"/>
              <a:buChar char="•"/>
            </a:pPr>
            <a:r>
              <a:rPr lang="en-US" altLang="en-US" sz="2000" noProof="0" dirty="0"/>
              <a:t>But keep secret anyway (i.e. Unix uses superuser-only readably file </a:t>
            </a:r>
            <a:r>
              <a:rPr lang="en-US" altLang="en-US" sz="2000" noProof="0" dirty="0">
                <a:latin typeface="Courier New" panose="02070309020205020404" pitchFamily="49" charset="0"/>
                <a:cs typeface="Courier New" panose="02070309020205020404" pitchFamily="49" charset="0"/>
              </a:rPr>
              <a:t>/</a:t>
            </a:r>
            <a:r>
              <a:rPr lang="en-US" altLang="en-US" sz="2000" noProof="0" dirty="0" err="1">
                <a:latin typeface="Courier New" panose="02070309020205020404" pitchFamily="49" charset="0"/>
                <a:cs typeface="Courier New" panose="02070309020205020404" pitchFamily="49" charset="0"/>
              </a:rPr>
              <a:t>etc</a:t>
            </a:r>
            <a:r>
              <a:rPr lang="en-US" altLang="en-US" sz="2000" noProof="0" dirty="0">
                <a:latin typeface="Courier New" panose="02070309020205020404" pitchFamily="49" charset="0"/>
                <a:cs typeface="Courier New" panose="02070309020205020404" pitchFamily="49" charset="0"/>
              </a:rPr>
              <a:t>/shadow</a:t>
            </a:r>
            <a:r>
              <a:rPr lang="en-US" altLang="en-US" sz="2000" noProof="0" dirty="0"/>
              <a:t>)</a:t>
            </a:r>
          </a:p>
          <a:p>
            <a:pPr marL="622800" lvl="1" indent="-320400">
              <a:lnSpc>
                <a:spcPct val="100000"/>
              </a:lnSpc>
              <a:spcBef>
                <a:spcPts val="1000"/>
              </a:spcBef>
              <a:buFont typeface="Arial" panose="020B0604020202020204" pitchFamily="34" charset="0"/>
              <a:buChar char="•"/>
            </a:pPr>
            <a:r>
              <a:rPr lang="en-US" altLang="en-US" sz="2000" noProof="0" dirty="0"/>
              <a:t>Use algorithm easy to compute but difficult to invert</a:t>
            </a:r>
          </a:p>
          <a:p>
            <a:pPr marL="622800" lvl="1" indent="-320400">
              <a:lnSpc>
                <a:spcPct val="100000"/>
              </a:lnSpc>
              <a:spcBef>
                <a:spcPts val="1000"/>
              </a:spcBef>
              <a:buFont typeface="Arial" panose="020B0604020202020204" pitchFamily="34" charset="0"/>
              <a:buChar char="•"/>
            </a:pPr>
            <a:r>
              <a:rPr lang="en-US" altLang="en-US" sz="2000" noProof="0" dirty="0"/>
              <a:t>Only encrypted password stored, never decrypted</a:t>
            </a:r>
          </a:p>
          <a:p>
            <a:pPr marL="622800" lvl="1" indent="-320400">
              <a:lnSpc>
                <a:spcPct val="100000"/>
              </a:lnSpc>
              <a:spcBef>
                <a:spcPts val="1000"/>
              </a:spcBef>
              <a:buFont typeface="Arial" panose="020B0604020202020204" pitchFamily="34" charset="0"/>
              <a:buChar char="•"/>
            </a:pPr>
            <a:r>
              <a:rPr lang="en-US" altLang="en-US" sz="2000" noProof="0" dirty="0"/>
              <a:t>Add </a:t>
            </a:r>
            <a:r>
              <a:rPr lang="en-US" altLang="ja-JP" sz="2000" noProof="0" dirty="0"/>
              <a:t>“salt” to avoid the same password being encrypted to the same value</a:t>
            </a:r>
            <a:endParaRPr lang="en-US" altLang="en-US" sz="2000" noProof="0" dirty="0"/>
          </a:p>
          <a:p>
            <a:pPr marL="291600" indent="-291600">
              <a:lnSpc>
                <a:spcPct val="100000"/>
              </a:lnSpc>
              <a:buFont typeface="Arial" panose="020B0604020202020204" pitchFamily="34" charset="0"/>
              <a:buChar char="•"/>
            </a:pPr>
            <a:r>
              <a:rPr lang="en-US" altLang="en-US" sz="2200" noProof="0" dirty="0"/>
              <a:t>One-time passwords</a:t>
            </a:r>
          </a:p>
          <a:p>
            <a:pPr marL="622800" lvl="1" indent="-320400">
              <a:lnSpc>
                <a:spcPct val="100000"/>
              </a:lnSpc>
              <a:spcBef>
                <a:spcPts val="1000"/>
              </a:spcBef>
              <a:buFont typeface="Arial" panose="020B0604020202020204" pitchFamily="34" charset="0"/>
              <a:buChar char="•"/>
            </a:pPr>
            <a:r>
              <a:rPr lang="en-US" altLang="en-US" sz="2000" noProof="0" dirty="0"/>
              <a:t>Use a function based on a seed to compute a password, both user and computer</a:t>
            </a:r>
          </a:p>
          <a:p>
            <a:pPr marL="622800" lvl="1" indent="-320400">
              <a:lnSpc>
                <a:spcPct val="100000"/>
              </a:lnSpc>
              <a:spcBef>
                <a:spcPts val="1000"/>
              </a:spcBef>
              <a:buFont typeface="Arial" panose="020B0604020202020204" pitchFamily="34" charset="0"/>
              <a:buChar char="•"/>
            </a:pPr>
            <a:r>
              <a:rPr lang="en-US" altLang="en-US" sz="2000" noProof="0" dirty="0"/>
              <a:t>Hardware device / calculator / key fob to generate the password</a:t>
            </a:r>
          </a:p>
          <a:p>
            <a:pPr marL="1144800" lvl="2" indent="-230400">
              <a:lnSpc>
                <a:spcPct val="100000"/>
              </a:lnSpc>
              <a:spcBef>
                <a:spcPts val="1000"/>
              </a:spcBef>
              <a:buFont typeface="Arial" panose="020B0604020202020204" pitchFamily="34" charset="0"/>
              <a:buChar char="•"/>
            </a:pPr>
            <a:r>
              <a:rPr lang="en-US" altLang="en-US" sz="1800" noProof="0" dirty="0"/>
              <a:t>Changes very frequently</a:t>
            </a:r>
          </a:p>
        </p:txBody>
      </p:sp>
      <p:sp>
        <p:nvSpPr>
          <p:cNvPr id="4" name="Slide Number Placeholder 3"/>
          <p:cNvSpPr>
            <a:spLocks noGrp="1"/>
          </p:cNvSpPr>
          <p:nvPr>
            <p:ph type="sldNum" sz="quarter" idx="10"/>
          </p:nvPr>
        </p:nvSpPr>
        <p:spPr/>
        <p:txBody>
          <a:bodyPr/>
          <a:lstStyle/>
          <a:p>
            <a:fld id="{D06C706D-0964-7842-B7B8-C5D733700528}" type="slidenum">
              <a:rPr lang="en-US" smtClean="0"/>
              <a:t>50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6843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Passwords </a:t>
            </a:r>
            <a:r>
              <a:rPr lang="en-US" altLang="en-US" sz="1000" noProof="0" dirty="0"/>
              <a:t>2</a:t>
            </a:r>
            <a:endParaRPr lang="en-US" sz="1000" noProof="0" dirty="0"/>
          </a:p>
        </p:txBody>
      </p:sp>
      <p:sp>
        <p:nvSpPr>
          <p:cNvPr id="3" name="Content Placeholder 2"/>
          <p:cNvSpPr>
            <a:spLocks noGrp="1"/>
          </p:cNvSpPr>
          <p:nvPr>
            <p:ph sz="quarter" idx="12"/>
          </p:nvPr>
        </p:nvSpPr>
        <p:spPr>
          <a:xfrm>
            <a:off x="332508" y="1594379"/>
            <a:ext cx="8470180" cy="4596872"/>
          </a:xfrm>
        </p:spPr>
        <p:txBody>
          <a:bodyPr>
            <a:noAutofit/>
          </a:bodyPr>
          <a:lstStyle/>
          <a:p>
            <a:pPr marL="291600" indent="-291600">
              <a:lnSpc>
                <a:spcPct val="100000"/>
              </a:lnSpc>
              <a:buFont typeface="Arial" panose="020B0604020202020204" pitchFamily="34" charset="0"/>
              <a:buChar char="•"/>
            </a:pPr>
            <a:r>
              <a:rPr lang="en-US" altLang="en-US" sz="2200" noProof="0" dirty="0"/>
              <a:t>Biometrics</a:t>
            </a:r>
          </a:p>
          <a:p>
            <a:pPr marL="622800" lvl="1" indent="-320400">
              <a:lnSpc>
                <a:spcPct val="100000"/>
              </a:lnSpc>
              <a:spcBef>
                <a:spcPts val="1000"/>
              </a:spcBef>
              <a:buFont typeface="Arial" panose="020B0604020202020204" pitchFamily="34" charset="0"/>
              <a:buChar char="•"/>
            </a:pPr>
            <a:r>
              <a:rPr lang="en-US" altLang="en-US" sz="2000" noProof="0" dirty="0"/>
              <a:t>Some physical attribute (fingerprint, hand scan)</a:t>
            </a:r>
          </a:p>
          <a:p>
            <a:pPr marL="291600" indent="-291600">
              <a:lnSpc>
                <a:spcPct val="100000"/>
              </a:lnSpc>
              <a:buFont typeface="Arial" panose="020B0604020202020204" pitchFamily="34" charset="0"/>
              <a:buChar char="•"/>
            </a:pPr>
            <a:r>
              <a:rPr lang="en-US" altLang="en-US" sz="2200" noProof="0" dirty="0"/>
              <a:t>Multi-factor authentication</a:t>
            </a:r>
          </a:p>
          <a:p>
            <a:pPr marL="622800" lvl="1" indent="-320400">
              <a:lnSpc>
                <a:spcPct val="100000"/>
              </a:lnSpc>
              <a:spcBef>
                <a:spcPts val="1000"/>
              </a:spcBef>
              <a:buFont typeface="Arial" panose="020B0604020202020204" pitchFamily="34" charset="0"/>
              <a:buChar char="•"/>
            </a:pPr>
            <a:r>
              <a:rPr lang="en-US" altLang="en-US" sz="2000" noProof="0" dirty="0"/>
              <a:t>Need two or more factors for authentication</a:t>
            </a:r>
          </a:p>
          <a:p>
            <a:pPr marL="1144800" lvl="2" indent="-230400">
              <a:lnSpc>
                <a:spcPct val="100000"/>
              </a:lnSpc>
              <a:spcBef>
                <a:spcPts val="1000"/>
              </a:spcBef>
              <a:buFont typeface="Arial" panose="020B0604020202020204" pitchFamily="34" charset="0"/>
              <a:buChar char="•"/>
            </a:pPr>
            <a:r>
              <a:rPr lang="en-US" altLang="en-US" sz="1800" noProof="0" dirty="0"/>
              <a:t>i.e. U</a:t>
            </a:r>
            <a:r>
              <a:rPr lang="en-US" altLang="en-US" sz="100" noProof="0" dirty="0"/>
              <a:t> </a:t>
            </a:r>
            <a:r>
              <a:rPr lang="en-US" altLang="en-US" sz="1800" noProof="0" dirty="0"/>
              <a:t>S</a:t>
            </a:r>
            <a:r>
              <a:rPr lang="en-US" altLang="en-US" sz="100" noProof="0" dirty="0"/>
              <a:t> </a:t>
            </a:r>
            <a:r>
              <a:rPr lang="en-US" altLang="en-US" sz="1800" noProof="0" dirty="0"/>
              <a:t>B </a:t>
            </a:r>
            <a:r>
              <a:rPr lang="en-US" altLang="ja-JP" sz="1800" noProof="0" dirty="0"/>
              <a:t>“dongle”, biometric measure, and password</a:t>
            </a:r>
            <a:endParaRPr lang="en-US" altLang="en-US" sz="18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51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931464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Passwords </a:t>
            </a:r>
            <a:r>
              <a:rPr lang="en-US" altLang="en-US" sz="1000" noProof="0" dirty="0"/>
              <a:t>3</a:t>
            </a:r>
            <a:endParaRPr lang="en-US" sz="1000" noProof="0" dirty="0"/>
          </a:p>
        </p:txBody>
      </p:sp>
      <p:sp>
        <p:nvSpPr>
          <p:cNvPr id="6" name="Content Placeholder 5">
            <a:extLst>
              <a:ext uri="{FF2B5EF4-FFF2-40B4-BE49-F238E27FC236}">
                <a16:creationId xmlns:a16="http://schemas.microsoft.com/office/drawing/2014/main" id="{1D58CC4C-EDDA-4121-87A3-D8CF90D58C14}"/>
              </a:ext>
            </a:extLst>
          </p:cNvPr>
          <p:cNvSpPr>
            <a:spLocks noGrp="1"/>
          </p:cNvSpPr>
          <p:nvPr>
            <p:ph sz="quarter" idx="12"/>
          </p:nvPr>
        </p:nvSpPr>
        <p:spPr>
          <a:xfrm>
            <a:off x="332508" y="1594379"/>
            <a:ext cx="8470180" cy="4599387"/>
          </a:xfrm>
        </p:spPr>
        <p:txBody>
          <a:bodyPr>
            <a:normAutofit fontScale="77500" lnSpcReduction="20000"/>
          </a:bodyPr>
          <a:lstStyle/>
          <a:p>
            <a:pPr algn="ctr">
              <a:lnSpc>
                <a:spcPct val="110000"/>
              </a:lnSpc>
            </a:pPr>
            <a:r>
              <a:rPr lang="en-US" b="1" i="1" noProof="0" dirty="0"/>
              <a:t>STRONG AND EASY TO REMEMBER PASSWORDS</a:t>
            </a:r>
          </a:p>
          <a:p>
            <a:pPr>
              <a:lnSpc>
                <a:spcPct val="110000"/>
              </a:lnSpc>
            </a:pPr>
            <a:r>
              <a:rPr lang="en-US" noProof="0" dirty="0"/>
              <a:t>It is extremely important to use strong (hard to guess and hard to shoulder surf) passwords on critical systems like bank accounts. It is also important to not use the same password on lots of systems, as one less important, easily hacked system could reveal the password you use on more important systems. A good technique is to generate your password by using the first letter of each word of an easily remembered phrase using both upper and lower characters with a number or punctuation mark thrown in for good measure. For example, the phrase “My girlfriend’s name is Katherine” might yield the password “</a:t>
            </a:r>
            <a:r>
              <a:rPr lang="en-US" noProof="0" dirty="0" err="1"/>
              <a:t>Mgn.isK</a:t>
            </a:r>
            <a:r>
              <a:rPr lang="en-US" noProof="0" dirty="0"/>
              <a:t>!”. The password is hard to crack but easy for the user to remember. A more secure system would allow more characters in its passwords. Indeed, a system might also allow passwords to include the space character, so that a user could create a </a:t>
            </a:r>
            <a:r>
              <a:rPr lang="en-US" b="1" noProof="0" dirty="0">
                <a:solidFill>
                  <a:srgbClr val="002060"/>
                </a:solidFill>
              </a:rPr>
              <a:t>passphrase</a:t>
            </a:r>
            <a:r>
              <a:rPr lang="en-US" noProof="0" dirty="0"/>
              <a:t> which is easy to remember but difficult to break.</a:t>
            </a:r>
          </a:p>
        </p:txBody>
      </p:sp>
      <p:sp>
        <p:nvSpPr>
          <p:cNvPr id="4" name="Slide Number Placeholder 3"/>
          <p:cNvSpPr>
            <a:spLocks noGrp="1"/>
          </p:cNvSpPr>
          <p:nvPr>
            <p:ph type="sldNum" sz="quarter" idx="10"/>
          </p:nvPr>
        </p:nvSpPr>
        <p:spPr/>
        <p:txBody>
          <a:bodyPr/>
          <a:lstStyle/>
          <a:p>
            <a:fld id="{D06C706D-0964-7842-B7B8-C5D733700528}" type="slidenum">
              <a:rPr lang="en-US" smtClean="0"/>
              <a:t>52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20798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Implementing Security Defenses </a:t>
            </a:r>
            <a:r>
              <a:rPr lang="en-US" altLang="en-US" sz="1000" noProof="0" dirty="0"/>
              <a:t>1</a:t>
            </a:r>
            <a:endParaRPr lang="en-US" sz="1000" noProof="0" dirty="0"/>
          </a:p>
        </p:txBody>
      </p:sp>
      <p:sp>
        <p:nvSpPr>
          <p:cNvPr id="3" name="Content Placeholder 2"/>
          <p:cNvSpPr>
            <a:spLocks noGrp="1"/>
          </p:cNvSpPr>
          <p:nvPr>
            <p:ph sz="quarter" idx="12"/>
          </p:nvPr>
        </p:nvSpPr>
        <p:spPr>
          <a:xfrm>
            <a:off x="332508" y="1594378"/>
            <a:ext cx="8470180" cy="4629001"/>
          </a:xfrm>
        </p:spPr>
        <p:txBody>
          <a:bodyPr>
            <a:noAutofit/>
          </a:bodyPr>
          <a:lstStyle/>
          <a:p>
            <a:pPr marL="291600" indent="-291600">
              <a:lnSpc>
                <a:spcPct val="100000"/>
              </a:lnSpc>
              <a:buFont typeface="Arial" panose="020B0604020202020204" pitchFamily="34" charset="0"/>
              <a:buChar char="•"/>
            </a:pPr>
            <a:r>
              <a:rPr lang="en-US" altLang="en-US" sz="2200" b="1" noProof="0" dirty="0">
                <a:solidFill>
                  <a:srgbClr val="002060"/>
                </a:solidFill>
              </a:rPr>
              <a:t>Defense in depth</a:t>
            </a:r>
            <a:r>
              <a:rPr lang="en-US" altLang="en-US" sz="2200" noProof="0" dirty="0">
                <a:solidFill>
                  <a:srgbClr val="002060"/>
                </a:solidFill>
              </a:rPr>
              <a:t> </a:t>
            </a:r>
            <a:r>
              <a:rPr lang="en-US" altLang="en-US" sz="2200" noProof="0" dirty="0"/>
              <a:t>is most common security theory – multiple layers of security</a:t>
            </a:r>
          </a:p>
          <a:p>
            <a:pPr marL="291600" indent="-291600">
              <a:lnSpc>
                <a:spcPct val="100000"/>
              </a:lnSpc>
              <a:buFont typeface="Arial" panose="020B0604020202020204" pitchFamily="34" charset="0"/>
              <a:buChar char="•"/>
            </a:pPr>
            <a:r>
              <a:rPr lang="en-US" altLang="en-US" sz="2200" b="1" noProof="0" dirty="0">
                <a:solidFill>
                  <a:srgbClr val="002060"/>
                </a:solidFill>
              </a:rPr>
              <a:t>Security policy </a:t>
            </a:r>
            <a:r>
              <a:rPr lang="en-US" altLang="en-US" sz="2200" noProof="0" dirty="0"/>
              <a:t>describes what is being secured</a:t>
            </a:r>
          </a:p>
          <a:p>
            <a:pPr marL="291600" indent="-291600">
              <a:lnSpc>
                <a:spcPct val="100000"/>
              </a:lnSpc>
              <a:buFont typeface="Arial" panose="020B0604020202020204" pitchFamily="34" charset="0"/>
              <a:buChar char="•"/>
            </a:pPr>
            <a:r>
              <a:rPr lang="en-US" altLang="en-US" sz="2200" noProof="0" dirty="0"/>
              <a:t>Vulnerability assessment compares real state of system / network compared to security policy</a:t>
            </a:r>
          </a:p>
          <a:p>
            <a:pPr marL="291600" indent="-291600">
              <a:lnSpc>
                <a:spcPct val="100000"/>
              </a:lnSpc>
              <a:buFont typeface="Arial" panose="020B0604020202020204" pitchFamily="34" charset="0"/>
              <a:buChar char="•"/>
            </a:pPr>
            <a:r>
              <a:rPr lang="en-US" altLang="en-US" sz="2200" noProof="0" dirty="0"/>
              <a:t>Intrusion detection endeavors to detect attempted or successful intrusions</a:t>
            </a:r>
          </a:p>
          <a:p>
            <a:pPr marL="622800" lvl="1" indent="-320400">
              <a:lnSpc>
                <a:spcPct val="100000"/>
              </a:lnSpc>
              <a:spcBef>
                <a:spcPts val="1000"/>
              </a:spcBef>
              <a:buFont typeface="Arial" panose="020B0604020202020204" pitchFamily="34" charset="0"/>
              <a:buChar char="•"/>
            </a:pPr>
            <a:r>
              <a:rPr lang="en-US" altLang="en-US" sz="2000" b="1" noProof="0" dirty="0">
                <a:solidFill>
                  <a:srgbClr val="002060"/>
                </a:solidFill>
              </a:rPr>
              <a:t>Signature-based</a:t>
            </a:r>
            <a:r>
              <a:rPr lang="en-US" altLang="en-US" sz="2000" noProof="0" dirty="0">
                <a:solidFill>
                  <a:srgbClr val="3366FF"/>
                </a:solidFill>
              </a:rPr>
              <a:t> </a:t>
            </a:r>
            <a:r>
              <a:rPr lang="en-US" altLang="en-US" sz="2000" noProof="0" dirty="0"/>
              <a:t>detection spots known bad patterns</a:t>
            </a:r>
          </a:p>
          <a:p>
            <a:pPr marL="622800" lvl="1" indent="-320400">
              <a:lnSpc>
                <a:spcPct val="100000"/>
              </a:lnSpc>
              <a:spcBef>
                <a:spcPts val="1000"/>
              </a:spcBef>
              <a:buFont typeface="Arial" panose="020B0604020202020204" pitchFamily="34" charset="0"/>
              <a:buChar char="•"/>
            </a:pPr>
            <a:r>
              <a:rPr lang="en-US" altLang="en-US" sz="2000" b="1" noProof="0" dirty="0">
                <a:solidFill>
                  <a:srgbClr val="002060"/>
                </a:solidFill>
              </a:rPr>
              <a:t>Anomaly detection</a:t>
            </a:r>
            <a:r>
              <a:rPr lang="en-US" altLang="en-US" sz="2000" noProof="0" dirty="0">
                <a:solidFill>
                  <a:srgbClr val="002060"/>
                </a:solidFill>
              </a:rPr>
              <a:t> </a:t>
            </a:r>
            <a:r>
              <a:rPr lang="en-US" altLang="en-US" sz="2000" noProof="0" dirty="0"/>
              <a:t>spots differences from normal behavior</a:t>
            </a:r>
          </a:p>
          <a:p>
            <a:pPr marL="1144800" lvl="2" indent="-230400">
              <a:lnSpc>
                <a:spcPct val="100000"/>
              </a:lnSpc>
              <a:spcBef>
                <a:spcPts val="1000"/>
              </a:spcBef>
              <a:buFont typeface="Arial" panose="020B0604020202020204" pitchFamily="34" charset="0"/>
              <a:buChar char="•"/>
            </a:pPr>
            <a:r>
              <a:rPr lang="en-US" altLang="en-US" sz="1800" noProof="0" dirty="0"/>
              <a:t>Can detect </a:t>
            </a:r>
            <a:r>
              <a:rPr lang="en-US" altLang="en-US" sz="1800" b="1" noProof="0" dirty="0">
                <a:solidFill>
                  <a:srgbClr val="002060"/>
                </a:solidFill>
              </a:rPr>
              <a:t>zero-day</a:t>
            </a:r>
            <a:r>
              <a:rPr lang="en-US" altLang="en-US" sz="1800" noProof="0" dirty="0">
                <a:solidFill>
                  <a:srgbClr val="3366FF"/>
                </a:solidFill>
              </a:rPr>
              <a:t> </a:t>
            </a:r>
            <a:r>
              <a:rPr lang="en-US" altLang="en-US" sz="1800" noProof="0" dirty="0"/>
              <a:t>attacks</a:t>
            </a:r>
          </a:p>
          <a:p>
            <a:pPr marL="622800" lvl="1" indent="-320400">
              <a:lnSpc>
                <a:spcPct val="100000"/>
              </a:lnSpc>
              <a:spcBef>
                <a:spcPts val="1000"/>
              </a:spcBef>
              <a:buFont typeface="Arial" panose="020B0604020202020204" pitchFamily="34" charset="0"/>
              <a:buChar char="•"/>
            </a:pPr>
            <a:r>
              <a:rPr lang="en-US" altLang="en-US" sz="2000" b="1" noProof="0" dirty="0">
                <a:solidFill>
                  <a:srgbClr val="002060"/>
                </a:solidFill>
              </a:rPr>
              <a:t>False-positives</a:t>
            </a:r>
            <a:r>
              <a:rPr lang="en-US" altLang="en-US" sz="2000" noProof="0" dirty="0">
                <a:solidFill>
                  <a:srgbClr val="3366FF"/>
                </a:solidFill>
              </a:rPr>
              <a:t> </a:t>
            </a:r>
            <a:r>
              <a:rPr lang="en-US" altLang="en-US" sz="2000" noProof="0" dirty="0"/>
              <a:t>and </a:t>
            </a:r>
            <a:r>
              <a:rPr lang="en-US" altLang="en-US" sz="2000" b="1" noProof="0" dirty="0">
                <a:solidFill>
                  <a:srgbClr val="002060"/>
                </a:solidFill>
              </a:rPr>
              <a:t>false-negatives</a:t>
            </a:r>
            <a:r>
              <a:rPr lang="en-US" altLang="en-US" sz="2000" noProof="0" dirty="0">
                <a:solidFill>
                  <a:srgbClr val="3366FF"/>
                </a:solidFill>
              </a:rPr>
              <a:t> </a:t>
            </a:r>
            <a:r>
              <a:rPr lang="en-US" altLang="en-US" sz="2000" noProof="0" dirty="0"/>
              <a:t>a problem</a:t>
            </a:r>
          </a:p>
        </p:txBody>
      </p:sp>
      <p:sp>
        <p:nvSpPr>
          <p:cNvPr id="4" name="Slide Number Placeholder 3"/>
          <p:cNvSpPr>
            <a:spLocks noGrp="1"/>
          </p:cNvSpPr>
          <p:nvPr>
            <p:ph type="sldNum" sz="quarter" idx="10"/>
          </p:nvPr>
        </p:nvSpPr>
        <p:spPr/>
        <p:txBody>
          <a:bodyPr/>
          <a:lstStyle/>
          <a:p>
            <a:fld id="{D06C706D-0964-7842-B7B8-C5D733700528}" type="slidenum">
              <a:rPr lang="en-US" smtClean="0"/>
              <a:t>53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933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Implementing Security Defenses </a:t>
            </a:r>
            <a:r>
              <a:rPr lang="en-US" altLang="en-US" sz="1000" noProof="0" dirty="0"/>
              <a:t>2</a:t>
            </a:r>
            <a:endParaRPr lang="en-US" sz="1000" noProof="0" dirty="0"/>
          </a:p>
        </p:txBody>
      </p:sp>
      <p:sp>
        <p:nvSpPr>
          <p:cNvPr id="3" name="Content Placeholder 2"/>
          <p:cNvSpPr>
            <a:spLocks noGrp="1"/>
          </p:cNvSpPr>
          <p:nvPr>
            <p:ph sz="quarter" idx="12"/>
          </p:nvPr>
        </p:nvSpPr>
        <p:spPr>
          <a:xfrm>
            <a:off x="332508" y="1594378"/>
            <a:ext cx="8470180" cy="4178625"/>
          </a:xfrm>
        </p:spPr>
        <p:txBody>
          <a:bodyPr>
            <a:noAutofit/>
          </a:bodyPr>
          <a:lstStyle/>
          <a:p>
            <a:pPr marL="291600" indent="-291600">
              <a:lnSpc>
                <a:spcPct val="100000"/>
              </a:lnSpc>
              <a:buFont typeface="Arial" panose="020B0604020202020204" pitchFamily="34" charset="0"/>
              <a:buChar char="•"/>
            </a:pPr>
            <a:r>
              <a:rPr lang="en-US" altLang="en-US" sz="2200" noProof="0" dirty="0"/>
              <a:t>Virus protection</a:t>
            </a:r>
          </a:p>
          <a:p>
            <a:pPr marL="622800" lvl="1" indent="-320400">
              <a:lnSpc>
                <a:spcPct val="100000"/>
              </a:lnSpc>
              <a:spcBef>
                <a:spcPts val="1000"/>
              </a:spcBef>
              <a:buFont typeface="Arial" panose="020B0604020202020204" pitchFamily="34" charset="0"/>
              <a:buChar char="•"/>
            </a:pPr>
            <a:r>
              <a:rPr lang="en-US" altLang="en-US" sz="2000" noProof="0" dirty="0"/>
              <a:t>Searching all programs or programs at execution for known virus patterns</a:t>
            </a:r>
          </a:p>
          <a:p>
            <a:pPr marL="622800" lvl="1" indent="-320400">
              <a:lnSpc>
                <a:spcPct val="100000"/>
              </a:lnSpc>
              <a:spcBef>
                <a:spcPts val="1000"/>
              </a:spcBef>
              <a:buFont typeface="Arial" panose="020B0604020202020204" pitchFamily="34" charset="0"/>
              <a:buChar char="•"/>
            </a:pPr>
            <a:r>
              <a:rPr lang="en-US" altLang="en-US" sz="2000" noProof="0" dirty="0"/>
              <a:t>Or run in </a:t>
            </a:r>
            <a:r>
              <a:rPr lang="en-US" altLang="en-US" sz="2000" b="1" noProof="0" dirty="0">
                <a:solidFill>
                  <a:srgbClr val="002060"/>
                </a:solidFill>
              </a:rPr>
              <a:t>sandbox</a:t>
            </a:r>
            <a:r>
              <a:rPr lang="en-US" altLang="en-US" sz="2000" noProof="0" dirty="0"/>
              <a:t> so can’t damage system</a:t>
            </a:r>
          </a:p>
          <a:p>
            <a:pPr marL="291600" indent="-291600">
              <a:lnSpc>
                <a:spcPct val="100000"/>
              </a:lnSpc>
              <a:buFont typeface="Arial" panose="020B0604020202020204" pitchFamily="34" charset="0"/>
              <a:buChar char="•"/>
            </a:pPr>
            <a:r>
              <a:rPr lang="en-US" altLang="en-US" sz="2200" noProof="0" dirty="0"/>
              <a:t>Auditing, accounting, and logging of all or specific system or network activities</a:t>
            </a:r>
          </a:p>
          <a:p>
            <a:pPr marL="291600" indent="-291600">
              <a:lnSpc>
                <a:spcPct val="100000"/>
              </a:lnSpc>
              <a:buFont typeface="Arial" panose="020B0604020202020204" pitchFamily="34" charset="0"/>
              <a:buChar char="•"/>
            </a:pPr>
            <a:r>
              <a:rPr lang="en-US" altLang="en-US" sz="2200" noProof="0" dirty="0"/>
              <a:t>Practice </a:t>
            </a:r>
            <a:r>
              <a:rPr lang="en-US" altLang="en-US" sz="2200" b="1" noProof="0" dirty="0">
                <a:solidFill>
                  <a:srgbClr val="002060"/>
                </a:solidFill>
              </a:rPr>
              <a:t>safe computing </a:t>
            </a:r>
            <a:r>
              <a:rPr lang="en-US" altLang="en-US" sz="2200" noProof="0" dirty="0"/>
              <a:t>– avoid sources of infection, download from only “good” sites, </a:t>
            </a:r>
            <a:r>
              <a:rPr lang="en-US" altLang="en-US" sz="2200" noProof="0" dirty="0" err="1"/>
              <a:t>etc</a:t>
            </a:r>
            <a:endParaRPr lang="en-US" altLang="en-US" sz="22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54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24305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noProof="0" dirty="0"/>
              <a:t>Firewalling to Protect Systems and Networks</a:t>
            </a:r>
            <a:endParaRPr lang="en-US" sz="3200" noProof="0" dirty="0"/>
          </a:p>
        </p:txBody>
      </p:sp>
      <p:sp>
        <p:nvSpPr>
          <p:cNvPr id="3" name="Content Placeholder 2"/>
          <p:cNvSpPr>
            <a:spLocks noGrp="1"/>
          </p:cNvSpPr>
          <p:nvPr>
            <p:ph sz="quarter" idx="12"/>
          </p:nvPr>
        </p:nvSpPr>
        <p:spPr>
          <a:xfrm>
            <a:off x="332508" y="1594379"/>
            <a:ext cx="8470180" cy="4761972"/>
          </a:xfrm>
        </p:spPr>
        <p:txBody>
          <a:bodyPr>
            <a:normAutofit lnSpcReduction="10000"/>
          </a:bodyPr>
          <a:lstStyle/>
          <a:p>
            <a:pPr marL="291600" indent="-291600">
              <a:lnSpc>
                <a:spcPct val="110000"/>
              </a:lnSpc>
              <a:buFont typeface="Arial" panose="020B0604020202020204" pitchFamily="34" charset="0"/>
              <a:buChar char="•"/>
            </a:pPr>
            <a:r>
              <a:rPr lang="en-US" altLang="en-US" sz="2000" noProof="0" dirty="0"/>
              <a:t>A network </a:t>
            </a:r>
            <a:r>
              <a:rPr lang="en-US" altLang="en-US" sz="2000" b="1" noProof="0" dirty="0">
                <a:solidFill>
                  <a:srgbClr val="002060"/>
                </a:solidFill>
              </a:rPr>
              <a:t>firewall</a:t>
            </a:r>
            <a:r>
              <a:rPr lang="en-US" altLang="en-US" sz="2000" noProof="0" dirty="0"/>
              <a:t> is placed between trusted and untrusted hosts</a:t>
            </a:r>
          </a:p>
          <a:p>
            <a:pPr marL="622800" lvl="1" indent="-320400">
              <a:lnSpc>
                <a:spcPct val="110000"/>
              </a:lnSpc>
              <a:spcBef>
                <a:spcPts val="1000"/>
              </a:spcBef>
              <a:buFont typeface="Arial" panose="020B0604020202020204" pitchFamily="34" charset="0"/>
              <a:buChar char="•"/>
            </a:pPr>
            <a:r>
              <a:rPr lang="en-US" altLang="en-US" sz="1800" noProof="0" dirty="0"/>
              <a:t>The firewall limits network access between these two </a:t>
            </a:r>
            <a:r>
              <a:rPr lang="en-US" altLang="en-US" sz="1800" b="1" noProof="0" dirty="0">
                <a:solidFill>
                  <a:srgbClr val="002060"/>
                </a:solidFill>
              </a:rPr>
              <a:t>security domains</a:t>
            </a:r>
            <a:endParaRPr lang="en-US" altLang="en-US" sz="1800" noProof="0" dirty="0">
              <a:solidFill>
                <a:srgbClr val="002060"/>
              </a:solidFill>
            </a:endParaRPr>
          </a:p>
          <a:p>
            <a:pPr marL="291600" indent="-291600">
              <a:lnSpc>
                <a:spcPct val="110000"/>
              </a:lnSpc>
              <a:buFont typeface="Arial" panose="020B0604020202020204" pitchFamily="34" charset="0"/>
              <a:buChar char="•"/>
            </a:pPr>
            <a:r>
              <a:rPr lang="en-US" altLang="en-US" sz="2000" noProof="0" dirty="0"/>
              <a:t>Can be tunneled or spoofed</a:t>
            </a:r>
          </a:p>
          <a:p>
            <a:pPr marL="622800" lvl="1" indent="-320400">
              <a:lnSpc>
                <a:spcPct val="110000"/>
              </a:lnSpc>
              <a:spcBef>
                <a:spcPts val="1000"/>
              </a:spcBef>
              <a:buFont typeface="Arial" panose="020B0604020202020204" pitchFamily="34" charset="0"/>
              <a:buChar char="•"/>
            </a:pPr>
            <a:r>
              <a:rPr lang="en-US" altLang="en-US" sz="1800" noProof="0" dirty="0"/>
              <a:t>Tunneling allows disallowed protocol to travel within allowed protocol (i.e., telnet inside of H</a:t>
            </a:r>
            <a:r>
              <a:rPr lang="en-US" altLang="en-US" sz="100" noProof="0" dirty="0"/>
              <a:t> </a:t>
            </a:r>
            <a:r>
              <a:rPr lang="en-US" altLang="en-US" sz="1800" noProof="0" dirty="0"/>
              <a:t>T</a:t>
            </a:r>
            <a:r>
              <a:rPr lang="en-US" altLang="en-US" sz="100" noProof="0" dirty="0"/>
              <a:t> </a:t>
            </a:r>
            <a:r>
              <a:rPr lang="en-US" altLang="en-US" sz="1800" noProof="0" dirty="0" err="1"/>
              <a:t>T</a:t>
            </a:r>
            <a:r>
              <a:rPr lang="en-US" altLang="en-US" sz="100" noProof="0" dirty="0"/>
              <a:t> </a:t>
            </a:r>
            <a:r>
              <a:rPr lang="en-US" altLang="en-US" sz="1800" noProof="0" dirty="0"/>
              <a:t>P)</a:t>
            </a:r>
          </a:p>
          <a:p>
            <a:pPr marL="622800" lvl="1" indent="-320400">
              <a:lnSpc>
                <a:spcPct val="110000"/>
              </a:lnSpc>
              <a:spcBef>
                <a:spcPts val="1000"/>
              </a:spcBef>
              <a:buFont typeface="Arial" panose="020B0604020202020204" pitchFamily="34" charset="0"/>
              <a:buChar char="•"/>
            </a:pPr>
            <a:r>
              <a:rPr lang="en-US" altLang="en-US" sz="1800" noProof="0" dirty="0"/>
              <a:t>Firewall rules typically based on host name or I</a:t>
            </a:r>
            <a:r>
              <a:rPr lang="en-US" altLang="en-US" sz="100" noProof="0" dirty="0"/>
              <a:t> </a:t>
            </a:r>
            <a:r>
              <a:rPr lang="en-US" altLang="en-US" sz="1800" noProof="0" dirty="0"/>
              <a:t>P address which can be spoofed</a:t>
            </a:r>
          </a:p>
          <a:p>
            <a:pPr marL="291600" indent="-291600">
              <a:lnSpc>
                <a:spcPct val="110000"/>
              </a:lnSpc>
              <a:buFont typeface="Arial" panose="020B0604020202020204" pitchFamily="34" charset="0"/>
              <a:buChar char="•"/>
            </a:pPr>
            <a:r>
              <a:rPr lang="en-US" altLang="en-US" sz="2000" b="1" noProof="0" dirty="0">
                <a:solidFill>
                  <a:srgbClr val="002060"/>
                </a:solidFill>
              </a:rPr>
              <a:t>Personal firewall</a:t>
            </a:r>
            <a:r>
              <a:rPr lang="en-US" altLang="en-US" sz="2000" noProof="0" dirty="0">
                <a:solidFill>
                  <a:srgbClr val="002060"/>
                </a:solidFill>
              </a:rPr>
              <a:t> </a:t>
            </a:r>
            <a:r>
              <a:rPr lang="en-US" altLang="en-US" sz="2000" noProof="0" dirty="0"/>
              <a:t>is software layer on given host</a:t>
            </a:r>
          </a:p>
          <a:p>
            <a:pPr marL="622800" lvl="1" indent="-320400">
              <a:lnSpc>
                <a:spcPct val="110000"/>
              </a:lnSpc>
              <a:spcBef>
                <a:spcPts val="1000"/>
              </a:spcBef>
              <a:buFont typeface="Arial" panose="020B0604020202020204" pitchFamily="34" charset="0"/>
              <a:buChar char="•"/>
            </a:pPr>
            <a:r>
              <a:rPr lang="en-US" altLang="en-US" sz="1800" noProof="0" dirty="0"/>
              <a:t>Can monitor / limit traffic to and from the host</a:t>
            </a:r>
          </a:p>
          <a:p>
            <a:pPr marL="291600" indent="-291600">
              <a:lnSpc>
                <a:spcPct val="110000"/>
              </a:lnSpc>
              <a:buFont typeface="Arial" panose="020B0604020202020204" pitchFamily="34" charset="0"/>
              <a:buChar char="•"/>
            </a:pPr>
            <a:r>
              <a:rPr lang="en-US" altLang="en-US" sz="2000" b="1" noProof="0" dirty="0">
                <a:solidFill>
                  <a:srgbClr val="002060"/>
                </a:solidFill>
              </a:rPr>
              <a:t>Application proxy firewall</a:t>
            </a:r>
            <a:r>
              <a:rPr lang="en-US" altLang="en-US" sz="2000" noProof="0" dirty="0">
                <a:solidFill>
                  <a:srgbClr val="002060"/>
                </a:solidFill>
              </a:rPr>
              <a:t> </a:t>
            </a:r>
            <a:r>
              <a:rPr lang="en-US" altLang="en-US" sz="2000" noProof="0" dirty="0"/>
              <a:t>understands application protocol and can control them (i.e., S</a:t>
            </a:r>
            <a:r>
              <a:rPr lang="en-US" altLang="en-US" sz="100" noProof="0" dirty="0"/>
              <a:t> </a:t>
            </a:r>
            <a:r>
              <a:rPr lang="en-US" altLang="en-US" sz="2000" noProof="0" dirty="0"/>
              <a:t>M</a:t>
            </a:r>
            <a:r>
              <a:rPr lang="en-US" altLang="en-US" sz="100" noProof="0" dirty="0"/>
              <a:t> </a:t>
            </a:r>
            <a:r>
              <a:rPr lang="en-US" altLang="en-US" sz="2000" noProof="0" dirty="0"/>
              <a:t>T</a:t>
            </a:r>
            <a:r>
              <a:rPr lang="en-US" altLang="en-US" sz="100" noProof="0" dirty="0"/>
              <a:t> </a:t>
            </a:r>
            <a:r>
              <a:rPr lang="en-US" altLang="en-US" sz="2000" noProof="0" dirty="0"/>
              <a:t>P)</a:t>
            </a:r>
          </a:p>
          <a:p>
            <a:pPr marL="291600" indent="-291600">
              <a:lnSpc>
                <a:spcPct val="110000"/>
              </a:lnSpc>
              <a:buFont typeface="Arial" panose="020B0604020202020204" pitchFamily="34" charset="0"/>
              <a:buChar char="•"/>
            </a:pPr>
            <a:r>
              <a:rPr lang="en-US" altLang="en-US" sz="2000" b="1" noProof="0" dirty="0">
                <a:solidFill>
                  <a:srgbClr val="002060"/>
                </a:solidFill>
              </a:rPr>
              <a:t>System-call firewall</a:t>
            </a:r>
            <a:r>
              <a:rPr lang="en-US" altLang="en-US" sz="2000" noProof="0" dirty="0">
                <a:solidFill>
                  <a:srgbClr val="002060"/>
                </a:solidFill>
              </a:rPr>
              <a:t> </a:t>
            </a:r>
            <a:r>
              <a:rPr lang="en-US" altLang="en-US" sz="2000" noProof="0" dirty="0"/>
              <a:t>monitors all important system calls and apply rules to them (i.e., this program can execute that system call)</a:t>
            </a:r>
          </a:p>
        </p:txBody>
      </p:sp>
      <p:sp>
        <p:nvSpPr>
          <p:cNvPr id="4" name="Slide Number Placeholder 3"/>
          <p:cNvSpPr>
            <a:spLocks noGrp="1"/>
          </p:cNvSpPr>
          <p:nvPr>
            <p:ph type="sldNum" sz="quarter" idx="10"/>
          </p:nvPr>
        </p:nvSpPr>
        <p:spPr/>
        <p:txBody>
          <a:bodyPr/>
          <a:lstStyle/>
          <a:p>
            <a:fld id="{D06C706D-0964-7842-B7B8-C5D733700528}" type="slidenum">
              <a:rPr lang="en-US" smtClean="0"/>
              <a:t>55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48028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600" noProof="0" dirty="0"/>
              <a:t>Network Security Through Domain Separation Via Firewall</a:t>
            </a:r>
            <a:endParaRPr lang="en-US" sz="2600" noProof="0" dirty="0"/>
          </a:p>
        </p:txBody>
      </p:sp>
      <p:pic>
        <p:nvPicPr>
          <p:cNvPr id="11" name="Content Placeholder 10" descr="Diagram shows server running firewall separates network into multiple domains such as internet, demilitarized zone, and company computers."/>
          <p:cNvPicPr>
            <a:picLocks noGrp="1" noChangeAspect="1"/>
          </p:cNvPicPr>
          <p:nvPr>
            <p:ph sz="quarter" idx="12"/>
          </p:nvPr>
        </p:nvPicPr>
        <p:blipFill>
          <a:blip r:embed="rId2"/>
          <a:stretch>
            <a:fillRect/>
          </a:stretch>
        </p:blipFill>
        <p:spPr>
          <a:xfrm>
            <a:off x="1150134" y="1848045"/>
            <a:ext cx="6834208" cy="4188315"/>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56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29378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Computer Security Classifications</a:t>
            </a:r>
            <a:endParaRPr lang="en-US" noProof="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000" noProof="0" dirty="0"/>
              <a:t>U.S. Department of Defense outlines four divisions of computer security: </a:t>
            </a:r>
            <a:r>
              <a:rPr lang="en-US" altLang="en-US" sz="2000" b="1" noProof="0" dirty="0"/>
              <a:t>A</a:t>
            </a:r>
            <a:r>
              <a:rPr lang="en-US" altLang="en-US" sz="2000" noProof="0" dirty="0"/>
              <a:t>, </a:t>
            </a:r>
            <a:r>
              <a:rPr lang="en-US" altLang="en-US" sz="2000" b="1" noProof="0" dirty="0"/>
              <a:t>B</a:t>
            </a:r>
            <a:r>
              <a:rPr lang="en-US" altLang="en-US" sz="2000" noProof="0" dirty="0"/>
              <a:t>, </a:t>
            </a:r>
            <a:r>
              <a:rPr lang="en-US" altLang="en-US" sz="2000" b="1" noProof="0" dirty="0"/>
              <a:t>C</a:t>
            </a:r>
            <a:r>
              <a:rPr lang="en-US" altLang="en-US" sz="2000" noProof="0" dirty="0"/>
              <a:t>, and </a:t>
            </a:r>
            <a:r>
              <a:rPr lang="en-US" altLang="en-US" sz="2000" b="1" noProof="0" dirty="0"/>
              <a:t>D</a:t>
            </a:r>
            <a:endParaRPr lang="en-US" altLang="en-US" sz="2000" noProof="0" dirty="0">
              <a:solidFill>
                <a:srgbClr val="3366FF"/>
              </a:solidFill>
            </a:endParaRPr>
          </a:p>
          <a:p>
            <a:pPr marL="291600" indent="-291600">
              <a:lnSpc>
                <a:spcPct val="100000"/>
              </a:lnSpc>
              <a:buFont typeface="Arial" panose="020B0604020202020204" pitchFamily="34" charset="0"/>
              <a:buChar char="•"/>
            </a:pPr>
            <a:r>
              <a:rPr lang="en-US" altLang="en-US" sz="2000" b="1" noProof="0" dirty="0"/>
              <a:t>D</a:t>
            </a:r>
            <a:r>
              <a:rPr lang="en-US" altLang="en-US" sz="2000" noProof="0" dirty="0"/>
              <a:t> – Minimal security</a:t>
            </a:r>
          </a:p>
          <a:p>
            <a:pPr marL="291600" indent="-291600">
              <a:lnSpc>
                <a:spcPct val="100000"/>
              </a:lnSpc>
              <a:buFont typeface="Arial" panose="020B0604020202020204" pitchFamily="34" charset="0"/>
              <a:buChar char="•"/>
            </a:pPr>
            <a:r>
              <a:rPr lang="en-US" altLang="en-US" sz="2000" b="1" noProof="0" dirty="0"/>
              <a:t>C</a:t>
            </a:r>
            <a:r>
              <a:rPr lang="en-US" altLang="en-US" sz="2000" noProof="0" dirty="0"/>
              <a:t> – Provides discretionary protection through auditing</a:t>
            </a:r>
          </a:p>
          <a:p>
            <a:pPr marL="622800" lvl="1" indent="-320400">
              <a:lnSpc>
                <a:spcPct val="100000"/>
              </a:lnSpc>
              <a:spcBef>
                <a:spcPts val="1000"/>
              </a:spcBef>
              <a:buFont typeface="Arial" panose="020B0604020202020204" pitchFamily="34" charset="0"/>
              <a:buChar char="•"/>
            </a:pPr>
            <a:r>
              <a:rPr lang="en-US" altLang="en-US" sz="1800" noProof="0" dirty="0"/>
              <a:t>Divided into </a:t>
            </a:r>
            <a:r>
              <a:rPr lang="en-US" altLang="en-US" sz="1800" b="1" noProof="0" dirty="0"/>
              <a:t>C1</a:t>
            </a:r>
            <a:r>
              <a:rPr lang="en-US" altLang="en-US" sz="1800" noProof="0" dirty="0"/>
              <a:t> and </a:t>
            </a:r>
            <a:r>
              <a:rPr lang="en-US" altLang="en-US" sz="1800" b="1" noProof="0" dirty="0"/>
              <a:t>C2</a:t>
            </a:r>
            <a:endParaRPr lang="en-US" altLang="en-US" sz="1800" noProof="0" dirty="0"/>
          </a:p>
          <a:p>
            <a:pPr marL="1144800" lvl="2" indent="-230400">
              <a:lnSpc>
                <a:spcPct val="100000"/>
              </a:lnSpc>
              <a:spcBef>
                <a:spcPts val="1000"/>
              </a:spcBef>
              <a:buFont typeface="Arial" panose="020B0604020202020204" pitchFamily="34" charset="0"/>
              <a:buChar char="•"/>
            </a:pPr>
            <a:r>
              <a:rPr lang="en-US" altLang="en-US" sz="1600" b="1" noProof="0" dirty="0"/>
              <a:t>C1</a:t>
            </a:r>
            <a:r>
              <a:rPr lang="en-US" altLang="en-US" sz="1600" noProof="0" dirty="0"/>
              <a:t> identifies cooperating users with the same level of protection</a:t>
            </a:r>
          </a:p>
          <a:p>
            <a:pPr marL="1144800" lvl="2" indent="-230400">
              <a:lnSpc>
                <a:spcPct val="100000"/>
              </a:lnSpc>
              <a:spcBef>
                <a:spcPts val="1000"/>
              </a:spcBef>
              <a:buFont typeface="Arial" panose="020B0604020202020204" pitchFamily="34" charset="0"/>
              <a:buChar char="•"/>
            </a:pPr>
            <a:r>
              <a:rPr lang="en-US" altLang="en-US" sz="1600" b="1" noProof="0" dirty="0"/>
              <a:t>C2</a:t>
            </a:r>
            <a:r>
              <a:rPr lang="en-US" altLang="en-US" sz="1600" noProof="0" dirty="0"/>
              <a:t> allows user-level access control</a:t>
            </a:r>
          </a:p>
          <a:p>
            <a:pPr marL="291600" indent="-291600">
              <a:lnSpc>
                <a:spcPct val="100000"/>
              </a:lnSpc>
              <a:buFont typeface="Arial" panose="020B0604020202020204" pitchFamily="34" charset="0"/>
              <a:buChar char="•"/>
            </a:pPr>
            <a:r>
              <a:rPr lang="en-US" altLang="en-US" sz="2000" b="1" noProof="0" dirty="0"/>
              <a:t>B</a:t>
            </a:r>
            <a:r>
              <a:rPr lang="en-US" altLang="en-US" sz="2000" noProof="0" dirty="0"/>
              <a:t> – All the properties of </a:t>
            </a:r>
            <a:r>
              <a:rPr lang="en-US" altLang="en-US" sz="2000" b="1" noProof="0" dirty="0"/>
              <a:t>C</a:t>
            </a:r>
            <a:r>
              <a:rPr lang="en-US" altLang="en-US" sz="2000" noProof="0" dirty="0"/>
              <a:t>, however each object may have unique sensitivity labels</a:t>
            </a:r>
          </a:p>
          <a:p>
            <a:pPr marL="622800" lvl="1" indent="-320400">
              <a:lnSpc>
                <a:spcPct val="100000"/>
              </a:lnSpc>
              <a:spcBef>
                <a:spcPts val="1000"/>
              </a:spcBef>
              <a:buFont typeface="Arial" panose="020B0604020202020204" pitchFamily="34" charset="0"/>
              <a:buChar char="•"/>
            </a:pPr>
            <a:r>
              <a:rPr lang="en-US" altLang="en-US" sz="1800" noProof="0" dirty="0"/>
              <a:t>Divided into </a:t>
            </a:r>
            <a:r>
              <a:rPr lang="en-US" altLang="en-US" sz="1800" b="1" noProof="0" dirty="0"/>
              <a:t>B1</a:t>
            </a:r>
            <a:r>
              <a:rPr lang="en-US" altLang="en-US" sz="1800" noProof="0" dirty="0"/>
              <a:t>, </a:t>
            </a:r>
            <a:r>
              <a:rPr lang="en-US" altLang="en-US" sz="1800" b="1" noProof="0" dirty="0"/>
              <a:t>B2</a:t>
            </a:r>
            <a:r>
              <a:rPr lang="en-US" altLang="en-US" sz="1800" noProof="0" dirty="0"/>
              <a:t>, and </a:t>
            </a:r>
            <a:r>
              <a:rPr lang="en-US" altLang="en-US" sz="1800" b="1" noProof="0" dirty="0"/>
              <a:t>B3</a:t>
            </a:r>
          </a:p>
          <a:p>
            <a:pPr marL="291600" indent="-291600">
              <a:lnSpc>
                <a:spcPct val="100000"/>
              </a:lnSpc>
              <a:buFont typeface="Arial" panose="020B0604020202020204" pitchFamily="34" charset="0"/>
              <a:buChar char="•"/>
            </a:pPr>
            <a:r>
              <a:rPr lang="en-US" altLang="en-US" sz="2000" b="1" noProof="0" dirty="0"/>
              <a:t>A</a:t>
            </a:r>
            <a:r>
              <a:rPr lang="en-US" altLang="en-US" sz="2000" noProof="0" dirty="0"/>
              <a:t> – Uses formal design and verification techniques to ensure security</a:t>
            </a:r>
          </a:p>
        </p:txBody>
      </p:sp>
      <p:sp>
        <p:nvSpPr>
          <p:cNvPr id="4" name="Slide Number Placeholder 3"/>
          <p:cNvSpPr>
            <a:spLocks noGrp="1"/>
          </p:cNvSpPr>
          <p:nvPr>
            <p:ph type="sldNum" sz="quarter" idx="10"/>
          </p:nvPr>
        </p:nvSpPr>
        <p:spPr/>
        <p:txBody>
          <a:bodyPr/>
          <a:lstStyle/>
          <a:p>
            <a:fld id="{D06C706D-0964-7842-B7B8-C5D733700528}" type="slidenum">
              <a:rPr lang="en-US" smtClean="0"/>
              <a:t>57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590790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Security Defenses Summarized </a:t>
            </a:r>
            <a:r>
              <a:rPr lang="en-US" altLang="en-US" sz="1000" noProof="0" dirty="0"/>
              <a:t>1</a:t>
            </a:r>
            <a:endParaRPr lang="en-US" sz="1000" noProof="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defRPr/>
            </a:pPr>
            <a:r>
              <a:rPr lang="en-US" sz="1800" noProof="0" dirty="0"/>
              <a:t>By applying appropriate layers of defense, we can keep systems safe from all but the most persistent attackers. In summary, these layers may include the following:</a:t>
            </a:r>
          </a:p>
          <a:p>
            <a:pPr marL="622800" lvl="1" indent="-320400">
              <a:lnSpc>
                <a:spcPct val="100000"/>
              </a:lnSpc>
              <a:spcBef>
                <a:spcPts val="1000"/>
              </a:spcBef>
              <a:buFont typeface="Arial" panose="020B0604020202020204" pitchFamily="34" charset="0"/>
              <a:buChar char="•"/>
              <a:defRPr/>
            </a:pPr>
            <a:r>
              <a:rPr lang="en-US" sz="1600" noProof="0" dirty="0"/>
              <a:t>Educate users about safe computing—don’t attach devices of unknown origin to the computer, don’t share passwords, use strong passwords, avoid falling for social engineering appeals, realize that an e-mail is not necessarily a private communication, and so on</a:t>
            </a:r>
          </a:p>
          <a:p>
            <a:pPr marL="622800" lvl="1" indent="-320400">
              <a:lnSpc>
                <a:spcPct val="100000"/>
              </a:lnSpc>
              <a:spcBef>
                <a:spcPts val="1000"/>
              </a:spcBef>
              <a:buFont typeface="Arial" panose="020B0604020202020204" pitchFamily="34" charset="0"/>
              <a:buChar char="•"/>
              <a:defRPr/>
            </a:pPr>
            <a:r>
              <a:rPr lang="en-US" sz="1600" noProof="0" dirty="0"/>
              <a:t>Educate users about how to prevent phishing attacks—don’t click on email attachments or links from unknown (or even known) senders; authenticate (for example, via a phone call) that a request is legitimate</a:t>
            </a:r>
          </a:p>
          <a:p>
            <a:pPr marL="622800" lvl="1" indent="-320400">
              <a:lnSpc>
                <a:spcPct val="100000"/>
              </a:lnSpc>
              <a:spcBef>
                <a:spcPts val="1000"/>
              </a:spcBef>
              <a:buFont typeface="Arial" panose="020B0604020202020204" pitchFamily="34" charset="0"/>
              <a:buChar char="•"/>
              <a:defRPr/>
            </a:pPr>
            <a:r>
              <a:rPr lang="en-US" sz="1600" noProof="0" dirty="0"/>
              <a:t>Use secure communication when possible</a:t>
            </a:r>
          </a:p>
          <a:p>
            <a:pPr marL="622800" lvl="1" indent="-320400">
              <a:lnSpc>
                <a:spcPct val="100000"/>
              </a:lnSpc>
              <a:spcBef>
                <a:spcPts val="1000"/>
              </a:spcBef>
              <a:buFont typeface="Arial" panose="020B0604020202020204" pitchFamily="34" charset="0"/>
              <a:buChar char="•"/>
              <a:defRPr/>
            </a:pPr>
            <a:r>
              <a:rPr lang="en-US" sz="1600" noProof="0" dirty="0"/>
              <a:t>Physically protect computer hardware</a:t>
            </a:r>
          </a:p>
          <a:p>
            <a:pPr marL="622800" lvl="1" indent="-320400">
              <a:lnSpc>
                <a:spcPct val="100000"/>
              </a:lnSpc>
              <a:spcBef>
                <a:spcPts val="1000"/>
              </a:spcBef>
              <a:buFont typeface="Arial" panose="020B0604020202020204" pitchFamily="34" charset="0"/>
              <a:buChar char="•"/>
              <a:defRPr/>
            </a:pPr>
            <a:r>
              <a:rPr lang="en-US" sz="1600" noProof="0" dirty="0"/>
              <a:t>Configure the operating system to minimize the attack surface; disable all unused services</a:t>
            </a:r>
          </a:p>
          <a:p>
            <a:pPr marL="622800" lvl="1" indent="-320400">
              <a:lnSpc>
                <a:spcPct val="100000"/>
              </a:lnSpc>
              <a:spcBef>
                <a:spcPts val="1000"/>
              </a:spcBef>
              <a:buFont typeface="Arial" panose="020B0604020202020204" pitchFamily="34" charset="0"/>
              <a:buChar char="•"/>
              <a:defRPr/>
            </a:pPr>
            <a:r>
              <a:rPr lang="en-US" sz="1600" noProof="0" dirty="0"/>
              <a:t>Configure system daemons, privileges applications, and services to be as secure as possible</a:t>
            </a:r>
          </a:p>
        </p:txBody>
      </p:sp>
      <p:sp>
        <p:nvSpPr>
          <p:cNvPr id="4" name="Slide Number Placeholder 3"/>
          <p:cNvSpPr>
            <a:spLocks noGrp="1"/>
          </p:cNvSpPr>
          <p:nvPr>
            <p:ph type="sldNum" sz="quarter" idx="10"/>
          </p:nvPr>
        </p:nvSpPr>
        <p:spPr/>
        <p:txBody>
          <a:bodyPr/>
          <a:lstStyle/>
          <a:p>
            <a:fld id="{D06C706D-0964-7842-B7B8-C5D733700528}" type="slidenum">
              <a:rPr lang="en-US" smtClean="0"/>
              <a:t>58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2329162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Security Defenses Summarized </a:t>
            </a:r>
            <a:r>
              <a:rPr lang="en-US" altLang="en-US" sz="1000" noProof="0" dirty="0"/>
              <a:t>2</a:t>
            </a:r>
            <a:endParaRPr lang="en-US" sz="1000" noProof="0" dirty="0"/>
          </a:p>
        </p:txBody>
      </p:sp>
      <p:sp>
        <p:nvSpPr>
          <p:cNvPr id="3" name="Content Placeholder 2"/>
          <p:cNvSpPr>
            <a:spLocks noGrp="1"/>
          </p:cNvSpPr>
          <p:nvPr>
            <p:ph sz="quarter" idx="12"/>
          </p:nvPr>
        </p:nvSpPr>
        <p:spPr>
          <a:xfrm>
            <a:off x="332508" y="1594379"/>
            <a:ext cx="8470180" cy="4761972"/>
          </a:xfrm>
        </p:spPr>
        <p:txBody>
          <a:bodyPr>
            <a:normAutofit/>
          </a:bodyPr>
          <a:lstStyle/>
          <a:p>
            <a:pPr marL="622800" lvl="1" indent="-320400">
              <a:lnSpc>
                <a:spcPct val="110000"/>
              </a:lnSpc>
              <a:spcBef>
                <a:spcPts val="1000"/>
              </a:spcBef>
              <a:buFont typeface="Arial" panose="020B0604020202020204" pitchFamily="34" charset="0"/>
              <a:buChar char="•"/>
            </a:pPr>
            <a:r>
              <a:rPr lang="en-US" altLang="en-US" sz="1600" noProof="0" dirty="0"/>
              <a:t>Use modern hardware and software, as they are likely to have up-to-date security features</a:t>
            </a:r>
          </a:p>
          <a:p>
            <a:pPr marL="622800" lvl="1" indent="-320400">
              <a:lnSpc>
                <a:spcPct val="110000"/>
              </a:lnSpc>
              <a:spcBef>
                <a:spcPts val="1000"/>
              </a:spcBef>
              <a:buFont typeface="Arial" panose="020B0604020202020204" pitchFamily="34" charset="0"/>
              <a:buChar char="•"/>
            </a:pPr>
            <a:r>
              <a:rPr lang="en-US" altLang="en-US" sz="1600" noProof="0" dirty="0"/>
              <a:t>Keep systems and applications up to date and patched</a:t>
            </a:r>
          </a:p>
          <a:p>
            <a:pPr marL="622800" lvl="1" indent="-320400">
              <a:lnSpc>
                <a:spcPct val="110000"/>
              </a:lnSpc>
              <a:spcBef>
                <a:spcPts val="1000"/>
              </a:spcBef>
              <a:buFont typeface="Arial" panose="020B0604020202020204" pitchFamily="34" charset="0"/>
              <a:buChar char="•"/>
            </a:pPr>
            <a:r>
              <a:rPr lang="en-US" altLang="en-US" sz="1600" noProof="0" dirty="0"/>
              <a:t>Only run applications from trusted sources (such as those that are code signed)</a:t>
            </a:r>
          </a:p>
          <a:p>
            <a:pPr marL="622800" lvl="1" indent="-320400">
              <a:lnSpc>
                <a:spcPct val="110000"/>
              </a:lnSpc>
              <a:spcBef>
                <a:spcPts val="1000"/>
              </a:spcBef>
              <a:buFont typeface="Arial" panose="020B0604020202020204" pitchFamily="34" charset="0"/>
              <a:buChar char="•"/>
            </a:pPr>
            <a:r>
              <a:rPr lang="en-US" altLang="en-US" sz="1600" noProof="0" dirty="0"/>
              <a:t>Enable logging and auditing; review the logs periodically, or automate alerts</a:t>
            </a:r>
          </a:p>
          <a:p>
            <a:pPr marL="622800" lvl="1" indent="-320400">
              <a:lnSpc>
                <a:spcPct val="110000"/>
              </a:lnSpc>
              <a:spcBef>
                <a:spcPts val="1000"/>
              </a:spcBef>
              <a:buFont typeface="Arial" panose="020B0604020202020204" pitchFamily="34" charset="0"/>
              <a:buChar char="•"/>
            </a:pPr>
            <a:r>
              <a:rPr lang="en-US" altLang="en-US" sz="1600" noProof="0" dirty="0"/>
              <a:t>Install and use antivirus software on systems susceptible to viruses, and keep the software up to date</a:t>
            </a:r>
          </a:p>
          <a:p>
            <a:pPr marL="622800" lvl="1" indent="-320400">
              <a:lnSpc>
                <a:spcPct val="110000"/>
              </a:lnSpc>
              <a:spcBef>
                <a:spcPts val="1000"/>
              </a:spcBef>
              <a:buFont typeface="Arial" panose="020B0604020202020204" pitchFamily="34" charset="0"/>
              <a:buChar char="•"/>
            </a:pPr>
            <a:r>
              <a:rPr lang="en-US" altLang="en-US" sz="1600" noProof="0" dirty="0"/>
              <a:t>Use strong passwords and passphrases, and don’t record them where they could be found</a:t>
            </a:r>
          </a:p>
          <a:p>
            <a:pPr marL="622800" lvl="1" indent="-320400">
              <a:lnSpc>
                <a:spcPct val="110000"/>
              </a:lnSpc>
              <a:spcBef>
                <a:spcPts val="1000"/>
              </a:spcBef>
              <a:buFont typeface="Arial" panose="020B0604020202020204" pitchFamily="34" charset="0"/>
              <a:buChar char="•"/>
            </a:pPr>
            <a:r>
              <a:rPr lang="en-US" altLang="en-US" sz="1600" noProof="0" dirty="0"/>
              <a:t>Use intrusion detection, firewalling, and other network-based protection systems as appropriate</a:t>
            </a:r>
          </a:p>
          <a:p>
            <a:pPr marL="622800" lvl="1" indent="-320400">
              <a:lnSpc>
                <a:spcPct val="110000"/>
              </a:lnSpc>
              <a:spcBef>
                <a:spcPts val="1000"/>
              </a:spcBef>
              <a:buFont typeface="Arial" panose="020B0604020202020204" pitchFamily="34" charset="0"/>
              <a:buChar char="•"/>
            </a:pPr>
            <a:r>
              <a:rPr lang="en-US" altLang="en-US" sz="1600" noProof="0" dirty="0"/>
              <a:t>For important facilities, use periodic vulnerability assessments and other testing methods to test security and response to incidents</a:t>
            </a:r>
          </a:p>
        </p:txBody>
      </p:sp>
      <p:sp>
        <p:nvSpPr>
          <p:cNvPr id="4" name="Slide Number Placeholder 3"/>
          <p:cNvSpPr>
            <a:spLocks noGrp="1"/>
          </p:cNvSpPr>
          <p:nvPr>
            <p:ph type="sldNum" sz="quarter" idx="10"/>
          </p:nvPr>
        </p:nvSpPr>
        <p:spPr/>
        <p:txBody>
          <a:bodyPr/>
          <a:lstStyle/>
          <a:p>
            <a:fld id="{D06C706D-0964-7842-B7B8-C5D733700528}" type="slidenum">
              <a:rPr lang="en-US" smtClean="0"/>
              <a:t>59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7577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Security Violation Methods</a:t>
            </a:r>
            <a:endParaRPr lang="en-US" noProof="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000" b="1" noProof="0" dirty="0">
                <a:solidFill>
                  <a:srgbClr val="002060"/>
                </a:solidFill>
              </a:rPr>
              <a:t>Masquerading</a:t>
            </a:r>
            <a:r>
              <a:rPr lang="en-US" altLang="en-US" sz="2000" b="1" noProof="0" dirty="0">
                <a:solidFill>
                  <a:srgbClr val="3366FF"/>
                </a:solidFill>
              </a:rPr>
              <a:t> </a:t>
            </a:r>
            <a:r>
              <a:rPr lang="en-US" altLang="en-US" sz="2000" noProof="0" dirty="0"/>
              <a:t>(breach </a:t>
            </a:r>
            <a:r>
              <a:rPr lang="en-US" altLang="en-US" sz="2000" b="1" noProof="0" dirty="0">
                <a:solidFill>
                  <a:srgbClr val="002060"/>
                </a:solidFill>
              </a:rPr>
              <a:t>authentication</a:t>
            </a:r>
            <a:r>
              <a:rPr lang="en-US" altLang="en-US" sz="2000" noProof="0" dirty="0"/>
              <a:t>)</a:t>
            </a:r>
          </a:p>
          <a:p>
            <a:pPr marL="622800" lvl="1" indent="-320400">
              <a:lnSpc>
                <a:spcPct val="100000"/>
              </a:lnSpc>
              <a:spcBef>
                <a:spcPts val="1000"/>
              </a:spcBef>
              <a:buFont typeface="Arial" panose="020B0604020202020204" pitchFamily="34" charset="0"/>
              <a:buChar char="•"/>
            </a:pPr>
            <a:r>
              <a:rPr lang="en-US" altLang="en-US" sz="1800" noProof="0" dirty="0"/>
              <a:t>Pretending to be an authorized user to escalate privileges</a:t>
            </a:r>
          </a:p>
          <a:p>
            <a:pPr marL="291600" indent="-291600">
              <a:lnSpc>
                <a:spcPct val="100000"/>
              </a:lnSpc>
              <a:buFont typeface="Arial" panose="020B0604020202020204" pitchFamily="34" charset="0"/>
              <a:buChar char="•"/>
            </a:pPr>
            <a:r>
              <a:rPr lang="en-US" altLang="en-US" sz="2000" b="1" noProof="0" dirty="0">
                <a:solidFill>
                  <a:srgbClr val="002060"/>
                </a:solidFill>
              </a:rPr>
              <a:t>Replay attack</a:t>
            </a:r>
          </a:p>
          <a:p>
            <a:pPr marL="622800" lvl="1" indent="-320400">
              <a:lnSpc>
                <a:spcPct val="100000"/>
              </a:lnSpc>
              <a:spcBef>
                <a:spcPts val="1000"/>
              </a:spcBef>
              <a:buFont typeface="Arial" panose="020B0604020202020204" pitchFamily="34" charset="0"/>
              <a:buChar char="•"/>
            </a:pPr>
            <a:r>
              <a:rPr lang="en-US" altLang="en-US" sz="1800" noProof="0" dirty="0"/>
              <a:t>As is or with </a:t>
            </a:r>
            <a:r>
              <a:rPr lang="en-US" altLang="en-US" sz="1800" b="1" noProof="0" dirty="0">
                <a:solidFill>
                  <a:srgbClr val="002060"/>
                </a:solidFill>
              </a:rPr>
              <a:t>message modification</a:t>
            </a:r>
          </a:p>
          <a:p>
            <a:pPr marL="291600" indent="-291600">
              <a:lnSpc>
                <a:spcPct val="100000"/>
              </a:lnSpc>
              <a:buFont typeface="Arial" panose="020B0604020202020204" pitchFamily="34" charset="0"/>
              <a:buChar char="•"/>
            </a:pPr>
            <a:r>
              <a:rPr lang="en-US" altLang="en-US" sz="2000" b="1" noProof="0" dirty="0">
                <a:solidFill>
                  <a:srgbClr val="002060"/>
                </a:solidFill>
              </a:rPr>
              <a:t>Man-in-the-middle attack</a:t>
            </a:r>
          </a:p>
          <a:p>
            <a:pPr marL="622800" lvl="1" indent="-320400">
              <a:lnSpc>
                <a:spcPct val="100000"/>
              </a:lnSpc>
              <a:spcBef>
                <a:spcPts val="1000"/>
              </a:spcBef>
              <a:buFont typeface="Arial" panose="020B0604020202020204" pitchFamily="34" charset="0"/>
              <a:buChar char="•"/>
            </a:pPr>
            <a:r>
              <a:rPr lang="en-US" altLang="en-US" sz="1800" noProof="0" dirty="0"/>
              <a:t>Intruder sits in data flow, masquerading as sender to receiver and vice versa</a:t>
            </a:r>
          </a:p>
          <a:p>
            <a:pPr marL="291600" indent="-291600">
              <a:lnSpc>
                <a:spcPct val="100000"/>
              </a:lnSpc>
              <a:buFont typeface="Arial" panose="020B0604020202020204" pitchFamily="34" charset="0"/>
              <a:buChar char="•"/>
            </a:pPr>
            <a:r>
              <a:rPr lang="en-US" altLang="en-US" sz="2000" b="1" noProof="0" dirty="0">
                <a:solidFill>
                  <a:srgbClr val="002060"/>
                </a:solidFill>
              </a:rPr>
              <a:t>Session hijacking</a:t>
            </a:r>
          </a:p>
          <a:p>
            <a:pPr marL="622800" lvl="1" indent="-320400">
              <a:lnSpc>
                <a:spcPct val="100000"/>
              </a:lnSpc>
              <a:spcBef>
                <a:spcPts val="1000"/>
              </a:spcBef>
              <a:buFont typeface="Arial" panose="020B0604020202020204" pitchFamily="34" charset="0"/>
              <a:buChar char="•"/>
            </a:pPr>
            <a:r>
              <a:rPr lang="en-US" altLang="en-US" sz="1800" noProof="0" dirty="0"/>
              <a:t>Intercept an already-established session to bypass authentication</a:t>
            </a:r>
          </a:p>
          <a:p>
            <a:pPr marL="291600" indent="-291600">
              <a:lnSpc>
                <a:spcPct val="100000"/>
              </a:lnSpc>
              <a:buFont typeface="Arial" panose="020B0604020202020204" pitchFamily="34" charset="0"/>
              <a:buChar char="•"/>
            </a:pPr>
            <a:r>
              <a:rPr lang="en-US" altLang="en-US" sz="2000" b="1" noProof="0" dirty="0">
                <a:solidFill>
                  <a:srgbClr val="002060"/>
                </a:solidFill>
              </a:rPr>
              <a:t>Privilege escalation</a:t>
            </a:r>
          </a:p>
          <a:p>
            <a:pPr marL="622800" lvl="1" indent="-320400">
              <a:lnSpc>
                <a:spcPct val="100000"/>
              </a:lnSpc>
              <a:spcBef>
                <a:spcPts val="1000"/>
              </a:spcBef>
              <a:buFont typeface="Arial" panose="020B0604020202020204" pitchFamily="34" charset="0"/>
              <a:buChar char="•"/>
            </a:pPr>
            <a:r>
              <a:rPr lang="en-US" altLang="en-US" sz="1800" noProof="0" dirty="0"/>
              <a:t>Common attack type with access beyond what a user or resource is supposed to have</a:t>
            </a:r>
          </a:p>
        </p:txBody>
      </p:sp>
      <p:sp>
        <p:nvSpPr>
          <p:cNvPr id="4" name="Slide Number Placeholder 3"/>
          <p:cNvSpPr>
            <a:spLocks noGrp="1"/>
          </p:cNvSpPr>
          <p:nvPr>
            <p:ph type="sldNum" sz="quarter" idx="10"/>
          </p:nvPr>
        </p:nvSpPr>
        <p:spPr/>
        <p:txBody>
          <a:bodyPr/>
          <a:lstStyle/>
          <a:p>
            <a:fld id="{D06C706D-0964-7842-B7B8-C5D733700528}" type="slidenum">
              <a:rPr lang="en-US" smtClean="0"/>
              <a:t>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579255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Security Defenses Summarized </a:t>
            </a:r>
            <a:r>
              <a:rPr lang="en-US" altLang="en-US" sz="1000" noProof="0" dirty="0"/>
              <a:t>3</a:t>
            </a:r>
            <a:endParaRPr lang="en-US" sz="1000" noProof="0" dirty="0"/>
          </a:p>
        </p:txBody>
      </p:sp>
      <p:sp>
        <p:nvSpPr>
          <p:cNvPr id="3" name="Content Placeholder 2"/>
          <p:cNvSpPr>
            <a:spLocks noGrp="1"/>
          </p:cNvSpPr>
          <p:nvPr>
            <p:ph sz="quarter" idx="12"/>
          </p:nvPr>
        </p:nvSpPr>
        <p:spPr/>
        <p:txBody>
          <a:bodyPr>
            <a:normAutofit/>
          </a:bodyPr>
          <a:lstStyle/>
          <a:p>
            <a:pPr marL="622800" lvl="1" indent="-320400">
              <a:lnSpc>
                <a:spcPct val="100000"/>
              </a:lnSpc>
              <a:spcBef>
                <a:spcPts val="1000"/>
              </a:spcBef>
              <a:buFont typeface="Arial" panose="020B0604020202020204" pitchFamily="34" charset="0"/>
              <a:buChar char="•"/>
            </a:pPr>
            <a:r>
              <a:rPr lang="en-US" altLang="en-US" sz="1600" noProof="0" dirty="0"/>
              <a:t>Encrypt mass-storage devices, and consider encrypting important individual files as well</a:t>
            </a:r>
          </a:p>
          <a:p>
            <a:pPr marL="622800" lvl="1" indent="-320400">
              <a:lnSpc>
                <a:spcPct val="100000"/>
              </a:lnSpc>
              <a:spcBef>
                <a:spcPts val="1000"/>
              </a:spcBef>
              <a:buFont typeface="Arial" panose="020B0604020202020204" pitchFamily="34" charset="0"/>
              <a:buChar char="•"/>
            </a:pPr>
            <a:r>
              <a:rPr lang="en-US" altLang="en-US" sz="1600" noProof="0" dirty="0"/>
              <a:t>Have a security policy for important systems and facilities, and keep it up to date</a:t>
            </a:r>
          </a:p>
        </p:txBody>
      </p:sp>
      <p:sp>
        <p:nvSpPr>
          <p:cNvPr id="4" name="Slide Number Placeholder 3"/>
          <p:cNvSpPr>
            <a:spLocks noGrp="1"/>
          </p:cNvSpPr>
          <p:nvPr>
            <p:ph type="sldNum" sz="quarter" idx="10"/>
          </p:nvPr>
        </p:nvSpPr>
        <p:spPr/>
        <p:txBody>
          <a:bodyPr/>
          <a:lstStyle/>
          <a:p>
            <a:fld id="{D06C706D-0964-7842-B7B8-C5D733700528}" type="slidenum">
              <a:rPr lang="en-US" smtClean="0"/>
              <a:t>60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40719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Example: Windows 10</a:t>
            </a:r>
            <a:endParaRPr lang="en-US" noProof="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000" noProof="0" dirty="0"/>
              <a:t>Security is based on </a:t>
            </a:r>
            <a:r>
              <a:rPr lang="en-US" altLang="en-US" sz="2000" b="1" noProof="0" dirty="0">
                <a:solidFill>
                  <a:srgbClr val="002060"/>
                </a:solidFill>
              </a:rPr>
              <a:t>user accounts</a:t>
            </a:r>
          </a:p>
          <a:p>
            <a:pPr marL="622800" lvl="1" indent="-320400">
              <a:lnSpc>
                <a:spcPct val="100000"/>
              </a:lnSpc>
              <a:spcBef>
                <a:spcPts val="1000"/>
              </a:spcBef>
              <a:buFont typeface="Arial" panose="020B0604020202020204" pitchFamily="34" charset="0"/>
              <a:buChar char="•"/>
            </a:pPr>
            <a:r>
              <a:rPr lang="en-US" altLang="en-US" sz="1800" noProof="0" dirty="0"/>
              <a:t>Each user has unique security I</a:t>
            </a:r>
            <a:r>
              <a:rPr lang="en-US" altLang="en-US" sz="100" noProof="0" dirty="0"/>
              <a:t> </a:t>
            </a:r>
            <a:r>
              <a:rPr lang="en-US" altLang="en-US" sz="1800" noProof="0" dirty="0"/>
              <a:t>D</a:t>
            </a:r>
          </a:p>
          <a:p>
            <a:pPr marL="622800" lvl="1" indent="-320400">
              <a:lnSpc>
                <a:spcPct val="100000"/>
              </a:lnSpc>
              <a:spcBef>
                <a:spcPts val="1000"/>
              </a:spcBef>
              <a:buFont typeface="Arial" panose="020B0604020202020204" pitchFamily="34" charset="0"/>
              <a:buChar char="•"/>
            </a:pPr>
            <a:r>
              <a:rPr lang="en-US" altLang="en-US" sz="1800" noProof="0" dirty="0"/>
              <a:t>Login to I</a:t>
            </a:r>
            <a:r>
              <a:rPr lang="en-US" altLang="en-US" sz="100" noProof="0" dirty="0"/>
              <a:t> </a:t>
            </a:r>
            <a:r>
              <a:rPr lang="en-US" altLang="en-US" sz="1800" noProof="0" dirty="0"/>
              <a:t>D creates </a:t>
            </a:r>
            <a:r>
              <a:rPr lang="en-US" altLang="en-US" sz="1800" b="1" noProof="0" dirty="0">
                <a:solidFill>
                  <a:srgbClr val="002060"/>
                </a:solidFill>
              </a:rPr>
              <a:t>security access token</a:t>
            </a:r>
          </a:p>
          <a:p>
            <a:pPr marL="1144800" lvl="2" indent="-230400">
              <a:lnSpc>
                <a:spcPct val="100000"/>
              </a:lnSpc>
              <a:spcBef>
                <a:spcPts val="1000"/>
              </a:spcBef>
              <a:buFont typeface="Arial" panose="020B0604020202020204" pitchFamily="34" charset="0"/>
              <a:buChar char="•"/>
            </a:pPr>
            <a:r>
              <a:rPr lang="en-US" altLang="en-US" sz="1600" noProof="0" dirty="0"/>
              <a:t>Includes security I</a:t>
            </a:r>
            <a:r>
              <a:rPr lang="en-US" altLang="en-US" sz="100" noProof="0" dirty="0"/>
              <a:t> </a:t>
            </a:r>
            <a:r>
              <a:rPr lang="en-US" altLang="en-US" sz="1600" noProof="0" dirty="0"/>
              <a:t>D for user, for user</a:t>
            </a:r>
            <a:r>
              <a:rPr lang="en-US" altLang="ja-JP" sz="1600" noProof="0" dirty="0"/>
              <a:t>’s groups, and special privileges</a:t>
            </a:r>
          </a:p>
          <a:p>
            <a:pPr marL="1144800" lvl="2" indent="-230400">
              <a:lnSpc>
                <a:spcPct val="100000"/>
              </a:lnSpc>
              <a:spcBef>
                <a:spcPts val="1000"/>
              </a:spcBef>
              <a:buFont typeface="Arial" panose="020B0604020202020204" pitchFamily="34" charset="0"/>
              <a:buChar char="•"/>
            </a:pPr>
            <a:r>
              <a:rPr lang="en-US" altLang="en-US" sz="1600" noProof="0" dirty="0"/>
              <a:t>Every process gets copy of token</a:t>
            </a:r>
          </a:p>
          <a:p>
            <a:pPr marL="1144800" lvl="2" indent="-230400">
              <a:lnSpc>
                <a:spcPct val="100000"/>
              </a:lnSpc>
              <a:spcBef>
                <a:spcPts val="1000"/>
              </a:spcBef>
              <a:buFont typeface="Arial" panose="020B0604020202020204" pitchFamily="34" charset="0"/>
              <a:buChar char="•"/>
            </a:pPr>
            <a:r>
              <a:rPr lang="en-US" altLang="en-US" sz="1600" noProof="0" dirty="0"/>
              <a:t>System checks token to determine if access allowed or denied</a:t>
            </a:r>
          </a:p>
          <a:p>
            <a:pPr marL="291600" indent="-291600">
              <a:lnSpc>
                <a:spcPct val="100000"/>
              </a:lnSpc>
              <a:buFont typeface="Arial" panose="020B0604020202020204" pitchFamily="34" charset="0"/>
              <a:buChar char="•"/>
            </a:pPr>
            <a:r>
              <a:rPr lang="en-US" altLang="en-US" sz="2000" noProof="0" dirty="0"/>
              <a:t>Uses a </a:t>
            </a:r>
            <a:r>
              <a:rPr lang="en-US" altLang="en-US" sz="2000" b="1" noProof="0" dirty="0">
                <a:solidFill>
                  <a:srgbClr val="002060"/>
                </a:solidFill>
              </a:rPr>
              <a:t>subject</a:t>
            </a:r>
            <a:r>
              <a:rPr lang="en-US" altLang="en-US" sz="2000" noProof="0" dirty="0"/>
              <a:t> model to ensure access security</a:t>
            </a:r>
          </a:p>
          <a:p>
            <a:pPr marL="622800" lvl="1" indent="-320400">
              <a:lnSpc>
                <a:spcPct val="100000"/>
              </a:lnSpc>
              <a:spcBef>
                <a:spcPts val="1000"/>
              </a:spcBef>
              <a:buFont typeface="Arial" panose="020B0604020202020204" pitchFamily="34" charset="0"/>
              <a:buChar char="•"/>
            </a:pPr>
            <a:r>
              <a:rPr lang="en-US" altLang="en-US" sz="1800" noProof="0" dirty="0"/>
              <a:t>A subject tracks and manages permissions for each program that a user runs</a:t>
            </a:r>
          </a:p>
          <a:p>
            <a:pPr marL="291600" indent="-291600">
              <a:lnSpc>
                <a:spcPct val="100000"/>
              </a:lnSpc>
              <a:buFont typeface="Arial" panose="020B0604020202020204" pitchFamily="34" charset="0"/>
              <a:buChar char="•"/>
            </a:pPr>
            <a:r>
              <a:rPr lang="en-US" altLang="en-US" sz="2000" noProof="0" dirty="0"/>
              <a:t>Each object in Windows has a security attribute defined by a security descriptor</a:t>
            </a:r>
          </a:p>
          <a:p>
            <a:pPr marL="622800" lvl="1" indent="-320400">
              <a:lnSpc>
                <a:spcPct val="100000"/>
              </a:lnSpc>
              <a:spcBef>
                <a:spcPts val="1000"/>
              </a:spcBef>
              <a:buFont typeface="Arial" panose="020B0604020202020204" pitchFamily="34" charset="0"/>
              <a:buChar char="•"/>
            </a:pPr>
            <a:r>
              <a:rPr lang="en-US" altLang="en-US" sz="1800" noProof="0" dirty="0"/>
              <a:t>For example, a file has a </a:t>
            </a:r>
            <a:r>
              <a:rPr lang="en-US" altLang="en-US" sz="1800" b="1" noProof="0" dirty="0">
                <a:solidFill>
                  <a:srgbClr val="002060"/>
                </a:solidFill>
              </a:rPr>
              <a:t>security descriptor </a:t>
            </a:r>
            <a:r>
              <a:rPr lang="en-US" altLang="en-US" sz="1800" noProof="0" dirty="0"/>
              <a:t>that indicates the access permissions for all users</a:t>
            </a:r>
          </a:p>
        </p:txBody>
      </p:sp>
      <p:sp>
        <p:nvSpPr>
          <p:cNvPr id="4" name="Slide Number Placeholder 3"/>
          <p:cNvSpPr>
            <a:spLocks noGrp="1"/>
          </p:cNvSpPr>
          <p:nvPr>
            <p:ph type="sldNum" sz="quarter" idx="10"/>
          </p:nvPr>
        </p:nvSpPr>
        <p:spPr/>
        <p:txBody>
          <a:bodyPr/>
          <a:lstStyle/>
          <a:p>
            <a:fld id="{D06C706D-0964-7842-B7B8-C5D733700528}" type="slidenum">
              <a:rPr lang="en-US" smtClean="0"/>
              <a:t>61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86294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Example: Windows 7</a:t>
            </a:r>
            <a:endParaRPr lang="en-US" noProof="0" dirty="0"/>
          </a:p>
        </p:txBody>
      </p:sp>
      <p:sp>
        <p:nvSpPr>
          <p:cNvPr id="3" name="Content Placeholder 2"/>
          <p:cNvSpPr>
            <a:spLocks noGrp="1"/>
          </p:cNvSpPr>
          <p:nvPr>
            <p:ph sz="quarter" idx="12"/>
          </p:nvPr>
        </p:nvSpPr>
        <p:spPr>
          <a:xfrm>
            <a:off x="332508" y="1594379"/>
            <a:ext cx="8470180" cy="4761972"/>
          </a:xfrm>
        </p:spPr>
        <p:txBody>
          <a:bodyPr>
            <a:normAutofit/>
          </a:bodyPr>
          <a:lstStyle/>
          <a:p>
            <a:pPr marL="291600" indent="-291600">
              <a:lnSpc>
                <a:spcPct val="100000"/>
              </a:lnSpc>
              <a:buFont typeface="Arial" panose="020B0604020202020204" pitchFamily="34" charset="0"/>
              <a:buChar char="•"/>
            </a:pPr>
            <a:r>
              <a:rPr lang="en-US" altLang="en-US" sz="1800" noProof="0" dirty="0"/>
              <a:t>Win added mandatory integrity controls – assigns </a:t>
            </a:r>
            <a:r>
              <a:rPr lang="en-US" altLang="en-US" sz="1800" b="1" noProof="0" dirty="0">
                <a:solidFill>
                  <a:srgbClr val="002060"/>
                </a:solidFill>
              </a:rPr>
              <a:t>integrity label </a:t>
            </a:r>
            <a:r>
              <a:rPr lang="en-US" altLang="en-US" sz="1800" noProof="0" dirty="0"/>
              <a:t>to each securable object and subject</a:t>
            </a:r>
          </a:p>
          <a:p>
            <a:pPr marL="622800" lvl="1" indent="-320400">
              <a:lnSpc>
                <a:spcPct val="100000"/>
              </a:lnSpc>
              <a:spcBef>
                <a:spcPts val="1000"/>
              </a:spcBef>
              <a:buFont typeface="Arial" panose="020B0604020202020204" pitchFamily="34" charset="0"/>
              <a:buChar char="•"/>
            </a:pPr>
            <a:r>
              <a:rPr lang="en-US" altLang="en-US" sz="1600" noProof="0" dirty="0"/>
              <a:t>Subject must have access requested in discretionary access-control list to gain access to object</a:t>
            </a:r>
          </a:p>
          <a:p>
            <a:pPr marL="291600" indent="-291600">
              <a:lnSpc>
                <a:spcPct val="100000"/>
              </a:lnSpc>
              <a:buFont typeface="Arial" panose="020B0604020202020204" pitchFamily="34" charset="0"/>
              <a:buChar char="•"/>
            </a:pPr>
            <a:r>
              <a:rPr lang="en-US" altLang="en-US" sz="1800" noProof="0" dirty="0"/>
              <a:t>Security attributes described by security descriptor</a:t>
            </a:r>
          </a:p>
          <a:p>
            <a:pPr marL="622800" lvl="1" indent="-320400">
              <a:lnSpc>
                <a:spcPct val="100000"/>
              </a:lnSpc>
              <a:spcBef>
                <a:spcPts val="1000"/>
              </a:spcBef>
              <a:buFont typeface="Arial" panose="020B0604020202020204" pitchFamily="34" charset="0"/>
              <a:buChar char="•"/>
            </a:pPr>
            <a:r>
              <a:rPr lang="en-US" altLang="en-US" sz="1600" noProof="0" dirty="0"/>
              <a:t>Owner I</a:t>
            </a:r>
            <a:r>
              <a:rPr lang="en-US" altLang="en-US" sz="100" noProof="0" dirty="0"/>
              <a:t> </a:t>
            </a:r>
            <a:r>
              <a:rPr lang="en-US" altLang="en-US" sz="1600" noProof="0" dirty="0"/>
              <a:t>D, group security I</a:t>
            </a:r>
            <a:r>
              <a:rPr lang="en-US" altLang="en-US" sz="100" noProof="0" dirty="0"/>
              <a:t> </a:t>
            </a:r>
            <a:r>
              <a:rPr lang="en-US" altLang="en-US" sz="1600" noProof="0" dirty="0"/>
              <a:t>D, discretionary access-control list, system access-control list</a:t>
            </a:r>
          </a:p>
          <a:p>
            <a:pPr marL="291600" indent="-291600">
              <a:lnSpc>
                <a:spcPct val="100000"/>
              </a:lnSpc>
              <a:buFont typeface="Arial" panose="020B0604020202020204" pitchFamily="34" charset="0"/>
              <a:buChar char="•"/>
            </a:pPr>
            <a:r>
              <a:rPr lang="en-US" altLang="en-US" sz="1800" noProof="0" dirty="0"/>
              <a:t>Objects are either </a:t>
            </a:r>
            <a:r>
              <a:rPr lang="en-US" altLang="en-US" sz="1800" b="1" noProof="0" dirty="0">
                <a:solidFill>
                  <a:srgbClr val="002060"/>
                </a:solidFill>
              </a:rPr>
              <a:t>container objects </a:t>
            </a:r>
            <a:r>
              <a:rPr lang="en-US" altLang="en-US" sz="1800" noProof="0" dirty="0"/>
              <a:t>(containing other objects, for example a file system directory) or </a:t>
            </a:r>
            <a:r>
              <a:rPr lang="en-US" altLang="en-US" sz="1800" b="1" noProof="0" dirty="0" err="1">
                <a:solidFill>
                  <a:srgbClr val="002060"/>
                </a:solidFill>
              </a:rPr>
              <a:t>noncontainer</a:t>
            </a:r>
            <a:r>
              <a:rPr lang="en-US" altLang="en-US" sz="1800" b="1" noProof="0" dirty="0">
                <a:solidFill>
                  <a:srgbClr val="002060"/>
                </a:solidFill>
              </a:rPr>
              <a:t> objects</a:t>
            </a:r>
          </a:p>
          <a:p>
            <a:pPr marL="622800" lvl="1" indent="-320400">
              <a:lnSpc>
                <a:spcPct val="100000"/>
              </a:lnSpc>
              <a:spcBef>
                <a:spcPts val="1000"/>
              </a:spcBef>
              <a:buFont typeface="Arial" panose="020B0604020202020204" pitchFamily="34" charset="0"/>
              <a:buChar char="•"/>
            </a:pPr>
            <a:r>
              <a:rPr lang="en-US" altLang="en-US" sz="1600" noProof="0" dirty="0"/>
              <a:t>By default an object created in a container inherits permissions from the parent object</a:t>
            </a:r>
          </a:p>
          <a:p>
            <a:pPr marL="291600" indent="-291600">
              <a:lnSpc>
                <a:spcPct val="100000"/>
              </a:lnSpc>
              <a:buFont typeface="Arial" panose="020B0604020202020204" pitchFamily="34" charset="0"/>
              <a:buChar char="•"/>
            </a:pPr>
            <a:r>
              <a:rPr lang="en-US" altLang="en-US" sz="1800" noProof="0" dirty="0"/>
              <a:t>Some Win 10 security challenges result from security settings being weak by default, the number of services included in a Win 10 system, and the number of applications typically installed on a Win 10 system</a:t>
            </a:r>
          </a:p>
        </p:txBody>
      </p:sp>
      <p:sp>
        <p:nvSpPr>
          <p:cNvPr id="4" name="Slide Number Placeholder 3"/>
          <p:cNvSpPr>
            <a:spLocks noGrp="1"/>
          </p:cNvSpPr>
          <p:nvPr>
            <p:ph type="sldNum" sz="quarter" idx="10"/>
          </p:nvPr>
        </p:nvSpPr>
        <p:spPr/>
        <p:txBody>
          <a:bodyPr/>
          <a:lstStyle/>
          <a:p>
            <a:fld id="{D06C706D-0964-7842-B7B8-C5D733700528}" type="slidenum">
              <a:rPr lang="en-US" smtClean="0"/>
              <a:t>62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94832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a:xfrm>
            <a:off x="332508" y="745068"/>
            <a:ext cx="8470670" cy="698497"/>
          </a:xfrm>
        </p:spPr>
        <p:txBody>
          <a:bodyPr/>
          <a:lstStyle/>
          <a:p>
            <a:r>
              <a:rPr lang="en-US" noProof="0"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r>
              <a:rPr lang="en-US" sz="2400" b="1" noProof="0" dirty="0"/>
              <a:t>Copyright © 2020 John Wiley &amp; Sons, Inc.</a:t>
            </a:r>
          </a:p>
          <a:p>
            <a:pPr>
              <a:lnSpc>
                <a:spcPct val="150000"/>
              </a:lnSpc>
            </a:pPr>
            <a:r>
              <a:rPr lang="en-US" sz="1800" noProof="0" dirty="0"/>
              <a:t>All rights reserved. Reproduction or translation of this work beyond that permitted in Section 117 of the 19</a:t>
            </a:r>
            <a:r>
              <a:rPr lang="en-US" sz="100" noProof="0" dirty="0"/>
              <a:t> </a:t>
            </a:r>
            <a:r>
              <a:rPr lang="en-US" sz="1800" noProof="0" dirty="0"/>
              <a:t>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a:extLst>
              <a:ext uri="{FF2B5EF4-FFF2-40B4-BE49-F238E27FC236}">
                <a16:creationId xmlns:a16="http://schemas.microsoft.com/office/drawing/2014/main" id="{37466E86-0540-D449-BECD-8997E5615106}"/>
              </a:ext>
            </a:extLst>
          </p:cNvPr>
          <p:cNvSpPr>
            <a:spLocks noGrp="1"/>
          </p:cNvSpPr>
          <p:nvPr>
            <p:ph type="sldNum" sz="quarter" idx="10"/>
          </p:nvPr>
        </p:nvSpPr>
        <p:spPr/>
        <p:txBody>
          <a:bodyPr/>
          <a:lstStyle/>
          <a:p>
            <a:fld id="{D06C706D-0964-7842-B7B8-C5D733700528}" type="slidenum">
              <a:rPr lang="en-US" smtClean="0"/>
              <a:t>63</a:t>
            </a:fld>
            <a:endParaRPr lang="en-US" dirty="0"/>
          </a:p>
        </p:txBody>
      </p:sp>
      <p:sp>
        <p:nvSpPr>
          <p:cNvPr id="5" name="Footer Placeholder 4">
            <a:extLst>
              <a:ext uri="{FF2B5EF4-FFF2-40B4-BE49-F238E27FC236}">
                <a16:creationId xmlns:a16="http://schemas.microsoft.com/office/drawing/2014/main" id="{49DD60BE-09E9-3F44-9CDF-5557C9C58BA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7213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Security Measure Levels </a:t>
            </a:r>
            <a:r>
              <a:rPr lang="en-US" altLang="en-US" sz="1000" noProof="0" dirty="0"/>
              <a:t>1</a:t>
            </a:r>
            <a:endParaRPr lang="en-US" sz="1000" noProof="0"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buFont typeface="Arial" panose="020B0604020202020204" pitchFamily="34" charset="0"/>
              <a:buChar char="•"/>
            </a:pPr>
            <a:r>
              <a:rPr lang="en-US" altLang="en-US" sz="2400" noProof="0" dirty="0"/>
              <a:t>Impossible to have absolute security, but make cost to perpetrator sufficiently high to deter most intruders</a:t>
            </a:r>
          </a:p>
          <a:p>
            <a:pPr marL="291600" indent="-291600">
              <a:buFont typeface="Arial" panose="020B0604020202020204" pitchFamily="34" charset="0"/>
              <a:buChar char="•"/>
            </a:pPr>
            <a:r>
              <a:rPr lang="en-US" altLang="en-US" sz="2400" noProof="0" dirty="0"/>
              <a:t>Security must occur at four levels to be effective:</a:t>
            </a:r>
          </a:p>
          <a:p>
            <a:pPr marL="622800" lvl="1" indent="-320400">
              <a:spcBef>
                <a:spcPts val="1000"/>
              </a:spcBef>
              <a:buFont typeface="Arial" panose="020B0604020202020204" pitchFamily="34" charset="0"/>
              <a:buChar char="•"/>
            </a:pPr>
            <a:r>
              <a:rPr lang="en-US" altLang="en-US" sz="2200" b="1" noProof="0" dirty="0"/>
              <a:t>Physical</a:t>
            </a:r>
          </a:p>
          <a:p>
            <a:pPr marL="1144800" lvl="2" indent="-230400">
              <a:spcBef>
                <a:spcPts val="1000"/>
              </a:spcBef>
              <a:buFont typeface="Arial" panose="020B0604020202020204" pitchFamily="34" charset="0"/>
              <a:buChar char="•"/>
            </a:pPr>
            <a:r>
              <a:rPr lang="en-US" altLang="en-US" noProof="0" dirty="0"/>
              <a:t>Data centers, servers, connected terminals</a:t>
            </a:r>
          </a:p>
          <a:p>
            <a:pPr marL="622800" lvl="1" indent="-320400">
              <a:spcBef>
                <a:spcPts val="1000"/>
              </a:spcBef>
              <a:buFont typeface="Arial" panose="020B0604020202020204" pitchFamily="34" charset="0"/>
              <a:buChar char="•"/>
            </a:pPr>
            <a:r>
              <a:rPr lang="en-US" altLang="en-US" sz="2200" b="1" noProof="0" dirty="0"/>
              <a:t>Application</a:t>
            </a:r>
          </a:p>
          <a:p>
            <a:pPr marL="1144800" lvl="2" indent="-230400">
              <a:spcBef>
                <a:spcPts val="1000"/>
              </a:spcBef>
              <a:buFont typeface="Arial" panose="020B0604020202020204" pitchFamily="34" charset="0"/>
              <a:buChar char="•"/>
            </a:pPr>
            <a:r>
              <a:rPr lang="en-US" altLang="en-US" noProof="0" dirty="0"/>
              <a:t>Benign or malicious apps can cause security problems</a:t>
            </a:r>
          </a:p>
          <a:p>
            <a:pPr marL="622800" lvl="1" indent="-320400">
              <a:spcBef>
                <a:spcPts val="1000"/>
              </a:spcBef>
              <a:buFont typeface="Arial" panose="020B0604020202020204" pitchFamily="34" charset="0"/>
              <a:buChar char="•"/>
            </a:pPr>
            <a:r>
              <a:rPr lang="en-US" altLang="en-US" sz="2200" b="1" noProof="0" dirty="0"/>
              <a:t>Operating System</a:t>
            </a:r>
          </a:p>
          <a:p>
            <a:pPr marL="1144800" lvl="2" indent="-230400">
              <a:spcBef>
                <a:spcPts val="1000"/>
              </a:spcBef>
              <a:buFont typeface="Arial" panose="020B0604020202020204" pitchFamily="34" charset="0"/>
              <a:buChar char="•"/>
            </a:pPr>
            <a:r>
              <a:rPr lang="en-US" altLang="en-US" noProof="0" dirty="0"/>
              <a:t>Protection mechanisms, debugging</a:t>
            </a:r>
          </a:p>
          <a:p>
            <a:pPr marL="622800" lvl="1" indent="-320400">
              <a:spcBef>
                <a:spcPts val="1000"/>
              </a:spcBef>
              <a:buFont typeface="Arial" panose="020B0604020202020204" pitchFamily="34" charset="0"/>
              <a:buChar char="•"/>
            </a:pPr>
            <a:r>
              <a:rPr lang="en-US" altLang="en-US" sz="2200" b="1" noProof="0" dirty="0"/>
              <a:t>Network</a:t>
            </a:r>
          </a:p>
          <a:p>
            <a:pPr marL="1144800" lvl="2" indent="-230400">
              <a:spcBef>
                <a:spcPts val="1000"/>
              </a:spcBef>
              <a:buFont typeface="Arial" panose="020B0604020202020204" pitchFamily="34" charset="0"/>
              <a:buChar char="•"/>
            </a:pPr>
            <a:r>
              <a:rPr lang="en-US" altLang="en-US" noProof="0" dirty="0"/>
              <a:t>Intercepted communications, interruption, DOS</a:t>
            </a:r>
          </a:p>
        </p:txBody>
      </p:sp>
      <p:sp>
        <p:nvSpPr>
          <p:cNvPr id="4" name="Slide Number Placeholder 3"/>
          <p:cNvSpPr>
            <a:spLocks noGrp="1"/>
          </p:cNvSpPr>
          <p:nvPr>
            <p:ph type="sldNum" sz="quarter" idx="10"/>
          </p:nvPr>
        </p:nvSpPr>
        <p:spPr/>
        <p:txBody>
          <a:bodyPr/>
          <a:lstStyle/>
          <a:p>
            <a:fld id="{D06C706D-0964-7842-B7B8-C5D733700528}" type="slidenum">
              <a:rPr lang="en-US" smtClean="0"/>
              <a:t>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2376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Security Measure Levels </a:t>
            </a:r>
            <a:r>
              <a:rPr lang="en-US" altLang="en-US" sz="1000" noProof="0" dirty="0"/>
              <a:t>2</a:t>
            </a:r>
            <a:endParaRPr lang="en-US" sz="1000" noProof="0"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buFont typeface="Arial" panose="020B0604020202020204" pitchFamily="34" charset="0"/>
              <a:buChar char="•"/>
            </a:pPr>
            <a:r>
              <a:rPr lang="en-US" altLang="en-US" sz="2400" noProof="0" dirty="0"/>
              <a:t>Security is as weak as the weakest link in the chain</a:t>
            </a:r>
          </a:p>
          <a:p>
            <a:pPr marL="291600" indent="-291600">
              <a:buFont typeface="Arial" panose="020B0604020202020204" pitchFamily="34" charset="0"/>
              <a:buChar char="•"/>
            </a:pPr>
            <a:r>
              <a:rPr lang="en-US" altLang="en-US" sz="2400" noProof="0" dirty="0"/>
              <a:t>Humans a risk too via </a:t>
            </a:r>
            <a:r>
              <a:rPr lang="en-US" altLang="en-US" sz="2400" b="1" noProof="0" dirty="0">
                <a:solidFill>
                  <a:srgbClr val="002060"/>
                </a:solidFill>
              </a:rPr>
              <a:t>phishing</a:t>
            </a:r>
            <a:r>
              <a:rPr lang="en-US" altLang="en-US" sz="2400" noProof="0" dirty="0"/>
              <a:t> and </a:t>
            </a:r>
            <a:r>
              <a:rPr lang="en-US" altLang="en-US" sz="2400" b="1" noProof="0" dirty="0">
                <a:solidFill>
                  <a:srgbClr val="002060"/>
                </a:solidFill>
              </a:rPr>
              <a:t>social-engineering</a:t>
            </a:r>
            <a:r>
              <a:rPr lang="en-US" altLang="en-US" sz="2400" noProof="0" dirty="0"/>
              <a:t> attacks</a:t>
            </a:r>
          </a:p>
          <a:p>
            <a:pPr marL="291600" indent="-291600">
              <a:buFont typeface="Arial" panose="020B0604020202020204" pitchFamily="34" charset="0"/>
              <a:buChar char="•"/>
            </a:pPr>
            <a:r>
              <a:rPr lang="en-US" altLang="en-US" sz="2400" noProof="0" dirty="0"/>
              <a:t>But can too much security be a problem?</a:t>
            </a:r>
          </a:p>
        </p:txBody>
      </p:sp>
      <p:sp>
        <p:nvSpPr>
          <p:cNvPr id="4" name="Slide Number Placeholder 3"/>
          <p:cNvSpPr>
            <a:spLocks noGrp="1"/>
          </p:cNvSpPr>
          <p:nvPr>
            <p:ph type="sldNum" sz="quarter" idx="10"/>
          </p:nvPr>
        </p:nvSpPr>
        <p:spPr/>
        <p:txBody>
          <a:bodyPr/>
          <a:lstStyle/>
          <a:p>
            <a:fld id="{D06C706D-0964-7842-B7B8-C5D733700528}" type="slidenum">
              <a:rPr lang="en-US" smtClean="0"/>
              <a:t>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89151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Program Threats </a:t>
            </a:r>
            <a:r>
              <a:rPr lang="en-US" altLang="en-US" sz="1000" noProof="0" dirty="0"/>
              <a:t>1</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000" noProof="0" dirty="0">
                <a:solidFill>
                  <a:srgbClr val="000000"/>
                </a:solidFill>
              </a:rPr>
              <a:t>Many variations, many names</a:t>
            </a:r>
          </a:p>
          <a:p>
            <a:pPr marL="291600" indent="-291600">
              <a:lnSpc>
                <a:spcPct val="100000"/>
              </a:lnSpc>
              <a:buFont typeface="Arial" panose="020B0604020202020204" pitchFamily="34" charset="0"/>
              <a:buChar char="•"/>
            </a:pPr>
            <a:r>
              <a:rPr lang="en-US" altLang="en-US" sz="2000" b="1" noProof="0" dirty="0">
                <a:solidFill>
                  <a:srgbClr val="002060"/>
                </a:solidFill>
              </a:rPr>
              <a:t>Trojan Horse</a:t>
            </a:r>
          </a:p>
          <a:p>
            <a:pPr marL="622800" lvl="1" indent="-320400">
              <a:lnSpc>
                <a:spcPct val="100000"/>
              </a:lnSpc>
              <a:spcBef>
                <a:spcPts val="1000"/>
              </a:spcBef>
              <a:buFont typeface="Arial" panose="020B0604020202020204" pitchFamily="34" charset="0"/>
              <a:buChar char="•"/>
            </a:pPr>
            <a:r>
              <a:rPr lang="en-US" altLang="en-US" sz="1800" noProof="0" dirty="0"/>
              <a:t>Code segment that misuses its environment</a:t>
            </a:r>
          </a:p>
          <a:p>
            <a:pPr marL="622800" lvl="1" indent="-320400">
              <a:lnSpc>
                <a:spcPct val="100000"/>
              </a:lnSpc>
              <a:spcBef>
                <a:spcPts val="1000"/>
              </a:spcBef>
              <a:buFont typeface="Arial" panose="020B0604020202020204" pitchFamily="34" charset="0"/>
              <a:buChar char="•"/>
            </a:pPr>
            <a:r>
              <a:rPr lang="en-US" altLang="en-US" sz="1800" noProof="0" dirty="0"/>
              <a:t>Exploits mechanisms for allowing programs written by users to be executed by other users</a:t>
            </a:r>
          </a:p>
          <a:p>
            <a:pPr marL="622800" lvl="1" indent="-320400">
              <a:lnSpc>
                <a:spcPct val="100000"/>
              </a:lnSpc>
              <a:spcBef>
                <a:spcPts val="1000"/>
              </a:spcBef>
              <a:buFont typeface="Arial" panose="020B0604020202020204" pitchFamily="34" charset="0"/>
              <a:buChar char="•"/>
            </a:pPr>
            <a:r>
              <a:rPr lang="en-US" altLang="en-US" sz="1800" b="1" noProof="0" dirty="0">
                <a:solidFill>
                  <a:srgbClr val="002060"/>
                </a:solidFill>
              </a:rPr>
              <a:t>Spyware</a:t>
            </a:r>
            <a:r>
              <a:rPr lang="en-US" altLang="en-US" sz="1800" noProof="0" dirty="0">
                <a:solidFill>
                  <a:srgbClr val="002060"/>
                </a:solidFill>
              </a:rPr>
              <a:t>,</a:t>
            </a:r>
            <a:r>
              <a:rPr lang="en-US" altLang="en-US" sz="1800" b="1" noProof="0" dirty="0">
                <a:solidFill>
                  <a:srgbClr val="002060"/>
                </a:solidFill>
              </a:rPr>
              <a:t> pop-up browser windows</a:t>
            </a:r>
            <a:r>
              <a:rPr lang="en-US" altLang="en-US" sz="1800" noProof="0" dirty="0">
                <a:solidFill>
                  <a:srgbClr val="002060"/>
                </a:solidFill>
              </a:rPr>
              <a:t>,</a:t>
            </a:r>
            <a:r>
              <a:rPr lang="en-US" altLang="en-US" sz="1800" b="1" noProof="0" dirty="0">
                <a:solidFill>
                  <a:srgbClr val="002060"/>
                </a:solidFill>
              </a:rPr>
              <a:t> covert channels</a:t>
            </a:r>
          </a:p>
          <a:p>
            <a:pPr marL="622800" lvl="1" indent="-320400">
              <a:lnSpc>
                <a:spcPct val="100000"/>
              </a:lnSpc>
              <a:spcBef>
                <a:spcPts val="1000"/>
              </a:spcBef>
              <a:buFont typeface="Arial" panose="020B0604020202020204" pitchFamily="34" charset="0"/>
              <a:buChar char="•"/>
            </a:pPr>
            <a:r>
              <a:rPr lang="en-US" altLang="en-US" sz="1800" noProof="0" dirty="0"/>
              <a:t>Up to 80% of spam delivered by spyware-infected systems</a:t>
            </a:r>
          </a:p>
          <a:p>
            <a:pPr marL="291600" indent="-291600">
              <a:lnSpc>
                <a:spcPct val="100000"/>
              </a:lnSpc>
              <a:buFont typeface="Arial" panose="020B0604020202020204" pitchFamily="34" charset="0"/>
              <a:buChar char="•"/>
            </a:pPr>
            <a:r>
              <a:rPr lang="en-US" altLang="en-US" sz="2000" b="1" noProof="0" dirty="0">
                <a:solidFill>
                  <a:srgbClr val="002060"/>
                </a:solidFill>
              </a:rPr>
              <a:t>Trap Door</a:t>
            </a:r>
          </a:p>
          <a:p>
            <a:pPr marL="622800" lvl="1" indent="-320400">
              <a:lnSpc>
                <a:spcPct val="100000"/>
              </a:lnSpc>
              <a:spcBef>
                <a:spcPts val="1000"/>
              </a:spcBef>
              <a:buFont typeface="Arial" panose="020B0604020202020204" pitchFamily="34" charset="0"/>
              <a:buChar char="•"/>
            </a:pPr>
            <a:r>
              <a:rPr lang="en-US" altLang="en-US" sz="1800" noProof="0" dirty="0"/>
              <a:t>Specific user identifier or password that circumvents normal security procedures</a:t>
            </a:r>
          </a:p>
          <a:p>
            <a:pPr marL="622800" lvl="1" indent="-320400">
              <a:lnSpc>
                <a:spcPct val="100000"/>
              </a:lnSpc>
              <a:spcBef>
                <a:spcPts val="1000"/>
              </a:spcBef>
              <a:buFont typeface="Arial" panose="020B0604020202020204" pitchFamily="34" charset="0"/>
              <a:buChar char="•"/>
            </a:pPr>
            <a:r>
              <a:rPr lang="en-US" altLang="en-US" sz="1800" noProof="0" dirty="0"/>
              <a:t>Could be included in a compiler</a:t>
            </a:r>
          </a:p>
          <a:p>
            <a:pPr marL="622800" lvl="1" indent="-320400">
              <a:lnSpc>
                <a:spcPct val="100000"/>
              </a:lnSpc>
              <a:spcBef>
                <a:spcPts val="1000"/>
              </a:spcBef>
              <a:buFont typeface="Arial" panose="020B0604020202020204" pitchFamily="34" charset="0"/>
              <a:buChar char="•"/>
            </a:pPr>
            <a:r>
              <a:rPr lang="en-US" altLang="en-US" sz="1800" noProof="0" dirty="0"/>
              <a:t>How to detect them?</a:t>
            </a:r>
          </a:p>
        </p:txBody>
      </p:sp>
      <p:sp>
        <p:nvSpPr>
          <p:cNvPr id="4" name="Slide Number Placeholder 3"/>
          <p:cNvSpPr>
            <a:spLocks noGrp="1"/>
          </p:cNvSpPr>
          <p:nvPr>
            <p:ph type="sldNum" sz="quarter" idx="10"/>
          </p:nvPr>
        </p:nvSpPr>
        <p:spPr/>
        <p:txBody>
          <a:bodyPr/>
          <a:lstStyle/>
          <a:p>
            <a:fld id="{D06C706D-0964-7842-B7B8-C5D733700528}" type="slidenum">
              <a:rPr lang="en-US" smtClean="0"/>
              <a:t>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783655220"/>
      </p:ext>
    </p:extLst>
  </p:cSld>
  <p:clrMapOvr>
    <a:masterClrMapping/>
  </p:clrMapOvr>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1357AF-A4F6-4D72-B408-F8E5FAFEFCB4}">
  <ds:schemaRefs>
    <ds:schemaRef ds:uri="http://schemas.microsoft.com/sharepoint/v3/contenttype/forms"/>
  </ds:schemaRefs>
</ds:datastoreItem>
</file>

<file path=customXml/itemProps2.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CCB66-4AA7-4FD7-BE8F-CC297FA1F980}">
  <ds:schemaRefs>
    <ds:schemaRef ds:uri="2e108766-8a5d-4dd6-bf2d-0e83b2e3ea10"/>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1900</TotalTime>
  <Words>5274</Words>
  <Application>Microsoft Office PowerPoint</Application>
  <PresentationFormat>On-screen Show (4:3)</PresentationFormat>
  <Paragraphs>609</Paragraphs>
  <Slides>63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1" baseType="lpstr">
      <vt:lpstr>Arial</vt:lpstr>
      <vt:lpstr>Calibri</vt:lpstr>
      <vt:lpstr>Courier New</vt:lpstr>
      <vt:lpstr>Times</vt:lpstr>
      <vt:lpstr>Times New Roman</vt:lpstr>
      <vt:lpstr>Verdana</vt:lpstr>
      <vt:lpstr>Standard</vt:lpstr>
      <vt:lpstr>Equation</vt:lpstr>
      <vt:lpstr>Operating System Concepts</vt:lpstr>
      <vt:lpstr>Chapter 16: Security</vt:lpstr>
      <vt:lpstr>Objectives</vt:lpstr>
      <vt:lpstr>The Security Problem</vt:lpstr>
      <vt:lpstr>Security Violation Categories</vt:lpstr>
      <vt:lpstr>Security Violation Methods</vt:lpstr>
      <vt:lpstr>Security Measure Levels 1</vt:lpstr>
      <vt:lpstr>Security Measure Levels 2</vt:lpstr>
      <vt:lpstr>Program Threats 1</vt:lpstr>
      <vt:lpstr>Four-layered Model of Security</vt:lpstr>
      <vt:lpstr>Program Threats 2</vt:lpstr>
      <vt:lpstr>C Program with Buffer-overflow Condition</vt:lpstr>
      <vt:lpstr>Code Injection 1</vt:lpstr>
      <vt:lpstr>Code Injection 2</vt:lpstr>
      <vt:lpstr>Great Programming Required?</vt:lpstr>
      <vt:lpstr>Program Threats 3</vt:lpstr>
      <vt:lpstr>Program Threats 4</vt:lpstr>
      <vt:lpstr>A Boot-sector Computer Virus</vt:lpstr>
      <vt:lpstr>The Threat Continues</vt:lpstr>
      <vt:lpstr>System and Network Threats 1</vt:lpstr>
      <vt:lpstr>System and Network Threats 2</vt:lpstr>
      <vt:lpstr>System and Network Threats 3</vt:lpstr>
      <vt:lpstr>System and Network Threats 4</vt:lpstr>
      <vt:lpstr>Standard Security Attacks</vt:lpstr>
      <vt:lpstr>Cryptography as a Security Tool</vt:lpstr>
      <vt:lpstr>Cryptography 1</vt:lpstr>
      <vt:lpstr>Encryption 1</vt:lpstr>
      <vt:lpstr>Encryption 2</vt:lpstr>
      <vt:lpstr>Symmetric Encryption</vt:lpstr>
      <vt:lpstr>Secure Communication over Insecure Medium</vt:lpstr>
      <vt:lpstr>Asymmetric Encryption 1</vt:lpstr>
      <vt:lpstr>Asymmetric Encryption 2</vt:lpstr>
      <vt:lpstr>Asymmetric Encryption Example</vt:lpstr>
      <vt:lpstr>Encryption using R S A Asymmetric Cryptography</vt:lpstr>
      <vt:lpstr>Cryptography 2</vt:lpstr>
      <vt:lpstr>Authentication 1</vt:lpstr>
      <vt:lpstr>Authentication 2</vt:lpstr>
      <vt:lpstr>Authentication – Hash Functions</vt:lpstr>
      <vt:lpstr>Authentication - MAC</vt:lpstr>
      <vt:lpstr>Authentication – Digital Signature 1</vt:lpstr>
      <vt:lpstr>Authentication – Digital Signature 2</vt:lpstr>
      <vt:lpstr>Authentication 3</vt:lpstr>
      <vt:lpstr>Key Distribution</vt:lpstr>
      <vt:lpstr>Digital Certificates</vt:lpstr>
      <vt:lpstr>Man-in-the-middle Attack on Asymmetric Cryptography</vt:lpstr>
      <vt:lpstr>Implementation of Cryptography</vt:lpstr>
      <vt:lpstr>Encryption Example – T L S</vt:lpstr>
      <vt:lpstr>User Authentication 1</vt:lpstr>
      <vt:lpstr>User Authentication 2</vt:lpstr>
      <vt:lpstr>Passwords 1</vt:lpstr>
      <vt:lpstr>Passwords 2</vt:lpstr>
      <vt:lpstr>Passwords 3</vt:lpstr>
      <vt:lpstr>Implementing Security Defenses 1</vt:lpstr>
      <vt:lpstr>Implementing Security Defenses 2</vt:lpstr>
      <vt:lpstr>Firewalling to Protect Systems and Networks</vt:lpstr>
      <vt:lpstr>Network Security Through Domain Separation Via Firewall</vt:lpstr>
      <vt:lpstr>Computer Security Classifications</vt:lpstr>
      <vt:lpstr>Security Defenses Summarized 1</vt:lpstr>
      <vt:lpstr>Security Defenses Summarized 2</vt:lpstr>
      <vt:lpstr>Security Defenses Summarized 3</vt:lpstr>
      <vt:lpstr>Example: Windows 10</vt:lpstr>
      <vt:lpstr>Example: Windows 7</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S, Saipriya</cp:lastModifiedBy>
  <cp:revision>395</cp:revision>
  <dcterms:created xsi:type="dcterms:W3CDTF">2018-08-23T13:01:59Z</dcterms:created>
  <dcterms:modified xsi:type="dcterms:W3CDTF">2020-03-31T08:50:51Z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