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9"/>
  </p:notesMasterIdLst>
  <p:sldIdLst>
    <p:sldId id="265" r:id="rId5"/>
    <p:sldId id="266" r:id="rId6"/>
    <p:sldId id="268" r:id="rId7"/>
    <p:sldId id="269" r:id="rId8"/>
    <p:sldId id="270" r:id="rId9"/>
    <p:sldId id="271" r:id="rId10"/>
    <p:sldId id="329" r:id="rId11"/>
    <p:sldId id="272" r:id="rId12"/>
    <p:sldId id="273"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26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7" autoAdjust="0"/>
    <p:restoredTop sz="95065" autoAdjust="0"/>
  </p:normalViewPr>
  <p:slideViewPr>
    <p:cSldViewPr snapToGrid="0" snapToObjects="1">
      <p:cViewPr varScale="1">
        <p:scale>
          <a:sx n="106" d="100"/>
          <a:sy n="106" d="100"/>
        </p:scale>
        <p:origin x="516" y="102"/>
      </p:cViewPr>
      <p:guideLst>
        <p:guide orient="horz" pos="2160"/>
        <p:guide pos="2880"/>
      </p:guideLst>
    </p:cSldViewPr>
  </p:slideViewPr>
  <p:outlineViewPr>
    <p:cViewPr>
      <p:scale>
        <a:sx n="33" d="100"/>
        <a:sy n="33" d="100"/>
      </p:scale>
      <p:origin x="0" y="-629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3/30/2020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4569884"/>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80"/>
            <a:ext cx="8470180" cy="517450"/>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6"/>
          <p:cNvSpPr>
            <a:spLocks noGrp="1"/>
          </p:cNvSpPr>
          <p:nvPr>
            <p:ph sz="quarter" idx="13"/>
          </p:nvPr>
        </p:nvSpPr>
        <p:spPr>
          <a:xfrm>
            <a:off x="331788" y="2361068"/>
            <a:ext cx="8470900" cy="600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p:cNvSpPr>
            <a:spLocks noGrp="1"/>
          </p:cNvSpPr>
          <p:nvPr>
            <p:ph sz="quarter" idx="14"/>
          </p:nvPr>
        </p:nvSpPr>
        <p:spPr>
          <a:xfrm>
            <a:off x="331788" y="3210381"/>
            <a:ext cx="8470900" cy="51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331788" y="3977071"/>
            <a:ext cx="8470900" cy="453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p:cNvSpPr>
            <a:spLocks noGrp="1"/>
          </p:cNvSpPr>
          <p:nvPr>
            <p:ph sz="quarter" idx="16"/>
          </p:nvPr>
        </p:nvSpPr>
        <p:spPr>
          <a:xfrm>
            <a:off x="331788" y="4583113"/>
            <a:ext cx="8470900" cy="544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7"/>
          </p:nvPr>
        </p:nvSpPr>
        <p:spPr>
          <a:xfrm>
            <a:off x="331788" y="5235575"/>
            <a:ext cx="8470900"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p:cNvSpPr>
            <a:spLocks noGrp="1"/>
          </p:cNvSpPr>
          <p:nvPr>
            <p:ph sz="quarter" idx="18"/>
          </p:nvPr>
        </p:nvSpPr>
        <p:spPr>
          <a:xfrm>
            <a:off x="331788" y="5692775"/>
            <a:ext cx="8470900" cy="479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4393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4" r:id="rId16"/>
    <p:sldLayoutId id="2147483702" r:id="rId17"/>
    <p:sldLayoutId id="2147483694" r:id="rId18"/>
    <p:sldLayoutId id="2147483695" r:id="rId19"/>
    <p:sldLayoutId id="2147483696" r:id="rId20"/>
    <p:sldLayoutId id="2147483698" r:id="rId21"/>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dirty="0">
                <a:latin typeface="Times New Roman" panose="02020603050405020304" pitchFamily="18" charset="0"/>
              </a:rPr>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dirty="0"/>
              <a:t>Silberschatz,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dirty="0"/>
              <a:t>Chapter 20</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dirty="0"/>
              <a:t>The Linux System</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Linux Licensing</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dirty="0"/>
              <a:t>The Linux kernel is distributed under the G</a:t>
            </a:r>
            <a:r>
              <a:rPr lang="en-US" altLang="en-US" sz="100" dirty="0"/>
              <a:t> </a:t>
            </a:r>
            <a:r>
              <a:rPr lang="en-US" altLang="en-US" sz="2600" dirty="0"/>
              <a:t>N</a:t>
            </a:r>
            <a:r>
              <a:rPr lang="en-US" altLang="en-US" sz="100" dirty="0"/>
              <a:t> </a:t>
            </a:r>
            <a:r>
              <a:rPr lang="en-US" altLang="en-US" sz="2600" dirty="0"/>
              <a:t>U General Public License (G</a:t>
            </a:r>
            <a:r>
              <a:rPr lang="en-US" altLang="en-US" sz="100" dirty="0"/>
              <a:t> </a:t>
            </a:r>
            <a:r>
              <a:rPr lang="en-US" altLang="en-US" sz="2600" dirty="0"/>
              <a:t>P</a:t>
            </a:r>
            <a:r>
              <a:rPr lang="en-US" altLang="en-US" sz="100" dirty="0"/>
              <a:t> </a:t>
            </a:r>
            <a:r>
              <a:rPr lang="en-US" altLang="en-US" sz="2600" dirty="0"/>
              <a:t>L), the terms of which are set out by the Free Software Foundation</a:t>
            </a:r>
          </a:p>
          <a:p>
            <a:pPr marL="622800" lvl="1" indent="-320400">
              <a:lnSpc>
                <a:spcPct val="100000"/>
              </a:lnSpc>
              <a:spcBef>
                <a:spcPts val="1000"/>
              </a:spcBef>
              <a:buFont typeface="Arial" panose="020B0604020202020204" pitchFamily="34" charset="0"/>
              <a:buChar char="•"/>
            </a:pPr>
            <a:r>
              <a:rPr lang="en-US" altLang="en-US" dirty="0"/>
              <a:t>Not </a:t>
            </a:r>
            <a:r>
              <a:rPr lang="en-US" altLang="en-US" b="1" dirty="0">
                <a:solidFill>
                  <a:srgbClr val="002060"/>
                </a:solidFill>
              </a:rPr>
              <a:t>public domain</a:t>
            </a:r>
            <a:r>
              <a:rPr lang="en-US" altLang="en-US" dirty="0"/>
              <a:t>, in that not all rights are waived</a:t>
            </a:r>
          </a:p>
          <a:p>
            <a:pPr marL="291600" indent="-291600">
              <a:lnSpc>
                <a:spcPct val="100000"/>
              </a:lnSpc>
              <a:buFont typeface="Arial" panose="020B0604020202020204" pitchFamily="34" charset="0"/>
              <a:buChar char="•"/>
            </a:pPr>
            <a:r>
              <a:rPr lang="en-US" altLang="en-US" sz="2600" dirty="0"/>
              <a:t>Anyone using Linux, or creating their own derivative of Linux, may not make the derived product proprietary; software released under the G</a:t>
            </a:r>
            <a:r>
              <a:rPr lang="en-US" altLang="en-US" sz="100" dirty="0"/>
              <a:t> </a:t>
            </a:r>
            <a:r>
              <a:rPr lang="en-US" altLang="en-US" sz="2600" dirty="0"/>
              <a:t>P</a:t>
            </a:r>
            <a:r>
              <a:rPr lang="en-US" altLang="en-US" sz="100" dirty="0"/>
              <a:t> </a:t>
            </a:r>
            <a:r>
              <a:rPr lang="en-US" altLang="en-US" sz="2600" dirty="0"/>
              <a:t>L may not be redistributed as a binary-only product</a:t>
            </a:r>
          </a:p>
          <a:p>
            <a:pPr marL="622800" lvl="1" indent="-320400">
              <a:lnSpc>
                <a:spcPct val="100000"/>
              </a:lnSpc>
              <a:spcBef>
                <a:spcPts val="1000"/>
              </a:spcBef>
              <a:buFont typeface="Arial" panose="020B0604020202020204" pitchFamily="34" charset="0"/>
              <a:buChar char="•"/>
            </a:pPr>
            <a:r>
              <a:rPr lang="en-US" altLang="en-US" dirty="0"/>
              <a:t>Can sell distributions, but must offer the source code too</a:t>
            </a:r>
          </a:p>
        </p:txBody>
      </p:sp>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2286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Design Principles</a:t>
            </a:r>
            <a:endParaRPr lang="en-IN" dirty="0"/>
          </a:p>
        </p:txBody>
      </p:sp>
      <p:sp>
        <p:nvSpPr>
          <p:cNvPr id="3" name="Content Placeholder 2"/>
          <p:cNvSpPr>
            <a:spLocks noGrp="1"/>
          </p:cNvSpPr>
          <p:nvPr>
            <p:ph sz="quarter" idx="12"/>
          </p:nvPr>
        </p:nvSpPr>
        <p:spPr>
          <a:xfrm>
            <a:off x="332508" y="1594379"/>
            <a:ext cx="8470180" cy="4264161"/>
          </a:xfrm>
        </p:spPr>
        <p:txBody>
          <a:bodyPr>
            <a:normAutofit/>
          </a:bodyPr>
          <a:lstStyle/>
          <a:p>
            <a:pPr marL="291600" indent="-291600">
              <a:lnSpc>
                <a:spcPct val="100000"/>
              </a:lnSpc>
              <a:buFont typeface="Arial" panose="020B0604020202020204" pitchFamily="34" charset="0"/>
              <a:buChar char="•"/>
            </a:pPr>
            <a:r>
              <a:rPr lang="en-US" altLang="en-US" sz="2000" dirty="0"/>
              <a:t>Linux is a multiuser, multitasking system with a full set of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X-compatible tools</a:t>
            </a:r>
          </a:p>
          <a:p>
            <a:pPr marL="291600" indent="-291600">
              <a:lnSpc>
                <a:spcPct val="100000"/>
              </a:lnSpc>
              <a:buFont typeface="Arial" panose="020B0604020202020204" pitchFamily="34" charset="0"/>
              <a:buChar char="•"/>
            </a:pPr>
            <a:r>
              <a:rPr lang="en-US" altLang="en-US" sz="2000" dirty="0"/>
              <a:t>Its file system adheres to traditional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semantics, and it fully implements the standard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networking model</a:t>
            </a:r>
          </a:p>
          <a:p>
            <a:pPr marL="291600" indent="-291600">
              <a:lnSpc>
                <a:spcPct val="100000"/>
              </a:lnSpc>
              <a:buFont typeface="Arial" panose="020B0604020202020204" pitchFamily="34" charset="0"/>
              <a:buChar char="•"/>
            </a:pPr>
            <a:r>
              <a:rPr lang="en-US" altLang="en-US" sz="2000" dirty="0"/>
              <a:t>Main design goals are speed, efficiency, and standardization</a:t>
            </a:r>
          </a:p>
          <a:p>
            <a:pPr marL="291600" indent="-291600">
              <a:lnSpc>
                <a:spcPct val="100000"/>
              </a:lnSpc>
              <a:buFont typeface="Arial" panose="020B0604020202020204" pitchFamily="34" charset="0"/>
              <a:buChar char="•"/>
            </a:pPr>
            <a:r>
              <a:rPr lang="en-US" altLang="en-US" sz="2000" dirty="0"/>
              <a:t>Linux is designed to be compliant with the relevant P</a:t>
            </a:r>
            <a:r>
              <a:rPr lang="en-US" altLang="en-US" sz="100" dirty="0"/>
              <a:t> </a:t>
            </a:r>
            <a:r>
              <a:rPr lang="en-US" altLang="en-US" sz="2000" dirty="0"/>
              <a:t>O</a:t>
            </a:r>
            <a:r>
              <a:rPr lang="en-US" altLang="en-US" sz="100" dirty="0"/>
              <a:t> </a:t>
            </a:r>
            <a:r>
              <a:rPr lang="en-US" altLang="en-US" sz="2000" dirty="0"/>
              <a:t>S</a:t>
            </a:r>
            <a:r>
              <a:rPr lang="en-US" altLang="en-US" sz="100" dirty="0"/>
              <a:t> </a:t>
            </a:r>
            <a:r>
              <a:rPr lang="en-US" altLang="en-US" sz="2000" dirty="0"/>
              <a:t>I</a:t>
            </a:r>
            <a:r>
              <a:rPr lang="en-US" altLang="en-US" sz="100" dirty="0"/>
              <a:t> </a:t>
            </a:r>
            <a:r>
              <a:rPr lang="en-US" altLang="en-US" sz="2000" dirty="0"/>
              <a:t>X documents; at least two Linux distributions have achieved official P</a:t>
            </a:r>
            <a:r>
              <a:rPr lang="en-US" altLang="en-US" sz="100" dirty="0"/>
              <a:t> </a:t>
            </a:r>
            <a:r>
              <a:rPr lang="en-US" altLang="en-US" sz="2000" dirty="0"/>
              <a:t>O</a:t>
            </a:r>
            <a:r>
              <a:rPr lang="en-US" altLang="en-US" sz="100" dirty="0"/>
              <a:t> </a:t>
            </a:r>
            <a:r>
              <a:rPr lang="en-US" altLang="en-US" sz="2000" dirty="0"/>
              <a:t>S</a:t>
            </a:r>
            <a:r>
              <a:rPr lang="en-US" altLang="en-US" sz="100" dirty="0"/>
              <a:t> </a:t>
            </a:r>
            <a:r>
              <a:rPr lang="en-US" altLang="en-US" sz="2000" dirty="0"/>
              <a:t>I</a:t>
            </a:r>
            <a:r>
              <a:rPr lang="en-US" altLang="en-US" sz="100" dirty="0"/>
              <a:t> </a:t>
            </a:r>
            <a:r>
              <a:rPr lang="en-US" altLang="en-US" sz="2000" dirty="0"/>
              <a:t>X certification</a:t>
            </a:r>
          </a:p>
          <a:p>
            <a:pPr marL="622800" lvl="1" indent="-320400">
              <a:lnSpc>
                <a:spcPct val="100000"/>
              </a:lnSpc>
              <a:spcBef>
                <a:spcPts val="1000"/>
              </a:spcBef>
              <a:buFont typeface="Arial" panose="020B0604020202020204" pitchFamily="34" charset="0"/>
              <a:buChar char="•"/>
            </a:pPr>
            <a:r>
              <a:rPr lang="en-US" altLang="en-US" sz="1800" dirty="0"/>
              <a:t>Supports </a:t>
            </a:r>
            <a:r>
              <a:rPr lang="en-US" altLang="en-US" sz="1800" dirty="0" err="1"/>
              <a:t>Pthreads</a:t>
            </a:r>
            <a:r>
              <a:rPr lang="en-US" altLang="en-US" sz="1800" dirty="0"/>
              <a:t> and a subset of P</a:t>
            </a:r>
            <a:r>
              <a:rPr lang="en-US" altLang="en-US" sz="100" dirty="0"/>
              <a:t> </a:t>
            </a:r>
            <a:r>
              <a:rPr lang="en-US" altLang="en-US" sz="1800" dirty="0"/>
              <a:t>O</a:t>
            </a:r>
            <a:r>
              <a:rPr lang="en-US" altLang="en-US" sz="100" dirty="0"/>
              <a:t> </a:t>
            </a:r>
            <a:r>
              <a:rPr lang="en-US" altLang="en-US" sz="1800" dirty="0"/>
              <a:t>S</a:t>
            </a:r>
            <a:r>
              <a:rPr lang="en-US" altLang="en-US" sz="100" dirty="0"/>
              <a:t> </a:t>
            </a:r>
            <a:r>
              <a:rPr lang="en-US" altLang="en-US" sz="1800" dirty="0"/>
              <a:t>I</a:t>
            </a:r>
            <a:r>
              <a:rPr lang="en-US" altLang="en-US" sz="100" dirty="0"/>
              <a:t> </a:t>
            </a:r>
            <a:r>
              <a:rPr lang="en-US" altLang="en-US" sz="1800" dirty="0"/>
              <a:t>X real-time process control</a:t>
            </a:r>
          </a:p>
          <a:p>
            <a:pPr marL="291600" indent="-291600">
              <a:lnSpc>
                <a:spcPct val="100000"/>
              </a:lnSpc>
              <a:buFont typeface="Arial" panose="020B0604020202020204" pitchFamily="34" charset="0"/>
              <a:buChar char="•"/>
            </a:pPr>
            <a:r>
              <a:rPr lang="en-US" altLang="en-US" sz="2000" dirty="0"/>
              <a:t>The Linux programming interface adheres to the S</a:t>
            </a:r>
            <a:r>
              <a:rPr lang="en-US" altLang="en-US" sz="100" dirty="0"/>
              <a:t> </a:t>
            </a:r>
            <a:r>
              <a:rPr lang="en-US" altLang="en-US" sz="2000" dirty="0"/>
              <a:t>V</a:t>
            </a:r>
            <a:r>
              <a:rPr lang="en-US" altLang="en-US" sz="100" dirty="0"/>
              <a:t> </a:t>
            </a:r>
            <a:r>
              <a:rPr lang="en-US" altLang="en-US" sz="2000" dirty="0"/>
              <a:t>R4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semantics, rather than to B</a:t>
            </a:r>
            <a:r>
              <a:rPr lang="en-US" altLang="en-US" sz="100" dirty="0"/>
              <a:t> </a:t>
            </a:r>
            <a:r>
              <a:rPr lang="en-US" altLang="en-US" sz="2000" dirty="0"/>
              <a:t>S</a:t>
            </a:r>
            <a:r>
              <a:rPr lang="en-US" altLang="en-US" sz="100" dirty="0"/>
              <a:t> </a:t>
            </a:r>
            <a:r>
              <a:rPr lang="en-US" altLang="en-US" sz="2000" dirty="0"/>
              <a:t>D behavior</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489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Components of a Linux System </a:t>
            </a:r>
            <a:r>
              <a:rPr lang="en-US" altLang="en-US" sz="1000" dirty="0"/>
              <a:t>1</a:t>
            </a:r>
            <a:endParaRPr lang="en-IN" sz="1000" dirty="0"/>
          </a:p>
        </p:txBody>
      </p:sp>
      <p:pic>
        <p:nvPicPr>
          <p:cNvPr id="7" name="Content Placeholder 6" descr="Diagram shows components like loadable kernel modules, Linux kernel, system shared libraries, system management programs, user processes, user utility programs, and compilers."/>
          <p:cNvPicPr>
            <a:picLocks noGrp="1" noChangeAspect="1"/>
          </p:cNvPicPr>
          <p:nvPr>
            <p:ph sz="quarter" idx="12"/>
          </p:nvPr>
        </p:nvPicPr>
        <p:blipFill>
          <a:blip r:embed="rId2"/>
          <a:stretch>
            <a:fillRect/>
          </a:stretch>
        </p:blipFill>
        <p:spPr>
          <a:xfrm>
            <a:off x="838601" y="2410403"/>
            <a:ext cx="7457274" cy="2937307"/>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7225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Components of a Linux System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defRPr/>
            </a:pPr>
            <a:r>
              <a:rPr lang="en-US" sz="2400" dirty="0">
                <a:ea typeface="ＭＳ Ｐゴシック" charset="0"/>
                <a:cs typeface="ＭＳ Ｐゴシック" charset="0"/>
              </a:rPr>
              <a:t>Like most U</a:t>
            </a:r>
            <a:r>
              <a:rPr lang="en-US" sz="100" dirty="0">
                <a:ea typeface="ＭＳ Ｐゴシック" charset="0"/>
                <a:cs typeface="ＭＳ Ｐゴシック" charset="0"/>
              </a:rPr>
              <a:t> </a:t>
            </a:r>
            <a:r>
              <a:rPr lang="en-US" sz="2400" dirty="0">
                <a:ea typeface="ＭＳ Ｐゴシック" charset="0"/>
                <a:cs typeface="ＭＳ Ｐゴシック" charset="0"/>
              </a:rPr>
              <a:t>N</a:t>
            </a:r>
            <a:r>
              <a:rPr lang="en-US" sz="100" dirty="0">
                <a:ea typeface="ＭＳ Ｐゴシック" charset="0"/>
                <a:cs typeface="ＭＳ Ｐゴシック" charset="0"/>
              </a:rPr>
              <a:t> </a:t>
            </a:r>
            <a:r>
              <a:rPr lang="en-US" sz="2400" dirty="0">
                <a:ea typeface="ＭＳ Ｐゴシック" charset="0"/>
                <a:cs typeface="ＭＳ Ｐゴシック" charset="0"/>
              </a:rPr>
              <a:t>I</a:t>
            </a:r>
            <a:r>
              <a:rPr lang="en-US" sz="100" dirty="0">
                <a:ea typeface="ＭＳ Ｐゴシック" charset="0"/>
                <a:cs typeface="ＭＳ Ｐゴシック" charset="0"/>
              </a:rPr>
              <a:t> </a:t>
            </a:r>
            <a:r>
              <a:rPr lang="en-US" sz="2400" dirty="0">
                <a:ea typeface="ＭＳ Ｐゴシック" charset="0"/>
                <a:cs typeface="ＭＳ Ｐゴシック" charset="0"/>
              </a:rPr>
              <a:t>X implementations, Linux is composed of three main bodies of code; the most important distinction between the kernel and all other components.</a:t>
            </a:r>
          </a:p>
          <a:p>
            <a:pPr marL="291600" indent="-291600">
              <a:lnSpc>
                <a:spcPct val="100000"/>
              </a:lnSpc>
              <a:buFont typeface="Arial" panose="020B0604020202020204" pitchFamily="34" charset="0"/>
              <a:buChar char="•"/>
              <a:defRPr/>
            </a:pPr>
            <a:r>
              <a:rPr lang="en-US" sz="2400" dirty="0">
                <a:ea typeface="ＭＳ Ｐゴシック" charset="0"/>
                <a:cs typeface="ＭＳ Ｐゴシック" charset="0"/>
              </a:rPr>
              <a:t>The </a:t>
            </a:r>
            <a:r>
              <a:rPr lang="en-US" sz="2400" b="1" dirty="0">
                <a:solidFill>
                  <a:srgbClr val="002060"/>
                </a:solidFill>
                <a:ea typeface="ＭＳ Ｐゴシック" charset="0"/>
                <a:cs typeface="ＭＳ Ｐゴシック" charset="0"/>
              </a:rPr>
              <a:t>kernel</a:t>
            </a:r>
            <a:r>
              <a:rPr lang="en-US" sz="2400" dirty="0">
                <a:solidFill>
                  <a:srgbClr val="3366FF"/>
                </a:solidFill>
                <a:ea typeface="ＭＳ Ｐゴシック" charset="0"/>
                <a:cs typeface="ＭＳ Ｐゴシック" charset="0"/>
              </a:rPr>
              <a:t> </a:t>
            </a:r>
            <a:r>
              <a:rPr lang="en-US" sz="2400" dirty="0">
                <a:ea typeface="ＭＳ Ｐゴシック" charset="0"/>
                <a:cs typeface="ＭＳ Ｐゴシック" charset="0"/>
              </a:rPr>
              <a:t>is responsible for maintaining the important abstractions of the operating system</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Kernel code executes in </a:t>
            </a:r>
            <a:r>
              <a:rPr lang="en-US" sz="2200" i="1" dirty="0">
                <a:ea typeface="ＭＳ Ｐゴシック" charset="0"/>
              </a:rPr>
              <a:t>kernel mode</a:t>
            </a:r>
            <a:r>
              <a:rPr lang="en-US" sz="2200" dirty="0">
                <a:ea typeface="ＭＳ Ｐゴシック" charset="0"/>
              </a:rPr>
              <a:t> with full access to all the physical resources of the computer</a:t>
            </a:r>
          </a:p>
          <a:p>
            <a:pPr marL="622800" lvl="1" indent="-320400">
              <a:lnSpc>
                <a:spcPct val="100000"/>
              </a:lnSpc>
              <a:spcBef>
                <a:spcPts val="1000"/>
              </a:spcBef>
              <a:buFont typeface="Arial" panose="020B0604020202020204" pitchFamily="34" charset="0"/>
              <a:buChar char="•"/>
              <a:defRPr/>
            </a:pPr>
            <a:r>
              <a:rPr lang="en-US" sz="2200" dirty="0">
                <a:ea typeface="ＭＳ Ｐゴシック" charset="0"/>
              </a:rPr>
              <a:t>All kernel code and data structures are kept in the same single address space</a:t>
            </a:r>
          </a:p>
        </p:txBody>
      </p:sp>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63371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Components of a Linux System </a:t>
            </a:r>
            <a:r>
              <a:rPr lang="en-US" altLang="en-US" sz="1000" dirty="0"/>
              <a:t>3</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dirty="0"/>
              <a:t>The </a:t>
            </a:r>
            <a:r>
              <a:rPr lang="en-US" altLang="en-US" sz="2600" b="1" dirty="0">
                <a:solidFill>
                  <a:srgbClr val="002060"/>
                </a:solidFill>
              </a:rPr>
              <a:t>system libraries</a:t>
            </a:r>
            <a:r>
              <a:rPr lang="en-US" altLang="en-US" sz="2600" dirty="0">
                <a:solidFill>
                  <a:srgbClr val="3366FF"/>
                </a:solidFill>
              </a:rPr>
              <a:t> </a:t>
            </a:r>
            <a:r>
              <a:rPr lang="en-US" altLang="en-US" sz="2600" dirty="0"/>
              <a:t>define a standard set of functions through which applications interact with the kernel, and which implement much of the operating-system functionality that does not need the full privileges of kernel code</a:t>
            </a:r>
          </a:p>
          <a:p>
            <a:pPr marL="291600" indent="-291600">
              <a:lnSpc>
                <a:spcPct val="100000"/>
              </a:lnSpc>
              <a:buFont typeface="Arial" panose="020B0604020202020204" pitchFamily="34" charset="0"/>
              <a:buChar char="•"/>
            </a:pPr>
            <a:r>
              <a:rPr lang="en-US" altLang="en-US" sz="2600" dirty="0"/>
              <a:t>The </a:t>
            </a:r>
            <a:r>
              <a:rPr lang="en-US" altLang="en-US" sz="2600" b="1" dirty="0">
                <a:solidFill>
                  <a:srgbClr val="002060"/>
                </a:solidFill>
              </a:rPr>
              <a:t>system utilities</a:t>
            </a:r>
            <a:r>
              <a:rPr lang="en-US" altLang="en-US" sz="2600" b="1" dirty="0">
                <a:solidFill>
                  <a:srgbClr val="3366FF"/>
                </a:solidFill>
              </a:rPr>
              <a:t> </a:t>
            </a:r>
            <a:r>
              <a:rPr lang="en-US" altLang="en-US" sz="2600" dirty="0"/>
              <a:t>perform individual specialized management tasks</a:t>
            </a:r>
          </a:p>
          <a:p>
            <a:pPr marL="291600" indent="-291600">
              <a:lnSpc>
                <a:spcPct val="100000"/>
              </a:lnSpc>
              <a:buFont typeface="Arial" panose="020B0604020202020204" pitchFamily="34" charset="0"/>
              <a:buChar char="•"/>
            </a:pPr>
            <a:r>
              <a:rPr lang="en-US" altLang="en-US" sz="2600" dirty="0"/>
              <a:t>User-mode programs rich and varied, including multiple </a:t>
            </a:r>
            <a:r>
              <a:rPr lang="en-US" altLang="en-US" sz="2600" b="1" dirty="0">
                <a:solidFill>
                  <a:srgbClr val="002060"/>
                </a:solidFill>
              </a:rPr>
              <a:t>shells</a:t>
            </a:r>
            <a:r>
              <a:rPr lang="en-US" altLang="en-US" sz="2600" dirty="0"/>
              <a:t> like the </a:t>
            </a:r>
            <a:r>
              <a:rPr lang="en-US" altLang="en-US" sz="2600" b="1" dirty="0" err="1">
                <a:solidFill>
                  <a:srgbClr val="002060"/>
                </a:solidFill>
              </a:rPr>
              <a:t>bourne</a:t>
            </a:r>
            <a:r>
              <a:rPr lang="en-US" altLang="en-US" sz="2600" b="1" dirty="0">
                <a:solidFill>
                  <a:srgbClr val="002060"/>
                </a:solidFill>
              </a:rPr>
              <a:t>-again</a:t>
            </a:r>
            <a:r>
              <a:rPr lang="en-US" altLang="en-US" sz="2600" b="1" dirty="0">
                <a:solidFill>
                  <a:srgbClr val="3366FF"/>
                </a:solidFill>
              </a:rPr>
              <a:t> </a:t>
            </a:r>
            <a:r>
              <a:rPr lang="en-US" altLang="en-US" sz="2600" dirty="0"/>
              <a:t>(</a:t>
            </a:r>
            <a:r>
              <a:rPr lang="en-US" altLang="en-US" sz="2600" b="1" dirty="0">
                <a:solidFill>
                  <a:srgbClr val="002060"/>
                </a:solidFill>
              </a:rPr>
              <a:t>bash</a:t>
            </a:r>
            <a:r>
              <a:rPr lang="en-US" altLang="en-US" sz="2600" dirty="0"/>
              <a:t>)</a:t>
            </a:r>
          </a:p>
        </p:txBody>
      </p:sp>
      <p:sp>
        <p:nvSpPr>
          <p:cNvPr id="4" name="Slide Number Placeholder 3"/>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95989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Kernel Modules</a:t>
            </a:r>
            <a:endParaRPr lang="en-IN"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1800" dirty="0"/>
              <a:t>Sections of kernel code that can be compiled, loaded, and unloaded independent of the rest of the kernel.</a:t>
            </a:r>
          </a:p>
          <a:p>
            <a:pPr marL="291600" indent="-291600">
              <a:lnSpc>
                <a:spcPct val="100000"/>
              </a:lnSpc>
              <a:buFont typeface="Arial" panose="020B0604020202020204" pitchFamily="34" charset="0"/>
              <a:buChar char="•"/>
            </a:pPr>
            <a:r>
              <a:rPr lang="en-US" altLang="en-US" sz="1800" dirty="0"/>
              <a:t>A kernel module may typically implement a device driver, a file system, or a networking protocol</a:t>
            </a:r>
          </a:p>
          <a:p>
            <a:pPr marL="291600" indent="-291600">
              <a:lnSpc>
                <a:spcPct val="100000"/>
              </a:lnSpc>
              <a:buFont typeface="Arial" panose="020B0604020202020204" pitchFamily="34" charset="0"/>
              <a:buChar char="•"/>
            </a:pPr>
            <a:r>
              <a:rPr lang="en-US" altLang="en-US" sz="1800" dirty="0"/>
              <a:t>The module interface allows third parties to write and distribute, on their own terms, device drivers or file systems that could not be distributed under the G</a:t>
            </a:r>
            <a:r>
              <a:rPr lang="en-US" altLang="en-US" sz="100" dirty="0"/>
              <a:t> </a:t>
            </a:r>
            <a:r>
              <a:rPr lang="en-US" altLang="en-US" sz="1800" dirty="0"/>
              <a:t>P</a:t>
            </a:r>
            <a:r>
              <a:rPr lang="en-US" altLang="en-US" sz="100" dirty="0"/>
              <a:t> </a:t>
            </a:r>
            <a:r>
              <a:rPr lang="en-US" altLang="en-US" sz="1800" dirty="0"/>
              <a:t>L.</a:t>
            </a:r>
          </a:p>
          <a:p>
            <a:pPr marL="291600" indent="-291600">
              <a:lnSpc>
                <a:spcPct val="100000"/>
              </a:lnSpc>
              <a:buFont typeface="Arial" panose="020B0604020202020204" pitchFamily="34" charset="0"/>
              <a:buChar char="•"/>
            </a:pPr>
            <a:r>
              <a:rPr lang="en-US" altLang="en-US" sz="1800" dirty="0"/>
              <a:t>Kernel modules allow a Linux system to be set up with a standard, minimal kernel, without any extra device drivers built in.</a:t>
            </a:r>
          </a:p>
          <a:p>
            <a:pPr marL="291600" indent="-291600">
              <a:lnSpc>
                <a:spcPct val="100000"/>
              </a:lnSpc>
              <a:buFont typeface="Arial" panose="020B0604020202020204" pitchFamily="34" charset="0"/>
              <a:buChar char="•"/>
            </a:pPr>
            <a:r>
              <a:rPr lang="en-US" altLang="en-US" sz="1800" dirty="0"/>
              <a:t>Four components to Linux module support:</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module-management system</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module loader and unloader</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driver-registration system</a:t>
            </a:r>
          </a:p>
          <a:p>
            <a:pPr marL="622800" lvl="1" indent="-320400">
              <a:lnSpc>
                <a:spcPct val="100000"/>
              </a:lnSpc>
              <a:spcBef>
                <a:spcPts val="1000"/>
              </a:spcBef>
              <a:buFont typeface="Arial" panose="020B0604020202020204" pitchFamily="34" charset="0"/>
              <a:buChar char="•"/>
            </a:pPr>
            <a:r>
              <a:rPr lang="en-US" altLang="en-US" sz="1600" b="1" dirty="0">
                <a:solidFill>
                  <a:srgbClr val="002060"/>
                </a:solidFill>
              </a:rPr>
              <a:t>conflict-resolution mechanism</a:t>
            </a:r>
          </a:p>
        </p:txBody>
      </p:sp>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7222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Module Management</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Supports loading modules into memory and letting them talk to the rest of the kernel</a:t>
            </a:r>
          </a:p>
          <a:p>
            <a:pPr marL="291600" indent="-291600">
              <a:lnSpc>
                <a:spcPct val="100000"/>
              </a:lnSpc>
              <a:buFont typeface="Arial" panose="020B0604020202020204" pitchFamily="34" charset="0"/>
              <a:buChar char="•"/>
            </a:pPr>
            <a:r>
              <a:rPr lang="en-US" altLang="en-US" sz="2400" dirty="0"/>
              <a:t>Module loading is split into two separate sections:</a:t>
            </a:r>
          </a:p>
          <a:p>
            <a:pPr marL="622800" lvl="1" indent="-320400">
              <a:lnSpc>
                <a:spcPct val="100000"/>
              </a:lnSpc>
              <a:spcBef>
                <a:spcPts val="1000"/>
              </a:spcBef>
              <a:buFont typeface="Arial" panose="020B0604020202020204" pitchFamily="34" charset="0"/>
              <a:buChar char="•"/>
            </a:pPr>
            <a:r>
              <a:rPr lang="en-US" altLang="en-US" sz="2200" dirty="0"/>
              <a:t>Managing sections of module code in kernel memory</a:t>
            </a:r>
          </a:p>
          <a:p>
            <a:pPr marL="622800" lvl="1" indent="-320400">
              <a:lnSpc>
                <a:spcPct val="100000"/>
              </a:lnSpc>
              <a:spcBef>
                <a:spcPts val="1000"/>
              </a:spcBef>
              <a:buFont typeface="Arial" panose="020B0604020202020204" pitchFamily="34" charset="0"/>
              <a:buChar char="•"/>
            </a:pPr>
            <a:r>
              <a:rPr lang="en-US" altLang="en-US" sz="2200" dirty="0"/>
              <a:t>Handling symbols that modules are allowed to reference</a:t>
            </a:r>
          </a:p>
          <a:p>
            <a:pPr marL="291600" indent="-291600">
              <a:lnSpc>
                <a:spcPct val="100000"/>
              </a:lnSpc>
              <a:buFont typeface="Arial" panose="020B0604020202020204" pitchFamily="34" charset="0"/>
              <a:buChar char="•"/>
            </a:pPr>
            <a:r>
              <a:rPr lang="en-US" altLang="en-US" sz="2400" dirty="0"/>
              <a:t>The module requestor manages loading requested, but currently unloaded, modules; it also regularly queries the kernel to see whether a dynamically loaded module is still in use, and will unload it when it is no longer actively needed</a:t>
            </a:r>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95058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Driver Registration</a:t>
            </a:r>
            <a:endParaRPr lang="en-IN" dirty="0"/>
          </a:p>
        </p:txBody>
      </p:sp>
      <p:sp>
        <p:nvSpPr>
          <p:cNvPr id="3" name="Content Placeholder 2"/>
          <p:cNvSpPr>
            <a:spLocks noGrp="1"/>
          </p:cNvSpPr>
          <p:nvPr>
            <p:ph sz="quarter" idx="12"/>
          </p:nvPr>
        </p:nvSpPr>
        <p:spPr>
          <a:xfrm>
            <a:off x="332508" y="1594379"/>
            <a:ext cx="8470180" cy="4875869"/>
          </a:xfrm>
        </p:spPr>
        <p:txBody>
          <a:bodyPr>
            <a:normAutofit/>
          </a:bodyPr>
          <a:lstStyle/>
          <a:p>
            <a:pPr marL="291600" indent="-291600">
              <a:lnSpc>
                <a:spcPct val="100000"/>
              </a:lnSpc>
              <a:buFont typeface="Arial" panose="020B0604020202020204" pitchFamily="34" charset="0"/>
              <a:buChar char="•"/>
            </a:pPr>
            <a:r>
              <a:rPr lang="en-US" altLang="en-US" sz="2400" dirty="0"/>
              <a:t>Allows modules to tell the rest of the kernel that a new driver has become available</a:t>
            </a:r>
          </a:p>
          <a:p>
            <a:pPr marL="291600" indent="-291600">
              <a:lnSpc>
                <a:spcPct val="100000"/>
              </a:lnSpc>
              <a:buFont typeface="Arial" panose="020B0604020202020204" pitchFamily="34" charset="0"/>
              <a:buChar char="•"/>
            </a:pPr>
            <a:r>
              <a:rPr lang="en-US" altLang="en-US" sz="2400" dirty="0"/>
              <a:t>The kernel maintains dynamic tables of all known drivers, and provides a set of routines to allow drivers to be added to or removed from these tables at any time</a:t>
            </a:r>
          </a:p>
          <a:p>
            <a:pPr marL="291600" indent="-291600">
              <a:lnSpc>
                <a:spcPct val="100000"/>
              </a:lnSpc>
              <a:buFont typeface="Arial" panose="020B0604020202020204" pitchFamily="34" charset="0"/>
              <a:buChar char="•"/>
            </a:pPr>
            <a:r>
              <a:rPr lang="en-US" altLang="en-US" sz="2400" dirty="0"/>
              <a:t>Registration tables include the following items:</a:t>
            </a:r>
          </a:p>
          <a:p>
            <a:pPr marL="622800" lvl="1" indent="-320400">
              <a:lnSpc>
                <a:spcPct val="100000"/>
              </a:lnSpc>
              <a:spcBef>
                <a:spcPts val="1000"/>
              </a:spcBef>
              <a:buFont typeface="Arial" panose="020B0604020202020204" pitchFamily="34" charset="0"/>
              <a:buChar char="•"/>
            </a:pPr>
            <a:r>
              <a:rPr lang="en-US" altLang="en-US" sz="2200" dirty="0"/>
              <a:t>Device drivers</a:t>
            </a:r>
          </a:p>
          <a:p>
            <a:pPr marL="622800" lvl="1" indent="-320400">
              <a:lnSpc>
                <a:spcPct val="100000"/>
              </a:lnSpc>
              <a:spcBef>
                <a:spcPts val="1000"/>
              </a:spcBef>
              <a:buFont typeface="Arial" panose="020B0604020202020204" pitchFamily="34" charset="0"/>
              <a:buChar char="•"/>
            </a:pPr>
            <a:r>
              <a:rPr lang="en-US" altLang="en-US" sz="2200" dirty="0"/>
              <a:t>File systems </a:t>
            </a:r>
          </a:p>
          <a:p>
            <a:pPr marL="622800" lvl="1" indent="-320400">
              <a:lnSpc>
                <a:spcPct val="100000"/>
              </a:lnSpc>
              <a:spcBef>
                <a:spcPts val="1000"/>
              </a:spcBef>
              <a:buFont typeface="Arial" panose="020B0604020202020204" pitchFamily="34" charset="0"/>
              <a:buChar char="•"/>
            </a:pPr>
            <a:r>
              <a:rPr lang="en-US" altLang="en-US" sz="2200" dirty="0"/>
              <a:t>Network protocols</a:t>
            </a:r>
          </a:p>
          <a:p>
            <a:pPr marL="622800" lvl="1" indent="-320400">
              <a:lnSpc>
                <a:spcPct val="100000"/>
              </a:lnSpc>
              <a:spcBef>
                <a:spcPts val="1000"/>
              </a:spcBef>
              <a:buFont typeface="Arial" panose="020B0604020202020204" pitchFamily="34" charset="0"/>
              <a:buChar char="•"/>
            </a:pPr>
            <a:r>
              <a:rPr lang="en-US" altLang="en-US" sz="2200" dirty="0"/>
              <a:t>Binary format</a:t>
            </a:r>
          </a:p>
        </p:txBody>
      </p:sp>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553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Conflict Resolution</a:t>
            </a:r>
            <a:endParaRPr lang="en-IN" dirty="0"/>
          </a:p>
        </p:txBody>
      </p:sp>
      <p:sp>
        <p:nvSpPr>
          <p:cNvPr id="6" name="Content Placeholder 5"/>
          <p:cNvSpPr>
            <a:spLocks noGrp="1"/>
          </p:cNvSpPr>
          <p:nvPr>
            <p:ph sz="quarter" idx="12"/>
          </p:nvPr>
        </p:nvSpPr>
        <p:spPr>
          <a:xfrm>
            <a:off x="332508" y="1786885"/>
            <a:ext cx="8470180" cy="2310553"/>
          </a:xfrm>
        </p:spPr>
        <p:txBody>
          <a:bodyPr>
            <a:normAutofit/>
          </a:bodyPr>
          <a:lstStyle/>
          <a:p>
            <a:pPr marL="291600" indent="-291600">
              <a:lnSpc>
                <a:spcPct val="100000"/>
              </a:lnSpc>
              <a:buFont typeface="Arial" panose="020B0604020202020204" pitchFamily="34" charset="0"/>
              <a:buChar char="•"/>
            </a:pPr>
            <a:r>
              <a:rPr lang="en-US" altLang="en-US" sz="1800" dirty="0"/>
              <a:t>A mechanism that allows different device drivers to reserve hardware resources and to protect those resources from accidental use by another driver.</a:t>
            </a:r>
          </a:p>
          <a:p>
            <a:pPr marL="291600" indent="-291600">
              <a:lnSpc>
                <a:spcPct val="100000"/>
              </a:lnSpc>
              <a:buFont typeface="Arial" panose="020B0604020202020204" pitchFamily="34" charset="0"/>
              <a:buChar char="•"/>
            </a:pPr>
            <a:r>
              <a:rPr lang="en-US" altLang="en-US" sz="1800" dirty="0"/>
              <a:t>The conflict resolution module aims to:</a:t>
            </a:r>
          </a:p>
          <a:p>
            <a:pPr marL="622800" lvl="1" indent="-320400">
              <a:lnSpc>
                <a:spcPct val="100000"/>
              </a:lnSpc>
              <a:spcBef>
                <a:spcPts val="1000"/>
              </a:spcBef>
              <a:buFont typeface="Arial" panose="020B0604020202020204" pitchFamily="34" charset="0"/>
              <a:buChar char="•"/>
            </a:pPr>
            <a:r>
              <a:rPr lang="en-US" altLang="en-US" sz="1800" dirty="0"/>
              <a:t>Prevent modules from clashing over access to hardware resources</a:t>
            </a:r>
          </a:p>
          <a:p>
            <a:pPr marL="622800" lvl="1" indent="-320400">
              <a:lnSpc>
                <a:spcPct val="100000"/>
              </a:lnSpc>
              <a:spcBef>
                <a:spcPts val="1000"/>
              </a:spcBef>
              <a:buFont typeface="Arial" panose="020B0604020202020204" pitchFamily="34" charset="0"/>
              <a:buChar char="•"/>
            </a:pPr>
            <a:r>
              <a:rPr lang="en-US" altLang="en-US" sz="1800" dirty="0"/>
              <a:t>Prevent </a:t>
            </a:r>
            <a:r>
              <a:rPr lang="en-US" altLang="en-US" sz="1800" b="1" dirty="0" err="1">
                <a:solidFill>
                  <a:srgbClr val="002060"/>
                </a:solidFill>
              </a:rPr>
              <a:t>autoprobes</a:t>
            </a:r>
            <a:r>
              <a:rPr lang="en-US" altLang="en-US" sz="1800" i="1" dirty="0"/>
              <a:t> </a:t>
            </a:r>
            <a:r>
              <a:rPr lang="en-US" altLang="en-US" sz="1800" dirty="0"/>
              <a:t>from interfering with existing device drivers</a:t>
            </a:r>
          </a:p>
          <a:p>
            <a:pPr marL="622800" lvl="1" indent="-320400">
              <a:lnSpc>
                <a:spcPct val="100000"/>
              </a:lnSpc>
              <a:spcBef>
                <a:spcPts val="1000"/>
              </a:spcBef>
              <a:buFont typeface="Arial" panose="020B0604020202020204" pitchFamily="34" charset="0"/>
              <a:buChar char="•"/>
            </a:pPr>
            <a:r>
              <a:rPr lang="en-US" altLang="en-US" sz="1800" dirty="0"/>
              <a:t>Resolve conflicts with multiple drivers trying to access the same hardware:</a:t>
            </a:r>
          </a:p>
        </p:txBody>
      </p:sp>
      <p:sp>
        <p:nvSpPr>
          <p:cNvPr id="8" name="Content Placeholder 7"/>
          <p:cNvSpPr>
            <a:spLocks noGrp="1"/>
          </p:cNvSpPr>
          <p:nvPr>
            <p:ph sz="quarter" idx="14"/>
          </p:nvPr>
        </p:nvSpPr>
        <p:spPr>
          <a:xfrm>
            <a:off x="332508" y="4169712"/>
            <a:ext cx="8470180" cy="1381502"/>
          </a:xfrm>
        </p:spPr>
        <p:txBody>
          <a:bodyPr>
            <a:normAutofit/>
          </a:bodyPr>
          <a:lstStyle/>
          <a:p>
            <a:pPr marL="1144800" lvl="2" indent="-411480">
              <a:lnSpc>
                <a:spcPct val="100000"/>
              </a:lnSpc>
              <a:spcBef>
                <a:spcPts val="1000"/>
              </a:spcBef>
              <a:buFont typeface="+mj-lt"/>
              <a:buAutoNum type="arabicPeriod"/>
            </a:pPr>
            <a:r>
              <a:rPr lang="en-US" altLang="en-US" sz="1600" dirty="0"/>
              <a:t>Kernel maintains list of allocated H</a:t>
            </a:r>
            <a:r>
              <a:rPr lang="en-US" altLang="en-US" sz="100" dirty="0"/>
              <a:t> </a:t>
            </a:r>
            <a:r>
              <a:rPr lang="en-US" altLang="en-US" sz="1600" dirty="0"/>
              <a:t>W resources</a:t>
            </a:r>
          </a:p>
          <a:p>
            <a:pPr marL="1144800" lvl="2" indent="-411480">
              <a:lnSpc>
                <a:spcPct val="100000"/>
              </a:lnSpc>
              <a:spcBef>
                <a:spcPts val="1000"/>
              </a:spcBef>
              <a:buFont typeface="+mj-lt"/>
              <a:buAutoNum type="arabicPeriod"/>
            </a:pPr>
            <a:r>
              <a:rPr lang="en-US" altLang="en-US" sz="1600" dirty="0"/>
              <a:t>Driver reserves resources with kernel database first</a:t>
            </a:r>
          </a:p>
          <a:p>
            <a:pPr marL="1144800" lvl="2" indent="-411480">
              <a:lnSpc>
                <a:spcPct val="100000"/>
              </a:lnSpc>
              <a:spcBef>
                <a:spcPts val="1000"/>
              </a:spcBef>
              <a:buFont typeface="+mj-lt"/>
              <a:buAutoNum type="arabicPeriod"/>
            </a:pPr>
            <a:r>
              <a:rPr lang="en-US" altLang="en-US" sz="1600" dirty="0"/>
              <a:t>Reservation request rejected if resource not available</a:t>
            </a:r>
          </a:p>
        </p:txBody>
      </p:sp>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8211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Process Management</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UNIX process management separates the creation of processes and the running of a new program into two distinct operations.</a:t>
            </a:r>
          </a:p>
          <a:p>
            <a:pPr marL="622800" lvl="1" indent="-320400">
              <a:lnSpc>
                <a:spcPct val="100000"/>
              </a:lnSpc>
              <a:spcBef>
                <a:spcPts val="1000"/>
              </a:spcBef>
              <a:buFont typeface="Arial" panose="020B0604020202020204" pitchFamily="34" charset="0"/>
              <a:buChar char="•"/>
            </a:pPr>
            <a:r>
              <a:rPr lang="en-US" altLang="en-US" sz="2200" dirty="0"/>
              <a:t>The </a:t>
            </a:r>
            <a:r>
              <a:rPr lang="en-US" altLang="en-US" sz="2200" dirty="0">
                <a:cs typeface="Courier New" panose="02070309020205020404" pitchFamily="49" charset="0"/>
              </a:rPr>
              <a:t>fork () </a:t>
            </a:r>
            <a:r>
              <a:rPr lang="en-US" altLang="en-US" sz="2200" dirty="0"/>
              <a:t>system call creates a new process</a:t>
            </a:r>
          </a:p>
          <a:p>
            <a:pPr marL="622800" lvl="1" indent="-320400">
              <a:lnSpc>
                <a:spcPct val="100000"/>
              </a:lnSpc>
              <a:spcBef>
                <a:spcPts val="1000"/>
              </a:spcBef>
              <a:buFont typeface="Arial" panose="020B0604020202020204" pitchFamily="34" charset="0"/>
              <a:buChar char="•"/>
            </a:pPr>
            <a:r>
              <a:rPr lang="en-US" altLang="en-US" sz="2200" dirty="0"/>
              <a:t>A new program is run after a call to </a:t>
            </a:r>
            <a:r>
              <a:rPr lang="en-US" altLang="en-US" sz="2200" dirty="0">
                <a:cs typeface="Courier New" panose="02070309020205020404" pitchFamily="49" charset="0"/>
              </a:rPr>
              <a:t>exec ()</a:t>
            </a:r>
          </a:p>
          <a:p>
            <a:pPr marL="291600" indent="-291600">
              <a:lnSpc>
                <a:spcPct val="100000"/>
              </a:lnSpc>
              <a:buFont typeface="Arial" panose="020B0604020202020204" pitchFamily="34" charset="0"/>
              <a:buChar char="•"/>
            </a:pPr>
            <a:r>
              <a:rPr lang="en-US" altLang="en-US" sz="2400" dirty="0"/>
              <a:t>Under U</a:t>
            </a:r>
            <a:r>
              <a:rPr lang="en-US" altLang="en-US" sz="100" dirty="0"/>
              <a:t> </a:t>
            </a:r>
            <a:r>
              <a:rPr lang="en-US" altLang="en-US" sz="2400" dirty="0"/>
              <a:t>N</a:t>
            </a:r>
            <a:r>
              <a:rPr lang="en-US" altLang="en-US" sz="100" dirty="0"/>
              <a:t> </a:t>
            </a:r>
            <a:r>
              <a:rPr lang="en-US" altLang="en-US" sz="2400" dirty="0"/>
              <a:t>I</a:t>
            </a:r>
            <a:r>
              <a:rPr lang="en-US" altLang="en-US" sz="100" dirty="0"/>
              <a:t> </a:t>
            </a:r>
            <a:r>
              <a:rPr lang="en-US" altLang="en-US" sz="2400" dirty="0"/>
              <a:t>X, a process encompasses all the information that the operating system must maintain to track the context of a single execution of a single program</a:t>
            </a:r>
          </a:p>
          <a:p>
            <a:pPr marL="291600" indent="-291600">
              <a:lnSpc>
                <a:spcPct val="100000"/>
              </a:lnSpc>
              <a:buFont typeface="Arial" panose="020B0604020202020204" pitchFamily="34" charset="0"/>
              <a:buChar char="•"/>
            </a:pPr>
            <a:r>
              <a:rPr lang="en-US" altLang="en-US" sz="2400" dirty="0"/>
              <a:t>Under Linux, process properties fall into three groups: the process</a:t>
            </a:r>
            <a:r>
              <a:rPr lang="ja-JP" altLang="en-US" sz="2400" dirty="0"/>
              <a:t>’</a:t>
            </a:r>
            <a:r>
              <a:rPr lang="en-US" altLang="ja-JP" sz="2400" dirty="0"/>
              <a:t>s identity, environment, and context</a:t>
            </a:r>
            <a:endParaRPr lang="en-US" altLang="en-US" sz="2400" dirty="0"/>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0348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dirty="0"/>
              <a:t>Chapter 20: The Linux System</a:t>
            </a:r>
            <a:endParaRPr lang="en-US"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2000" dirty="0"/>
              <a:t>Linux History </a:t>
            </a:r>
          </a:p>
          <a:p>
            <a:pPr marL="291600" indent="-291600">
              <a:lnSpc>
                <a:spcPct val="100000"/>
              </a:lnSpc>
              <a:buFont typeface="Arial" panose="020B0604020202020204" pitchFamily="34" charset="0"/>
              <a:buChar char="•"/>
            </a:pPr>
            <a:r>
              <a:rPr lang="en-US" altLang="en-US" sz="2000" dirty="0"/>
              <a:t>Design Principles</a:t>
            </a:r>
          </a:p>
          <a:p>
            <a:pPr marL="291600" indent="-291600">
              <a:lnSpc>
                <a:spcPct val="100000"/>
              </a:lnSpc>
              <a:buFont typeface="Arial" panose="020B0604020202020204" pitchFamily="34" charset="0"/>
              <a:buChar char="•"/>
            </a:pPr>
            <a:r>
              <a:rPr lang="en-US" altLang="en-US" sz="2000" dirty="0"/>
              <a:t>Kernel Modules</a:t>
            </a:r>
          </a:p>
          <a:p>
            <a:pPr marL="291600" indent="-291600">
              <a:lnSpc>
                <a:spcPct val="100000"/>
              </a:lnSpc>
              <a:buFont typeface="Arial" panose="020B0604020202020204" pitchFamily="34" charset="0"/>
              <a:buChar char="•"/>
            </a:pPr>
            <a:r>
              <a:rPr lang="en-US" altLang="en-US" sz="2000" dirty="0"/>
              <a:t>Process Management</a:t>
            </a:r>
          </a:p>
          <a:p>
            <a:pPr marL="291600" indent="-291600">
              <a:lnSpc>
                <a:spcPct val="100000"/>
              </a:lnSpc>
              <a:buFont typeface="Arial" panose="020B0604020202020204" pitchFamily="34" charset="0"/>
              <a:buChar char="•"/>
            </a:pPr>
            <a:r>
              <a:rPr lang="en-US" altLang="en-US" sz="2000" dirty="0"/>
              <a:t>Scheduling </a:t>
            </a:r>
          </a:p>
          <a:p>
            <a:pPr marL="291600" indent="-291600">
              <a:lnSpc>
                <a:spcPct val="100000"/>
              </a:lnSpc>
              <a:buFont typeface="Arial" panose="020B0604020202020204" pitchFamily="34" charset="0"/>
              <a:buChar char="•"/>
            </a:pPr>
            <a:r>
              <a:rPr lang="en-US" altLang="en-US" sz="2000" dirty="0"/>
              <a:t>Memory Management </a:t>
            </a:r>
          </a:p>
          <a:p>
            <a:pPr marL="291600" indent="-291600">
              <a:lnSpc>
                <a:spcPct val="100000"/>
              </a:lnSpc>
              <a:buFont typeface="Arial" panose="020B0604020202020204" pitchFamily="34" charset="0"/>
              <a:buChar char="•"/>
            </a:pPr>
            <a:r>
              <a:rPr lang="en-US" altLang="en-US" sz="2000" dirty="0"/>
              <a:t>File Systems</a:t>
            </a:r>
          </a:p>
          <a:p>
            <a:pPr marL="291600" indent="-291600">
              <a:lnSpc>
                <a:spcPct val="100000"/>
              </a:lnSpc>
              <a:buFont typeface="Arial" panose="020B0604020202020204" pitchFamily="34" charset="0"/>
              <a:buChar char="•"/>
            </a:pPr>
            <a:r>
              <a:rPr lang="en-US" altLang="en-US" sz="2000" dirty="0"/>
              <a:t>Input and Output </a:t>
            </a:r>
          </a:p>
          <a:p>
            <a:pPr marL="291600" indent="-291600">
              <a:lnSpc>
                <a:spcPct val="100000"/>
              </a:lnSpc>
              <a:buFont typeface="Arial" panose="020B0604020202020204" pitchFamily="34" charset="0"/>
              <a:buChar char="•"/>
            </a:pPr>
            <a:r>
              <a:rPr lang="en-US" altLang="en-US" sz="2000" dirty="0" err="1"/>
              <a:t>Interprocess</a:t>
            </a:r>
            <a:r>
              <a:rPr lang="en-US" altLang="en-US" sz="2000" dirty="0"/>
              <a:t> Communication</a:t>
            </a:r>
          </a:p>
          <a:p>
            <a:pPr marL="291600" indent="-291600">
              <a:lnSpc>
                <a:spcPct val="100000"/>
              </a:lnSpc>
              <a:buFont typeface="Arial" panose="020B0604020202020204" pitchFamily="34" charset="0"/>
              <a:buChar char="•"/>
            </a:pPr>
            <a:r>
              <a:rPr lang="en-US" altLang="en-US" sz="2000" dirty="0"/>
              <a:t>Network Structure</a:t>
            </a:r>
          </a:p>
          <a:p>
            <a:pPr marL="291600" indent="-291600">
              <a:lnSpc>
                <a:spcPct val="100000"/>
              </a:lnSpc>
              <a:buFont typeface="Arial" panose="020B0604020202020204" pitchFamily="34" charset="0"/>
              <a:buChar char="•"/>
            </a:pPr>
            <a:r>
              <a:rPr lang="en-US" altLang="en-US" sz="2000" dirty="0"/>
              <a:t>Security</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Process Identity</a:t>
            </a:r>
            <a:endParaRPr lang="en-IN" dirty="0"/>
          </a:p>
        </p:txBody>
      </p:sp>
      <p:sp>
        <p:nvSpPr>
          <p:cNvPr id="3" name="Content Placeholder 2"/>
          <p:cNvSpPr>
            <a:spLocks noGrp="1"/>
          </p:cNvSpPr>
          <p:nvPr>
            <p:ph sz="quarter" idx="12"/>
          </p:nvPr>
        </p:nvSpPr>
        <p:spPr>
          <a:xfrm>
            <a:off x="332508" y="1594379"/>
            <a:ext cx="8577576" cy="4611158"/>
          </a:xfrm>
        </p:spPr>
        <p:txBody>
          <a:bodyPr>
            <a:noAutofit/>
          </a:bodyPr>
          <a:lstStyle/>
          <a:p>
            <a:pPr marL="291600" indent="-291600">
              <a:lnSpc>
                <a:spcPct val="100000"/>
              </a:lnSpc>
              <a:buFont typeface="Arial" panose="020B0604020202020204" pitchFamily="34" charset="0"/>
              <a:buChar char="•"/>
            </a:pPr>
            <a:r>
              <a:rPr lang="en-US" altLang="en-US" sz="1800" b="1" dirty="0"/>
              <a:t>Process I</a:t>
            </a:r>
            <a:r>
              <a:rPr lang="en-US" altLang="en-US" sz="100" b="1" dirty="0"/>
              <a:t> </a:t>
            </a:r>
            <a:r>
              <a:rPr lang="en-US" altLang="en-US" sz="1800" b="1" dirty="0"/>
              <a:t>D (P</a:t>
            </a:r>
            <a:r>
              <a:rPr lang="en-US" altLang="en-US" sz="100" b="1" dirty="0"/>
              <a:t> </a:t>
            </a:r>
            <a:r>
              <a:rPr lang="en-US" altLang="en-US" sz="1800" b="1" dirty="0"/>
              <a:t>I</a:t>
            </a:r>
            <a:r>
              <a:rPr lang="en-US" altLang="en-US" sz="100" b="1" dirty="0"/>
              <a:t> </a:t>
            </a:r>
            <a:r>
              <a:rPr lang="en-US" altLang="en-US" sz="1800" b="1" dirty="0"/>
              <a:t>D) </a:t>
            </a:r>
            <a:r>
              <a:rPr lang="en-US" altLang="en-US" sz="1800" dirty="0"/>
              <a:t>- The unique identifier for the process; used to specify processes to the operating system when an application makes a system call to signal, modify, or wait for another process</a:t>
            </a:r>
          </a:p>
          <a:p>
            <a:pPr marL="291600" indent="-291600">
              <a:lnSpc>
                <a:spcPct val="100000"/>
              </a:lnSpc>
              <a:buFont typeface="Arial" panose="020B0604020202020204" pitchFamily="34" charset="0"/>
              <a:buChar char="•"/>
            </a:pPr>
            <a:r>
              <a:rPr lang="en-US" altLang="en-US" sz="1800" b="1" dirty="0"/>
              <a:t>Credentials</a:t>
            </a:r>
            <a:r>
              <a:rPr lang="en-US" altLang="en-US" sz="1800" dirty="0"/>
              <a:t> - Each process must have an associated user I</a:t>
            </a:r>
            <a:r>
              <a:rPr lang="en-US" altLang="en-US" sz="100" dirty="0"/>
              <a:t> </a:t>
            </a:r>
            <a:r>
              <a:rPr lang="en-US" altLang="en-US" sz="1800" dirty="0"/>
              <a:t>D and one or more group I</a:t>
            </a:r>
            <a:r>
              <a:rPr lang="en-US" altLang="en-US" sz="100" dirty="0"/>
              <a:t> </a:t>
            </a:r>
            <a:r>
              <a:rPr lang="en-US" altLang="en-US" sz="1800" dirty="0"/>
              <a:t>Ds that determine the process</a:t>
            </a:r>
            <a:r>
              <a:rPr lang="ja-JP" altLang="en-US" sz="1800" dirty="0"/>
              <a:t>’</a:t>
            </a:r>
            <a:r>
              <a:rPr lang="en-US" altLang="ja-JP" sz="1800" dirty="0"/>
              <a:t>s rights to access system resources and files</a:t>
            </a:r>
            <a:endParaRPr lang="en-US" altLang="en-US" sz="1800" dirty="0"/>
          </a:p>
          <a:p>
            <a:pPr marL="291600" indent="-291600">
              <a:lnSpc>
                <a:spcPct val="100000"/>
              </a:lnSpc>
              <a:buFont typeface="Arial" panose="020B0604020202020204" pitchFamily="34" charset="0"/>
              <a:buChar char="•"/>
            </a:pPr>
            <a:r>
              <a:rPr lang="en-US" altLang="en-US" sz="1800" b="1" dirty="0"/>
              <a:t>Personality</a:t>
            </a:r>
            <a:r>
              <a:rPr lang="en-US" altLang="en-US" sz="1800" dirty="0"/>
              <a:t> - Not traditionally found on U</a:t>
            </a:r>
            <a:r>
              <a:rPr lang="en-US" altLang="en-US" sz="100" dirty="0"/>
              <a:t> </a:t>
            </a:r>
            <a:r>
              <a:rPr lang="en-US" altLang="en-US" sz="1800" dirty="0"/>
              <a:t>N</a:t>
            </a:r>
            <a:r>
              <a:rPr lang="en-US" altLang="en-US" sz="100" dirty="0"/>
              <a:t> </a:t>
            </a:r>
            <a:r>
              <a:rPr lang="en-US" altLang="en-US" sz="1800" dirty="0"/>
              <a:t>I</a:t>
            </a:r>
            <a:r>
              <a:rPr lang="en-US" altLang="en-US" sz="100" dirty="0"/>
              <a:t> </a:t>
            </a:r>
            <a:r>
              <a:rPr lang="en-US" altLang="en-US" sz="1800" dirty="0"/>
              <a:t>X systems, but under Linux each process has an associated personality identifier that can slightly modify the semantics of certain system calls</a:t>
            </a:r>
          </a:p>
          <a:p>
            <a:pPr marL="622800" lvl="1" indent="-320400">
              <a:lnSpc>
                <a:spcPct val="100000"/>
              </a:lnSpc>
              <a:spcBef>
                <a:spcPts val="1000"/>
              </a:spcBef>
              <a:buFont typeface="Arial" panose="020B0604020202020204" pitchFamily="34" charset="0"/>
              <a:buChar char="•"/>
            </a:pPr>
            <a:r>
              <a:rPr lang="en-US" altLang="en-US" sz="1600" dirty="0"/>
              <a:t>Used primarily by emulation libraries to request that system calls be compatible with certain specific flavors of U</a:t>
            </a:r>
            <a:r>
              <a:rPr lang="en-US" altLang="en-US" sz="100" dirty="0"/>
              <a:t> </a:t>
            </a:r>
            <a:r>
              <a:rPr lang="en-US" altLang="en-US" sz="1600" dirty="0"/>
              <a:t>N</a:t>
            </a:r>
            <a:r>
              <a:rPr lang="en-US" altLang="en-US" sz="100" dirty="0"/>
              <a:t> </a:t>
            </a:r>
            <a:r>
              <a:rPr lang="en-US" altLang="en-US" sz="1600" dirty="0"/>
              <a:t>I</a:t>
            </a:r>
            <a:r>
              <a:rPr lang="en-US" altLang="en-US" sz="100" dirty="0"/>
              <a:t> </a:t>
            </a:r>
            <a:r>
              <a:rPr lang="en-US" altLang="en-US" sz="1600" dirty="0"/>
              <a:t>X</a:t>
            </a:r>
          </a:p>
          <a:p>
            <a:pPr marL="291600" indent="-291600">
              <a:lnSpc>
                <a:spcPct val="100000"/>
              </a:lnSpc>
              <a:buFont typeface="Arial" panose="020B0604020202020204" pitchFamily="34" charset="0"/>
              <a:buChar char="•"/>
            </a:pPr>
            <a:r>
              <a:rPr lang="en-US" altLang="en-US" sz="1800" b="1" dirty="0"/>
              <a:t>Namespace</a:t>
            </a:r>
            <a:r>
              <a:rPr lang="en-US" altLang="en-US" sz="1800" dirty="0"/>
              <a:t> – Specific view of file system hierarchy</a:t>
            </a:r>
          </a:p>
          <a:p>
            <a:pPr marL="622800" lvl="1" indent="-320400">
              <a:lnSpc>
                <a:spcPct val="100000"/>
              </a:lnSpc>
              <a:spcBef>
                <a:spcPts val="1000"/>
              </a:spcBef>
              <a:buFont typeface="Arial" panose="020B0604020202020204" pitchFamily="34" charset="0"/>
              <a:buChar char="•"/>
            </a:pPr>
            <a:r>
              <a:rPr lang="en-US" altLang="en-US" sz="1600" dirty="0"/>
              <a:t>Most processes share common namespace and operate on a shared file-system hierarchy</a:t>
            </a:r>
          </a:p>
          <a:p>
            <a:pPr marL="622800" lvl="1" indent="-320400">
              <a:lnSpc>
                <a:spcPct val="100000"/>
              </a:lnSpc>
              <a:spcBef>
                <a:spcPts val="1000"/>
              </a:spcBef>
              <a:buFont typeface="Arial" panose="020B0604020202020204" pitchFamily="34" charset="0"/>
              <a:buChar char="•"/>
            </a:pPr>
            <a:r>
              <a:rPr lang="en-US" altLang="en-US" sz="1600" dirty="0"/>
              <a:t>But each can have unique file-system hierarchy with its own root directory and set of mounted file systems</a:t>
            </a:r>
          </a:p>
        </p:txBody>
      </p:sp>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5190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Process Environment</a:t>
            </a:r>
            <a:endParaRPr lang="en-IN"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000" dirty="0"/>
              <a:t>The process</a:t>
            </a:r>
            <a:r>
              <a:rPr lang="ja-JP" altLang="en-US" sz="2000" dirty="0"/>
              <a:t>’</a:t>
            </a:r>
            <a:r>
              <a:rPr lang="en-US" altLang="ja-JP" sz="2000" dirty="0"/>
              <a:t>s environment is inherited from its parent, and is composed of two null-terminated vectors:</a:t>
            </a:r>
          </a:p>
          <a:p>
            <a:pPr marL="622800" lvl="1" indent="-320400">
              <a:lnSpc>
                <a:spcPct val="100000"/>
              </a:lnSpc>
              <a:spcBef>
                <a:spcPts val="1000"/>
              </a:spcBef>
              <a:buFont typeface="Arial" panose="020B0604020202020204" pitchFamily="34" charset="0"/>
              <a:buChar char="•"/>
            </a:pPr>
            <a:r>
              <a:rPr lang="en-US" altLang="en-US" sz="1800" dirty="0"/>
              <a:t>The </a:t>
            </a:r>
            <a:r>
              <a:rPr lang="en-US" altLang="en-US" sz="1800" b="1" dirty="0">
                <a:solidFill>
                  <a:srgbClr val="002060"/>
                </a:solidFill>
              </a:rPr>
              <a:t>argument vector</a:t>
            </a:r>
            <a:r>
              <a:rPr lang="en-US" altLang="en-US" sz="1800" b="1" dirty="0">
                <a:solidFill>
                  <a:srgbClr val="3366FF"/>
                </a:solidFill>
              </a:rPr>
              <a:t> </a:t>
            </a:r>
            <a:r>
              <a:rPr lang="en-US" altLang="en-US" sz="1800" dirty="0"/>
              <a:t>lists the command-line arguments used to invoke the running program; conventionally starts with the name of the program itself.</a:t>
            </a:r>
          </a:p>
          <a:p>
            <a:pPr marL="622800" lvl="1" indent="-320400">
              <a:lnSpc>
                <a:spcPct val="100000"/>
              </a:lnSpc>
              <a:spcBef>
                <a:spcPts val="1000"/>
              </a:spcBef>
              <a:buFont typeface="Arial" panose="020B0604020202020204" pitchFamily="34" charset="0"/>
              <a:buChar char="•"/>
            </a:pPr>
            <a:r>
              <a:rPr lang="en-US" altLang="en-US" sz="1800" dirty="0"/>
              <a:t>The </a:t>
            </a:r>
            <a:r>
              <a:rPr lang="en-US" altLang="en-US" sz="1800" b="1" dirty="0">
                <a:solidFill>
                  <a:srgbClr val="002060"/>
                </a:solidFill>
              </a:rPr>
              <a:t>environment vector</a:t>
            </a:r>
            <a:r>
              <a:rPr lang="en-US" altLang="en-US" sz="1800" b="1" dirty="0">
                <a:solidFill>
                  <a:srgbClr val="3366FF"/>
                </a:solidFill>
              </a:rPr>
              <a:t> </a:t>
            </a:r>
            <a:r>
              <a:rPr lang="en-US" altLang="en-US" sz="1800" dirty="0"/>
              <a:t>is a list of </a:t>
            </a:r>
            <a:r>
              <a:rPr lang="ja-JP" altLang="en-US" sz="1800" dirty="0"/>
              <a:t>“</a:t>
            </a:r>
            <a:r>
              <a:rPr lang="en-US" altLang="ja-JP" sz="1800" dirty="0"/>
              <a:t>NAME=VALUE</a:t>
            </a:r>
            <a:r>
              <a:rPr lang="ja-JP" altLang="en-US" sz="1800" dirty="0"/>
              <a:t>”</a:t>
            </a:r>
            <a:r>
              <a:rPr lang="en-US" altLang="ja-JP" sz="1800" dirty="0"/>
              <a:t>pairs that associates named environment variables with arbitrary textual values.</a:t>
            </a:r>
            <a:endParaRPr lang="en-US" altLang="en-US" sz="1800" dirty="0"/>
          </a:p>
          <a:p>
            <a:pPr marL="291600" indent="-291600">
              <a:lnSpc>
                <a:spcPct val="100000"/>
              </a:lnSpc>
              <a:buFont typeface="Arial" panose="020B0604020202020204" pitchFamily="34" charset="0"/>
              <a:buChar char="•"/>
            </a:pPr>
            <a:r>
              <a:rPr lang="en-US" altLang="en-US" sz="2000" dirty="0"/>
              <a:t>Passing environment variables among processes and inheriting variables by a process</a:t>
            </a:r>
            <a:r>
              <a:rPr lang="ja-JP" altLang="en-US" sz="2000" dirty="0"/>
              <a:t>’</a:t>
            </a:r>
            <a:r>
              <a:rPr lang="en-US" altLang="ja-JP" sz="2000" dirty="0"/>
              <a:t>s children are flexible means of passing information to components of the user-mode system software.</a:t>
            </a:r>
            <a:endParaRPr lang="en-US" altLang="en-US" sz="2000" dirty="0"/>
          </a:p>
          <a:p>
            <a:pPr marL="291600" indent="-291600">
              <a:lnSpc>
                <a:spcPct val="100000"/>
              </a:lnSpc>
              <a:buFont typeface="Arial" panose="020B0604020202020204" pitchFamily="34" charset="0"/>
              <a:buChar char="•"/>
            </a:pPr>
            <a:r>
              <a:rPr lang="en-US" altLang="en-US" sz="2000" dirty="0"/>
              <a:t>The environment-variable mechanism provides a customization of the operating system that can be set on a per-process basis, rather than being configured for the system as a whole.</a:t>
            </a:r>
          </a:p>
        </p:txBody>
      </p:sp>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52576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Process Context </a:t>
            </a:r>
            <a:r>
              <a:rPr lang="en-US" altLang="en-US" sz="1000" dirty="0"/>
              <a:t>1</a:t>
            </a:r>
            <a:endParaRPr lang="en-IN" sz="1000"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2400" dirty="0"/>
              <a:t>The (constantly changing) state of a running program at any point in time</a:t>
            </a:r>
          </a:p>
          <a:p>
            <a:pPr marL="291600" indent="-291600">
              <a:lnSpc>
                <a:spcPct val="100000"/>
              </a:lnSpc>
              <a:buFont typeface="Arial" panose="020B0604020202020204" pitchFamily="34" charset="0"/>
              <a:buChar char="•"/>
            </a:pPr>
            <a:r>
              <a:rPr lang="en-US" altLang="en-US" sz="2400" dirty="0"/>
              <a:t>The </a:t>
            </a:r>
            <a:r>
              <a:rPr lang="en-US" altLang="en-US" sz="2400" b="1" dirty="0">
                <a:solidFill>
                  <a:srgbClr val="002060"/>
                </a:solidFill>
              </a:rPr>
              <a:t>scheduling context</a:t>
            </a:r>
            <a:r>
              <a:rPr lang="en-US" altLang="en-US" sz="2400" dirty="0">
                <a:solidFill>
                  <a:srgbClr val="3366FF"/>
                </a:solidFill>
              </a:rPr>
              <a:t> </a:t>
            </a:r>
            <a:r>
              <a:rPr lang="en-US" altLang="en-US" sz="2400" dirty="0"/>
              <a:t>is the most important part of the process context; it is the information that the scheduler needs to suspend and restart the process</a:t>
            </a:r>
          </a:p>
          <a:p>
            <a:pPr marL="291600" indent="-291600">
              <a:lnSpc>
                <a:spcPct val="100000"/>
              </a:lnSpc>
              <a:buFont typeface="Arial" panose="020B0604020202020204" pitchFamily="34" charset="0"/>
              <a:buChar char="•"/>
            </a:pPr>
            <a:r>
              <a:rPr lang="en-US" altLang="en-US" sz="2400" dirty="0"/>
              <a:t>The kernel maintains </a:t>
            </a:r>
            <a:r>
              <a:rPr lang="en-US" altLang="en-US" sz="2400" b="1" dirty="0">
                <a:solidFill>
                  <a:srgbClr val="002060"/>
                </a:solidFill>
              </a:rPr>
              <a:t>accounting</a:t>
            </a:r>
            <a:r>
              <a:rPr lang="en-US" altLang="en-US" sz="2400" dirty="0"/>
              <a:t> information about the resources currently being consumed by each process, and the total resources consumed by the process in its lifetime so far</a:t>
            </a:r>
          </a:p>
          <a:p>
            <a:pPr marL="291600" indent="-291600">
              <a:lnSpc>
                <a:spcPct val="100000"/>
              </a:lnSpc>
              <a:buFont typeface="Arial" panose="020B0604020202020204" pitchFamily="34" charset="0"/>
              <a:buChar char="•"/>
            </a:pPr>
            <a:r>
              <a:rPr lang="en-US" altLang="en-US" sz="2400" dirty="0"/>
              <a:t>The </a:t>
            </a:r>
            <a:r>
              <a:rPr lang="en-US" altLang="en-US" sz="2400" b="1" dirty="0">
                <a:solidFill>
                  <a:srgbClr val="002060"/>
                </a:solidFill>
              </a:rPr>
              <a:t>file table</a:t>
            </a:r>
            <a:r>
              <a:rPr lang="en-US" altLang="en-US" sz="2400" dirty="0">
                <a:solidFill>
                  <a:srgbClr val="3366FF"/>
                </a:solidFill>
              </a:rPr>
              <a:t> </a:t>
            </a:r>
            <a:r>
              <a:rPr lang="en-US" altLang="en-US" sz="2400" dirty="0"/>
              <a:t>is an array of pointers to kernel file structures</a:t>
            </a:r>
          </a:p>
          <a:p>
            <a:pPr marL="622800" lvl="1" indent="-320400">
              <a:lnSpc>
                <a:spcPct val="100000"/>
              </a:lnSpc>
              <a:spcBef>
                <a:spcPts val="1000"/>
              </a:spcBef>
              <a:buFont typeface="Arial" panose="020B0604020202020204" pitchFamily="34" charset="0"/>
              <a:buChar char="•"/>
            </a:pPr>
            <a:r>
              <a:rPr lang="en-US" altLang="en-US" sz="2200" dirty="0"/>
              <a:t>When making file I/O system calls, processes refer to files by their index into this table, the </a:t>
            </a:r>
            <a:r>
              <a:rPr lang="en-US" altLang="en-US" sz="2200" b="1" dirty="0">
                <a:solidFill>
                  <a:srgbClr val="002060"/>
                </a:solidFill>
              </a:rPr>
              <a:t>file descriptor</a:t>
            </a:r>
            <a:r>
              <a:rPr lang="en-US" altLang="en-US" sz="2200" dirty="0"/>
              <a:t> (</a:t>
            </a:r>
            <a:r>
              <a:rPr lang="en-US" altLang="en-US" sz="2200" b="1" dirty="0">
                <a:solidFill>
                  <a:srgbClr val="002060"/>
                </a:solidFill>
              </a:rPr>
              <a:t>f</a:t>
            </a:r>
            <a:r>
              <a:rPr lang="en-US" altLang="en-US" sz="100" b="1" dirty="0">
                <a:solidFill>
                  <a:srgbClr val="002060"/>
                </a:solidFill>
              </a:rPr>
              <a:t> </a:t>
            </a:r>
            <a:r>
              <a:rPr lang="en-US" altLang="en-US" sz="2200" b="1" dirty="0">
                <a:solidFill>
                  <a:srgbClr val="002060"/>
                </a:solidFill>
              </a:rPr>
              <a:t>d</a:t>
            </a:r>
            <a:r>
              <a:rPr lang="en-US" altLang="en-US" sz="2200" dirty="0"/>
              <a:t>)</a:t>
            </a:r>
          </a:p>
        </p:txBody>
      </p:sp>
      <p:sp>
        <p:nvSpPr>
          <p:cNvPr id="4" name="Slide Number Placeholder 3"/>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5698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Process Context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600" dirty="0"/>
              <a:t>Whereas the file table lists the existing open files, the </a:t>
            </a:r>
            <a:br>
              <a:rPr lang="en-US" altLang="en-US" sz="2600" dirty="0"/>
            </a:br>
            <a:r>
              <a:rPr lang="en-US" altLang="en-US" sz="2600" b="1" dirty="0">
                <a:solidFill>
                  <a:srgbClr val="002060"/>
                </a:solidFill>
              </a:rPr>
              <a:t>file-system context</a:t>
            </a:r>
            <a:r>
              <a:rPr lang="en-US" altLang="en-US" sz="2600" dirty="0">
                <a:solidFill>
                  <a:srgbClr val="3366FF"/>
                </a:solidFill>
              </a:rPr>
              <a:t> </a:t>
            </a:r>
            <a:r>
              <a:rPr lang="en-US" altLang="en-US" sz="2600" dirty="0"/>
              <a:t>applies to requests to open new files</a:t>
            </a:r>
          </a:p>
          <a:p>
            <a:pPr marL="622800" lvl="1" indent="-320400">
              <a:lnSpc>
                <a:spcPct val="100000"/>
              </a:lnSpc>
              <a:spcBef>
                <a:spcPts val="1000"/>
              </a:spcBef>
              <a:buFont typeface="Arial" panose="020B0604020202020204" pitchFamily="34" charset="0"/>
              <a:buChar char="•"/>
            </a:pPr>
            <a:r>
              <a:rPr lang="en-US" altLang="en-US" dirty="0"/>
              <a:t>The current root and default directories to be used for new file searches are stored here</a:t>
            </a:r>
          </a:p>
          <a:p>
            <a:pPr marL="291600" indent="-291600">
              <a:lnSpc>
                <a:spcPct val="100000"/>
              </a:lnSpc>
              <a:buFont typeface="Arial" panose="020B0604020202020204" pitchFamily="34" charset="0"/>
              <a:buChar char="•"/>
            </a:pPr>
            <a:r>
              <a:rPr lang="en-US" altLang="en-US" sz="2600" dirty="0"/>
              <a:t>The </a:t>
            </a:r>
            <a:r>
              <a:rPr lang="en-US" altLang="en-US" sz="2600" b="1" dirty="0"/>
              <a:t>signal-handler table</a:t>
            </a:r>
            <a:r>
              <a:rPr lang="en-US" altLang="en-US" sz="2600" dirty="0"/>
              <a:t> defines the routine in the process</a:t>
            </a:r>
            <a:r>
              <a:rPr lang="en-IN" altLang="en-US" sz="2600" dirty="0"/>
              <a:t>’</a:t>
            </a:r>
            <a:r>
              <a:rPr lang="en-US" altLang="ja-JP" sz="2600" dirty="0"/>
              <a:t>s address space to be called when specific signals arrive</a:t>
            </a:r>
            <a:endParaRPr lang="en-US" altLang="en-US" sz="2600" dirty="0"/>
          </a:p>
          <a:p>
            <a:pPr marL="291600" indent="-291600">
              <a:lnSpc>
                <a:spcPct val="100000"/>
              </a:lnSpc>
              <a:buFont typeface="Arial" panose="020B0604020202020204" pitchFamily="34" charset="0"/>
              <a:buChar char="•"/>
            </a:pPr>
            <a:r>
              <a:rPr lang="en-US" altLang="en-US" sz="2600" dirty="0"/>
              <a:t>The </a:t>
            </a:r>
            <a:r>
              <a:rPr lang="en-US" altLang="en-US" sz="2600" b="1" dirty="0"/>
              <a:t>virtual-memory context</a:t>
            </a:r>
            <a:r>
              <a:rPr lang="en-US" altLang="en-US" sz="2600" dirty="0"/>
              <a:t> of a process describes the full contents of the its private address space</a:t>
            </a:r>
          </a:p>
        </p:txBody>
      </p:sp>
      <p:sp>
        <p:nvSpPr>
          <p:cNvPr id="4" name="Slide Number Placeholder 3"/>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3973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Processes and Threads</a:t>
            </a:r>
            <a:endParaRPr lang="en-IN" dirty="0"/>
          </a:p>
        </p:txBody>
      </p:sp>
      <p:sp>
        <p:nvSpPr>
          <p:cNvPr id="7" name="Content Placeholder 6"/>
          <p:cNvSpPr>
            <a:spLocks noGrp="1"/>
          </p:cNvSpPr>
          <p:nvPr>
            <p:ph sz="quarter" idx="12"/>
          </p:nvPr>
        </p:nvSpPr>
        <p:spPr>
          <a:xfrm>
            <a:off x="332508" y="1629104"/>
            <a:ext cx="8470180" cy="2713691"/>
          </a:xfrm>
        </p:spPr>
        <p:txBody>
          <a:bodyPr>
            <a:noAutofit/>
          </a:bodyPr>
          <a:lstStyle/>
          <a:p>
            <a:pPr marL="291600" indent="-291600">
              <a:lnSpc>
                <a:spcPct val="100000"/>
              </a:lnSpc>
              <a:buFont typeface="Arial" panose="020B0604020202020204" pitchFamily="34" charset="0"/>
              <a:buChar char="•"/>
            </a:pPr>
            <a:r>
              <a:rPr lang="en-US" altLang="en-US" sz="1600" dirty="0"/>
              <a:t>Linux uses the same internal representation for processes and threads; a thread is simply a new process that happens to share the same address space as its parent</a:t>
            </a:r>
          </a:p>
          <a:p>
            <a:pPr marL="622800" lvl="1" indent="-320400">
              <a:lnSpc>
                <a:spcPct val="100000"/>
              </a:lnSpc>
              <a:buFont typeface="Arial" panose="020B0604020202020204" pitchFamily="34" charset="0"/>
              <a:buChar char="•"/>
            </a:pPr>
            <a:r>
              <a:rPr lang="en-US" altLang="en-US" sz="1400" dirty="0"/>
              <a:t>Both are called </a:t>
            </a:r>
            <a:r>
              <a:rPr lang="en-US" altLang="en-US" sz="1400" b="1" i="1" dirty="0"/>
              <a:t>tasks</a:t>
            </a:r>
            <a:r>
              <a:rPr lang="en-US" altLang="en-US" sz="1400" dirty="0"/>
              <a:t> by Linux</a:t>
            </a:r>
          </a:p>
          <a:p>
            <a:pPr marL="291600" indent="-291600">
              <a:lnSpc>
                <a:spcPct val="100000"/>
              </a:lnSpc>
              <a:buFont typeface="Arial" panose="020B0604020202020204" pitchFamily="34" charset="0"/>
              <a:buChar char="•"/>
            </a:pPr>
            <a:r>
              <a:rPr lang="en-US" altLang="en-US" sz="1600" dirty="0"/>
              <a:t>A distinction is only made when a new thread is created by the </a:t>
            </a:r>
            <a:r>
              <a:rPr lang="en-US" altLang="en-US" sz="1600" dirty="0">
                <a:cs typeface="Courier New" panose="02070309020205020404" pitchFamily="49" charset="0"/>
              </a:rPr>
              <a:t>clone ()</a:t>
            </a:r>
            <a:r>
              <a:rPr lang="en-US" altLang="en-US" sz="1600" dirty="0"/>
              <a:t> system call</a:t>
            </a:r>
          </a:p>
          <a:p>
            <a:pPr marL="622800" lvl="1" indent="-320400">
              <a:lnSpc>
                <a:spcPct val="100000"/>
              </a:lnSpc>
              <a:buFont typeface="Arial" panose="020B0604020202020204" pitchFamily="34" charset="0"/>
              <a:buChar char="•"/>
            </a:pPr>
            <a:r>
              <a:rPr lang="en-US" altLang="en-US" sz="1400" dirty="0">
                <a:cs typeface="Courier New" panose="02070309020205020404" pitchFamily="49" charset="0"/>
              </a:rPr>
              <a:t>fork ()</a:t>
            </a:r>
            <a:r>
              <a:rPr lang="en-US" altLang="en-US" sz="1400" dirty="0"/>
              <a:t> creates a new task with its own entirely new task context</a:t>
            </a:r>
          </a:p>
          <a:p>
            <a:pPr marL="622800" lvl="1" indent="-320400">
              <a:lnSpc>
                <a:spcPct val="100000"/>
              </a:lnSpc>
              <a:buFont typeface="Arial" panose="020B0604020202020204" pitchFamily="34" charset="0"/>
              <a:buChar char="•"/>
            </a:pPr>
            <a:r>
              <a:rPr lang="en-US" altLang="en-US" sz="1400" dirty="0">
                <a:cs typeface="Courier New" panose="02070309020205020404" pitchFamily="49" charset="0"/>
              </a:rPr>
              <a:t>clone ()</a:t>
            </a:r>
            <a:r>
              <a:rPr lang="en-US" altLang="en-US" sz="1400" dirty="0"/>
              <a:t> creates a new task with its own identity, but that is allowed to share the data structures of its parent</a:t>
            </a:r>
          </a:p>
          <a:p>
            <a:pPr marL="291600" indent="-291600">
              <a:lnSpc>
                <a:spcPct val="100000"/>
              </a:lnSpc>
              <a:buFont typeface="Arial" panose="020B0604020202020204" pitchFamily="34" charset="0"/>
              <a:buChar char="•"/>
            </a:pPr>
            <a:r>
              <a:rPr lang="en-US" altLang="en-US" sz="1600" dirty="0"/>
              <a:t>Using </a:t>
            </a:r>
            <a:r>
              <a:rPr lang="en-US" altLang="en-US" sz="1600" dirty="0">
                <a:cs typeface="Courier New" panose="02070309020205020404" pitchFamily="49" charset="0"/>
              </a:rPr>
              <a:t>clone ()</a:t>
            </a:r>
            <a:r>
              <a:rPr lang="en-US" altLang="en-US" sz="1600" dirty="0"/>
              <a:t> gives an application fine-grained control over exactly what is shared between two threads</a:t>
            </a:r>
          </a:p>
        </p:txBody>
      </p:sp>
      <p:graphicFrame>
        <p:nvGraphicFramePr>
          <p:cNvPr id="8" name="Table 8" descr="Table is accessible to screen readers">
            <a:extLst>
              <a:ext uri="{FF2B5EF4-FFF2-40B4-BE49-F238E27FC236}">
                <a16:creationId xmlns:a16="http://schemas.microsoft.com/office/drawing/2014/main" id="{8E5343AA-9A26-4582-AC37-7B3D6FAC80D3}"/>
              </a:ext>
            </a:extLst>
          </p:cNvPr>
          <p:cNvGraphicFramePr>
            <a:graphicFrameLocks noGrp="1"/>
          </p:cNvGraphicFramePr>
          <p:nvPr>
            <p:ph sz="quarter" idx="13"/>
            <p:extLst>
              <p:ext uri="{D42A27DB-BD31-4B8C-83A1-F6EECF244321}">
                <p14:modId xmlns:p14="http://schemas.microsoft.com/office/powerpoint/2010/main" val="4073825653"/>
              </p:ext>
            </p:extLst>
          </p:nvPr>
        </p:nvGraphicFramePr>
        <p:xfrm>
          <a:off x="1431985" y="4551048"/>
          <a:ext cx="5753814" cy="1597050"/>
        </p:xfrm>
        <a:graphic>
          <a:graphicData uri="http://schemas.openxmlformats.org/drawingml/2006/table">
            <a:tbl>
              <a:tblPr firstRow="1" bandRow="1">
                <a:tableStyleId>{5C22544A-7EE6-4342-B048-85BDC9FD1C3A}</a:tableStyleId>
              </a:tblPr>
              <a:tblGrid>
                <a:gridCol w="2289266">
                  <a:extLst>
                    <a:ext uri="{9D8B030D-6E8A-4147-A177-3AD203B41FA5}">
                      <a16:colId xmlns:a16="http://schemas.microsoft.com/office/drawing/2014/main" val="715875636"/>
                    </a:ext>
                  </a:extLst>
                </a:gridCol>
                <a:gridCol w="3464548">
                  <a:extLst>
                    <a:ext uri="{9D8B030D-6E8A-4147-A177-3AD203B41FA5}">
                      <a16:colId xmlns:a16="http://schemas.microsoft.com/office/drawing/2014/main" val="4185863416"/>
                    </a:ext>
                  </a:extLst>
                </a:gridCol>
              </a:tblGrid>
              <a:tr h="306479">
                <a:tc>
                  <a:txBody>
                    <a:bodyPr/>
                    <a:lstStyle/>
                    <a:p>
                      <a:pPr algn="ctr"/>
                      <a:r>
                        <a:rPr lang="en-IN" sz="1600" baseline="0" dirty="0"/>
                        <a:t>flag</a:t>
                      </a:r>
                    </a:p>
                  </a:txBody>
                  <a:tcPr marL="56777" marR="56777" marT="37785" marB="37785"/>
                </a:tc>
                <a:tc>
                  <a:txBody>
                    <a:bodyPr/>
                    <a:lstStyle/>
                    <a:p>
                      <a:pPr algn="ctr"/>
                      <a:r>
                        <a:rPr lang="en-IN" sz="1600" baseline="0" dirty="0"/>
                        <a:t>meaning</a:t>
                      </a:r>
                    </a:p>
                  </a:txBody>
                  <a:tcPr marL="56777" marR="56777" marT="37785" marB="37785"/>
                </a:tc>
                <a:extLst>
                  <a:ext uri="{0D108BD9-81ED-4DB2-BD59-A6C34878D82A}">
                    <a16:rowId xmlns:a16="http://schemas.microsoft.com/office/drawing/2014/main" val="524662009"/>
                  </a:ext>
                </a:extLst>
              </a:tr>
              <a:tr h="306479">
                <a:tc>
                  <a:txBody>
                    <a:bodyPr/>
                    <a:lstStyle/>
                    <a:p>
                      <a:pPr algn="ctr"/>
                      <a:r>
                        <a:rPr lang="en-IN" sz="1600" baseline="0" dirty="0"/>
                        <a:t>CLONE_FS</a:t>
                      </a:r>
                    </a:p>
                  </a:txBody>
                  <a:tcPr marL="56777" marR="56777" marT="37785" marB="37785"/>
                </a:tc>
                <a:tc>
                  <a:txBody>
                    <a:bodyPr/>
                    <a:lstStyle/>
                    <a:p>
                      <a:pPr algn="ctr"/>
                      <a:r>
                        <a:rPr lang="en-IN" sz="1600" baseline="0" dirty="0"/>
                        <a:t>File-system information is shared.</a:t>
                      </a:r>
                    </a:p>
                  </a:txBody>
                  <a:tcPr marL="56777" marR="56777" marT="37785" marB="37785"/>
                </a:tc>
                <a:extLst>
                  <a:ext uri="{0D108BD9-81ED-4DB2-BD59-A6C34878D82A}">
                    <a16:rowId xmlns:a16="http://schemas.microsoft.com/office/drawing/2014/main" val="1181118342"/>
                  </a:ext>
                </a:extLst>
              </a:tr>
              <a:tr h="306479">
                <a:tc>
                  <a:txBody>
                    <a:bodyPr/>
                    <a:lstStyle/>
                    <a:p>
                      <a:pPr algn="ctr"/>
                      <a:r>
                        <a:rPr lang="en-IN" sz="1600" baseline="0" dirty="0"/>
                        <a:t>CLONE_VM</a:t>
                      </a:r>
                    </a:p>
                  </a:txBody>
                  <a:tcPr marL="56777" marR="56777" marT="37785" marB="37785"/>
                </a:tc>
                <a:tc>
                  <a:txBody>
                    <a:bodyPr/>
                    <a:lstStyle/>
                    <a:p>
                      <a:pPr algn="ctr"/>
                      <a:r>
                        <a:rPr lang="en-US" sz="1600" baseline="0" dirty="0"/>
                        <a:t>The same memory space is shared.</a:t>
                      </a:r>
                      <a:endParaRPr lang="en-IN" sz="1600" baseline="0" dirty="0"/>
                    </a:p>
                  </a:txBody>
                  <a:tcPr marL="56777" marR="56777" marT="37785" marB="37785"/>
                </a:tc>
                <a:extLst>
                  <a:ext uri="{0D108BD9-81ED-4DB2-BD59-A6C34878D82A}">
                    <a16:rowId xmlns:a16="http://schemas.microsoft.com/office/drawing/2014/main" val="1440698832"/>
                  </a:ext>
                </a:extLst>
              </a:tr>
              <a:tr h="306479">
                <a:tc>
                  <a:txBody>
                    <a:bodyPr/>
                    <a:lstStyle/>
                    <a:p>
                      <a:pPr algn="ctr"/>
                      <a:r>
                        <a:rPr lang="en-IN" sz="1600" baseline="0" dirty="0"/>
                        <a:t>CLONE_SIGHAND</a:t>
                      </a:r>
                    </a:p>
                  </a:txBody>
                  <a:tcPr marL="56777" marR="56777" marT="37785" marB="37785"/>
                </a:tc>
                <a:tc>
                  <a:txBody>
                    <a:bodyPr/>
                    <a:lstStyle/>
                    <a:p>
                      <a:pPr algn="ctr"/>
                      <a:r>
                        <a:rPr lang="en-IN" sz="1600" baseline="0" dirty="0"/>
                        <a:t>Signal handlers are shared.</a:t>
                      </a:r>
                    </a:p>
                  </a:txBody>
                  <a:tcPr marL="56777" marR="56777" marT="37785" marB="37785"/>
                </a:tc>
                <a:extLst>
                  <a:ext uri="{0D108BD9-81ED-4DB2-BD59-A6C34878D82A}">
                    <a16:rowId xmlns:a16="http://schemas.microsoft.com/office/drawing/2014/main" val="3731684907"/>
                  </a:ext>
                </a:extLst>
              </a:tr>
              <a:tr h="306479">
                <a:tc>
                  <a:txBody>
                    <a:bodyPr/>
                    <a:lstStyle/>
                    <a:p>
                      <a:pPr algn="ctr"/>
                      <a:r>
                        <a:rPr lang="en-IN" sz="1600" baseline="0" dirty="0"/>
                        <a:t>CLONE_FILES</a:t>
                      </a:r>
                    </a:p>
                  </a:txBody>
                  <a:tcPr marL="56777" marR="56777" marT="37785" marB="37785"/>
                </a:tc>
                <a:tc>
                  <a:txBody>
                    <a:bodyPr/>
                    <a:lstStyle/>
                    <a:p>
                      <a:pPr algn="ctr"/>
                      <a:r>
                        <a:rPr lang="en-US" sz="1600" baseline="0" dirty="0"/>
                        <a:t>The set of open files is shared.</a:t>
                      </a:r>
                      <a:endParaRPr lang="en-IN" sz="1600" baseline="0" dirty="0"/>
                    </a:p>
                  </a:txBody>
                  <a:tcPr marL="56777" marR="56777" marT="37785" marB="37785"/>
                </a:tc>
                <a:extLst>
                  <a:ext uri="{0D108BD9-81ED-4DB2-BD59-A6C34878D82A}">
                    <a16:rowId xmlns:a16="http://schemas.microsoft.com/office/drawing/2014/main" val="1802358251"/>
                  </a:ext>
                </a:extLst>
              </a:tr>
            </a:tbl>
          </a:graphicData>
        </a:graphic>
      </p:graphicFrame>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38114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Scheduling</a:t>
            </a:r>
            <a:endParaRPr lang="en-IN"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2000" dirty="0"/>
              <a:t>The job of allocating C</a:t>
            </a:r>
            <a:r>
              <a:rPr lang="en-US" altLang="en-US" sz="100" dirty="0"/>
              <a:t> </a:t>
            </a:r>
            <a:r>
              <a:rPr lang="en-US" altLang="en-US" sz="2000" dirty="0"/>
              <a:t>P</a:t>
            </a:r>
            <a:r>
              <a:rPr lang="en-US" altLang="en-US" sz="100" dirty="0"/>
              <a:t> </a:t>
            </a:r>
            <a:r>
              <a:rPr lang="en-US" altLang="en-US" sz="2000" dirty="0"/>
              <a:t>U time to different tasks within an operating system</a:t>
            </a:r>
          </a:p>
          <a:p>
            <a:pPr marL="291600" indent="-291600">
              <a:lnSpc>
                <a:spcPct val="100000"/>
              </a:lnSpc>
              <a:buFont typeface="Arial" panose="020B0604020202020204" pitchFamily="34" charset="0"/>
              <a:buChar char="•"/>
            </a:pPr>
            <a:r>
              <a:rPr lang="en-US" altLang="en-US" sz="2000" dirty="0"/>
              <a:t>While scheduling is normally thought of as the running and interrupting of processes, in Linux, scheduling also includes the running of the various kernel tasks</a:t>
            </a:r>
          </a:p>
          <a:p>
            <a:pPr marL="291600" indent="-291600">
              <a:lnSpc>
                <a:spcPct val="100000"/>
              </a:lnSpc>
              <a:buFont typeface="Arial" panose="020B0604020202020204" pitchFamily="34" charset="0"/>
              <a:buChar char="•"/>
            </a:pPr>
            <a:r>
              <a:rPr lang="en-US" altLang="en-US" sz="2000" dirty="0"/>
              <a:t>Running kernel tasks encompasses both tasks that are requested by a running process and tasks that execute internally on behalf of a device driver</a:t>
            </a:r>
          </a:p>
          <a:p>
            <a:pPr marL="291600" indent="-291600">
              <a:lnSpc>
                <a:spcPct val="100000"/>
              </a:lnSpc>
              <a:buFont typeface="Arial" panose="020B0604020202020204" pitchFamily="34" charset="0"/>
              <a:buChar char="•"/>
            </a:pPr>
            <a:r>
              <a:rPr lang="en-US" altLang="en-US" sz="2000" dirty="0"/>
              <a:t>As of 2.5, new scheduling algorithm – preemptive, priority-based, known as </a:t>
            </a:r>
            <a:r>
              <a:rPr lang="en-US" altLang="en-US" sz="2000" i="1" dirty="0"/>
              <a:t>O</a:t>
            </a:r>
            <a:r>
              <a:rPr lang="en-US" altLang="en-US" sz="2000" dirty="0"/>
              <a:t>(1)</a:t>
            </a:r>
          </a:p>
          <a:p>
            <a:pPr marL="622800" lvl="1" indent="-320400">
              <a:lnSpc>
                <a:spcPct val="100000"/>
              </a:lnSpc>
              <a:spcBef>
                <a:spcPts val="1000"/>
              </a:spcBef>
              <a:buFont typeface="Arial" panose="020B0604020202020204" pitchFamily="34" charset="0"/>
              <a:buChar char="•"/>
            </a:pPr>
            <a:r>
              <a:rPr lang="en-US" altLang="en-US" sz="1800" dirty="0"/>
              <a:t>Real-time range</a:t>
            </a:r>
          </a:p>
          <a:p>
            <a:pPr marL="622800" lvl="1" indent="-320400">
              <a:lnSpc>
                <a:spcPct val="100000"/>
              </a:lnSpc>
              <a:spcBef>
                <a:spcPts val="1000"/>
              </a:spcBef>
              <a:buFont typeface="Arial" panose="020B0604020202020204" pitchFamily="34" charset="0"/>
              <a:buChar char="•"/>
            </a:pPr>
            <a:r>
              <a:rPr lang="en-US" altLang="en-US" sz="1800" dirty="0"/>
              <a:t>nice value</a:t>
            </a:r>
          </a:p>
          <a:p>
            <a:pPr marL="622800" lvl="1" indent="-320400">
              <a:lnSpc>
                <a:spcPct val="100000"/>
              </a:lnSpc>
              <a:spcBef>
                <a:spcPts val="1000"/>
              </a:spcBef>
              <a:buFont typeface="Arial" panose="020B0604020202020204" pitchFamily="34" charset="0"/>
              <a:buChar char="•"/>
            </a:pPr>
            <a:r>
              <a:rPr lang="en-US" altLang="en-US" sz="1800" dirty="0"/>
              <a:t>Had challenges with interactive performance</a:t>
            </a:r>
          </a:p>
          <a:p>
            <a:pPr marL="291600" indent="-291600">
              <a:lnSpc>
                <a:spcPct val="100000"/>
              </a:lnSpc>
              <a:buFont typeface="Arial" panose="020B0604020202020204" pitchFamily="34" charset="0"/>
              <a:buChar char="•"/>
            </a:pPr>
            <a:r>
              <a:rPr lang="en-US" altLang="en-US" sz="2000" dirty="0"/>
              <a:t>2.6 introduced </a:t>
            </a:r>
            <a:r>
              <a:rPr lang="en-US" altLang="en-US" sz="2000" b="1" dirty="0">
                <a:solidFill>
                  <a:srgbClr val="002060"/>
                </a:solidFill>
              </a:rPr>
              <a:t>Completely Fair Scheduler</a:t>
            </a:r>
            <a:r>
              <a:rPr lang="en-US" altLang="en-US" sz="2000" b="1" dirty="0">
                <a:solidFill>
                  <a:srgbClr val="3366FF"/>
                </a:solidFill>
              </a:rPr>
              <a:t> </a:t>
            </a:r>
            <a:r>
              <a:rPr lang="en-US" altLang="en-US" sz="2000" dirty="0"/>
              <a:t>(</a:t>
            </a:r>
            <a:r>
              <a:rPr lang="en-US" altLang="en-US" sz="2000" b="1" dirty="0">
                <a:solidFill>
                  <a:srgbClr val="002060"/>
                </a:solidFill>
              </a:rPr>
              <a:t>C</a:t>
            </a:r>
            <a:r>
              <a:rPr lang="en-US" altLang="en-US" sz="100" b="1" dirty="0">
                <a:solidFill>
                  <a:srgbClr val="002060"/>
                </a:solidFill>
              </a:rPr>
              <a:t> </a:t>
            </a:r>
            <a:r>
              <a:rPr lang="en-US" altLang="en-US" sz="2000" b="1" dirty="0">
                <a:solidFill>
                  <a:srgbClr val="002060"/>
                </a:solidFill>
              </a:rPr>
              <a:t>F</a:t>
            </a:r>
            <a:r>
              <a:rPr lang="en-US" altLang="en-US" sz="100" b="1" dirty="0">
                <a:solidFill>
                  <a:srgbClr val="002060"/>
                </a:solidFill>
              </a:rPr>
              <a:t> </a:t>
            </a:r>
            <a:r>
              <a:rPr lang="en-US" altLang="en-US" sz="2000" b="1" dirty="0">
                <a:solidFill>
                  <a:srgbClr val="002060"/>
                </a:solidFill>
              </a:rPr>
              <a:t>S</a:t>
            </a:r>
            <a:r>
              <a:rPr lang="en-US" altLang="en-US" sz="2000" dirty="0"/>
              <a:t>)</a:t>
            </a:r>
          </a:p>
        </p:txBody>
      </p:sp>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2525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a:t>
            </a:r>
            <a:r>
              <a:rPr lang="en-US" altLang="en-US" sz="100" dirty="0"/>
              <a:t> </a:t>
            </a:r>
            <a:r>
              <a:rPr lang="en-US" altLang="en-US" dirty="0"/>
              <a:t>F</a:t>
            </a:r>
            <a:r>
              <a:rPr lang="en-US" altLang="en-US" sz="100" dirty="0"/>
              <a:t> </a:t>
            </a:r>
            <a:r>
              <a:rPr lang="en-US" altLang="en-US" dirty="0"/>
              <a:t>S </a:t>
            </a:r>
            <a:r>
              <a:rPr lang="en-US" altLang="en-US" sz="1000" dirty="0"/>
              <a:t>1</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Eliminates traditional, common idea of time slice</a:t>
            </a:r>
          </a:p>
          <a:p>
            <a:pPr marL="291600" indent="-291600">
              <a:lnSpc>
                <a:spcPct val="100000"/>
              </a:lnSpc>
              <a:buFont typeface="Arial" panose="020B0604020202020204" pitchFamily="34" charset="0"/>
              <a:buChar char="•"/>
            </a:pPr>
            <a:r>
              <a:rPr lang="en-US" altLang="en-US" dirty="0"/>
              <a:t>Instead all tasks allocated portion of processor’s time</a:t>
            </a:r>
          </a:p>
          <a:p>
            <a:pPr marL="291600" indent="-291600">
              <a:lnSpc>
                <a:spcPct val="100000"/>
              </a:lnSpc>
              <a:buFont typeface="Arial" panose="020B0604020202020204" pitchFamily="34" charset="0"/>
              <a:buChar char="•"/>
            </a:pPr>
            <a:r>
              <a:rPr lang="en-US" altLang="en-US" dirty="0"/>
              <a:t>CFS calculates how long a process should run as a function of total number of tasks</a:t>
            </a:r>
          </a:p>
          <a:p>
            <a:pPr marL="291600" indent="-291600">
              <a:lnSpc>
                <a:spcPct val="100000"/>
              </a:lnSpc>
              <a:buFont typeface="Arial" panose="020B0604020202020204" pitchFamily="34" charset="0"/>
              <a:buChar char="•"/>
            </a:pPr>
            <a:r>
              <a:rPr lang="en-US" altLang="en-US" i="1" dirty="0"/>
              <a:t>N</a:t>
            </a:r>
            <a:r>
              <a:rPr lang="en-US" altLang="en-US" dirty="0"/>
              <a:t> runnable tasks means each gets 1/</a:t>
            </a:r>
            <a:r>
              <a:rPr lang="en-US" altLang="en-US" i="1" dirty="0"/>
              <a:t>N </a:t>
            </a:r>
            <a:r>
              <a:rPr lang="en-US" altLang="en-US" dirty="0"/>
              <a:t>of processor’s time</a:t>
            </a:r>
          </a:p>
          <a:p>
            <a:pPr marL="291600" indent="-291600">
              <a:lnSpc>
                <a:spcPct val="100000"/>
              </a:lnSpc>
              <a:buFont typeface="Arial" panose="020B0604020202020204" pitchFamily="34" charset="0"/>
              <a:buChar char="•"/>
            </a:pPr>
            <a:r>
              <a:rPr lang="en-US" altLang="en-US" dirty="0"/>
              <a:t>Then weights each task with its nice value</a:t>
            </a:r>
          </a:p>
          <a:p>
            <a:pPr marL="622800" lvl="1" indent="-320400">
              <a:lnSpc>
                <a:spcPct val="100000"/>
              </a:lnSpc>
              <a:spcBef>
                <a:spcPts val="1000"/>
              </a:spcBef>
              <a:buFont typeface="Arial" panose="020B0604020202020204" pitchFamily="34" charset="0"/>
              <a:buChar char="•"/>
            </a:pPr>
            <a:r>
              <a:rPr lang="en-US" altLang="en-US" sz="2600" dirty="0"/>
              <a:t>Smaller nice value -&gt; higher weight (higher priority)</a:t>
            </a:r>
          </a:p>
        </p:txBody>
      </p:sp>
      <p:sp>
        <p:nvSpPr>
          <p:cNvPr id="4" name="Slide Number Placeholder 3"/>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7462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a:t>
            </a:r>
            <a:r>
              <a:rPr lang="en-US" altLang="en-US" sz="100" dirty="0"/>
              <a:t> </a:t>
            </a:r>
            <a:r>
              <a:rPr lang="en-US" altLang="en-US" dirty="0"/>
              <a:t>F</a:t>
            </a:r>
            <a:r>
              <a:rPr lang="en-US" altLang="en-US" sz="100" dirty="0"/>
              <a:t> </a:t>
            </a:r>
            <a:r>
              <a:rPr lang="en-US" altLang="en-US" dirty="0"/>
              <a:t>S </a:t>
            </a:r>
            <a:r>
              <a:rPr lang="en-US" altLang="en-US" sz="1000" dirty="0"/>
              <a:t>2</a:t>
            </a:r>
            <a:endParaRPr lang="en-IN" sz="1000" b="1"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2400" dirty="0"/>
              <a:t>Then each task run with for time proportional to task’s weight divided by total weight of all runnable tasks</a:t>
            </a:r>
          </a:p>
          <a:p>
            <a:pPr marL="291600" indent="-291600">
              <a:lnSpc>
                <a:spcPct val="100000"/>
              </a:lnSpc>
              <a:buFont typeface="Arial" panose="020B0604020202020204" pitchFamily="34" charset="0"/>
              <a:buChar char="•"/>
            </a:pPr>
            <a:r>
              <a:rPr lang="en-US" altLang="en-US" sz="2400" dirty="0"/>
              <a:t>Configurable variable </a:t>
            </a:r>
            <a:r>
              <a:rPr lang="en-US" altLang="en-US" sz="2400" b="1" dirty="0">
                <a:solidFill>
                  <a:srgbClr val="002060"/>
                </a:solidFill>
              </a:rPr>
              <a:t>target latency</a:t>
            </a:r>
            <a:r>
              <a:rPr lang="en-US" altLang="en-US" sz="2400" b="1" dirty="0">
                <a:solidFill>
                  <a:srgbClr val="3366FF"/>
                </a:solidFill>
              </a:rPr>
              <a:t> </a:t>
            </a:r>
            <a:r>
              <a:rPr lang="en-US" altLang="en-US" sz="2400" dirty="0"/>
              <a:t>is desired interval during which each task should run at least once</a:t>
            </a:r>
          </a:p>
          <a:p>
            <a:pPr marL="622800" lvl="1" indent="-320400">
              <a:lnSpc>
                <a:spcPct val="100000"/>
              </a:lnSpc>
              <a:spcBef>
                <a:spcPts val="1000"/>
              </a:spcBef>
              <a:buFont typeface="Arial" panose="020B0604020202020204" pitchFamily="34" charset="0"/>
              <a:buChar char="•"/>
            </a:pPr>
            <a:r>
              <a:rPr lang="en-US" altLang="en-US" sz="2200" dirty="0"/>
              <a:t>Consider simple case of 2 runnable tasks with equal weight and target latency of 10ms – each then runs for 5ms</a:t>
            </a:r>
          </a:p>
          <a:p>
            <a:pPr marL="1144800" lvl="2" indent="-230400">
              <a:lnSpc>
                <a:spcPct val="100000"/>
              </a:lnSpc>
              <a:spcBef>
                <a:spcPts val="1000"/>
              </a:spcBef>
              <a:buFont typeface="Arial" panose="020B0604020202020204" pitchFamily="34" charset="0"/>
              <a:buChar char="•"/>
            </a:pPr>
            <a:r>
              <a:rPr lang="en-US" altLang="en-US" dirty="0"/>
              <a:t>If 10 runnable tasks, each runs for 1ms</a:t>
            </a:r>
          </a:p>
          <a:p>
            <a:pPr marL="1144800" lvl="2" indent="-230400">
              <a:lnSpc>
                <a:spcPct val="100000"/>
              </a:lnSpc>
              <a:spcBef>
                <a:spcPts val="1000"/>
              </a:spcBef>
              <a:buFont typeface="Arial" panose="020B0604020202020204" pitchFamily="34" charset="0"/>
              <a:buChar char="•"/>
            </a:pPr>
            <a:r>
              <a:rPr lang="en-US" altLang="en-US" b="1" dirty="0">
                <a:solidFill>
                  <a:srgbClr val="002060"/>
                </a:solidFill>
              </a:rPr>
              <a:t>Minimum granularity</a:t>
            </a:r>
            <a:r>
              <a:rPr lang="en-US" altLang="en-US" b="1" dirty="0">
                <a:solidFill>
                  <a:srgbClr val="3366FF"/>
                </a:solidFill>
              </a:rPr>
              <a:t> </a:t>
            </a:r>
            <a:r>
              <a:rPr lang="en-US" altLang="en-US" dirty="0"/>
              <a:t>ensures each run has reasonable amount of time (which actually violates fairness idea)</a:t>
            </a:r>
          </a:p>
        </p:txBody>
      </p:sp>
      <p:sp>
        <p:nvSpPr>
          <p:cNvPr id="4" name="Slide Number Placeholder 3"/>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52734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Kernel Synchronization </a:t>
            </a:r>
            <a:r>
              <a:rPr lang="en-US" altLang="en-US" sz="1000" dirty="0"/>
              <a:t>1</a:t>
            </a:r>
            <a:endParaRPr lang="en-IN" sz="1000" dirty="0"/>
          </a:p>
        </p:txBody>
      </p:sp>
      <p:sp>
        <p:nvSpPr>
          <p:cNvPr id="3" name="Content Placeholder 2"/>
          <p:cNvSpPr>
            <a:spLocks noGrp="1"/>
          </p:cNvSpPr>
          <p:nvPr>
            <p:ph sz="quarter" idx="12"/>
          </p:nvPr>
        </p:nvSpPr>
        <p:spPr>
          <a:xfrm>
            <a:off x="332508" y="1594379"/>
            <a:ext cx="8162906" cy="4611158"/>
          </a:xfrm>
        </p:spPr>
        <p:txBody>
          <a:bodyPr>
            <a:normAutofit/>
          </a:bodyPr>
          <a:lstStyle/>
          <a:p>
            <a:pPr marL="291600" indent="-291600">
              <a:lnSpc>
                <a:spcPct val="100000"/>
              </a:lnSpc>
              <a:buFont typeface="Arial" panose="020B0604020202020204" pitchFamily="34" charset="0"/>
              <a:buChar char="•"/>
            </a:pPr>
            <a:r>
              <a:rPr lang="en-US" altLang="en-US" sz="2400" dirty="0"/>
              <a:t>A request for kernel-mode execution can occur in two ways:</a:t>
            </a:r>
          </a:p>
          <a:p>
            <a:pPr marL="622800" lvl="1" indent="-320400">
              <a:lnSpc>
                <a:spcPct val="100000"/>
              </a:lnSpc>
              <a:spcBef>
                <a:spcPts val="1000"/>
              </a:spcBef>
              <a:buFont typeface="Arial" panose="020B0604020202020204" pitchFamily="34" charset="0"/>
              <a:buChar char="•"/>
            </a:pPr>
            <a:r>
              <a:rPr lang="en-US" altLang="en-US" sz="2200" dirty="0"/>
              <a:t>A running program may request an operating system service, either explicitly via a system call, or implicitly, for example, when a page fault occurs</a:t>
            </a:r>
          </a:p>
          <a:p>
            <a:pPr marL="622800" lvl="1" indent="-320400">
              <a:lnSpc>
                <a:spcPct val="100000"/>
              </a:lnSpc>
              <a:spcBef>
                <a:spcPts val="1000"/>
              </a:spcBef>
              <a:buFont typeface="Arial" panose="020B0604020202020204" pitchFamily="34" charset="0"/>
              <a:buChar char="•"/>
            </a:pPr>
            <a:r>
              <a:rPr lang="en-US" altLang="en-US" sz="2200" dirty="0"/>
              <a:t>A device driver may deliver a hardware interrupt that causes the C</a:t>
            </a:r>
            <a:r>
              <a:rPr lang="en-US" altLang="en-US" sz="100" dirty="0"/>
              <a:t> </a:t>
            </a:r>
            <a:r>
              <a:rPr lang="en-US" altLang="en-US" sz="2200" dirty="0"/>
              <a:t>P</a:t>
            </a:r>
            <a:r>
              <a:rPr lang="en-US" altLang="en-US" sz="100" dirty="0"/>
              <a:t> </a:t>
            </a:r>
            <a:r>
              <a:rPr lang="en-US" altLang="en-US" sz="2200" dirty="0"/>
              <a:t>U to start executing a kernel-defined handler for that interrupt</a:t>
            </a:r>
          </a:p>
          <a:p>
            <a:pPr marL="291600" indent="-291600">
              <a:lnSpc>
                <a:spcPct val="100000"/>
              </a:lnSpc>
              <a:buFont typeface="Arial" panose="020B0604020202020204" pitchFamily="34" charset="0"/>
              <a:buChar char="•"/>
            </a:pPr>
            <a:r>
              <a:rPr lang="en-US" altLang="en-US" sz="2400" dirty="0"/>
              <a:t>Kernel synchronization requires a framework that will allow the kernel</a:t>
            </a:r>
            <a:r>
              <a:rPr lang="ja-JP" altLang="en-US" sz="2400" dirty="0"/>
              <a:t>’</a:t>
            </a:r>
            <a:r>
              <a:rPr lang="en-US" altLang="ja-JP" sz="2400" dirty="0"/>
              <a:t>s critical sections to run without interruption by another critical section</a:t>
            </a:r>
            <a:endParaRPr lang="en-US" altLang="en-US" sz="2400" dirty="0"/>
          </a:p>
        </p:txBody>
      </p:sp>
      <p:sp>
        <p:nvSpPr>
          <p:cNvPr id="4" name="Slide Number Placeholder 3"/>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56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638893"/>
          </a:xfrm>
        </p:spPr>
        <p:txBody>
          <a:bodyPr>
            <a:noAutofit/>
          </a:bodyPr>
          <a:lstStyle/>
          <a:p>
            <a:r>
              <a:rPr lang="en-US" altLang="en-US" dirty="0"/>
              <a:t>Kernel Synchronization </a:t>
            </a:r>
            <a:r>
              <a:rPr lang="en-US" altLang="en-US" sz="1000" dirty="0"/>
              <a:t>2</a:t>
            </a:r>
            <a:endParaRPr lang="en-IN" sz="1000" dirty="0"/>
          </a:p>
        </p:txBody>
      </p:sp>
      <p:sp>
        <p:nvSpPr>
          <p:cNvPr id="6" name="Content Placeholder 5"/>
          <p:cNvSpPr>
            <a:spLocks noGrp="1"/>
          </p:cNvSpPr>
          <p:nvPr>
            <p:ph sz="quarter" idx="12"/>
          </p:nvPr>
        </p:nvSpPr>
        <p:spPr>
          <a:xfrm>
            <a:off x="332508" y="1594380"/>
            <a:ext cx="8470180" cy="846896"/>
          </a:xfrm>
        </p:spPr>
        <p:txBody>
          <a:bodyPr>
            <a:normAutofit/>
          </a:bodyPr>
          <a:lstStyle/>
          <a:p>
            <a:pPr marL="291600" indent="-291600">
              <a:lnSpc>
                <a:spcPct val="100000"/>
              </a:lnSpc>
              <a:buFont typeface="Arial" panose="020B0604020202020204" pitchFamily="34" charset="0"/>
              <a:buChar char="•"/>
            </a:pPr>
            <a:r>
              <a:rPr lang="en-US" altLang="en-US" sz="2000" dirty="0"/>
              <a:t>Linux uses two techniques to protect critical sections:</a:t>
            </a:r>
          </a:p>
          <a:p>
            <a:pPr marL="804672" lvl="0" indent="-411480">
              <a:lnSpc>
                <a:spcPct val="100000"/>
              </a:lnSpc>
              <a:buClr>
                <a:srgbClr val="B11116"/>
              </a:buClr>
              <a:buFont typeface="+mj-lt"/>
              <a:buAutoNum type="arabicPeriod"/>
            </a:pPr>
            <a:r>
              <a:rPr lang="en-US" altLang="en-US" sz="1800" dirty="0">
                <a:solidFill>
                  <a:srgbClr val="231F20"/>
                </a:solidFill>
              </a:rPr>
              <a:t>Normal kernel code is </a:t>
            </a:r>
            <a:r>
              <a:rPr lang="en-US" altLang="en-US" sz="1800" dirty="0" err="1">
                <a:solidFill>
                  <a:srgbClr val="231F20"/>
                </a:solidFill>
              </a:rPr>
              <a:t>nonpreemptible</a:t>
            </a:r>
            <a:r>
              <a:rPr lang="en-US" altLang="en-US" sz="1800" dirty="0">
                <a:solidFill>
                  <a:srgbClr val="231F20"/>
                </a:solidFill>
              </a:rPr>
              <a:t> (until 2.6)</a:t>
            </a:r>
            <a:endParaRPr lang="en-IN" sz="1800" dirty="0">
              <a:solidFill>
                <a:srgbClr val="231F20"/>
              </a:solidFill>
            </a:endParaRPr>
          </a:p>
        </p:txBody>
      </p:sp>
      <p:sp>
        <p:nvSpPr>
          <p:cNvPr id="8" name="Content Placeholder 7"/>
          <p:cNvSpPr>
            <a:spLocks noGrp="1"/>
          </p:cNvSpPr>
          <p:nvPr>
            <p:ph sz="quarter" idx="14"/>
          </p:nvPr>
        </p:nvSpPr>
        <p:spPr>
          <a:xfrm>
            <a:off x="331788" y="2422427"/>
            <a:ext cx="8470900" cy="843518"/>
          </a:xfrm>
        </p:spPr>
        <p:txBody>
          <a:bodyPr/>
          <a:lstStyle/>
          <a:p>
            <a:pPr marL="1144800" lvl="1" indent="-230400">
              <a:lnSpc>
                <a:spcPct val="100000"/>
              </a:lnSpc>
              <a:spcBef>
                <a:spcPts val="1000"/>
              </a:spcBef>
            </a:pPr>
            <a:r>
              <a:rPr lang="en-US" altLang="en-US" sz="1600" dirty="0"/>
              <a:t>when a time interrupt is received while a process is executing a kernel system service routine, the kernel</a:t>
            </a:r>
            <a:r>
              <a:rPr lang="ja-JP" altLang="en-US" sz="1600" dirty="0"/>
              <a:t>’</a:t>
            </a:r>
            <a:r>
              <a:rPr lang="en-US" altLang="ja-JP" sz="1600" dirty="0"/>
              <a:t>s </a:t>
            </a:r>
            <a:r>
              <a:rPr lang="en-US" altLang="ja-JP" sz="1600" b="1" dirty="0" err="1"/>
              <a:t>need_resched</a:t>
            </a:r>
            <a:r>
              <a:rPr lang="en-US" altLang="ja-JP" sz="1600" dirty="0"/>
              <a:t> flag is set so that the scheduler will run once the system call has completed and control is about to be returned to user mode</a:t>
            </a:r>
          </a:p>
        </p:txBody>
      </p:sp>
      <p:sp>
        <p:nvSpPr>
          <p:cNvPr id="9" name="Content Placeholder 8"/>
          <p:cNvSpPr>
            <a:spLocks noGrp="1"/>
          </p:cNvSpPr>
          <p:nvPr>
            <p:ph sz="quarter" idx="15"/>
          </p:nvPr>
        </p:nvSpPr>
        <p:spPr>
          <a:xfrm>
            <a:off x="331788" y="3358098"/>
            <a:ext cx="8470900" cy="349192"/>
          </a:xfrm>
        </p:spPr>
        <p:txBody>
          <a:bodyPr>
            <a:normAutofit/>
          </a:bodyPr>
          <a:lstStyle/>
          <a:p>
            <a:pPr marL="804672" lvl="1" indent="-411480">
              <a:lnSpc>
                <a:spcPct val="100000"/>
              </a:lnSpc>
              <a:spcBef>
                <a:spcPts val="1000"/>
              </a:spcBef>
              <a:buFont typeface="+mj-lt"/>
              <a:buAutoNum type="arabicPeriod" startAt="2"/>
            </a:pPr>
            <a:r>
              <a:rPr lang="en-US" altLang="en-US" sz="1600" dirty="0"/>
              <a:t>The second technique applies to critical sections that occur in an interrupt service routines</a:t>
            </a:r>
          </a:p>
        </p:txBody>
      </p:sp>
      <p:sp>
        <p:nvSpPr>
          <p:cNvPr id="10" name="Content Placeholder 9"/>
          <p:cNvSpPr>
            <a:spLocks noGrp="1"/>
          </p:cNvSpPr>
          <p:nvPr>
            <p:ph sz="quarter" idx="16"/>
          </p:nvPr>
        </p:nvSpPr>
        <p:spPr>
          <a:xfrm>
            <a:off x="331788" y="3683701"/>
            <a:ext cx="8470900" cy="1612918"/>
          </a:xfrm>
        </p:spPr>
        <p:txBody>
          <a:bodyPr>
            <a:normAutofit/>
          </a:bodyPr>
          <a:lstStyle/>
          <a:p>
            <a:pPr marL="1144800" lvl="2" indent="-230400">
              <a:lnSpc>
                <a:spcPct val="100000"/>
              </a:lnSpc>
              <a:spcBef>
                <a:spcPts val="1000"/>
              </a:spcBef>
            </a:pPr>
            <a:r>
              <a:rPr lang="en-US" altLang="en-US" sz="1600" dirty="0"/>
              <a:t>By using the processor</a:t>
            </a:r>
            <a:r>
              <a:rPr lang="ja-JP" altLang="en-US" sz="1600" dirty="0"/>
              <a:t>’</a:t>
            </a:r>
            <a:r>
              <a:rPr lang="en-US" altLang="ja-JP" sz="1600" dirty="0"/>
              <a:t>s interrupt control hardware to disable interrupts during a critical section, the kernel guarantees that it can proceed without the risk of concurrent access of shared data structures</a:t>
            </a:r>
          </a:p>
          <a:p>
            <a:pPr marL="622800" lvl="1" indent="-320400">
              <a:lnSpc>
                <a:spcPct val="100000"/>
              </a:lnSpc>
              <a:spcBef>
                <a:spcPts val="1000"/>
              </a:spcBef>
            </a:pPr>
            <a:r>
              <a:rPr lang="en-US" altLang="en-US" sz="1800" dirty="0"/>
              <a:t>Provides spin locks, semaphores, and reader-writer versions of both</a:t>
            </a:r>
          </a:p>
          <a:p>
            <a:pPr marL="1144800" lvl="2" indent="-230400">
              <a:lnSpc>
                <a:spcPct val="100000"/>
              </a:lnSpc>
              <a:spcBef>
                <a:spcPts val="1000"/>
              </a:spcBef>
            </a:pPr>
            <a:r>
              <a:rPr lang="en-US" altLang="en-US" sz="1600" dirty="0"/>
              <a:t>Behavior modified if on single processor or multi:</a:t>
            </a:r>
          </a:p>
        </p:txBody>
      </p:sp>
      <p:graphicFrame>
        <p:nvGraphicFramePr>
          <p:cNvPr id="3" name="Table 10" descr="Table is accessible to screen readers">
            <a:extLst>
              <a:ext uri="{FF2B5EF4-FFF2-40B4-BE49-F238E27FC236}">
                <a16:creationId xmlns:a16="http://schemas.microsoft.com/office/drawing/2014/main" id="{C1E6D439-7E66-476B-924A-CB91357982B0}"/>
              </a:ext>
            </a:extLst>
          </p:cNvPr>
          <p:cNvGraphicFramePr>
            <a:graphicFrameLocks noGrp="1"/>
          </p:cNvGraphicFramePr>
          <p:nvPr>
            <p:ph sz="quarter" idx="13"/>
            <p:extLst>
              <p:ext uri="{D42A27DB-BD31-4B8C-83A1-F6EECF244321}">
                <p14:modId xmlns:p14="http://schemas.microsoft.com/office/powerpoint/2010/main" val="4054084036"/>
              </p:ext>
            </p:extLst>
          </p:nvPr>
        </p:nvGraphicFramePr>
        <p:xfrm>
          <a:off x="1937357" y="5329738"/>
          <a:ext cx="5259762" cy="919437"/>
        </p:xfrm>
        <a:graphic>
          <a:graphicData uri="http://schemas.openxmlformats.org/drawingml/2006/table">
            <a:tbl>
              <a:tblPr firstRow="1" bandRow="1">
                <a:tableStyleId>{5C22544A-7EE6-4342-B048-85BDC9FD1C3A}</a:tableStyleId>
              </a:tblPr>
              <a:tblGrid>
                <a:gridCol w="2629881">
                  <a:extLst>
                    <a:ext uri="{9D8B030D-6E8A-4147-A177-3AD203B41FA5}">
                      <a16:colId xmlns:a16="http://schemas.microsoft.com/office/drawing/2014/main" val="4170015971"/>
                    </a:ext>
                  </a:extLst>
                </a:gridCol>
                <a:gridCol w="2629881">
                  <a:extLst>
                    <a:ext uri="{9D8B030D-6E8A-4147-A177-3AD203B41FA5}">
                      <a16:colId xmlns:a16="http://schemas.microsoft.com/office/drawing/2014/main" val="1673887309"/>
                    </a:ext>
                  </a:extLst>
                </a:gridCol>
              </a:tblGrid>
              <a:tr h="306479">
                <a:tc>
                  <a:txBody>
                    <a:bodyPr/>
                    <a:lstStyle/>
                    <a:p>
                      <a:pPr algn="ctr"/>
                      <a:r>
                        <a:rPr lang="en-IN" sz="1500" dirty="0"/>
                        <a:t>single processor</a:t>
                      </a:r>
                    </a:p>
                  </a:txBody>
                  <a:tcPr marL="56777" marR="56777" marT="37785" marB="37785"/>
                </a:tc>
                <a:tc>
                  <a:txBody>
                    <a:bodyPr/>
                    <a:lstStyle/>
                    <a:p>
                      <a:pPr algn="ctr"/>
                      <a:r>
                        <a:rPr lang="en-IN" sz="1500" dirty="0"/>
                        <a:t>multiple processors</a:t>
                      </a:r>
                    </a:p>
                  </a:txBody>
                  <a:tcPr marL="56777" marR="56777" marT="37785" marB="37785"/>
                </a:tc>
                <a:extLst>
                  <a:ext uri="{0D108BD9-81ED-4DB2-BD59-A6C34878D82A}">
                    <a16:rowId xmlns:a16="http://schemas.microsoft.com/office/drawing/2014/main" val="2433699840"/>
                  </a:ext>
                </a:extLst>
              </a:tr>
              <a:tr h="306479">
                <a:tc>
                  <a:txBody>
                    <a:bodyPr/>
                    <a:lstStyle/>
                    <a:p>
                      <a:pPr algn="ctr"/>
                      <a:r>
                        <a:rPr lang="en-IN" sz="1500" dirty="0"/>
                        <a:t>Disable kernel preemption.</a:t>
                      </a:r>
                    </a:p>
                  </a:txBody>
                  <a:tcPr marL="56777" marR="56777" marT="37785" marB="3778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t>Acquire spin lock.</a:t>
                      </a:r>
                    </a:p>
                  </a:txBody>
                  <a:tcPr marL="56777" marR="56777" marT="37785" marB="37785"/>
                </a:tc>
                <a:extLst>
                  <a:ext uri="{0D108BD9-81ED-4DB2-BD59-A6C34878D82A}">
                    <a16:rowId xmlns:a16="http://schemas.microsoft.com/office/drawing/2014/main" val="104316417"/>
                  </a:ext>
                </a:extLst>
              </a:tr>
              <a:tr h="3064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dirty="0"/>
                        <a:t>Enable kernel preemption.</a:t>
                      </a:r>
                    </a:p>
                  </a:txBody>
                  <a:tcPr marL="56777" marR="56777" marT="37785" marB="37785"/>
                </a:tc>
                <a:tc>
                  <a:txBody>
                    <a:bodyPr/>
                    <a:lstStyle/>
                    <a:p>
                      <a:pPr algn="ctr"/>
                      <a:r>
                        <a:rPr lang="en-IN" sz="1500" dirty="0"/>
                        <a:t>Release spin lock.</a:t>
                      </a:r>
                    </a:p>
                  </a:txBody>
                  <a:tcPr marL="56777" marR="56777" marT="37785" marB="37785"/>
                </a:tc>
                <a:extLst>
                  <a:ext uri="{0D108BD9-81ED-4DB2-BD59-A6C34878D82A}">
                    <a16:rowId xmlns:a16="http://schemas.microsoft.com/office/drawing/2014/main" val="987107640"/>
                  </a:ext>
                </a:extLst>
              </a:tr>
            </a:tbl>
          </a:graphicData>
        </a:graphic>
      </p:graphicFrame>
      <p:sp>
        <p:nvSpPr>
          <p:cNvPr id="4" name="Slide Number Placeholder 3"/>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4360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Objectives</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dirty="0"/>
              <a:t>To explore the history of the U</a:t>
            </a:r>
            <a:r>
              <a:rPr lang="en-US" altLang="en-US" sz="100" dirty="0"/>
              <a:t> </a:t>
            </a:r>
            <a:r>
              <a:rPr lang="en-US" altLang="en-US" dirty="0"/>
              <a:t>N</a:t>
            </a:r>
            <a:r>
              <a:rPr lang="en-US" altLang="en-US" sz="100" dirty="0"/>
              <a:t> </a:t>
            </a:r>
            <a:r>
              <a:rPr lang="en-US" altLang="en-US" dirty="0"/>
              <a:t>I</a:t>
            </a:r>
            <a:r>
              <a:rPr lang="en-US" altLang="en-US" sz="100" dirty="0"/>
              <a:t> </a:t>
            </a:r>
            <a:r>
              <a:rPr lang="en-US" altLang="en-US" dirty="0"/>
              <a:t>X operating system from which Linux is derived and the principles upon which Linux’s design is based</a:t>
            </a:r>
          </a:p>
          <a:p>
            <a:pPr marL="291600" indent="-291600">
              <a:lnSpc>
                <a:spcPct val="100000"/>
              </a:lnSpc>
              <a:buFont typeface="Arial" panose="020B0604020202020204" pitchFamily="34" charset="0"/>
              <a:buChar char="•"/>
            </a:pPr>
            <a:r>
              <a:rPr lang="en-US" altLang="en-US" dirty="0"/>
              <a:t>To examine the Linux process model and illustrate how Linux schedules processes and provides </a:t>
            </a:r>
            <a:r>
              <a:rPr lang="en-US" altLang="en-US" dirty="0" err="1"/>
              <a:t>interprocess</a:t>
            </a:r>
            <a:r>
              <a:rPr lang="en-US" altLang="en-US" dirty="0"/>
              <a:t> communication</a:t>
            </a:r>
          </a:p>
          <a:p>
            <a:pPr marL="291600" indent="-291600">
              <a:lnSpc>
                <a:spcPct val="100000"/>
              </a:lnSpc>
              <a:buFont typeface="Arial" panose="020B0604020202020204" pitchFamily="34" charset="0"/>
              <a:buChar char="•"/>
            </a:pPr>
            <a:r>
              <a:rPr lang="en-US" altLang="en-US" dirty="0"/>
              <a:t>To look at memory management in Linux</a:t>
            </a:r>
          </a:p>
          <a:p>
            <a:pPr marL="291600" indent="-291600">
              <a:lnSpc>
                <a:spcPct val="100000"/>
              </a:lnSpc>
              <a:buFont typeface="Arial" panose="020B0604020202020204" pitchFamily="34" charset="0"/>
              <a:buChar char="•"/>
            </a:pPr>
            <a:r>
              <a:rPr lang="en-US" altLang="en-US" dirty="0"/>
              <a:t>To explore how Linux implements file systems and manages I/O devices </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28328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Kernel Synchronization </a:t>
            </a:r>
            <a:r>
              <a:rPr lang="en-US" altLang="en-US" sz="1000" dirty="0"/>
              <a:t>3</a:t>
            </a:r>
            <a:endParaRPr lang="en-IN" sz="100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200" dirty="0"/>
              <a:t>To avoid performance penalties, Linux</a:t>
            </a:r>
            <a:r>
              <a:rPr lang="ja-JP" altLang="en-US" sz="2200" dirty="0"/>
              <a:t>’</a:t>
            </a:r>
            <a:r>
              <a:rPr lang="en-US" altLang="ja-JP" sz="2200" dirty="0"/>
              <a:t>s kernel uses a synchronization architecture that allows long critical sections to run without having interrupts disabled for the critical section</a:t>
            </a:r>
            <a:r>
              <a:rPr lang="ja-JP" altLang="en-US" sz="2200" dirty="0"/>
              <a:t>’</a:t>
            </a:r>
            <a:r>
              <a:rPr lang="en-US" altLang="ja-JP" sz="2200" dirty="0"/>
              <a:t>s entire duration</a:t>
            </a:r>
            <a:endParaRPr lang="en-US" altLang="en-US" sz="2200" dirty="0"/>
          </a:p>
          <a:p>
            <a:pPr marL="291600" indent="-291600">
              <a:lnSpc>
                <a:spcPct val="100000"/>
              </a:lnSpc>
              <a:buFont typeface="Arial" panose="020B0604020202020204" pitchFamily="34" charset="0"/>
              <a:buChar char="•"/>
            </a:pPr>
            <a:r>
              <a:rPr lang="en-US" altLang="en-US" sz="2200" dirty="0"/>
              <a:t>Interrupt service routines are separated into a </a:t>
            </a:r>
            <a:r>
              <a:rPr lang="en-US" altLang="en-US" sz="2200" i="1" dirty="0"/>
              <a:t>top half</a:t>
            </a:r>
            <a:r>
              <a:rPr lang="en-US" altLang="en-US" sz="2200" dirty="0"/>
              <a:t> and a </a:t>
            </a:r>
            <a:r>
              <a:rPr lang="en-US" altLang="en-US" sz="2200" i="1" dirty="0"/>
              <a:t>bottom half</a:t>
            </a:r>
          </a:p>
          <a:p>
            <a:pPr marL="622800" lvl="1" indent="-320400">
              <a:lnSpc>
                <a:spcPct val="100000"/>
              </a:lnSpc>
              <a:spcBef>
                <a:spcPts val="1000"/>
              </a:spcBef>
              <a:buFont typeface="Arial" panose="020B0604020202020204" pitchFamily="34" charset="0"/>
              <a:buChar char="•"/>
            </a:pPr>
            <a:r>
              <a:rPr lang="en-US" altLang="en-US" sz="2000" dirty="0"/>
              <a:t>The top half is a normal interrupt service routine, and runs with recursive interrupts disabled</a:t>
            </a:r>
          </a:p>
          <a:p>
            <a:pPr marL="622800" lvl="1" indent="-320400">
              <a:lnSpc>
                <a:spcPct val="100000"/>
              </a:lnSpc>
              <a:spcBef>
                <a:spcPts val="1000"/>
              </a:spcBef>
              <a:buFont typeface="Arial" panose="020B0604020202020204" pitchFamily="34" charset="0"/>
              <a:buChar char="•"/>
            </a:pPr>
            <a:r>
              <a:rPr lang="en-US" altLang="en-US" sz="2000" dirty="0"/>
              <a:t>The bottom half is run, with all interrupts enabled, by a miniature scheduler that ensures that bottom halves never interrupt themselves</a:t>
            </a:r>
          </a:p>
          <a:p>
            <a:pPr marL="622800" lvl="1" indent="-320400">
              <a:lnSpc>
                <a:spcPct val="100000"/>
              </a:lnSpc>
              <a:spcBef>
                <a:spcPts val="1000"/>
              </a:spcBef>
              <a:buFont typeface="Arial" panose="020B0604020202020204" pitchFamily="34" charset="0"/>
              <a:buChar char="•"/>
            </a:pPr>
            <a:r>
              <a:rPr lang="en-US" altLang="en-US" sz="2000" dirty="0"/>
              <a:t>This architecture is completed by a mechanism for disabling selected bottom halves while executing normal, foreground kernel code</a:t>
            </a:r>
          </a:p>
        </p:txBody>
      </p:sp>
      <p:sp>
        <p:nvSpPr>
          <p:cNvPr id="4" name="Slide Number Placeholder 3"/>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98351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Interrupt Protection Levels</a:t>
            </a:r>
            <a:endParaRPr lang="en-IN" dirty="0"/>
          </a:p>
        </p:txBody>
      </p:sp>
      <p:pic>
        <p:nvPicPr>
          <p:cNvPr id="13" name="Content Placeholder 12" descr="Diagram shows four levels such as user-mode programs-preemptible, kernel-system service routines-preemptible, bottom-half interrupt handlers, and top-half interrupt handlers arranged according to increasing priority."/>
          <p:cNvPicPr>
            <a:picLocks noGrp="1" noChangeAspect="1"/>
          </p:cNvPicPr>
          <p:nvPr>
            <p:ph sz="quarter" idx="12"/>
          </p:nvPr>
        </p:nvPicPr>
        <p:blipFill>
          <a:blip r:embed="rId2"/>
          <a:stretch>
            <a:fillRect/>
          </a:stretch>
        </p:blipFill>
        <p:spPr>
          <a:xfrm>
            <a:off x="1942682" y="1786705"/>
            <a:ext cx="5249111" cy="2060627"/>
          </a:xfrm>
          <a:prstGeom prst="rect">
            <a:avLst/>
          </a:prstGeom>
        </p:spPr>
      </p:pic>
      <p:sp>
        <p:nvSpPr>
          <p:cNvPr id="7" name="Content Placeholder 6"/>
          <p:cNvSpPr>
            <a:spLocks noGrp="1"/>
          </p:cNvSpPr>
          <p:nvPr>
            <p:ph sz="quarter" idx="13"/>
          </p:nvPr>
        </p:nvSpPr>
        <p:spPr>
          <a:xfrm>
            <a:off x="331788" y="4103399"/>
            <a:ext cx="8470900" cy="2123781"/>
          </a:xfrm>
        </p:spPr>
        <p:txBody>
          <a:bodyPr>
            <a:normAutofit/>
          </a:bodyPr>
          <a:lstStyle/>
          <a:p>
            <a:pPr>
              <a:lnSpc>
                <a:spcPct val="100000"/>
              </a:lnSpc>
            </a:pPr>
            <a:r>
              <a:rPr lang="en-US" altLang="en-US" sz="2400" dirty="0"/>
              <a:t>Each level may be interrupted by code running at a higher level, but will never be interrupted by code running at the same or a lower level</a:t>
            </a:r>
          </a:p>
          <a:p>
            <a:pPr>
              <a:lnSpc>
                <a:spcPct val="100000"/>
              </a:lnSpc>
            </a:pPr>
            <a:r>
              <a:rPr lang="en-US" altLang="en-US" sz="2400" dirty="0"/>
              <a:t>User processes can always be preempted by another process when a time-sharing scheduling interrupt occurs</a:t>
            </a:r>
          </a:p>
        </p:txBody>
      </p:sp>
      <p:sp>
        <p:nvSpPr>
          <p:cNvPr id="4" name="Slide Number Placeholder 3"/>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6540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Symmetric Multiprocessing</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Linux 2.0 was the first Linux kernel to support </a:t>
            </a:r>
            <a:r>
              <a:rPr lang="en-US" altLang="en-US" sz="2200" b="1" dirty="0">
                <a:solidFill>
                  <a:srgbClr val="002060"/>
                </a:solidFill>
              </a:rPr>
              <a:t>S</a:t>
            </a:r>
            <a:r>
              <a:rPr lang="en-US" altLang="en-US" sz="100" b="1" dirty="0">
                <a:solidFill>
                  <a:srgbClr val="002060"/>
                </a:solidFill>
              </a:rPr>
              <a:t> </a:t>
            </a:r>
            <a:r>
              <a:rPr lang="en-US" altLang="en-US" sz="2200" b="1" dirty="0">
                <a:solidFill>
                  <a:srgbClr val="002060"/>
                </a:solidFill>
              </a:rPr>
              <a:t>M</a:t>
            </a:r>
            <a:r>
              <a:rPr lang="en-US" altLang="en-US" sz="100" b="1" dirty="0">
                <a:solidFill>
                  <a:srgbClr val="002060"/>
                </a:solidFill>
              </a:rPr>
              <a:t> </a:t>
            </a:r>
            <a:r>
              <a:rPr lang="en-US" altLang="en-US" sz="2200" b="1" dirty="0">
                <a:solidFill>
                  <a:srgbClr val="002060"/>
                </a:solidFill>
              </a:rPr>
              <a:t>P</a:t>
            </a:r>
            <a:r>
              <a:rPr lang="en-US" altLang="en-US" sz="2200" dirty="0"/>
              <a:t> hardware; separate processes or threads can execute in parallel on separate processors</a:t>
            </a:r>
          </a:p>
          <a:p>
            <a:pPr marL="291600" indent="-291600">
              <a:lnSpc>
                <a:spcPct val="100000"/>
              </a:lnSpc>
              <a:buFont typeface="Arial" panose="020B0604020202020204" pitchFamily="34" charset="0"/>
              <a:buChar char="•"/>
            </a:pPr>
            <a:r>
              <a:rPr lang="en-US" altLang="en-US" sz="2200" dirty="0"/>
              <a:t>Until version 2.2, to preserve the kernel</a:t>
            </a:r>
            <a:r>
              <a:rPr lang="ja-JP" altLang="en-US" sz="2200" dirty="0"/>
              <a:t>’</a:t>
            </a:r>
            <a:r>
              <a:rPr lang="en-US" altLang="ja-JP" sz="2200" dirty="0"/>
              <a:t>s </a:t>
            </a:r>
            <a:r>
              <a:rPr lang="en-US" altLang="ja-JP" sz="2200" dirty="0" err="1"/>
              <a:t>nonpreemptible</a:t>
            </a:r>
            <a:r>
              <a:rPr lang="en-US" altLang="ja-JP" sz="2200" dirty="0"/>
              <a:t> synchronization requirements, S</a:t>
            </a:r>
            <a:r>
              <a:rPr lang="en-US" altLang="ja-JP" sz="100" dirty="0"/>
              <a:t> </a:t>
            </a:r>
            <a:r>
              <a:rPr lang="en-US" altLang="ja-JP" sz="2200" dirty="0"/>
              <a:t>M</a:t>
            </a:r>
            <a:r>
              <a:rPr lang="en-US" altLang="ja-JP" sz="100" dirty="0"/>
              <a:t> </a:t>
            </a:r>
            <a:r>
              <a:rPr lang="en-US" altLang="ja-JP" sz="2200" dirty="0"/>
              <a:t>P imposes the restriction, via a single kernel spinlock, that only one processor at a time may execute kernel-mode code</a:t>
            </a:r>
            <a:endParaRPr lang="en-US" altLang="en-US" sz="2200" dirty="0"/>
          </a:p>
          <a:p>
            <a:pPr marL="291600" indent="-291600">
              <a:lnSpc>
                <a:spcPct val="100000"/>
              </a:lnSpc>
              <a:buFont typeface="Arial" panose="020B0604020202020204" pitchFamily="34" charset="0"/>
              <a:buChar char="•"/>
            </a:pPr>
            <a:r>
              <a:rPr lang="en-US" altLang="en-US" sz="2200" dirty="0"/>
              <a:t>Later releases implement more scalability by splitting single spinlock into multiple locks, each protecting a small subset of kernel data structures</a:t>
            </a:r>
          </a:p>
          <a:p>
            <a:pPr marL="291600" indent="-291600">
              <a:lnSpc>
                <a:spcPct val="100000"/>
              </a:lnSpc>
              <a:buFont typeface="Arial" panose="020B0604020202020204" pitchFamily="34" charset="0"/>
              <a:buChar char="•"/>
            </a:pPr>
            <a:r>
              <a:rPr lang="en-US" altLang="en-US" sz="2200" dirty="0"/>
              <a:t>Version 3.0 adds even more fine-grained locking, processor affinity, and load-balancing</a:t>
            </a:r>
          </a:p>
        </p:txBody>
      </p:sp>
      <p:sp>
        <p:nvSpPr>
          <p:cNvPr id="4" name="Slide Number Placeholder 3"/>
          <p:cNvSpPr>
            <a:spLocks noGrp="1"/>
          </p:cNvSpPr>
          <p:nvPr>
            <p:ph type="sldNum" sz="quarter" idx="10"/>
          </p:nvPr>
        </p:nvSpPr>
        <p:spPr/>
        <p:txBody>
          <a:bodyPr/>
          <a:lstStyle/>
          <a:p>
            <a:fld id="{D06C706D-0964-7842-B7B8-C5D733700528}" type="slidenum">
              <a:rPr lang="en-US" smtClean="0"/>
              <a:t>32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66629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Memory Management</a:t>
            </a:r>
            <a:endParaRPr lang="en-IN" dirty="0"/>
          </a:p>
        </p:txBody>
      </p:sp>
      <p:sp>
        <p:nvSpPr>
          <p:cNvPr id="6" name="Content Placeholder 5"/>
          <p:cNvSpPr>
            <a:spLocks noGrp="1"/>
          </p:cNvSpPr>
          <p:nvPr>
            <p:ph sz="quarter" idx="12"/>
          </p:nvPr>
        </p:nvSpPr>
        <p:spPr>
          <a:xfrm>
            <a:off x="332508" y="1594379"/>
            <a:ext cx="8470180" cy="2341013"/>
          </a:xfrm>
        </p:spPr>
        <p:txBody>
          <a:bodyPr>
            <a:normAutofit/>
          </a:bodyPr>
          <a:lstStyle/>
          <a:p>
            <a:pPr marL="291600" indent="-291600">
              <a:lnSpc>
                <a:spcPct val="100000"/>
              </a:lnSpc>
              <a:buFont typeface="Arial" panose="020B0604020202020204" pitchFamily="34" charset="0"/>
              <a:buChar char="•"/>
            </a:pPr>
            <a:r>
              <a:rPr lang="en-US" altLang="en-US" sz="2000" dirty="0"/>
              <a:t>Linux</a:t>
            </a:r>
            <a:r>
              <a:rPr lang="ja-JP" altLang="en-US" sz="2000" dirty="0"/>
              <a:t>’</a:t>
            </a:r>
            <a:r>
              <a:rPr lang="en-US" altLang="ja-JP" sz="2000" dirty="0"/>
              <a:t>s physical memory-management system deals with allocating and freeing pages, groups of pages, and small blocks of memory</a:t>
            </a:r>
            <a:endParaRPr lang="en-US" altLang="en-US" sz="2000" dirty="0"/>
          </a:p>
          <a:p>
            <a:pPr marL="291600" indent="-291600">
              <a:lnSpc>
                <a:spcPct val="100000"/>
              </a:lnSpc>
              <a:buFont typeface="Arial" panose="020B0604020202020204" pitchFamily="34" charset="0"/>
              <a:buChar char="•"/>
            </a:pPr>
            <a:r>
              <a:rPr lang="en-US" altLang="en-US" sz="2000" dirty="0"/>
              <a:t>It has additional mechanisms for handling virtual memory, memory mapped into the address space of running processes</a:t>
            </a:r>
          </a:p>
          <a:p>
            <a:pPr marL="291600" indent="-291600">
              <a:lnSpc>
                <a:spcPct val="100000"/>
              </a:lnSpc>
              <a:buFont typeface="Arial" panose="020B0604020202020204" pitchFamily="34" charset="0"/>
              <a:buChar char="•"/>
            </a:pPr>
            <a:r>
              <a:rPr lang="en-US" altLang="en-US" sz="2000" dirty="0"/>
              <a:t>Splits memory into four different </a:t>
            </a:r>
            <a:r>
              <a:rPr lang="en-US" altLang="en-US" sz="2000" b="1" dirty="0">
                <a:solidFill>
                  <a:srgbClr val="002060"/>
                </a:solidFill>
              </a:rPr>
              <a:t>zones</a:t>
            </a:r>
            <a:r>
              <a:rPr lang="en-US" altLang="en-US" sz="2000" dirty="0">
                <a:solidFill>
                  <a:srgbClr val="3366FF"/>
                </a:solidFill>
              </a:rPr>
              <a:t> </a:t>
            </a:r>
            <a:r>
              <a:rPr lang="en-US" altLang="en-US" sz="2000" dirty="0"/>
              <a:t>due to hardware characteristics</a:t>
            </a:r>
          </a:p>
          <a:p>
            <a:pPr marL="622800" lvl="1" indent="-320400">
              <a:lnSpc>
                <a:spcPct val="100000"/>
              </a:lnSpc>
              <a:buFont typeface="Arial" panose="020B0604020202020204" pitchFamily="34" charset="0"/>
              <a:buChar char="•"/>
            </a:pPr>
            <a:r>
              <a:rPr lang="en-US" altLang="en-US" sz="1800" dirty="0"/>
              <a:t>Architecture specific, for example on x86:</a:t>
            </a:r>
          </a:p>
        </p:txBody>
      </p:sp>
      <p:graphicFrame>
        <p:nvGraphicFramePr>
          <p:cNvPr id="8" name="Table 8" descr="Table is accessible to screen readers">
            <a:extLst>
              <a:ext uri="{FF2B5EF4-FFF2-40B4-BE49-F238E27FC236}">
                <a16:creationId xmlns:a16="http://schemas.microsoft.com/office/drawing/2014/main" id="{870D4DF2-B335-4B46-B08A-B3BB1B3C5593}"/>
              </a:ext>
            </a:extLst>
          </p:cNvPr>
          <p:cNvGraphicFramePr>
            <a:graphicFrameLocks noGrp="1"/>
          </p:cNvGraphicFramePr>
          <p:nvPr>
            <p:ph sz="quarter" idx="13"/>
            <p:extLst>
              <p:ext uri="{D42A27DB-BD31-4B8C-83A1-F6EECF244321}">
                <p14:modId xmlns:p14="http://schemas.microsoft.com/office/powerpoint/2010/main" val="105006438"/>
              </p:ext>
            </p:extLst>
          </p:nvPr>
        </p:nvGraphicFramePr>
        <p:xfrm>
          <a:off x="1674369" y="4180781"/>
          <a:ext cx="5785738" cy="1483360"/>
        </p:xfrm>
        <a:graphic>
          <a:graphicData uri="http://schemas.openxmlformats.org/drawingml/2006/table">
            <a:tbl>
              <a:tblPr firstRow="1" bandRow="1">
                <a:tableStyleId>{5C22544A-7EE6-4342-B048-85BDC9FD1C3A}</a:tableStyleId>
              </a:tblPr>
              <a:tblGrid>
                <a:gridCol w="2892869">
                  <a:extLst>
                    <a:ext uri="{9D8B030D-6E8A-4147-A177-3AD203B41FA5}">
                      <a16:colId xmlns:a16="http://schemas.microsoft.com/office/drawing/2014/main" val="1999472776"/>
                    </a:ext>
                  </a:extLst>
                </a:gridCol>
                <a:gridCol w="2892869">
                  <a:extLst>
                    <a:ext uri="{9D8B030D-6E8A-4147-A177-3AD203B41FA5}">
                      <a16:colId xmlns:a16="http://schemas.microsoft.com/office/drawing/2014/main" val="4084930019"/>
                    </a:ext>
                  </a:extLst>
                </a:gridCol>
              </a:tblGrid>
              <a:tr h="370840">
                <a:tc>
                  <a:txBody>
                    <a:bodyPr/>
                    <a:lstStyle/>
                    <a:p>
                      <a:pPr algn="ctr"/>
                      <a:r>
                        <a:rPr lang="en-IN" dirty="0"/>
                        <a:t>zone</a:t>
                      </a:r>
                    </a:p>
                  </a:txBody>
                  <a:tcPr marL="62455" marR="62455"/>
                </a:tc>
                <a:tc>
                  <a:txBody>
                    <a:bodyPr/>
                    <a:lstStyle/>
                    <a:p>
                      <a:pPr algn="ctr"/>
                      <a:r>
                        <a:rPr lang="en-IN" dirty="0"/>
                        <a:t>physical memory</a:t>
                      </a:r>
                    </a:p>
                  </a:txBody>
                  <a:tcPr marL="62455" marR="62455"/>
                </a:tc>
                <a:extLst>
                  <a:ext uri="{0D108BD9-81ED-4DB2-BD59-A6C34878D82A}">
                    <a16:rowId xmlns:a16="http://schemas.microsoft.com/office/drawing/2014/main" val="1369515623"/>
                  </a:ext>
                </a:extLst>
              </a:tr>
              <a:tr h="370840">
                <a:tc>
                  <a:txBody>
                    <a:bodyPr/>
                    <a:lstStyle/>
                    <a:p>
                      <a:pPr algn="ctr"/>
                      <a:r>
                        <a:rPr lang="en-IN" dirty="0"/>
                        <a:t>ZONE_DMA</a:t>
                      </a:r>
                    </a:p>
                  </a:txBody>
                  <a:tcPr marL="62455" marR="62455"/>
                </a:tc>
                <a:tc>
                  <a:txBody>
                    <a:bodyPr/>
                    <a:lstStyle/>
                    <a:p>
                      <a:pPr algn="ctr"/>
                      <a:r>
                        <a:rPr lang="en-IN" dirty="0"/>
                        <a:t>&lt; 16 MB</a:t>
                      </a:r>
                    </a:p>
                  </a:txBody>
                  <a:tcPr marL="62455" marR="62455"/>
                </a:tc>
                <a:extLst>
                  <a:ext uri="{0D108BD9-81ED-4DB2-BD59-A6C34878D82A}">
                    <a16:rowId xmlns:a16="http://schemas.microsoft.com/office/drawing/2014/main" val="307471951"/>
                  </a:ext>
                </a:extLst>
              </a:tr>
              <a:tr h="370840">
                <a:tc>
                  <a:txBody>
                    <a:bodyPr/>
                    <a:lstStyle/>
                    <a:p>
                      <a:pPr algn="ctr"/>
                      <a:r>
                        <a:rPr lang="en-IN" dirty="0"/>
                        <a:t>ZONE_NORMAL</a:t>
                      </a:r>
                    </a:p>
                  </a:txBody>
                  <a:tcPr marL="62455" marR="62455"/>
                </a:tc>
                <a:tc>
                  <a:txBody>
                    <a:bodyPr/>
                    <a:lstStyle/>
                    <a:p>
                      <a:pPr algn="ctr"/>
                      <a:r>
                        <a:rPr lang="en-IN" dirty="0"/>
                        <a:t>16 .. 896 MB</a:t>
                      </a:r>
                    </a:p>
                  </a:txBody>
                  <a:tcPr marL="62455" marR="62455"/>
                </a:tc>
                <a:extLst>
                  <a:ext uri="{0D108BD9-81ED-4DB2-BD59-A6C34878D82A}">
                    <a16:rowId xmlns:a16="http://schemas.microsoft.com/office/drawing/2014/main" val="3319573351"/>
                  </a:ext>
                </a:extLst>
              </a:tr>
              <a:tr h="370840">
                <a:tc>
                  <a:txBody>
                    <a:bodyPr/>
                    <a:lstStyle/>
                    <a:p>
                      <a:pPr algn="ctr"/>
                      <a:r>
                        <a:rPr lang="en-IN" dirty="0"/>
                        <a:t>ZONE_HIGHMEM</a:t>
                      </a:r>
                    </a:p>
                  </a:txBody>
                  <a:tcPr marL="62455" marR="62455"/>
                </a:tc>
                <a:tc>
                  <a:txBody>
                    <a:bodyPr/>
                    <a:lstStyle/>
                    <a:p>
                      <a:pPr algn="ctr"/>
                      <a:r>
                        <a:rPr lang="en-IN" dirty="0"/>
                        <a:t>&gt; 896 MB</a:t>
                      </a:r>
                    </a:p>
                  </a:txBody>
                  <a:tcPr marL="62455" marR="62455"/>
                </a:tc>
                <a:extLst>
                  <a:ext uri="{0D108BD9-81ED-4DB2-BD59-A6C34878D82A}">
                    <a16:rowId xmlns:a16="http://schemas.microsoft.com/office/drawing/2014/main" val="1607068406"/>
                  </a:ext>
                </a:extLst>
              </a:tr>
            </a:tbl>
          </a:graphicData>
        </a:graphic>
      </p:graphicFrame>
      <p:sp>
        <p:nvSpPr>
          <p:cNvPr id="4" name="Slide Number Placeholder 3"/>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951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Managing Physical Memory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761972"/>
          </a:xfrm>
        </p:spPr>
        <p:txBody>
          <a:bodyPr>
            <a:normAutofit/>
          </a:bodyPr>
          <a:lstStyle/>
          <a:p>
            <a:pPr marL="291600" indent="-291600">
              <a:lnSpc>
                <a:spcPct val="100000"/>
              </a:lnSpc>
              <a:buFont typeface="Arial" panose="020B0604020202020204" pitchFamily="34" charset="0"/>
              <a:buChar char="•"/>
            </a:pPr>
            <a:r>
              <a:rPr lang="en-US" altLang="en-US" sz="2400" dirty="0"/>
              <a:t>The page allocator allocates and frees all physical pages; it can allocate ranges of physically-contiguous pages on request</a:t>
            </a:r>
          </a:p>
          <a:p>
            <a:pPr marL="291600" indent="-291600">
              <a:lnSpc>
                <a:spcPct val="100000"/>
              </a:lnSpc>
              <a:buFont typeface="Arial" panose="020B0604020202020204" pitchFamily="34" charset="0"/>
              <a:buChar char="•"/>
            </a:pPr>
            <a:r>
              <a:rPr lang="en-US" altLang="en-US" sz="2400" dirty="0"/>
              <a:t>The allocator uses a buddy-heap algorithm to keep track of available physical pages</a:t>
            </a:r>
          </a:p>
          <a:p>
            <a:pPr marL="622800" lvl="1" indent="-320400">
              <a:lnSpc>
                <a:spcPct val="100000"/>
              </a:lnSpc>
              <a:spcBef>
                <a:spcPts val="1000"/>
              </a:spcBef>
              <a:buFont typeface="Arial" panose="020B0604020202020204" pitchFamily="34" charset="0"/>
              <a:buChar char="•"/>
            </a:pPr>
            <a:r>
              <a:rPr lang="en-US" altLang="en-US" sz="2200" dirty="0"/>
              <a:t>Each </a:t>
            </a:r>
            <a:r>
              <a:rPr lang="en-US" altLang="en-US" sz="2200" dirty="0" err="1"/>
              <a:t>allocatable</a:t>
            </a:r>
            <a:r>
              <a:rPr lang="en-US" altLang="en-US" sz="2200" dirty="0"/>
              <a:t> memory region is paired with an adjacent partner</a:t>
            </a:r>
          </a:p>
          <a:p>
            <a:pPr marL="622800" lvl="1" indent="-320400">
              <a:lnSpc>
                <a:spcPct val="100000"/>
              </a:lnSpc>
              <a:spcBef>
                <a:spcPts val="1000"/>
              </a:spcBef>
              <a:buFont typeface="Arial" panose="020B0604020202020204" pitchFamily="34" charset="0"/>
              <a:buChar char="•"/>
            </a:pPr>
            <a:r>
              <a:rPr lang="en-US" altLang="en-US" sz="2200" dirty="0"/>
              <a:t>Whenever two allocated partner regions are both freed up they are combined to form a larger region</a:t>
            </a:r>
          </a:p>
          <a:p>
            <a:pPr marL="622800" lvl="1" indent="-320400">
              <a:lnSpc>
                <a:spcPct val="100000"/>
              </a:lnSpc>
              <a:spcBef>
                <a:spcPts val="1000"/>
              </a:spcBef>
              <a:buFont typeface="Arial" panose="020B0604020202020204" pitchFamily="34" charset="0"/>
              <a:buChar char="•"/>
            </a:pPr>
            <a:r>
              <a:rPr lang="en-US" altLang="en-US" sz="2200" dirty="0"/>
              <a:t>If a small memory request cannot be satisfied by allocating an existing small free region, then a larger free region will be subdivided into two partners to satisfy the request</a:t>
            </a:r>
          </a:p>
        </p:txBody>
      </p:sp>
      <p:sp>
        <p:nvSpPr>
          <p:cNvPr id="4" name="Slide Number Placeholder 3"/>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45225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Managing Physical Memory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Memory allocations in the Linux kernel occur either statically (drivers reserve a contiguous area of memory during system boot time) or dynamically (via the page allocator)</a:t>
            </a:r>
          </a:p>
          <a:p>
            <a:pPr marL="291600" indent="-291600">
              <a:lnSpc>
                <a:spcPct val="100000"/>
              </a:lnSpc>
              <a:buFont typeface="Arial" panose="020B0604020202020204" pitchFamily="34" charset="0"/>
              <a:buChar char="•"/>
            </a:pPr>
            <a:r>
              <a:rPr lang="en-US" altLang="en-US" sz="2200" dirty="0"/>
              <a:t>Also uses </a:t>
            </a:r>
            <a:r>
              <a:rPr lang="en-US" altLang="en-US" sz="2200" b="1" dirty="0">
                <a:solidFill>
                  <a:srgbClr val="002060"/>
                </a:solidFill>
              </a:rPr>
              <a:t>slab allocator</a:t>
            </a:r>
            <a:r>
              <a:rPr lang="en-US" altLang="en-US" sz="2200" dirty="0">
                <a:solidFill>
                  <a:srgbClr val="3366FF"/>
                </a:solidFill>
              </a:rPr>
              <a:t> </a:t>
            </a:r>
            <a:r>
              <a:rPr lang="en-US" altLang="en-US" sz="2200" dirty="0"/>
              <a:t>for kernel memory</a:t>
            </a:r>
          </a:p>
          <a:p>
            <a:pPr marL="291600" indent="-291600">
              <a:lnSpc>
                <a:spcPct val="100000"/>
              </a:lnSpc>
              <a:buFont typeface="Arial" panose="020B0604020202020204" pitchFamily="34" charset="0"/>
              <a:buChar char="•"/>
            </a:pPr>
            <a:r>
              <a:rPr lang="en-US" altLang="en-US" sz="2200" b="1" dirty="0">
                <a:solidFill>
                  <a:srgbClr val="002060"/>
                </a:solidFill>
              </a:rPr>
              <a:t>Page cache</a:t>
            </a:r>
            <a:r>
              <a:rPr lang="en-US" altLang="en-US" sz="2200" dirty="0"/>
              <a:t> and virtual memory system also manage physical memory</a:t>
            </a:r>
          </a:p>
          <a:p>
            <a:pPr marL="622800" lvl="1" indent="-320400">
              <a:lnSpc>
                <a:spcPct val="100000"/>
              </a:lnSpc>
              <a:spcBef>
                <a:spcPts val="1000"/>
              </a:spcBef>
              <a:buFont typeface="Arial" panose="020B0604020202020204" pitchFamily="34" charset="0"/>
              <a:buChar char="•"/>
            </a:pPr>
            <a:r>
              <a:rPr lang="en-US" altLang="en-US" sz="2000" dirty="0"/>
              <a:t>Page cache is kernel’s main cache for files and main mechanism for I/O to block devices</a:t>
            </a:r>
          </a:p>
          <a:p>
            <a:pPr marL="622800" lvl="1" indent="-320400">
              <a:lnSpc>
                <a:spcPct val="100000"/>
              </a:lnSpc>
              <a:spcBef>
                <a:spcPts val="1000"/>
              </a:spcBef>
              <a:buFont typeface="Arial" panose="020B0604020202020204" pitchFamily="34" charset="0"/>
              <a:buChar char="•"/>
            </a:pPr>
            <a:r>
              <a:rPr lang="en-US" altLang="en-US" sz="2000" dirty="0"/>
              <a:t>Page cache stores entire pages of file contents for local and network file I/O</a:t>
            </a:r>
          </a:p>
        </p:txBody>
      </p:sp>
      <p:sp>
        <p:nvSpPr>
          <p:cNvPr id="4" name="Slide Number Placeholder 3"/>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2229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Splitting of Memory in a Buddy Heap</a:t>
            </a:r>
            <a:endParaRPr lang="en-IN" dirty="0"/>
          </a:p>
        </p:txBody>
      </p:sp>
      <p:pic>
        <p:nvPicPr>
          <p:cNvPr id="7" name="Content Placeholder 6" descr="Memory region of 16 K B splits into two regions of 8 KB, and one of 8 KB regions splits into two regions of 4 KB."/>
          <p:cNvPicPr>
            <a:picLocks noGrp="1" noChangeAspect="1"/>
          </p:cNvPicPr>
          <p:nvPr>
            <p:ph sz="quarter" idx="12"/>
          </p:nvPr>
        </p:nvPicPr>
        <p:blipFill>
          <a:blip r:embed="rId2"/>
          <a:stretch>
            <a:fillRect/>
          </a:stretch>
        </p:blipFill>
        <p:spPr>
          <a:xfrm>
            <a:off x="1793317" y="2229945"/>
            <a:ext cx="5547841" cy="3298222"/>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88255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Slab Allocator in Linux</a:t>
            </a:r>
            <a:endParaRPr lang="en-IN" dirty="0"/>
          </a:p>
        </p:txBody>
      </p:sp>
      <p:pic>
        <p:nvPicPr>
          <p:cNvPr id="7" name="Content Placeholder 6" descr="Diagram shows two kernel objects of 3 K B in size stored in caches and allocated as two physically contiguous pages in slabs and three kernel objects of 7 K B in size stored in caches and allocated as three physically contiguous pages in slabs."/>
          <p:cNvPicPr>
            <a:picLocks noGrp="1" noChangeAspect="1"/>
          </p:cNvPicPr>
          <p:nvPr>
            <p:ph sz="quarter" idx="12"/>
          </p:nvPr>
        </p:nvPicPr>
        <p:blipFill>
          <a:blip r:embed="rId2"/>
          <a:stretch>
            <a:fillRect/>
          </a:stretch>
        </p:blipFill>
        <p:spPr>
          <a:xfrm>
            <a:off x="1848186" y="1723933"/>
            <a:ext cx="5438103" cy="4310246"/>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12527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Virtual Memory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518554"/>
          </a:xfrm>
        </p:spPr>
        <p:txBody>
          <a:bodyPr>
            <a:normAutofit/>
          </a:bodyPr>
          <a:lstStyle/>
          <a:p>
            <a:pPr marL="291600" indent="-291600">
              <a:lnSpc>
                <a:spcPct val="100000"/>
              </a:lnSpc>
              <a:buFont typeface="Arial" panose="020B0604020202020204" pitchFamily="34" charset="0"/>
              <a:buChar char="•"/>
            </a:pPr>
            <a:r>
              <a:rPr lang="en-US" altLang="en-US" sz="2200" dirty="0"/>
              <a:t>The V</a:t>
            </a:r>
            <a:r>
              <a:rPr lang="en-US" altLang="en-US" sz="100" dirty="0"/>
              <a:t> </a:t>
            </a:r>
            <a:r>
              <a:rPr lang="en-US" altLang="en-US" sz="2200" dirty="0"/>
              <a:t>M system maintains the address space visible to each process: It creates pages of virtual memory on demand, and manages the loading of those pages from disk or their swapping back out to disk as required.</a:t>
            </a:r>
          </a:p>
          <a:p>
            <a:pPr marL="291600" indent="-291600">
              <a:lnSpc>
                <a:spcPct val="100000"/>
              </a:lnSpc>
              <a:buFont typeface="Arial" panose="020B0604020202020204" pitchFamily="34" charset="0"/>
              <a:buChar char="•"/>
            </a:pPr>
            <a:r>
              <a:rPr lang="en-US" altLang="en-US" sz="2200" dirty="0"/>
              <a:t>The V</a:t>
            </a:r>
            <a:r>
              <a:rPr lang="en-US" altLang="en-US" sz="100" dirty="0"/>
              <a:t> </a:t>
            </a:r>
            <a:r>
              <a:rPr lang="en-US" altLang="en-US" sz="2200" dirty="0"/>
              <a:t>M manager maintains two separate views of a process</a:t>
            </a:r>
            <a:r>
              <a:rPr lang="ja-JP" altLang="en-US" sz="2200" dirty="0"/>
              <a:t>’</a:t>
            </a:r>
            <a:r>
              <a:rPr lang="en-US" altLang="ja-JP" sz="2200" dirty="0"/>
              <a:t>s address space:</a:t>
            </a:r>
          </a:p>
          <a:p>
            <a:pPr marL="622800" lvl="1" indent="-320400">
              <a:lnSpc>
                <a:spcPct val="100000"/>
              </a:lnSpc>
              <a:spcBef>
                <a:spcPts val="1000"/>
              </a:spcBef>
              <a:buFont typeface="Arial" panose="020B0604020202020204" pitchFamily="34" charset="0"/>
              <a:buChar char="•"/>
            </a:pPr>
            <a:r>
              <a:rPr lang="en-US" altLang="en-US" sz="2000" dirty="0"/>
              <a:t>A logical view describing instructions concerning the layout of the address space</a:t>
            </a:r>
          </a:p>
          <a:p>
            <a:pPr marL="1144800" lvl="2" indent="-230400">
              <a:lnSpc>
                <a:spcPct val="100000"/>
              </a:lnSpc>
              <a:spcBef>
                <a:spcPts val="1000"/>
              </a:spcBef>
              <a:buFont typeface="Arial" panose="020B0604020202020204" pitchFamily="34" charset="0"/>
              <a:buChar char="•"/>
            </a:pPr>
            <a:r>
              <a:rPr lang="en-US" altLang="en-US" sz="1800" dirty="0"/>
              <a:t>The address space consists of a set of non-overlapping regions, each representing a continuous, page-aligned subset of the address space</a:t>
            </a:r>
          </a:p>
          <a:p>
            <a:pPr marL="622800" lvl="1" indent="-320400">
              <a:lnSpc>
                <a:spcPct val="100000"/>
              </a:lnSpc>
              <a:spcBef>
                <a:spcPts val="1000"/>
              </a:spcBef>
              <a:buFont typeface="Arial" panose="020B0604020202020204" pitchFamily="34" charset="0"/>
              <a:buChar char="•"/>
            </a:pPr>
            <a:r>
              <a:rPr lang="en-US" altLang="en-US" sz="2000" dirty="0"/>
              <a:t>A physical view of each address space which is stored in the hardware page tables for the process</a:t>
            </a:r>
          </a:p>
        </p:txBody>
      </p:sp>
      <p:sp>
        <p:nvSpPr>
          <p:cNvPr id="4" name="Slide Number Placeholder 3"/>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89479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Virtual Memory </a:t>
            </a:r>
            <a:r>
              <a:rPr lang="en-US" altLang="en-US" sz="1000" dirty="0"/>
              <a:t>2</a:t>
            </a:r>
            <a:endParaRPr lang="en-IN" sz="1000" dirty="0"/>
          </a:p>
        </p:txBody>
      </p:sp>
      <p:sp>
        <p:nvSpPr>
          <p:cNvPr id="3" name="Content Placeholder 2"/>
          <p:cNvSpPr>
            <a:spLocks noGrp="1"/>
          </p:cNvSpPr>
          <p:nvPr>
            <p:ph sz="quarter" idx="12"/>
          </p:nvPr>
        </p:nvSpPr>
        <p:spPr>
          <a:xfrm>
            <a:off x="332508" y="1786885"/>
            <a:ext cx="8470180" cy="2449449"/>
          </a:xfrm>
        </p:spPr>
        <p:txBody>
          <a:bodyPr>
            <a:normAutofit/>
          </a:bodyPr>
          <a:lstStyle/>
          <a:p>
            <a:pPr marL="291600" indent="-291600">
              <a:lnSpc>
                <a:spcPct val="100000"/>
              </a:lnSpc>
              <a:buFont typeface="Arial" panose="020B0604020202020204" pitchFamily="34" charset="0"/>
              <a:buChar char="•"/>
            </a:pPr>
            <a:r>
              <a:rPr lang="en-US" altLang="en-US" sz="2200" dirty="0"/>
              <a:t>Virtual memory regions are characterized by:</a:t>
            </a:r>
          </a:p>
          <a:p>
            <a:pPr marL="622800" lvl="1" indent="-320400">
              <a:lnSpc>
                <a:spcPct val="100000"/>
              </a:lnSpc>
              <a:spcBef>
                <a:spcPts val="1000"/>
              </a:spcBef>
              <a:buFont typeface="Arial" panose="020B0604020202020204" pitchFamily="34" charset="0"/>
              <a:buChar char="•"/>
            </a:pPr>
            <a:r>
              <a:rPr lang="en-US" altLang="en-US" sz="2000" dirty="0"/>
              <a:t>The backing store, which describes from where the pages for a region come; regions are usually backed by a file or by nothing (</a:t>
            </a:r>
            <a:r>
              <a:rPr lang="en-US" altLang="en-US" sz="2000" b="1" dirty="0">
                <a:solidFill>
                  <a:srgbClr val="002060"/>
                </a:solidFill>
              </a:rPr>
              <a:t>demand-zero memory</a:t>
            </a:r>
            <a:r>
              <a:rPr lang="en-US" altLang="en-US" sz="2000" dirty="0"/>
              <a:t>)</a:t>
            </a:r>
          </a:p>
          <a:p>
            <a:pPr marL="622800" lvl="1" indent="-320400">
              <a:lnSpc>
                <a:spcPct val="100000"/>
              </a:lnSpc>
              <a:spcBef>
                <a:spcPts val="1000"/>
              </a:spcBef>
              <a:buFont typeface="Arial" panose="020B0604020202020204" pitchFamily="34" charset="0"/>
              <a:buChar char="•"/>
            </a:pPr>
            <a:r>
              <a:rPr lang="en-US" altLang="en-US" sz="2000" dirty="0"/>
              <a:t>The region</a:t>
            </a:r>
            <a:r>
              <a:rPr lang="ja-JP" altLang="en-US" sz="2000" dirty="0"/>
              <a:t>’</a:t>
            </a:r>
            <a:r>
              <a:rPr lang="en-US" altLang="ja-JP" sz="2000" dirty="0"/>
              <a:t>s reaction to writes (page sharing or copy-on-write</a:t>
            </a:r>
          </a:p>
          <a:p>
            <a:pPr marL="291600" indent="-291600">
              <a:lnSpc>
                <a:spcPct val="100000"/>
              </a:lnSpc>
              <a:buFont typeface="Arial" panose="020B0604020202020204" pitchFamily="34" charset="0"/>
              <a:buChar char="•"/>
            </a:pPr>
            <a:r>
              <a:rPr lang="en-US" altLang="en-US" sz="2200" dirty="0"/>
              <a:t>The kernel creates a new virtual address space</a:t>
            </a:r>
          </a:p>
        </p:txBody>
      </p:sp>
      <p:sp>
        <p:nvSpPr>
          <p:cNvPr id="6" name="Content Placeholder 5"/>
          <p:cNvSpPr>
            <a:spLocks noGrp="1"/>
          </p:cNvSpPr>
          <p:nvPr>
            <p:ph sz="quarter" idx="13"/>
          </p:nvPr>
        </p:nvSpPr>
        <p:spPr>
          <a:xfrm>
            <a:off x="332508" y="4282635"/>
            <a:ext cx="8470180" cy="1119470"/>
          </a:xfrm>
        </p:spPr>
        <p:txBody>
          <a:bodyPr>
            <a:normAutofit/>
          </a:bodyPr>
          <a:lstStyle/>
          <a:p>
            <a:pPr marL="804672" lvl="1" indent="-411480">
              <a:lnSpc>
                <a:spcPct val="100000"/>
              </a:lnSpc>
              <a:spcBef>
                <a:spcPts val="1000"/>
              </a:spcBef>
              <a:buFont typeface="+mj-lt"/>
              <a:buAutoNum type="arabicPeriod"/>
            </a:pPr>
            <a:r>
              <a:rPr lang="en-US" altLang="en-US" sz="2000" dirty="0"/>
              <a:t>When a process runs a new program with the </a:t>
            </a:r>
            <a:r>
              <a:rPr lang="en-US" altLang="en-US" sz="2000" dirty="0">
                <a:cs typeface="Courier New" panose="02070309020205020404" pitchFamily="49" charset="0"/>
              </a:rPr>
              <a:t>exec () </a:t>
            </a:r>
            <a:r>
              <a:rPr lang="en-US" altLang="en-US" sz="2000" dirty="0"/>
              <a:t>system call</a:t>
            </a:r>
          </a:p>
          <a:p>
            <a:pPr marL="804672" lvl="1" indent="-411480">
              <a:lnSpc>
                <a:spcPct val="100000"/>
              </a:lnSpc>
              <a:spcBef>
                <a:spcPts val="1000"/>
              </a:spcBef>
              <a:buFont typeface="+mj-lt"/>
              <a:buAutoNum type="arabicPeriod"/>
            </a:pPr>
            <a:r>
              <a:rPr lang="en-US" altLang="en-US" sz="2000" dirty="0"/>
              <a:t>Upon creation of a new process by the </a:t>
            </a:r>
            <a:r>
              <a:rPr lang="en-US" altLang="en-US" sz="2000" dirty="0">
                <a:cs typeface="Courier New" panose="02070309020205020404" pitchFamily="49" charset="0"/>
              </a:rPr>
              <a:t>fork ()</a:t>
            </a:r>
            <a:r>
              <a:rPr lang="en-US" altLang="en-US" sz="2000" dirty="0"/>
              <a:t> system call</a:t>
            </a:r>
          </a:p>
        </p:txBody>
      </p:sp>
      <p:sp>
        <p:nvSpPr>
          <p:cNvPr id="4" name="Slide Number Placeholder 3"/>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4650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History</a:t>
            </a:r>
            <a:endParaRPr lang="en-IN"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2000" dirty="0"/>
              <a:t>Linux is a modern, free operating system based on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standards</a:t>
            </a:r>
          </a:p>
          <a:p>
            <a:pPr marL="291600" indent="-291600">
              <a:lnSpc>
                <a:spcPct val="100000"/>
              </a:lnSpc>
              <a:buFont typeface="Arial" panose="020B0604020202020204" pitchFamily="34" charset="0"/>
              <a:buChar char="•"/>
            </a:pPr>
            <a:r>
              <a:rPr lang="en-US" altLang="en-US" sz="2000" dirty="0"/>
              <a:t>First developed as a small but self-contained kernel in 19</a:t>
            </a:r>
            <a:r>
              <a:rPr lang="en-US" altLang="en-US" sz="100" dirty="0"/>
              <a:t> </a:t>
            </a:r>
            <a:r>
              <a:rPr lang="en-US" altLang="en-US" sz="2000" dirty="0"/>
              <a:t>91 by Linus Torvalds, with the major design goal of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compatibility, released as open source</a:t>
            </a:r>
          </a:p>
          <a:p>
            <a:pPr marL="291600" indent="-291600">
              <a:lnSpc>
                <a:spcPct val="100000"/>
              </a:lnSpc>
              <a:buFont typeface="Arial" panose="020B0604020202020204" pitchFamily="34" charset="0"/>
              <a:buChar char="•"/>
            </a:pPr>
            <a:r>
              <a:rPr lang="en-US" altLang="en-US" sz="2000" dirty="0"/>
              <a:t>Its history has been one of collaboration by many users from all around the world, corresponding almost exclusively over the Internet</a:t>
            </a:r>
          </a:p>
          <a:p>
            <a:pPr marL="291600" indent="-291600">
              <a:lnSpc>
                <a:spcPct val="100000"/>
              </a:lnSpc>
              <a:buFont typeface="Arial" panose="020B0604020202020204" pitchFamily="34" charset="0"/>
              <a:buChar char="•"/>
            </a:pPr>
            <a:r>
              <a:rPr lang="en-US" altLang="en-US" sz="2000" dirty="0"/>
              <a:t>It has been designed to run efficiently and reliably on common P</a:t>
            </a:r>
            <a:r>
              <a:rPr lang="en-US" altLang="en-US" sz="100" dirty="0"/>
              <a:t> </a:t>
            </a:r>
            <a:r>
              <a:rPr lang="en-US" altLang="en-US" sz="2000" dirty="0"/>
              <a:t>C hardware, but also runs on a variety of other platforms</a:t>
            </a:r>
          </a:p>
          <a:p>
            <a:pPr marL="291600" indent="-291600">
              <a:lnSpc>
                <a:spcPct val="100000"/>
              </a:lnSpc>
              <a:buFont typeface="Arial" panose="020B0604020202020204" pitchFamily="34" charset="0"/>
              <a:buChar char="•"/>
            </a:pPr>
            <a:r>
              <a:rPr lang="en-US" altLang="en-US" sz="2000" dirty="0"/>
              <a:t>The core Linux operating system </a:t>
            </a:r>
            <a:r>
              <a:rPr lang="en-US" altLang="en-US" sz="2000" b="1" dirty="0">
                <a:solidFill>
                  <a:srgbClr val="002060"/>
                </a:solidFill>
              </a:rPr>
              <a:t>kernel</a:t>
            </a:r>
            <a:r>
              <a:rPr lang="en-US" altLang="en-US" sz="2000" dirty="0"/>
              <a:t> is entirely original, but it can run much existing free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software, resulting in an entire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X-compatible operating system free from proprietary code</a:t>
            </a:r>
          </a:p>
          <a:p>
            <a:pPr marL="291600" indent="-291600">
              <a:lnSpc>
                <a:spcPct val="100000"/>
              </a:lnSpc>
              <a:buFont typeface="Arial" panose="020B0604020202020204" pitchFamily="34" charset="0"/>
              <a:buChar char="•"/>
            </a:pPr>
            <a:r>
              <a:rPr lang="en-US" altLang="en-US" sz="2000" b="1" dirty="0">
                <a:solidFill>
                  <a:srgbClr val="002060"/>
                </a:solidFill>
              </a:rPr>
              <a:t>Linux system</a:t>
            </a:r>
            <a:r>
              <a:rPr lang="en-US" altLang="en-US" sz="2000" b="1" dirty="0">
                <a:solidFill>
                  <a:srgbClr val="3366FF"/>
                </a:solidFill>
              </a:rPr>
              <a:t> </a:t>
            </a:r>
            <a:r>
              <a:rPr lang="en-US" altLang="en-US" sz="2000" dirty="0"/>
              <a:t>has many, varying </a:t>
            </a:r>
            <a:r>
              <a:rPr lang="en-US" altLang="en-US" sz="2000" b="1" dirty="0">
                <a:solidFill>
                  <a:srgbClr val="002060"/>
                </a:solidFill>
              </a:rPr>
              <a:t>Linux distributions</a:t>
            </a:r>
            <a:r>
              <a:rPr lang="en-US" altLang="en-US" sz="2000" dirty="0">
                <a:solidFill>
                  <a:srgbClr val="3366FF"/>
                </a:solidFill>
              </a:rPr>
              <a:t> </a:t>
            </a:r>
            <a:r>
              <a:rPr lang="en-US" altLang="en-US" sz="2000" dirty="0"/>
              <a:t>including the kernel, applications, and management tools</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97476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Virtual Memory </a:t>
            </a:r>
            <a:r>
              <a:rPr lang="en-US" altLang="en-US" sz="1000" dirty="0"/>
              <a:t>3</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On executing a new program, the process is given a new, completely empty virtual-address space; the program-loading routines populate the address space with virtual-memory regions</a:t>
            </a:r>
          </a:p>
          <a:p>
            <a:pPr marL="291600" indent="-291600">
              <a:lnSpc>
                <a:spcPct val="100000"/>
              </a:lnSpc>
              <a:buFont typeface="Arial" panose="020B0604020202020204" pitchFamily="34" charset="0"/>
              <a:buChar char="•"/>
            </a:pPr>
            <a:r>
              <a:rPr lang="en-US" altLang="en-US" sz="2200" dirty="0"/>
              <a:t>Creating a new process with </a:t>
            </a:r>
            <a:r>
              <a:rPr lang="en-US" altLang="en-US" sz="2200" dirty="0">
                <a:cs typeface="Courier New" panose="02070309020205020404" pitchFamily="49" charset="0"/>
              </a:rPr>
              <a:t>fork () </a:t>
            </a:r>
            <a:r>
              <a:rPr lang="en-US" altLang="en-US" sz="2200" dirty="0"/>
              <a:t>involves creating a complete copy of the existing process</a:t>
            </a:r>
            <a:r>
              <a:rPr lang="ja-JP" altLang="en-US" sz="2200" dirty="0"/>
              <a:t>’</a:t>
            </a:r>
            <a:r>
              <a:rPr lang="en-US" altLang="ja-JP" sz="2200" dirty="0"/>
              <a:t>s virtual address space</a:t>
            </a:r>
          </a:p>
          <a:p>
            <a:pPr marL="622800" lvl="1" indent="-320400">
              <a:lnSpc>
                <a:spcPct val="100000"/>
              </a:lnSpc>
              <a:spcBef>
                <a:spcPts val="1000"/>
              </a:spcBef>
              <a:buFont typeface="Arial" panose="020B0604020202020204" pitchFamily="34" charset="0"/>
              <a:buChar char="•"/>
            </a:pPr>
            <a:r>
              <a:rPr lang="en-US" altLang="en-US" sz="2000" dirty="0"/>
              <a:t>The kernel copies the parent process</a:t>
            </a:r>
            <a:r>
              <a:rPr lang="ja-JP" altLang="en-US" sz="2000" dirty="0"/>
              <a:t>’</a:t>
            </a:r>
            <a:r>
              <a:rPr lang="en-US" altLang="ja-JP" sz="2000" dirty="0"/>
              <a:t>s V</a:t>
            </a:r>
            <a:r>
              <a:rPr lang="en-US" altLang="ja-JP" sz="100" dirty="0"/>
              <a:t> </a:t>
            </a:r>
            <a:r>
              <a:rPr lang="en-US" altLang="ja-JP" sz="2000" dirty="0"/>
              <a:t>M</a:t>
            </a:r>
            <a:r>
              <a:rPr lang="en-US" altLang="ja-JP" sz="100" dirty="0"/>
              <a:t> </a:t>
            </a:r>
            <a:r>
              <a:rPr lang="en-US" altLang="ja-JP" sz="2000" dirty="0"/>
              <a:t>A descriptors, then creates a new set of page tables for the child</a:t>
            </a:r>
          </a:p>
          <a:p>
            <a:pPr marL="622800" lvl="1" indent="-320400">
              <a:lnSpc>
                <a:spcPct val="100000"/>
              </a:lnSpc>
              <a:spcBef>
                <a:spcPts val="1000"/>
              </a:spcBef>
              <a:buFont typeface="Arial" panose="020B0604020202020204" pitchFamily="34" charset="0"/>
              <a:buChar char="•"/>
            </a:pPr>
            <a:r>
              <a:rPr lang="en-US" altLang="en-US" sz="2000" dirty="0"/>
              <a:t>The parent</a:t>
            </a:r>
            <a:r>
              <a:rPr lang="ja-JP" altLang="en-US" sz="2000" dirty="0"/>
              <a:t>’</a:t>
            </a:r>
            <a:r>
              <a:rPr lang="en-US" altLang="ja-JP" sz="2000" dirty="0"/>
              <a:t>s page tables are copied directly into the child</a:t>
            </a:r>
            <a:r>
              <a:rPr lang="ja-JP" altLang="en-US" sz="2000" dirty="0"/>
              <a:t>’</a:t>
            </a:r>
            <a:r>
              <a:rPr lang="en-US" altLang="ja-JP" sz="2000" dirty="0"/>
              <a:t>s, with the reference count of each page covered being incremented</a:t>
            </a:r>
          </a:p>
          <a:p>
            <a:pPr marL="622800" lvl="1" indent="-320400">
              <a:lnSpc>
                <a:spcPct val="100000"/>
              </a:lnSpc>
              <a:spcBef>
                <a:spcPts val="1000"/>
              </a:spcBef>
              <a:buFont typeface="Arial" panose="020B0604020202020204" pitchFamily="34" charset="0"/>
              <a:buChar char="•"/>
            </a:pPr>
            <a:r>
              <a:rPr lang="en-US" altLang="en-US" sz="2000" dirty="0"/>
              <a:t>After the fork, the parent and child share the same physical pages of memory in their address spaces</a:t>
            </a:r>
          </a:p>
        </p:txBody>
      </p:sp>
      <p:sp>
        <p:nvSpPr>
          <p:cNvPr id="4" name="Slide Number Placeholder 3"/>
          <p:cNvSpPr>
            <a:spLocks noGrp="1"/>
          </p:cNvSpPr>
          <p:nvPr>
            <p:ph type="sldNum" sz="quarter" idx="10"/>
          </p:nvPr>
        </p:nvSpPr>
        <p:spPr/>
        <p:txBody>
          <a:bodyPr/>
          <a:lstStyle/>
          <a:p>
            <a:fld id="{D06C706D-0964-7842-B7B8-C5D733700528}" type="slidenum">
              <a:rPr lang="en-US" smtClean="0"/>
              <a:t>40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27907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Swapping and Paging</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dirty="0"/>
              <a:t>The V</a:t>
            </a:r>
            <a:r>
              <a:rPr lang="en-US" altLang="en-US" sz="100" dirty="0"/>
              <a:t> </a:t>
            </a:r>
            <a:r>
              <a:rPr lang="en-US" altLang="en-US" sz="2200" dirty="0"/>
              <a:t>M paging system relocates pages of memory from physical memory out to disk when the memory is needed for something else</a:t>
            </a:r>
          </a:p>
          <a:p>
            <a:pPr marL="291600" indent="-291600">
              <a:lnSpc>
                <a:spcPct val="100000"/>
              </a:lnSpc>
              <a:buFont typeface="Arial" panose="020B0604020202020204" pitchFamily="34" charset="0"/>
              <a:buChar char="•"/>
            </a:pPr>
            <a:r>
              <a:rPr lang="en-US" altLang="en-US" sz="2200" dirty="0"/>
              <a:t>The V</a:t>
            </a:r>
            <a:r>
              <a:rPr lang="en-US" altLang="en-US" sz="100" dirty="0"/>
              <a:t> </a:t>
            </a:r>
            <a:r>
              <a:rPr lang="en-US" altLang="en-US" sz="2200" dirty="0"/>
              <a:t>M paging system can be divided into two sections:</a:t>
            </a:r>
          </a:p>
          <a:p>
            <a:pPr marL="622800" lvl="1" indent="-320400">
              <a:lnSpc>
                <a:spcPct val="100000"/>
              </a:lnSpc>
              <a:spcBef>
                <a:spcPts val="1000"/>
              </a:spcBef>
              <a:buFont typeface="Arial" panose="020B0604020202020204" pitchFamily="34" charset="0"/>
              <a:buChar char="•"/>
            </a:pPr>
            <a:r>
              <a:rPr lang="en-US" altLang="en-US" sz="2000" dirty="0"/>
              <a:t>The </a:t>
            </a:r>
            <a:r>
              <a:rPr lang="en-US" altLang="en-US" sz="2000" b="1" dirty="0" err="1">
                <a:solidFill>
                  <a:srgbClr val="002060"/>
                </a:solidFill>
              </a:rPr>
              <a:t>pageout</a:t>
            </a:r>
            <a:r>
              <a:rPr lang="en-US" altLang="en-US" sz="2000" b="1" dirty="0">
                <a:solidFill>
                  <a:srgbClr val="002060"/>
                </a:solidFill>
              </a:rPr>
              <a:t>-policy</a:t>
            </a:r>
            <a:r>
              <a:rPr lang="en-US" altLang="en-US" sz="2000" b="1" dirty="0">
                <a:solidFill>
                  <a:srgbClr val="3366FF"/>
                </a:solidFill>
              </a:rPr>
              <a:t> </a:t>
            </a:r>
            <a:r>
              <a:rPr lang="en-US" altLang="en-US" sz="2000" dirty="0"/>
              <a:t>algorithm decides which pages to write out to disk, and when</a:t>
            </a:r>
          </a:p>
          <a:p>
            <a:pPr marL="622800" lvl="1" indent="-320400">
              <a:lnSpc>
                <a:spcPct val="100000"/>
              </a:lnSpc>
              <a:spcBef>
                <a:spcPts val="1000"/>
              </a:spcBef>
              <a:buFont typeface="Arial" panose="020B0604020202020204" pitchFamily="34" charset="0"/>
              <a:buChar char="•"/>
            </a:pPr>
            <a:r>
              <a:rPr lang="en-US" altLang="en-US" sz="2000" dirty="0"/>
              <a:t>The </a:t>
            </a:r>
            <a:r>
              <a:rPr lang="en-US" altLang="en-US" sz="2000" b="1" dirty="0">
                <a:solidFill>
                  <a:srgbClr val="002060"/>
                </a:solidFill>
              </a:rPr>
              <a:t>paging mechanism</a:t>
            </a:r>
            <a:r>
              <a:rPr lang="en-US" altLang="en-US" sz="2000" b="1" dirty="0">
                <a:solidFill>
                  <a:srgbClr val="3366FF"/>
                </a:solidFill>
              </a:rPr>
              <a:t> </a:t>
            </a:r>
            <a:r>
              <a:rPr lang="en-US" altLang="en-US" sz="2000" dirty="0"/>
              <a:t>actually carries out the transfer, and pages data back into physical memory as needed</a:t>
            </a:r>
          </a:p>
          <a:p>
            <a:pPr marL="622800" lvl="1" indent="-320400">
              <a:lnSpc>
                <a:spcPct val="100000"/>
              </a:lnSpc>
              <a:spcBef>
                <a:spcPts val="1000"/>
              </a:spcBef>
              <a:buFont typeface="Arial" panose="020B0604020202020204" pitchFamily="34" charset="0"/>
              <a:buChar char="•"/>
            </a:pPr>
            <a:r>
              <a:rPr lang="en-US" altLang="en-US" sz="2000" dirty="0"/>
              <a:t>Can page out to either swap device or normal files</a:t>
            </a:r>
          </a:p>
          <a:p>
            <a:pPr marL="622800" lvl="1" indent="-320400">
              <a:lnSpc>
                <a:spcPct val="100000"/>
              </a:lnSpc>
              <a:spcBef>
                <a:spcPts val="1000"/>
              </a:spcBef>
              <a:buFont typeface="Arial" panose="020B0604020202020204" pitchFamily="34" charset="0"/>
              <a:buChar char="•"/>
            </a:pPr>
            <a:r>
              <a:rPr lang="en-US" altLang="en-US" sz="2000" dirty="0"/>
              <a:t>Bitmap used to track used blocks in swap space kept in physical memory</a:t>
            </a:r>
          </a:p>
          <a:p>
            <a:pPr marL="622800" lvl="1" indent="-320400">
              <a:lnSpc>
                <a:spcPct val="100000"/>
              </a:lnSpc>
              <a:spcBef>
                <a:spcPts val="1000"/>
              </a:spcBef>
              <a:buFont typeface="Arial" panose="020B0604020202020204" pitchFamily="34" charset="0"/>
              <a:buChar char="•"/>
            </a:pPr>
            <a:r>
              <a:rPr lang="en-US" altLang="en-US" sz="2000" dirty="0"/>
              <a:t>Allocator uses next-fit algorithm to try to write contiguous runs</a:t>
            </a:r>
          </a:p>
        </p:txBody>
      </p:sp>
      <p:sp>
        <p:nvSpPr>
          <p:cNvPr id="4" name="Slide Number Placeholder 3"/>
          <p:cNvSpPr>
            <a:spLocks noGrp="1"/>
          </p:cNvSpPr>
          <p:nvPr>
            <p:ph type="sldNum" sz="quarter" idx="10"/>
          </p:nvPr>
        </p:nvSpPr>
        <p:spPr/>
        <p:txBody>
          <a:bodyPr/>
          <a:lstStyle/>
          <a:p>
            <a:fld id="{D06C706D-0964-7842-B7B8-C5D733700528}" type="slidenum">
              <a:rPr lang="en-US" smtClean="0"/>
              <a:t>41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78744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Kernel Virtual Memory</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The Linux kernel reserves a constant, architecture-dependent region of the virtual address space of every process for its own internal use</a:t>
            </a:r>
          </a:p>
          <a:p>
            <a:pPr marL="291600" indent="-291600">
              <a:lnSpc>
                <a:spcPct val="100000"/>
              </a:lnSpc>
              <a:buFont typeface="Arial" panose="020B0604020202020204" pitchFamily="34" charset="0"/>
              <a:buChar char="•"/>
            </a:pPr>
            <a:r>
              <a:rPr lang="en-US" altLang="en-US" sz="2400" dirty="0"/>
              <a:t>This kernel virtual-memory area contains two regions:</a:t>
            </a:r>
          </a:p>
          <a:p>
            <a:pPr marL="622800" lvl="1" indent="-320400">
              <a:lnSpc>
                <a:spcPct val="100000"/>
              </a:lnSpc>
              <a:spcBef>
                <a:spcPts val="1000"/>
              </a:spcBef>
              <a:buFont typeface="Arial" panose="020B0604020202020204" pitchFamily="34" charset="0"/>
              <a:buChar char="•"/>
            </a:pPr>
            <a:r>
              <a:rPr lang="en-US" altLang="en-US" sz="2200" dirty="0"/>
              <a:t>A static area that contains page table references to every available physical page of memory in the system, so that there is a simple translation from physical to virtual addresses when running kernel code</a:t>
            </a:r>
          </a:p>
          <a:p>
            <a:pPr marL="622800" lvl="1" indent="-320400">
              <a:lnSpc>
                <a:spcPct val="100000"/>
              </a:lnSpc>
              <a:spcBef>
                <a:spcPts val="1000"/>
              </a:spcBef>
              <a:buFont typeface="Arial" panose="020B0604020202020204" pitchFamily="34" charset="0"/>
              <a:buChar char="•"/>
            </a:pPr>
            <a:r>
              <a:rPr lang="en-US" altLang="en-US" sz="2200" dirty="0"/>
              <a:t>The reminder of the reserved section is not reserved for any specific purpose; its page-table entries can be modified to point to any other areas of memory</a:t>
            </a:r>
          </a:p>
        </p:txBody>
      </p:sp>
      <p:sp>
        <p:nvSpPr>
          <p:cNvPr id="4" name="Slide Number Placeholder 3"/>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923864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Executing and Loading User Programs</a:t>
            </a:r>
            <a:endParaRPr lang="en-IN" dirty="0"/>
          </a:p>
        </p:txBody>
      </p:sp>
      <p:sp>
        <p:nvSpPr>
          <p:cNvPr id="3" name="Content Placeholder 2"/>
          <p:cNvSpPr>
            <a:spLocks noGrp="1"/>
          </p:cNvSpPr>
          <p:nvPr>
            <p:ph sz="quarter" idx="12"/>
          </p:nvPr>
        </p:nvSpPr>
        <p:spPr>
          <a:xfrm>
            <a:off x="332508" y="1594379"/>
            <a:ext cx="8470180" cy="4761972"/>
          </a:xfrm>
        </p:spPr>
        <p:txBody>
          <a:bodyPr>
            <a:normAutofit/>
          </a:bodyPr>
          <a:lstStyle/>
          <a:p>
            <a:pPr marL="291600" indent="-291600">
              <a:lnSpc>
                <a:spcPct val="100000"/>
              </a:lnSpc>
              <a:buFont typeface="Arial" panose="020B0604020202020204" pitchFamily="34" charset="0"/>
              <a:buChar char="•"/>
            </a:pPr>
            <a:r>
              <a:rPr lang="en-US" altLang="en-US" sz="2200" dirty="0"/>
              <a:t>Linux maintains a table of functions for loading programs; it gives each function the opportunity to try loading the given file when an exec system call is made</a:t>
            </a:r>
          </a:p>
          <a:p>
            <a:pPr marL="291600" indent="-291600">
              <a:lnSpc>
                <a:spcPct val="100000"/>
              </a:lnSpc>
              <a:buFont typeface="Arial" panose="020B0604020202020204" pitchFamily="34" charset="0"/>
              <a:buChar char="•"/>
            </a:pPr>
            <a:r>
              <a:rPr lang="en-US" altLang="en-US" sz="2200" dirty="0"/>
              <a:t>The registration of multiple loader routines allows Linux to support both the </a:t>
            </a:r>
            <a:r>
              <a:rPr lang="en-US" altLang="en-US" sz="2200" b="1" dirty="0">
                <a:solidFill>
                  <a:srgbClr val="002060"/>
                </a:solidFill>
              </a:rPr>
              <a:t>E</a:t>
            </a:r>
            <a:r>
              <a:rPr lang="en-US" altLang="en-US" sz="100" b="1" dirty="0">
                <a:solidFill>
                  <a:srgbClr val="002060"/>
                </a:solidFill>
              </a:rPr>
              <a:t> </a:t>
            </a:r>
            <a:r>
              <a:rPr lang="en-US" altLang="en-US" sz="2200" b="1" dirty="0">
                <a:solidFill>
                  <a:srgbClr val="002060"/>
                </a:solidFill>
              </a:rPr>
              <a:t>L</a:t>
            </a:r>
            <a:r>
              <a:rPr lang="en-US" altLang="en-US" sz="100" b="1" dirty="0">
                <a:solidFill>
                  <a:srgbClr val="002060"/>
                </a:solidFill>
              </a:rPr>
              <a:t> </a:t>
            </a:r>
            <a:r>
              <a:rPr lang="en-US" altLang="en-US" sz="2200" b="1" dirty="0">
                <a:solidFill>
                  <a:srgbClr val="002060"/>
                </a:solidFill>
              </a:rPr>
              <a:t>F</a:t>
            </a:r>
            <a:r>
              <a:rPr lang="en-US" altLang="en-US" sz="2200" dirty="0"/>
              <a:t> and </a:t>
            </a:r>
            <a:r>
              <a:rPr lang="en-US" altLang="en-US" sz="2200" b="1" dirty="0" err="1">
                <a:solidFill>
                  <a:srgbClr val="002060"/>
                </a:solidFill>
              </a:rPr>
              <a:t>a.out</a:t>
            </a:r>
            <a:r>
              <a:rPr lang="en-US" altLang="en-US" sz="2200" b="1" dirty="0">
                <a:solidFill>
                  <a:srgbClr val="3366FF"/>
                </a:solidFill>
              </a:rPr>
              <a:t> </a:t>
            </a:r>
            <a:r>
              <a:rPr lang="en-US" altLang="en-US" sz="2200" dirty="0"/>
              <a:t>binary formats</a:t>
            </a:r>
          </a:p>
          <a:p>
            <a:pPr marL="291600" indent="-291600">
              <a:lnSpc>
                <a:spcPct val="100000"/>
              </a:lnSpc>
              <a:buFont typeface="Arial" panose="020B0604020202020204" pitchFamily="34" charset="0"/>
              <a:buChar char="•"/>
            </a:pPr>
            <a:r>
              <a:rPr lang="en-US" altLang="en-US" sz="2200" dirty="0"/>
              <a:t>Initially, binary-file pages are mapped into virtual memory</a:t>
            </a:r>
          </a:p>
          <a:p>
            <a:pPr marL="622800" lvl="1" indent="-320400">
              <a:lnSpc>
                <a:spcPct val="100000"/>
              </a:lnSpc>
              <a:spcBef>
                <a:spcPts val="1000"/>
              </a:spcBef>
              <a:buFont typeface="Arial" panose="020B0604020202020204" pitchFamily="34" charset="0"/>
              <a:buChar char="•"/>
            </a:pPr>
            <a:r>
              <a:rPr lang="en-US" altLang="en-US" sz="2000" dirty="0"/>
              <a:t>Only when a program tries to access a given page will a page fault result in that page being loaded into physical memory</a:t>
            </a:r>
          </a:p>
          <a:p>
            <a:pPr marL="291600" indent="-291600">
              <a:lnSpc>
                <a:spcPct val="100000"/>
              </a:lnSpc>
              <a:buFont typeface="Arial" panose="020B0604020202020204" pitchFamily="34" charset="0"/>
              <a:buChar char="•"/>
            </a:pPr>
            <a:r>
              <a:rPr lang="en-US" altLang="en-US" sz="2200" dirty="0"/>
              <a:t>An E</a:t>
            </a:r>
            <a:r>
              <a:rPr lang="en-US" altLang="en-US" sz="100" dirty="0"/>
              <a:t> </a:t>
            </a:r>
            <a:r>
              <a:rPr lang="en-US" altLang="en-US" sz="2200" dirty="0"/>
              <a:t>L</a:t>
            </a:r>
            <a:r>
              <a:rPr lang="en-US" altLang="en-US" sz="100" dirty="0"/>
              <a:t> </a:t>
            </a:r>
            <a:r>
              <a:rPr lang="en-US" altLang="en-US" sz="2200" dirty="0"/>
              <a:t>F-format binary file consists of a header followed by several page-aligned sections</a:t>
            </a:r>
          </a:p>
          <a:p>
            <a:pPr marL="622800" lvl="1" indent="-320400">
              <a:lnSpc>
                <a:spcPct val="100000"/>
              </a:lnSpc>
              <a:spcBef>
                <a:spcPts val="1000"/>
              </a:spcBef>
              <a:buFont typeface="Arial" panose="020B0604020202020204" pitchFamily="34" charset="0"/>
              <a:buChar char="•"/>
            </a:pPr>
            <a:r>
              <a:rPr lang="en-US" altLang="en-US" sz="2000" dirty="0"/>
              <a:t>The E</a:t>
            </a:r>
            <a:r>
              <a:rPr lang="en-US" altLang="en-US" sz="100" dirty="0"/>
              <a:t> </a:t>
            </a:r>
            <a:r>
              <a:rPr lang="en-US" altLang="en-US" sz="2000" dirty="0"/>
              <a:t>L</a:t>
            </a:r>
            <a:r>
              <a:rPr lang="en-US" altLang="en-US" sz="100" dirty="0"/>
              <a:t> </a:t>
            </a:r>
            <a:r>
              <a:rPr lang="en-US" altLang="en-US" sz="2000" dirty="0"/>
              <a:t>F loader works by reading the header and mapping the sections of the file into separate regions of virtual memory</a:t>
            </a:r>
          </a:p>
        </p:txBody>
      </p:sp>
      <p:sp>
        <p:nvSpPr>
          <p:cNvPr id="4" name="Slide Number Placeholder 3"/>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69604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656693"/>
          </a:xfrm>
        </p:spPr>
        <p:txBody>
          <a:bodyPr>
            <a:noAutofit/>
          </a:bodyPr>
          <a:lstStyle/>
          <a:p>
            <a:r>
              <a:rPr lang="en-US" altLang="en-US" dirty="0"/>
              <a:t>Memory Layout for E</a:t>
            </a:r>
            <a:r>
              <a:rPr lang="en-US" altLang="en-US" sz="100" dirty="0"/>
              <a:t> </a:t>
            </a:r>
            <a:r>
              <a:rPr lang="en-US" altLang="en-US" dirty="0"/>
              <a:t>L</a:t>
            </a:r>
            <a:r>
              <a:rPr lang="en-US" altLang="en-US" sz="100" dirty="0"/>
              <a:t> </a:t>
            </a:r>
            <a:r>
              <a:rPr lang="en-US" altLang="en-US" dirty="0"/>
              <a:t>F Programs</a:t>
            </a:r>
            <a:endParaRPr lang="en-IN" dirty="0"/>
          </a:p>
        </p:txBody>
      </p:sp>
      <p:pic>
        <p:nvPicPr>
          <p:cNvPr id="7" name="Content Placeholder 6" descr="Diagram shows memory layout consisting of forbidden region, program text, initialized data, uninitialized data, run time data, brk pointer, memory-mapped regions, blank space, stack, and kernel virtual memory invisible to user-mode code."/>
          <p:cNvPicPr>
            <a:picLocks noGrp="1" noChangeAspect="1"/>
          </p:cNvPicPr>
          <p:nvPr>
            <p:ph sz="quarter" idx="12"/>
          </p:nvPr>
        </p:nvPicPr>
        <p:blipFill>
          <a:blip r:embed="rId2"/>
          <a:stretch>
            <a:fillRect/>
          </a:stretch>
        </p:blipFill>
        <p:spPr>
          <a:xfrm>
            <a:off x="1820752" y="1666016"/>
            <a:ext cx="5492972" cy="4426080"/>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4282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Static and Dynamic Linking </a:t>
            </a:r>
            <a:r>
              <a:rPr lang="en-US" altLang="en-US" sz="1000" dirty="0"/>
              <a:t>1</a:t>
            </a:r>
            <a:endParaRPr lang="en-IN" sz="100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dirty="0"/>
              <a:t>A program whose necessary library functions are embedded directly in the program</a:t>
            </a:r>
            <a:r>
              <a:rPr lang="ja-JP" altLang="en-US" dirty="0"/>
              <a:t>’</a:t>
            </a:r>
            <a:r>
              <a:rPr lang="en-US" altLang="ja-JP" dirty="0"/>
              <a:t>s executable binary file is </a:t>
            </a:r>
            <a:r>
              <a:rPr lang="en-US" altLang="ja-JP" b="1" i="1" dirty="0"/>
              <a:t>statically</a:t>
            </a:r>
            <a:r>
              <a:rPr lang="en-US" altLang="ja-JP" dirty="0"/>
              <a:t> linked to its libraries</a:t>
            </a:r>
            <a:endParaRPr lang="en-US" altLang="en-US" dirty="0"/>
          </a:p>
          <a:p>
            <a:pPr marL="291600" indent="-291600">
              <a:lnSpc>
                <a:spcPct val="100000"/>
              </a:lnSpc>
              <a:buFont typeface="Arial" panose="020B0604020202020204" pitchFamily="34" charset="0"/>
              <a:buChar char="•"/>
            </a:pPr>
            <a:r>
              <a:rPr lang="en-US" altLang="en-US" dirty="0"/>
              <a:t>The main disadvantage of static linkage is that every program generated must contain copies of exactly the same common system library functions</a:t>
            </a:r>
          </a:p>
          <a:p>
            <a:pPr marL="291600" indent="-291600">
              <a:lnSpc>
                <a:spcPct val="100000"/>
              </a:lnSpc>
              <a:buFont typeface="Arial" panose="020B0604020202020204" pitchFamily="34" charset="0"/>
              <a:buChar char="•"/>
            </a:pPr>
            <a:r>
              <a:rPr lang="en-US" altLang="en-US" i="1" dirty="0"/>
              <a:t>Dynamic</a:t>
            </a:r>
            <a:r>
              <a:rPr lang="en-US" altLang="en-US" dirty="0"/>
              <a:t> linking is more efficient in terms of both physical memory and disk-space usage because it loads the system libraries into memory only once</a:t>
            </a:r>
          </a:p>
        </p:txBody>
      </p:sp>
      <p:sp>
        <p:nvSpPr>
          <p:cNvPr id="4" name="Slide Number Placeholder 3"/>
          <p:cNvSpPr>
            <a:spLocks noGrp="1"/>
          </p:cNvSpPr>
          <p:nvPr>
            <p:ph type="sldNum" sz="quarter" idx="10"/>
          </p:nvPr>
        </p:nvSpPr>
        <p:spPr/>
        <p:txBody>
          <a:bodyPr/>
          <a:lstStyle/>
          <a:p>
            <a:fld id="{D06C706D-0964-7842-B7B8-C5D733700528}" type="slidenum">
              <a:rPr lang="en-US" smtClean="0"/>
              <a:t>45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84317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Static and Dynamic Linking </a:t>
            </a:r>
            <a:r>
              <a:rPr lang="en-US" altLang="en-US" sz="1000" dirty="0"/>
              <a:t>2</a:t>
            </a:r>
            <a:endParaRPr lang="en-IN" sz="1000" dirty="0"/>
          </a:p>
        </p:txBody>
      </p:sp>
      <p:sp>
        <p:nvSpPr>
          <p:cNvPr id="3" name="Content Placeholder 2"/>
          <p:cNvSpPr>
            <a:spLocks noGrp="1"/>
          </p:cNvSpPr>
          <p:nvPr>
            <p:ph sz="quarter" idx="12"/>
          </p:nvPr>
        </p:nvSpPr>
        <p:spPr>
          <a:xfrm>
            <a:off x="332508" y="1594379"/>
            <a:ext cx="8470180" cy="4391751"/>
          </a:xfrm>
        </p:spPr>
        <p:txBody>
          <a:bodyPr>
            <a:normAutofit/>
          </a:bodyPr>
          <a:lstStyle/>
          <a:p>
            <a:pPr marL="291600" indent="-291600">
              <a:lnSpc>
                <a:spcPct val="100000"/>
              </a:lnSpc>
              <a:buFont typeface="Arial" panose="020B0604020202020204" pitchFamily="34" charset="0"/>
              <a:buChar char="•"/>
            </a:pPr>
            <a:r>
              <a:rPr lang="en-US" altLang="en-US" sz="2200" dirty="0"/>
              <a:t>Linux implements dynamic linking in user mode through special linker library</a:t>
            </a:r>
          </a:p>
          <a:p>
            <a:pPr marL="622800" lvl="1" indent="-320400">
              <a:lnSpc>
                <a:spcPct val="100000"/>
              </a:lnSpc>
              <a:spcBef>
                <a:spcPts val="1000"/>
              </a:spcBef>
              <a:buFont typeface="Arial" panose="020B0604020202020204" pitchFamily="34" charset="0"/>
              <a:buChar char="•"/>
            </a:pPr>
            <a:r>
              <a:rPr lang="en-US" altLang="en-US" sz="2000" dirty="0"/>
              <a:t>Every dynamically linked program contains small statically linked function called when process starts</a:t>
            </a:r>
          </a:p>
          <a:p>
            <a:pPr marL="622800" lvl="1" indent="-320400">
              <a:lnSpc>
                <a:spcPct val="100000"/>
              </a:lnSpc>
              <a:spcBef>
                <a:spcPts val="1000"/>
              </a:spcBef>
              <a:buFont typeface="Arial" panose="020B0604020202020204" pitchFamily="34" charset="0"/>
              <a:buChar char="•"/>
            </a:pPr>
            <a:r>
              <a:rPr lang="en-US" altLang="en-US" sz="2000" dirty="0"/>
              <a:t>Maps the link library into memory</a:t>
            </a:r>
          </a:p>
          <a:p>
            <a:pPr marL="622800" lvl="1" indent="-320400">
              <a:lnSpc>
                <a:spcPct val="100000"/>
              </a:lnSpc>
              <a:spcBef>
                <a:spcPts val="1000"/>
              </a:spcBef>
              <a:buFont typeface="Arial" panose="020B0604020202020204" pitchFamily="34" charset="0"/>
              <a:buChar char="•"/>
            </a:pPr>
            <a:r>
              <a:rPr lang="en-US" altLang="en-US" sz="2000" dirty="0"/>
              <a:t>Link library determines dynamic libraries required by process and names of variables and functions needed</a:t>
            </a:r>
          </a:p>
          <a:p>
            <a:pPr marL="622800" lvl="1" indent="-320400">
              <a:lnSpc>
                <a:spcPct val="100000"/>
              </a:lnSpc>
              <a:spcBef>
                <a:spcPts val="1000"/>
              </a:spcBef>
              <a:buFont typeface="Arial" panose="020B0604020202020204" pitchFamily="34" charset="0"/>
              <a:buChar char="•"/>
            </a:pPr>
            <a:r>
              <a:rPr lang="en-US" altLang="en-US" sz="2000" dirty="0"/>
              <a:t>Maps libraries into middle of virtual memory and resolves references to symbols contained in the libraries</a:t>
            </a:r>
          </a:p>
          <a:p>
            <a:pPr marL="622800" lvl="1" indent="-320400">
              <a:lnSpc>
                <a:spcPct val="100000"/>
              </a:lnSpc>
              <a:spcBef>
                <a:spcPts val="1000"/>
              </a:spcBef>
              <a:buFont typeface="Arial" panose="020B0604020202020204" pitchFamily="34" charset="0"/>
              <a:buChar char="•"/>
            </a:pPr>
            <a:r>
              <a:rPr lang="en-US" altLang="en-US" sz="2000" dirty="0"/>
              <a:t>Shared libraries compiled to be </a:t>
            </a:r>
            <a:r>
              <a:rPr lang="en-US" altLang="en-US" sz="2000" b="1" dirty="0">
                <a:solidFill>
                  <a:srgbClr val="002060"/>
                </a:solidFill>
              </a:rPr>
              <a:t>position-independent code</a:t>
            </a:r>
            <a:r>
              <a:rPr lang="en-US" altLang="en-US" sz="2000" b="1" dirty="0">
                <a:solidFill>
                  <a:srgbClr val="3366FF"/>
                </a:solidFill>
              </a:rPr>
              <a:t> </a:t>
            </a:r>
            <a:r>
              <a:rPr lang="en-US" altLang="en-US" sz="2000" dirty="0"/>
              <a:t>(</a:t>
            </a:r>
            <a:r>
              <a:rPr lang="en-US" altLang="en-US" sz="2000" b="1" dirty="0">
                <a:solidFill>
                  <a:srgbClr val="002060"/>
                </a:solidFill>
              </a:rPr>
              <a:t>P</a:t>
            </a:r>
            <a:r>
              <a:rPr lang="en-US" altLang="en-US" sz="100" b="1" dirty="0">
                <a:solidFill>
                  <a:srgbClr val="002060"/>
                </a:solidFill>
              </a:rPr>
              <a:t> </a:t>
            </a:r>
            <a:r>
              <a:rPr lang="en-US" altLang="en-US" sz="2000" b="1" dirty="0">
                <a:solidFill>
                  <a:srgbClr val="002060"/>
                </a:solidFill>
              </a:rPr>
              <a:t>I</a:t>
            </a:r>
            <a:r>
              <a:rPr lang="en-US" altLang="en-US" sz="100" b="1" dirty="0">
                <a:solidFill>
                  <a:srgbClr val="002060"/>
                </a:solidFill>
              </a:rPr>
              <a:t> </a:t>
            </a:r>
            <a:r>
              <a:rPr lang="en-US" altLang="en-US" sz="2000" b="1" dirty="0">
                <a:solidFill>
                  <a:srgbClr val="002060"/>
                </a:solidFill>
              </a:rPr>
              <a:t>C</a:t>
            </a:r>
            <a:r>
              <a:rPr lang="en-US" altLang="en-US" sz="2000" dirty="0"/>
              <a:t>) so can be loaded anywhere</a:t>
            </a:r>
          </a:p>
        </p:txBody>
      </p:sp>
      <p:sp>
        <p:nvSpPr>
          <p:cNvPr id="4" name="Slide Number Placeholder 3"/>
          <p:cNvSpPr>
            <a:spLocks noGrp="1"/>
          </p:cNvSpPr>
          <p:nvPr>
            <p:ph type="sldNum" sz="quarter" idx="10"/>
          </p:nvPr>
        </p:nvSpPr>
        <p:spPr/>
        <p:txBody>
          <a:bodyPr/>
          <a:lstStyle/>
          <a:p>
            <a:fld id="{D06C706D-0964-7842-B7B8-C5D733700528}" type="slidenum">
              <a:rPr lang="en-US" smtClean="0"/>
              <a:t>46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6549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File Systems </a:t>
            </a:r>
            <a:r>
              <a:rPr lang="en-US" altLang="en-US" sz="1000" dirty="0"/>
              <a:t>1</a:t>
            </a:r>
            <a:endParaRPr lang="en-IN" sz="1000" dirty="0"/>
          </a:p>
        </p:txBody>
      </p:sp>
      <p:sp>
        <p:nvSpPr>
          <p:cNvPr id="3" name="Content Placeholder 2"/>
          <p:cNvSpPr>
            <a:spLocks noGrp="1"/>
          </p:cNvSpPr>
          <p:nvPr>
            <p:ph sz="quarter" idx="12"/>
          </p:nvPr>
        </p:nvSpPr>
        <p:spPr>
          <a:xfrm>
            <a:off x="332508" y="1594379"/>
            <a:ext cx="8311762" cy="4611158"/>
          </a:xfrm>
        </p:spPr>
        <p:txBody>
          <a:bodyPr>
            <a:normAutofit/>
          </a:bodyPr>
          <a:lstStyle/>
          <a:p>
            <a:pPr marL="291600" indent="-291600">
              <a:lnSpc>
                <a:spcPct val="110000"/>
              </a:lnSpc>
              <a:buFont typeface="Arial" panose="020B0604020202020204" pitchFamily="34" charset="0"/>
              <a:buChar char="•"/>
            </a:pPr>
            <a:r>
              <a:rPr lang="en-US" altLang="en-US" sz="2000" dirty="0"/>
              <a:t>To the user, Linux</a:t>
            </a:r>
            <a:r>
              <a:rPr lang="ja-JP" altLang="en-US" sz="2000" dirty="0"/>
              <a:t>’</a:t>
            </a:r>
            <a:r>
              <a:rPr lang="en-US" altLang="ja-JP" sz="2000" dirty="0"/>
              <a:t>s file system appears as a hierarchical directory tree obeying U</a:t>
            </a:r>
            <a:r>
              <a:rPr lang="en-US" altLang="ja-JP" sz="100" dirty="0"/>
              <a:t> </a:t>
            </a:r>
            <a:r>
              <a:rPr lang="en-US" altLang="ja-JP" sz="2000" dirty="0"/>
              <a:t>N</a:t>
            </a:r>
            <a:r>
              <a:rPr lang="en-US" altLang="ja-JP" sz="100" dirty="0"/>
              <a:t> </a:t>
            </a:r>
            <a:r>
              <a:rPr lang="en-US" altLang="ja-JP" sz="2000" dirty="0"/>
              <a:t>I</a:t>
            </a:r>
            <a:r>
              <a:rPr lang="en-US" altLang="ja-JP" sz="100" dirty="0"/>
              <a:t> </a:t>
            </a:r>
            <a:r>
              <a:rPr lang="en-US" altLang="ja-JP" sz="2000" dirty="0"/>
              <a:t>X semantics</a:t>
            </a:r>
            <a:endParaRPr lang="en-US" altLang="en-US" sz="2000" dirty="0"/>
          </a:p>
          <a:p>
            <a:pPr marL="291600" indent="-291600">
              <a:lnSpc>
                <a:spcPct val="110000"/>
              </a:lnSpc>
              <a:buFont typeface="Arial" panose="020B0604020202020204" pitchFamily="34" charset="0"/>
              <a:buChar char="•"/>
            </a:pPr>
            <a:r>
              <a:rPr lang="en-US" altLang="en-US" sz="2000" dirty="0"/>
              <a:t>Internally, the kernel hides implementation details and manages the multiple different file systems via an abstraction layer, that is, the virtual file system (V</a:t>
            </a:r>
            <a:r>
              <a:rPr lang="en-US" altLang="en-US" sz="100" dirty="0"/>
              <a:t> </a:t>
            </a:r>
            <a:r>
              <a:rPr lang="en-US" altLang="en-US" sz="2000" dirty="0"/>
              <a:t>F</a:t>
            </a:r>
            <a:r>
              <a:rPr lang="en-US" altLang="en-US" sz="100" dirty="0"/>
              <a:t> </a:t>
            </a:r>
            <a:r>
              <a:rPr lang="en-US" altLang="en-US" sz="2000" dirty="0"/>
              <a:t>S)</a:t>
            </a:r>
          </a:p>
          <a:p>
            <a:pPr marL="291600" indent="-291600">
              <a:lnSpc>
                <a:spcPct val="110000"/>
              </a:lnSpc>
              <a:buFont typeface="Arial" panose="020B0604020202020204" pitchFamily="34" charset="0"/>
              <a:buChar char="•"/>
            </a:pPr>
            <a:r>
              <a:rPr lang="en-US" altLang="en-US" sz="2000" dirty="0"/>
              <a:t>The Linux V</a:t>
            </a:r>
            <a:r>
              <a:rPr lang="en-US" altLang="en-US" sz="100" dirty="0"/>
              <a:t> </a:t>
            </a:r>
            <a:r>
              <a:rPr lang="en-US" altLang="en-US" sz="2000" dirty="0"/>
              <a:t>F</a:t>
            </a:r>
            <a:r>
              <a:rPr lang="en-US" altLang="en-US" sz="100" dirty="0"/>
              <a:t> </a:t>
            </a:r>
            <a:r>
              <a:rPr lang="en-US" altLang="en-US" sz="2000" dirty="0"/>
              <a:t>S is designed around object-oriented principles and is composed of four components:</a:t>
            </a:r>
          </a:p>
          <a:p>
            <a:pPr marL="622800" lvl="1" indent="-320400">
              <a:lnSpc>
                <a:spcPct val="110000"/>
              </a:lnSpc>
              <a:spcBef>
                <a:spcPts val="1000"/>
              </a:spcBef>
              <a:buFont typeface="Arial" panose="020B0604020202020204" pitchFamily="34" charset="0"/>
              <a:buChar char="•"/>
            </a:pPr>
            <a:r>
              <a:rPr lang="en-US" altLang="en-US" sz="1800" dirty="0"/>
              <a:t>A set of definitions that define what a file object is allowed to look like</a:t>
            </a:r>
          </a:p>
          <a:p>
            <a:pPr marL="1144800" lvl="2" indent="-230400">
              <a:lnSpc>
                <a:spcPct val="100000"/>
              </a:lnSpc>
              <a:spcBef>
                <a:spcPts val="1000"/>
              </a:spcBef>
              <a:buFont typeface="Arial" panose="020B0604020202020204" pitchFamily="34" charset="0"/>
              <a:buChar char="•"/>
            </a:pPr>
            <a:r>
              <a:rPr lang="en-US" altLang="en-US" sz="1600" dirty="0"/>
              <a:t>The </a:t>
            </a:r>
            <a:r>
              <a:rPr lang="en-US" altLang="en-US" sz="1600" b="1" dirty="0" err="1">
                <a:solidFill>
                  <a:srgbClr val="002060"/>
                </a:solidFill>
              </a:rPr>
              <a:t>inode</a:t>
            </a:r>
            <a:r>
              <a:rPr lang="en-US" altLang="en-US" sz="1600" b="1" dirty="0">
                <a:solidFill>
                  <a:srgbClr val="002060"/>
                </a:solidFill>
              </a:rPr>
              <a:t> object</a:t>
            </a:r>
            <a:r>
              <a:rPr lang="en-US" altLang="en-US" sz="1600" b="1" dirty="0">
                <a:solidFill>
                  <a:srgbClr val="3366FF"/>
                </a:solidFill>
              </a:rPr>
              <a:t> </a:t>
            </a:r>
            <a:r>
              <a:rPr lang="en-US" altLang="en-US" sz="1600" dirty="0"/>
              <a:t>structure represent an individual file</a:t>
            </a:r>
          </a:p>
          <a:p>
            <a:pPr marL="1144800" lvl="2" indent="-230400">
              <a:lnSpc>
                <a:spcPct val="100000"/>
              </a:lnSpc>
              <a:spcBef>
                <a:spcPts val="1000"/>
              </a:spcBef>
              <a:buFont typeface="Arial" panose="020B0604020202020204" pitchFamily="34" charset="0"/>
              <a:buChar char="•"/>
            </a:pPr>
            <a:r>
              <a:rPr lang="en-US" altLang="en-US" sz="1600" dirty="0"/>
              <a:t>The </a:t>
            </a:r>
            <a:r>
              <a:rPr lang="en-US" altLang="en-US" sz="1600" b="1" dirty="0">
                <a:solidFill>
                  <a:srgbClr val="002060"/>
                </a:solidFill>
              </a:rPr>
              <a:t>file object</a:t>
            </a:r>
            <a:r>
              <a:rPr lang="en-US" altLang="en-US" sz="1600" b="1" dirty="0">
                <a:solidFill>
                  <a:srgbClr val="3366FF"/>
                </a:solidFill>
              </a:rPr>
              <a:t> </a:t>
            </a:r>
            <a:r>
              <a:rPr lang="en-US" altLang="en-US" sz="1600" dirty="0"/>
              <a:t>represents an open file</a:t>
            </a:r>
          </a:p>
          <a:p>
            <a:pPr marL="1144800" lvl="2" indent="-230400">
              <a:lnSpc>
                <a:spcPct val="100000"/>
              </a:lnSpc>
              <a:spcBef>
                <a:spcPts val="1000"/>
              </a:spcBef>
              <a:buFont typeface="Arial" panose="020B0604020202020204" pitchFamily="34" charset="0"/>
              <a:buChar char="•"/>
            </a:pPr>
            <a:r>
              <a:rPr lang="en-US" altLang="en-US" sz="1600" dirty="0"/>
              <a:t>The </a:t>
            </a:r>
            <a:r>
              <a:rPr lang="en-US" altLang="en-US" sz="1600" b="1" dirty="0">
                <a:solidFill>
                  <a:srgbClr val="002060"/>
                </a:solidFill>
              </a:rPr>
              <a:t>superblock object</a:t>
            </a:r>
            <a:r>
              <a:rPr lang="en-US" altLang="en-US" sz="1600" b="1" dirty="0">
                <a:solidFill>
                  <a:srgbClr val="3366FF"/>
                </a:solidFill>
              </a:rPr>
              <a:t> </a:t>
            </a:r>
            <a:r>
              <a:rPr lang="en-US" altLang="en-US" sz="1600" dirty="0"/>
              <a:t>represents an entire file system</a:t>
            </a:r>
          </a:p>
          <a:p>
            <a:pPr marL="1144800" lvl="2" indent="-230400">
              <a:lnSpc>
                <a:spcPct val="100000"/>
              </a:lnSpc>
              <a:spcBef>
                <a:spcPts val="1000"/>
              </a:spcBef>
              <a:buFont typeface="Arial" panose="020B0604020202020204" pitchFamily="34" charset="0"/>
              <a:buChar char="•"/>
            </a:pPr>
            <a:r>
              <a:rPr lang="en-US" altLang="en-US" sz="1600" dirty="0"/>
              <a:t>A </a:t>
            </a:r>
            <a:r>
              <a:rPr lang="en-US" altLang="en-US" sz="1600" b="1" dirty="0" err="1">
                <a:solidFill>
                  <a:srgbClr val="002060"/>
                </a:solidFill>
              </a:rPr>
              <a:t>dentry</a:t>
            </a:r>
            <a:r>
              <a:rPr lang="en-US" altLang="en-US" sz="1600" b="1" dirty="0">
                <a:solidFill>
                  <a:srgbClr val="002060"/>
                </a:solidFill>
              </a:rPr>
              <a:t> object</a:t>
            </a:r>
            <a:r>
              <a:rPr lang="en-US" altLang="en-US" sz="1600" b="1" dirty="0">
                <a:solidFill>
                  <a:srgbClr val="3366FF"/>
                </a:solidFill>
              </a:rPr>
              <a:t> </a:t>
            </a:r>
            <a:r>
              <a:rPr lang="en-US" altLang="en-US" sz="1600" dirty="0"/>
              <a:t>represents an individual directory entry</a:t>
            </a:r>
          </a:p>
        </p:txBody>
      </p:sp>
      <p:sp>
        <p:nvSpPr>
          <p:cNvPr id="4" name="Slide Number Placeholder 3"/>
          <p:cNvSpPr>
            <a:spLocks noGrp="1"/>
          </p:cNvSpPr>
          <p:nvPr>
            <p:ph type="sldNum" sz="quarter" idx="10"/>
          </p:nvPr>
        </p:nvSpPr>
        <p:spPr/>
        <p:txBody>
          <a:bodyPr/>
          <a:lstStyle/>
          <a:p>
            <a:fld id="{D06C706D-0964-7842-B7B8-C5D733700528}" type="slidenum">
              <a:rPr lang="en-US" smtClean="0"/>
              <a:t>47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31769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File Systems </a:t>
            </a:r>
            <a:r>
              <a:rPr lang="en-US" altLang="en-US" sz="1000" dirty="0"/>
              <a:t>2</a:t>
            </a:r>
            <a:endParaRPr lang="en-IN" sz="1000" dirty="0"/>
          </a:p>
        </p:txBody>
      </p:sp>
      <p:sp>
        <p:nvSpPr>
          <p:cNvPr id="13" name="Content Placeholder 12"/>
          <p:cNvSpPr>
            <a:spLocks noGrp="1"/>
          </p:cNvSpPr>
          <p:nvPr>
            <p:ph sz="quarter" idx="12"/>
          </p:nvPr>
        </p:nvSpPr>
        <p:spPr>
          <a:xfrm>
            <a:off x="332508" y="1694286"/>
            <a:ext cx="8375557" cy="3201805"/>
          </a:xfrm>
        </p:spPr>
        <p:txBody>
          <a:bodyPr>
            <a:normAutofit/>
          </a:bodyPr>
          <a:lstStyle/>
          <a:p>
            <a:pPr marL="291600" indent="-291600">
              <a:lnSpc>
                <a:spcPct val="100000"/>
              </a:lnSpc>
              <a:buFont typeface="Arial" panose="020B0604020202020204" pitchFamily="34" charset="0"/>
              <a:buChar char="•"/>
            </a:pPr>
            <a:r>
              <a:rPr lang="en-US" altLang="en-US" sz="2000" dirty="0"/>
              <a:t>To the user, Linux</a:t>
            </a:r>
            <a:r>
              <a:rPr lang="ja-JP" altLang="en-US" sz="2000" dirty="0"/>
              <a:t>’</a:t>
            </a:r>
            <a:r>
              <a:rPr lang="en-US" altLang="ja-JP" sz="2000" dirty="0"/>
              <a:t>s file system appears as a hierarchical directory tree obeying U</a:t>
            </a:r>
            <a:r>
              <a:rPr lang="en-US" altLang="ja-JP" sz="100" dirty="0"/>
              <a:t> </a:t>
            </a:r>
            <a:r>
              <a:rPr lang="en-US" altLang="ja-JP" sz="2000" dirty="0"/>
              <a:t>N</a:t>
            </a:r>
            <a:r>
              <a:rPr lang="en-US" altLang="ja-JP" sz="100" dirty="0"/>
              <a:t> </a:t>
            </a:r>
            <a:r>
              <a:rPr lang="en-US" altLang="ja-JP" sz="2000" dirty="0"/>
              <a:t>I</a:t>
            </a:r>
            <a:r>
              <a:rPr lang="en-US" altLang="ja-JP" sz="100" dirty="0"/>
              <a:t> </a:t>
            </a:r>
            <a:r>
              <a:rPr lang="en-US" altLang="ja-JP" sz="2000" dirty="0"/>
              <a:t>X semantics</a:t>
            </a:r>
            <a:endParaRPr lang="en-US" altLang="en-US" sz="2000" dirty="0"/>
          </a:p>
          <a:p>
            <a:pPr marL="291600" indent="-291600">
              <a:lnSpc>
                <a:spcPct val="100000"/>
              </a:lnSpc>
              <a:buFont typeface="Arial" panose="020B0604020202020204" pitchFamily="34" charset="0"/>
              <a:buChar char="•"/>
            </a:pPr>
            <a:r>
              <a:rPr lang="en-US" altLang="en-US" sz="2000" dirty="0"/>
              <a:t>Internally, the kernel hides implementation details and manages the multiple different file systems via an abstraction layer, that is, the virtual file system (V</a:t>
            </a:r>
            <a:r>
              <a:rPr lang="en-US" altLang="en-US" sz="100" dirty="0"/>
              <a:t> </a:t>
            </a:r>
            <a:r>
              <a:rPr lang="en-US" altLang="en-US" sz="2000" dirty="0"/>
              <a:t>F</a:t>
            </a:r>
            <a:r>
              <a:rPr lang="en-US" altLang="en-US" sz="100" dirty="0"/>
              <a:t> </a:t>
            </a:r>
            <a:r>
              <a:rPr lang="en-US" altLang="en-US" sz="2000" dirty="0"/>
              <a:t>S)</a:t>
            </a:r>
          </a:p>
          <a:p>
            <a:pPr marL="291600" indent="-291600">
              <a:lnSpc>
                <a:spcPct val="100000"/>
              </a:lnSpc>
              <a:buFont typeface="Arial" panose="020B0604020202020204" pitchFamily="34" charset="0"/>
              <a:buChar char="•"/>
            </a:pPr>
            <a:r>
              <a:rPr lang="en-US" altLang="en-US" sz="2000" dirty="0"/>
              <a:t>The Linux V</a:t>
            </a:r>
            <a:r>
              <a:rPr lang="en-US" altLang="en-US" sz="100" dirty="0"/>
              <a:t> </a:t>
            </a:r>
            <a:r>
              <a:rPr lang="en-US" altLang="en-US" sz="2000" dirty="0"/>
              <a:t>F</a:t>
            </a:r>
            <a:r>
              <a:rPr lang="en-US" altLang="en-US" sz="100" dirty="0"/>
              <a:t> </a:t>
            </a:r>
            <a:r>
              <a:rPr lang="en-US" altLang="en-US" sz="2000" dirty="0"/>
              <a:t>S is designed around object-oriented principles and layer of software to manipulate those objects with a set of operations on the objects</a:t>
            </a:r>
          </a:p>
          <a:p>
            <a:pPr marL="622800" lvl="1" indent="-320400">
              <a:lnSpc>
                <a:spcPct val="100000"/>
              </a:lnSpc>
              <a:spcBef>
                <a:spcPts val="1000"/>
              </a:spcBef>
              <a:buFont typeface="Arial" panose="020B0604020202020204" pitchFamily="34" charset="0"/>
              <a:buChar char="•"/>
            </a:pPr>
            <a:r>
              <a:rPr lang="en-US" altLang="en-US" sz="1800" dirty="0"/>
              <a:t>For example for the file object operations include (from </a:t>
            </a:r>
            <a:r>
              <a:rPr lang="en-US" altLang="en-US" sz="1800" dirty="0" err="1"/>
              <a:t>struct</a:t>
            </a:r>
            <a:r>
              <a:rPr lang="en-US" altLang="en-US" sz="1800" dirty="0"/>
              <a:t> </a:t>
            </a:r>
            <a:r>
              <a:rPr lang="en-US" altLang="en-US" sz="1800" dirty="0" err="1"/>
              <a:t>file_operations</a:t>
            </a:r>
            <a:r>
              <a:rPr lang="en-US" altLang="en-US" sz="1800" dirty="0"/>
              <a:t> in /</a:t>
            </a:r>
            <a:r>
              <a:rPr lang="en-US" altLang="en-US" sz="1800" dirty="0" err="1"/>
              <a:t>usr</a:t>
            </a:r>
            <a:r>
              <a:rPr lang="en-US" altLang="en-US" sz="1800" dirty="0"/>
              <a:t>/include/</a:t>
            </a:r>
            <a:r>
              <a:rPr lang="en-US" altLang="en-US" sz="1800" dirty="0" err="1"/>
              <a:t>linux</a:t>
            </a:r>
            <a:r>
              <a:rPr lang="en-US" altLang="en-US" sz="1800" dirty="0"/>
              <a:t>/</a:t>
            </a:r>
            <a:r>
              <a:rPr lang="en-US" altLang="en-US" sz="1800" dirty="0" err="1"/>
              <a:t>fs.h</a:t>
            </a:r>
            <a:r>
              <a:rPr lang="en-US" altLang="en-US" sz="1800" dirty="0"/>
              <a:t> </a:t>
            </a:r>
          </a:p>
        </p:txBody>
      </p:sp>
      <p:sp>
        <p:nvSpPr>
          <p:cNvPr id="14" name="Content Placeholder 13"/>
          <p:cNvSpPr>
            <a:spLocks noGrp="1"/>
          </p:cNvSpPr>
          <p:nvPr>
            <p:ph sz="quarter" idx="13"/>
          </p:nvPr>
        </p:nvSpPr>
        <p:spPr>
          <a:xfrm>
            <a:off x="332508" y="4896091"/>
            <a:ext cx="8470180" cy="1261641"/>
          </a:xfrm>
        </p:spPr>
        <p:txBody>
          <a:bodyPr>
            <a:normAutofit/>
          </a:bodyPr>
          <a:lstStyle/>
          <a:p>
            <a:pPr lvl="2"/>
            <a:r>
              <a:rPr lang="en-US" altLang="en-US" sz="1600" dirty="0" err="1"/>
              <a:t>int</a:t>
            </a:r>
            <a:r>
              <a:rPr lang="en-US" altLang="en-US" sz="1600" dirty="0"/>
              <a:t> open(. . .) — Open a file</a:t>
            </a:r>
          </a:p>
          <a:p>
            <a:pPr lvl="2"/>
            <a:r>
              <a:rPr lang="en-US" altLang="en-US" sz="1600" dirty="0" err="1"/>
              <a:t>ssize</a:t>
            </a:r>
            <a:r>
              <a:rPr lang="en-US" altLang="en-US" sz="1600" dirty="0"/>
              <a:t> t read(. . .) — Read from a file</a:t>
            </a:r>
          </a:p>
          <a:p>
            <a:pPr lvl="2"/>
            <a:r>
              <a:rPr lang="en-US" altLang="en-US" sz="1600" dirty="0" err="1"/>
              <a:t>ssize</a:t>
            </a:r>
            <a:r>
              <a:rPr lang="en-US" altLang="en-US" sz="1600" dirty="0"/>
              <a:t> t write(. . .) — Write to a file</a:t>
            </a:r>
          </a:p>
          <a:p>
            <a:pPr lvl="2"/>
            <a:r>
              <a:rPr lang="en-US" altLang="en-US" sz="1600" dirty="0" err="1"/>
              <a:t>int</a:t>
            </a:r>
            <a:r>
              <a:rPr lang="en-US" altLang="en-US" sz="1600" dirty="0"/>
              <a:t> </a:t>
            </a:r>
            <a:r>
              <a:rPr lang="en-US" altLang="en-US" sz="1600" dirty="0" err="1"/>
              <a:t>mmap</a:t>
            </a:r>
            <a:r>
              <a:rPr lang="en-US" altLang="en-US" sz="1600" dirty="0"/>
              <a:t>(. . .) — Memory-map a file</a:t>
            </a:r>
            <a:endParaRPr lang="en-IN" sz="1600" dirty="0"/>
          </a:p>
        </p:txBody>
      </p:sp>
      <p:sp>
        <p:nvSpPr>
          <p:cNvPr id="4" name="Slide Number Placeholder 3"/>
          <p:cNvSpPr>
            <a:spLocks noGrp="1"/>
          </p:cNvSpPr>
          <p:nvPr>
            <p:ph type="sldNum" sz="quarter" idx="10"/>
          </p:nvPr>
        </p:nvSpPr>
        <p:spPr/>
        <p:txBody>
          <a:bodyPr/>
          <a:lstStyle/>
          <a:p>
            <a:fld id="{D06C706D-0964-7842-B7B8-C5D733700528}" type="slidenum">
              <a:rPr lang="en-US" smtClean="0"/>
              <a:t>48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469430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The Linux ext3 File System </a:t>
            </a:r>
            <a:r>
              <a:rPr lang="en-US" altLang="en-US" sz="1000" dirty="0"/>
              <a:t>1</a:t>
            </a:r>
            <a:endParaRPr lang="en-IN" sz="1000" dirty="0"/>
          </a:p>
        </p:txBody>
      </p:sp>
      <p:sp>
        <p:nvSpPr>
          <p:cNvPr id="3" name="Content Placeholder 2"/>
          <p:cNvSpPr>
            <a:spLocks noGrp="1"/>
          </p:cNvSpPr>
          <p:nvPr>
            <p:ph sz="quarter" idx="12"/>
          </p:nvPr>
        </p:nvSpPr>
        <p:spPr/>
        <p:txBody>
          <a:bodyPr>
            <a:normAutofit/>
          </a:bodyPr>
          <a:lstStyle/>
          <a:p>
            <a:pPr marL="292608" indent="-292608">
              <a:lnSpc>
                <a:spcPct val="100000"/>
              </a:lnSpc>
              <a:buFont typeface="Arial" panose="020B0604020202020204" pitchFamily="34" charset="0"/>
              <a:buChar char="•"/>
            </a:pPr>
            <a:r>
              <a:rPr lang="en-US" altLang="en-US" sz="2400" b="1" dirty="0">
                <a:solidFill>
                  <a:srgbClr val="002060"/>
                </a:solidFill>
              </a:rPr>
              <a:t>ext3</a:t>
            </a:r>
            <a:r>
              <a:rPr lang="en-US" altLang="en-US" sz="2400" dirty="0"/>
              <a:t> is standard on disk file system for Linux</a:t>
            </a:r>
          </a:p>
          <a:p>
            <a:pPr marL="622800" lvl="1" indent="-320400">
              <a:lnSpc>
                <a:spcPct val="100000"/>
              </a:lnSpc>
              <a:spcBef>
                <a:spcPts val="1000"/>
              </a:spcBef>
              <a:buFont typeface="Arial" panose="020B0604020202020204" pitchFamily="34" charset="0"/>
              <a:buChar char="•"/>
            </a:pPr>
            <a:r>
              <a:rPr lang="en-US" altLang="en-US" sz="2200" dirty="0"/>
              <a:t>Uses a mechanism similar to that of B</a:t>
            </a:r>
            <a:r>
              <a:rPr lang="en-US" altLang="en-US" sz="100" dirty="0"/>
              <a:t> </a:t>
            </a:r>
            <a:r>
              <a:rPr lang="en-US" altLang="en-US" sz="2200" dirty="0"/>
              <a:t>S</a:t>
            </a:r>
            <a:r>
              <a:rPr lang="en-US" altLang="en-US" sz="100" dirty="0"/>
              <a:t> </a:t>
            </a:r>
            <a:r>
              <a:rPr lang="en-US" altLang="en-US" sz="2200" dirty="0"/>
              <a:t>D Fast File System (F</a:t>
            </a:r>
            <a:r>
              <a:rPr lang="en-US" altLang="en-US" sz="100" dirty="0"/>
              <a:t> </a:t>
            </a:r>
            <a:r>
              <a:rPr lang="en-US" altLang="en-US" sz="2200" dirty="0" err="1"/>
              <a:t>F</a:t>
            </a:r>
            <a:r>
              <a:rPr lang="en-US" altLang="en-US" sz="100" dirty="0"/>
              <a:t> </a:t>
            </a:r>
            <a:r>
              <a:rPr lang="en-US" altLang="en-US" sz="2200" dirty="0"/>
              <a:t>S) for locating data blocks belonging to a specific file</a:t>
            </a:r>
          </a:p>
          <a:p>
            <a:pPr marL="622800" lvl="1" indent="-320400">
              <a:lnSpc>
                <a:spcPct val="100000"/>
              </a:lnSpc>
              <a:spcBef>
                <a:spcPts val="1000"/>
              </a:spcBef>
              <a:buFont typeface="Arial" panose="020B0604020202020204" pitchFamily="34" charset="0"/>
              <a:buChar char="•"/>
            </a:pPr>
            <a:r>
              <a:rPr lang="en-US" altLang="en-US" sz="2200" dirty="0"/>
              <a:t>Supersedes older </a:t>
            </a:r>
            <a:r>
              <a:rPr lang="en-US" altLang="en-US" sz="2200" b="1" dirty="0" err="1">
                <a:solidFill>
                  <a:srgbClr val="002060"/>
                </a:solidFill>
              </a:rPr>
              <a:t>extfs</a:t>
            </a:r>
            <a:r>
              <a:rPr lang="en-US" altLang="en-US" sz="2200" dirty="0"/>
              <a:t>, </a:t>
            </a:r>
            <a:r>
              <a:rPr lang="en-US" altLang="en-US" sz="2200" b="1" dirty="0">
                <a:solidFill>
                  <a:srgbClr val="002060"/>
                </a:solidFill>
              </a:rPr>
              <a:t>ext2</a:t>
            </a:r>
            <a:r>
              <a:rPr lang="en-US" altLang="en-US" sz="2200" dirty="0"/>
              <a:t> file systems</a:t>
            </a:r>
          </a:p>
          <a:p>
            <a:pPr marL="622800" lvl="1" indent="-320400">
              <a:lnSpc>
                <a:spcPct val="100000"/>
              </a:lnSpc>
              <a:spcBef>
                <a:spcPts val="1000"/>
              </a:spcBef>
              <a:buFont typeface="Arial" panose="020B0604020202020204" pitchFamily="34" charset="0"/>
              <a:buChar char="•"/>
            </a:pPr>
            <a:r>
              <a:rPr lang="en-US" altLang="en-US" sz="2200" dirty="0"/>
              <a:t>Work underway on ext4 adding features like extents</a:t>
            </a:r>
          </a:p>
          <a:p>
            <a:pPr marL="622800" lvl="1" indent="-320400">
              <a:lnSpc>
                <a:spcPct val="100000"/>
              </a:lnSpc>
              <a:spcBef>
                <a:spcPts val="1000"/>
              </a:spcBef>
              <a:buFont typeface="Arial" panose="020B0604020202020204" pitchFamily="34" charset="0"/>
              <a:buChar char="•"/>
            </a:pPr>
            <a:r>
              <a:rPr lang="en-US" altLang="en-US" sz="2200" dirty="0"/>
              <a:t>Of course, many other file system choices with Linux distros</a:t>
            </a:r>
          </a:p>
        </p:txBody>
      </p:sp>
      <p:sp>
        <p:nvSpPr>
          <p:cNvPr id="4" name="Slide Number Placeholder 3"/>
          <p:cNvSpPr>
            <a:spLocks noGrp="1"/>
          </p:cNvSpPr>
          <p:nvPr>
            <p:ph type="sldNum" sz="quarter" idx="10"/>
          </p:nvPr>
        </p:nvSpPr>
        <p:spPr/>
        <p:txBody>
          <a:bodyPr/>
          <a:lstStyle/>
          <a:p>
            <a:fld id="{D06C706D-0964-7842-B7B8-C5D733700528}" type="slidenum">
              <a:rPr lang="en-US" smtClean="0"/>
              <a:t>49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381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The Linux Kernel</a:t>
            </a:r>
            <a:endParaRPr lang="en-IN" dirty="0"/>
          </a:p>
        </p:txBody>
      </p:sp>
      <p:sp>
        <p:nvSpPr>
          <p:cNvPr id="3" name="Content Placeholder 2"/>
          <p:cNvSpPr>
            <a:spLocks noGrp="1"/>
          </p:cNvSpPr>
          <p:nvPr>
            <p:ph sz="quarter" idx="12"/>
          </p:nvPr>
        </p:nvSpPr>
        <p:spPr>
          <a:xfrm>
            <a:off x="332508" y="1594379"/>
            <a:ext cx="8470180" cy="4540203"/>
          </a:xfrm>
        </p:spPr>
        <p:txBody>
          <a:bodyPr>
            <a:noAutofit/>
          </a:bodyPr>
          <a:lstStyle/>
          <a:p>
            <a:pPr marL="291600" indent="-291600">
              <a:lnSpc>
                <a:spcPct val="100000"/>
              </a:lnSpc>
              <a:buFont typeface="Arial" panose="020B0604020202020204" pitchFamily="34" charset="0"/>
              <a:buChar char="•"/>
            </a:pPr>
            <a:r>
              <a:rPr lang="en-US" altLang="en-US" sz="1600" dirty="0"/>
              <a:t>Version 0.01 (May 19</a:t>
            </a:r>
            <a:r>
              <a:rPr lang="en-US" altLang="en-US" sz="100" dirty="0"/>
              <a:t> </a:t>
            </a:r>
            <a:r>
              <a:rPr lang="en-US" altLang="en-US" sz="1600" dirty="0"/>
              <a:t>91) had no networking, ran only on 80386-compatible Intel processors and on P</a:t>
            </a:r>
            <a:r>
              <a:rPr lang="en-US" altLang="en-US" sz="100" dirty="0"/>
              <a:t> </a:t>
            </a:r>
            <a:r>
              <a:rPr lang="en-US" altLang="en-US" sz="1600" dirty="0"/>
              <a:t>C hardware, had extremely limited device-drive support, and supported only the </a:t>
            </a:r>
            <a:r>
              <a:rPr lang="en-US" altLang="en-US" sz="1600" dirty="0" err="1"/>
              <a:t>Minix</a:t>
            </a:r>
            <a:r>
              <a:rPr lang="en-US" altLang="en-US" sz="1600" dirty="0"/>
              <a:t> file system</a:t>
            </a:r>
          </a:p>
          <a:p>
            <a:pPr marL="291600" indent="-291600">
              <a:lnSpc>
                <a:spcPct val="100000"/>
              </a:lnSpc>
              <a:buFont typeface="Arial" panose="020B0604020202020204" pitchFamily="34" charset="0"/>
              <a:buChar char="•"/>
            </a:pPr>
            <a:r>
              <a:rPr lang="en-US" altLang="en-US" sz="1600" dirty="0"/>
              <a:t>Linux 1.0 (March 19</a:t>
            </a:r>
            <a:r>
              <a:rPr lang="en-US" altLang="en-US" sz="100" dirty="0"/>
              <a:t> </a:t>
            </a:r>
            <a:r>
              <a:rPr lang="en-US" altLang="en-US" sz="1600" dirty="0"/>
              <a:t>94) included these new features:</a:t>
            </a:r>
          </a:p>
          <a:p>
            <a:pPr marL="622800" lvl="1" indent="-320400">
              <a:lnSpc>
                <a:spcPct val="100000"/>
              </a:lnSpc>
              <a:spcBef>
                <a:spcPts val="1000"/>
              </a:spcBef>
              <a:buFont typeface="Arial" panose="020B0604020202020204" pitchFamily="34" charset="0"/>
              <a:buChar char="•"/>
            </a:pPr>
            <a:r>
              <a:rPr lang="en-US" altLang="en-US" sz="1400" dirty="0"/>
              <a:t>Support for U</a:t>
            </a:r>
            <a:r>
              <a:rPr lang="en-US" altLang="en-US" sz="100" dirty="0"/>
              <a:t> </a:t>
            </a:r>
            <a:r>
              <a:rPr lang="en-US" altLang="en-US" sz="1400" dirty="0"/>
              <a:t>N</a:t>
            </a:r>
            <a:r>
              <a:rPr lang="en-US" altLang="en-US" sz="100" dirty="0"/>
              <a:t> </a:t>
            </a:r>
            <a:r>
              <a:rPr lang="en-US" altLang="en-US" sz="1400" dirty="0"/>
              <a:t>I</a:t>
            </a:r>
            <a:r>
              <a:rPr lang="en-US" altLang="en-US" sz="100" dirty="0"/>
              <a:t> </a:t>
            </a:r>
            <a:r>
              <a:rPr lang="en-US" altLang="en-US" sz="1400" dirty="0"/>
              <a:t>X</a:t>
            </a:r>
            <a:r>
              <a:rPr lang="ja-JP" altLang="en-US" sz="1400" dirty="0"/>
              <a:t>’</a:t>
            </a:r>
            <a:r>
              <a:rPr lang="en-US" altLang="ja-JP" sz="1400" dirty="0"/>
              <a:t>s standard T</a:t>
            </a:r>
            <a:r>
              <a:rPr lang="en-US" altLang="ja-JP" sz="100" dirty="0"/>
              <a:t> </a:t>
            </a:r>
            <a:r>
              <a:rPr lang="en-US" altLang="ja-JP" sz="1400" dirty="0"/>
              <a:t>C P/I</a:t>
            </a:r>
            <a:r>
              <a:rPr lang="en-US" altLang="ja-JP" sz="100" dirty="0"/>
              <a:t> </a:t>
            </a:r>
            <a:r>
              <a:rPr lang="en-US" altLang="ja-JP" sz="1400" dirty="0"/>
              <a:t>P networking protocols</a:t>
            </a:r>
          </a:p>
          <a:p>
            <a:pPr marL="622800" lvl="1" indent="-320400">
              <a:lnSpc>
                <a:spcPct val="100000"/>
              </a:lnSpc>
              <a:spcBef>
                <a:spcPts val="1000"/>
              </a:spcBef>
              <a:buFont typeface="Arial" panose="020B0604020202020204" pitchFamily="34" charset="0"/>
              <a:buChar char="•"/>
            </a:pPr>
            <a:r>
              <a:rPr lang="en-US" altLang="en-US" sz="1400" dirty="0"/>
              <a:t>BSD-compatible socket interface for networking programming</a:t>
            </a:r>
          </a:p>
          <a:p>
            <a:pPr marL="622800" lvl="1" indent="-320400">
              <a:lnSpc>
                <a:spcPct val="100000"/>
              </a:lnSpc>
              <a:spcBef>
                <a:spcPts val="1000"/>
              </a:spcBef>
              <a:buFont typeface="Arial" panose="020B0604020202020204" pitchFamily="34" charset="0"/>
              <a:buChar char="•"/>
            </a:pPr>
            <a:r>
              <a:rPr lang="en-US" altLang="en-US" sz="1400" dirty="0"/>
              <a:t>Device-driver support for running IP over an Ethernet</a:t>
            </a:r>
          </a:p>
          <a:p>
            <a:pPr marL="622800" lvl="1" indent="-320400">
              <a:lnSpc>
                <a:spcPct val="100000"/>
              </a:lnSpc>
              <a:spcBef>
                <a:spcPts val="1000"/>
              </a:spcBef>
              <a:buFont typeface="Arial" panose="020B0604020202020204" pitchFamily="34" charset="0"/>
              <a:buChar char="•"/>
            </a:pPr>
            <a:r>
              <a:rPr lang="en-US" altLang="en-US" sz="1400" dirty="0"/>
              <a:t>Enhanced file system</a:t>
            </a:r>
          </a:p>
          <a:p>
            <a:pPr marL="622800" lvl="1" indent="-320400">
              <a:lnSpc>
                <a:spcPct val="100000"/>
              </a:lnSpc>
              <a:spcBef>
                <a:spcPts val="1000"/>
              </a:spcBef>
              <a:buFont typeface="Arial" panose="020B0604020202020204" pitchFamily="34" charset="0"/>
              <a:buChar char="•"/>
            </a:pPr>
            <a:r>
              <a:rPr lang="en-US" altLang="en-US" sz="1400" dirty="0"/>
              <a:t>Support for a range of S C</a:t>
            </a:r>
            <a:r>
              <a:rPr lang="en-US" altLang="en-US" sz="100" dirty="0"/>
              <a:t> </a:t>
            </a:r>
            <a:r>
              <a:rPr lang="en-US" altLang="en-US" sz="1400" dirty="0"/>
              <a:t>S</a:t>
            </a:r>
            <a:r>
              <a:rPr lang="en-US" altLang="en-US" sz="100" dirty="0"/>
              <a:t> </a:t>
            </a:r>
            <a:r>
              <a:rPr lang="en-US" altLang="en-US" sz="1400" dirty="0"/>
              <a:t>I controllers for </a:t>
            </a:r>
            <a:br>
              <a:rPr lang="en-US" altLang="en-US" sz="1400" dirty="0"/>
            </a:br>
            <a:r>
              <a:rPr lang="en-US" altLang="en-US" sz="1400" dirty="0"/>
              <a:t>high-performance disk access</a:t>
            </a:r>
          </a:p>
          <a:p>
            <a:pPr marL="622800" lvl="1" indent="-320400">
              <a:lnSpc>
                <a:spcPct val="100000"/>
              </a:lnSpc>
              <a:spcBef>
                <a:spcPts val="1000"/>
              </a:spcBef>
              <a:buFont typeface="Arial" panose="020B0604020202020204" pitchFamily="34" charset="0"/>
              <a:buChar char="•"/>
            </a:pPr>
            <a:r>
              <a:rPr lang="en-US" altLang="en-US" sz="1400" dirty="0"/>
              <a:t>Extra hardware support</a:t>
            </a:r>
          </a:p>
          <a:p>
            <a:pPr marL="291600" indent="-291600">
              <a:lnSpc>
                <a:spcPct val="100000"/>
              </a:lnSpc>
              <a:buFont typeface="Arial" panose="020B0604020202020204" pitchFamily="34" charset="0"/>
              <a:buChar char="•"/>
            </a:pPr>
            <a:r>
              <a:rPr lang="en-US" altLang="en-US" sz="1600" dirty="0"/>
              <a:t>Version 1.2 (March 19</a:t>
            </a:r>
            <a:r>
              <a:rPr lang="en-US" altLang="en-US" sz="100" dirty="0"/>
              <a:t> </a:t>
            </a:r>
            <a:r>
              <a:rPr lang="en-US" altLang="en-US" sz="1600" dirty="0"/>
              <a:t>95) was the final P</a:t>
            </a:r>
            <a:r>
              <a:rPr lang="en-US" altLang="en-US" sz="100" dirty="0"/>
              <a:t> </a:t>
            </a:r>
            <a:r>
              <a:rPr lang="en-US" altLang="en-US" sz="1600" dirty="0"/>
              <a:t>C-only Linux kernel</a:t>
            </a:r>
          </a:p>
          <a:p>
            <a:pPr marL="291600" indent="-291600">
              <a:lnSpc>
                <a:spcPct val="100000"/>
              </a:lnSpc>
              <a:buFont typeface="Arial" panose="020B0604020202020204" pitchFamily="34" charset="0"/>
              <a:buChar char="•"/>
            </a:pPr>
            <a:r>
              <a:rPr lang="en-US" altLang="en-US" sz="1600" dirty="0"/>
              <a:t>Kernels with odd version numbers are </a:t>
            </a:r>
            <a:r>
              <a:rPr lang="en-US" altLang="en-US" sz="1600" b="1" dirty="0">
                <a:solidFill>
                  <a:srgbClr val="002060"/>
                </a:solidFill>
              </a:rPr>
              <a:t>development kernels</a:t>
            </a:r>
            <a:r>
              <a:rPr lang="en-US" altLang="en-US" sz="1600" dirty="0"/>
              <a:t>, those with even numbers are </a:t>
            </a:r>
            <a:r>
              <a:rPr lang="en-US" altLang="en-US" sz="1600" b="1" dirty="0">
                <a:solidFill>
                  <a:srgbClr val="002060"/>
                </a:solidFill>
              </a:rPr>
              <a:t>production kernels</a:t>
            </a:r>
          </a:p>
        </p:txBody>
      </p:sp>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63458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The Linux ext3 File System </a:t>
            </a:r>
            <a:r>
              <a:rPr lang="en-US" altLang="en-US" sz="1000" dirty="0"/>
              <a:t>2</a:t>
            </a:r>
            <a:endParaRPr lang="en-IN" sz="1000" dirty="0"/>
          </a:p>
        </p:txBody>
      </p:sp>
      <p:sp>
        <p:nvSpPr>
          <p:cNvPr id="3" name="Content Placeholder 2"/>
          <p:cNvSpPr>
            <a:spLocks noGrp="1"/>
          </p:cNvSpPr>
          <p:nvPr>
            <p:ph sz="quarter" idx="12"/>
          </p:nvPr>
        </p:nvSpPr>
        <p:spPr/>
        <p:txBody>
          <a:bodyPr>
            <a:noAutofit/>
          </a:bodyPr>
          <a:lstStyle/>
          <a:p>
            <a:pPr marL="285750" indent="-285750">
              <a:lnSpc>
                <a:spcPct val="100000"/>
              </a:lnSpc>
              <a:buFont typeface="Arial" panose="020B0604020202020204" pitchFamily="34" charset="0"/>
              <a:buChar char="•"/>
            </a:pPr>
            <a:r>
              <a:rPr lang="en-US" altLang="en-US" sz="2000" dirty="0"/>
              <a:t>The main differences between ext2fs and F</a:t>
            </a:r>
            <a:r>
              <a:rPr lang="en-US" altLang="en-US" sz="100" dirty="0"/>
              <a:t> </a:t>
            </a:r>
            <a:r>
              <a:rPr lang="en-US" altLang="en-US" sz="2000" dirty="0"/>
              <a:t>F</a:t>
            </a:r>
            <a:r>
              <a:rPr lang="en-US" altLang="en-US" sz="100" dirty="0"/>
              <a:t> </a:t>
            </a:r>
            <a:r>
              <a:rPr lang="en-US" altLang="en-US" sz="2000" dirty="0"/>
              <a:t>S concern their disk allocation policies</a:t>
            </a:r>
          </a:p>
          <a:p>
            <a:pPr marL="622800" lvl="1" indent="-320400">
              <a:lnSpc>
                <a:spcPct val="100000"/>
              </a:lnSpc>
              <a:spcBef>
                <a:spcPts val="1000"/>
              </a:spcBef>
              <a:buFont typeface="Arial" panose="020B0604020202020204" pitchFamily="34" charset="0"/>
              <a:buChar char="•"/>
            </a:pPr>
            <a:r>
              <a:rPr lang="en-US" altLang="en-US" sz="1800" dirty="0"/>
              <a:t>In f</a:t>
            </a:r>
            <a:r>
              <a:rPr lang="en-US" altLang="en-US" sz="100" dirty="0"/>
              <a:t> </a:t>
            </a:r>
            <a:r>
              <a:rPr lang="en-US" altLang="en-US" sz="1800" dirty="0" err="1"/>
              <a:t>f</a:t>
            </a:r>
            <a:r>
              <a:rPr lang="en-US" altLang="en-US" sz="100" dirty="0"/>
              <a:t> </a:t>
            </a:r>
            <a:r>
              <a:rPr lang="en-US" altLang="en-US" sz="1800" dirty="0"/>
              <a:t>s, the disk is allocated to files in blocks of 8K</a:t>
            </a:r>
            <a:r>
              <a:rPr lang="en-US" altLang="en-US" sz="100" dirty="0"/>
              <a:t> </a:t>
            </a:r>
            <a:r>
              <a:rPr lang="en-US" altLang="en-US" sz="1800" dirty="0"/>
              <a:t>b, with blocks being subdivided into fragments of 1K</a:t>
            </a:r>
            <a:r>
              <a:rPr lang="en-US" altLang="en-US" sz="100" dirty="0"/>
              <a:t> </a:t>
            </a:r>
            <a:r>
              <a:rPr lang="en-US" altLang="en-US" sz="1800" dirty="0"/>
              <a:t>b to store small files or partially filled blocks at the end of a file</a:t>
            </a:r>
          </a:p>
          <a:p>
            <a:pPr marL="622800" lvl="1" indent="-320400">
              <a:lnSpc>
                <a:spcPct val="100000"/>
              </a:lnSpc>
              <a:spcBef>
                <a:spcPts val="1000"/>
              </a:spcBef>
              <a:buFont typeface="Arial" panose="020B0604020202020204" pitchFamily="34" charset="0"/>
              <a:buChar char="•"/>
            </a:pPr>
            <a:r>
              <a:rPr lang="en-US" altLang="en-US" sz="1800" dirty="0"/>
              <a:t>ext3 does not use fragments; it performs its allocations in smaller units </a:t>
            </a:r>
          </a:p>
          <a:p>
            <a:pPr marL="1144800" lvl="2" indent="-230400">
              <a:lnSpc>
                <a:spcPct val="100000"/>
              </a:lnSpc>
              <a:spcBef>
                <a:spcPts val="1000"/>
              </a:spcBef>
              <a:buFont typeface="Arial" panose="020B0604020202020204" pitchFamily="34" charset="0"/>
              <a:buChar char="•"/>
            </a:pPr>
            <a:r>
              <a:rPr lang="en-US" altLang="en-US" sz="1600" dirty="0"/>
              <a:t>The default block size on ext3 varies as a function of total size of file system with support for 1, 2, 4 and 8 K</a:t>
            </a:r>
            <a:r>
              <a:rPr lang="en-US" altLang="en-US" sz="100" dirty="0"/>
              <a:t> </a:t>
            </a:r>
            <a:r>
              <a:rPr lang="en-US" altLang="en-US" sz="1600" dirty="0"/>
              <a:t>B blocks </a:t>
            </a:r>
          </a:p>
          <a:p>
            <a:pPr marL="622800" lvl="1" indent="-320400">
              <a:lnSpc>
                <a:spcPct val="100000"/>
              </a:lnSpc>
              <a:spcBef>
                <a:spcPts val="1000"/>
              </a:spcBef>
              <a:buFont typeface="Arial" panose="020B0604020202020204" pitchFamily="34" charset="0"/>
              <a:buChar char="•"/>
            </a:pPr>
            <a:r>
              <a:rPr lang="en-US" altLang="en-US" sz="1800" dirty="0"/>
              <a:t>ext3 uses cluster allocation policies designed to place logically adjacent blocks of a file into physically adjacent blocks on disk, so that it can submit an I/O request for several disk blocks as a single operation on a </a:t>
            </a:r>
            <a:r>
              <a:rPr lang="en-US" altLang="en-US" sz="1800" b="1" dirty="0">
                <a:solidFill>
                  <a:srgbClr val="002060"/>
                </a:solidFill>
              </a:rPr>
              <a:t>block group</a:t>
            </a:r>
          </a:p>
          <a:p>
            <a:pPr marL="622800" lvl="1" indent="-320400">
              <a:lnSpc>
                <a:spcPct val="100000"/>
              </a:lnSpc>
              <a:spcBef>
                <a:spcPts val="1000"/>
              </a:spcBef>
              <a:buFont typeface="Arial" panose="020B0604020202020204" pitchFamily="34" charset="0"/>
              <a:buChar char="•"/>
            </a:pPr>
            <a:r>
              <a:rPr lang="en-US" altLang="en-US" sz="1800" dirty="0"/>
              <a:t>Maintains bit map of free blocks in a block group, searches for free byte to allocate at least 8 blocks at a time</a:t>
            </a:r>
          </a:p>
        </p:txBody>
      </p:sp>
      <p:sp>
        <p:nvSpPr>
          <p:cNvPr id="4" name="Slide Number Placeholder 3"/>
          <p:cNvSpPr>
            <a:spLocks noGrp="1"/>
          </p:cNvSpPr>
          <p:nvPr>
            <p:ph type="sldNum" sz="quarter" idx="10"/>
          </p:nvPr>
        </p:nvSpPr>
        <p:spPr/>
        <p:txBody>
          <a:bodyPr/>
          <a:lstStyle/>
          <a:p>
            <a:fld id="{D06C706D-0964-7842-B7B8-C5D733700528}" type="slidenum">
              <a:rPr lang="en-US" smtClean="0"/>
              <a:t>50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94708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656694"/>
          </a:xfrm>
        </p:spPr>
        <p:txBody>
          <a:bodyPr>
            <a:noAutofit/>
          </a:bodyPr>
          <a:lstStyle/>
          <a:p>
            <a:r>
              <a:rPr lang="en-US" altLang="en-US" dirty="0"/>
              <a:t>Ext2fs Block-Allocation Policies</a:t>
            </a:r>
            <a:endParaRPr lang="en-IN" dirty="0"/>
          </a:p>
        </p:txBody>
      </p:sp>
      <p:pic>
        <p:nvPicPr>
          <p:cNvPr id="7" name="Content Placeholder 6" descr="Diagram on top shows allocating scattered free blocks in between series of blocks in use. Diagram on bottom shows allocating sequence of continuous blocks after series of blocks in use."/>
          <p:cNvPicPr>
            <a:picLocks noGrp="1" noChangeAspect="1"/>
          </p:cNvPicPr>
          <p:nvPr>
            <p:ph sz="quarter" idx="12"/>
          </p:nvPr>
        </p:nvPicPr>
        <p:blipFill>
          <a:blip r:embed="rId2"/>
          <a:stretch>
            <a:fillRect/>
          </a:stretch>
        </p:blipFill>
        <p:spPr>
          <a:xfrm>
            <a:off x="1927441" y="1717837"/>
            <a:ext cx="5279594" cy="4322439"/>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51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735599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Journaling</a:t>
            </a:r>
            <a:endParaRPr lang="en-IN" dirty="0"/>
          </a:p>
        </p:txBody>
      </p:sp>
      <p:sp>
        <p:nvSpPr>
          <p:cNvPr id="3" name="Content Placeholder 2"/>
          <p:cNvSpPr>
            <a:spLocks noGrp="1"/>
          </p:cNvSpPr>
          <p:nvPr>
            <p:ph sz="quarter" idx="12"/>
          </p:nvPr>
        </p:nvSpPr>
        <p:spPr>
          <a:xfrm>
            <a:off x="332508" y="1594379"/>
            <a:ext cx="8470180" cy="4761972"/>
          </a:xfrm>
        </p:spPr>
        <p:txBody>
          <a:bodyPr>
            <a:normAutofit/>
          </a:bodyPr>
          <a:lstStyle/>
          <a:p>
            <a:pPr marL="292608" indent="-292608">
              <a:lnSpc>
                <a:spcPct val="100000"/>
              </a:lnSpc>
              <a:buFont typeface="Arial" panose="020B0604020202020204" pitchFamily="34" charset="0"/>
              <a:buChar char="•"/>
              <a:defRPr/>
            </a:pPr>
            <a:r>
              <a:rPr lang="en-US" sz="2200" dirty="0">
                <a:ea typeface="ＭＳ Ｐゴシック" charset="0"/>
                <a:cs typeface="ＭＳ Ｐゴシック" charset="0"/>
              </a:rPr>
              <a:t>ext3 implements </a:t>
            </a:r>
            <a:r>
              <a:rPr lang="en-US" sz="2200" b="1" dirty="0">
                <a:solidFill>
                  <a:srgbClr val="002060"/>
                </a:solidFill>
                <a:ea typeface="ＭＳ Ｐゴシック" charset="0"/>
                <a:cs typeface="ＭＳ Ｐゴシック" charset="0"/>
              </a:rPr>
              <a:t>journaling</a:t>
            </a:r>
            <a:r>
              <a:rPr lang="en-US" sz="2200" dirty="0">
                <a:ea typeface="ＭＳ Ｐゴシック" charset="0"/>
                <a:cs typeface="ＭＳ Ｐゴシック" charset="0"/>
              </a:rPr>
              <a:t>, with file system updates first written to a log file in the form of </a:t>
            </a:r>
            <a:r>
              <a:rPr lang="en-US" sz="2200" b="1" dirty="0">
                <a:solidFill>
                  <a:srgbClr val="002060"/>
                </a:solidFill>
                <a:ea typeface="ＭＳ Ｐゴシック" charset="0"/>
                <a:cs typeface="ＭＳ Ｐゴシック" charset="0"/>
              </a:rPr>
              <a:t>transactions</a:t>
            </a: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cs typeface="ＭＳ Ｐゴシック" charset="0"/>
              </a:rPr>
              <a:t>Once in log file, considered committed</a:t>
            </a: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cs typeface="ＭＳ Ｐゴシック" charset="0"/>
              </a:rPr>
              <a:t>Over time, log file transactions replayed over file system to put changes in place</a:t>
            </a:r>
          </a:p>
          <a:p>
            <a:pPr marL="292608" indent="-292608">
              <a:lnSpc>
                <a:spcPct val="100000"/>
              </a:lnSpc>
              <a:buFont typeface="Arial" panose="020B0604020202020204" pitchFamily="34" charset="0"/>
              <a:buChar char="•"/>
              <a:defRPr/>
            </a:pPr>
            <a:r>
              <a:rPr lang="en-US" sz="2200" dirty="0">
                <a:ea typeface="ＭＳ Ｐゴシック" charset="0"/>
                <a:cs typeface="ＭＳ Ｐゴシック" charset="0"/>
              </a:rPr>
              <a:t>On system crash, some transactions might be in journal but not yet placed into file system</a:t>
            </a: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cs typeface="ＭＳ Ｐゴシック" charset="0"/>
              </a:rPr>
              <a:t>Must be completed once system recovers</a:t>
            </a:r>
          </a:p>
          <a:p>
            <a:pPr marL="622800" lvl="1" indent="-320400">
              <a:lnSpc>
                <a:spcPct val="100000"/>
              </a:lnSpc>
              <a:spcBef>
                <a:spcPts val="1000"/>
              </a:spcBef>
              <a:buFont typeface="Arial" panose="020B0604020202020204" pitchFamily="34" charset="0"/>
              <a:buChar char="•"/>
              <a:defRPr/>
            </a:pPr>
            <a:r>
              <a:rPr lang="en-US" sz="2000" dirty="0">
                <a:ea typeface="ＭＳ Ｐゴシック" charset="0"/>
                <a:cs typeface="ＭＳ Ｐゴシック" charset="0"/>
              </a:rPr>
              <a:t>No other consistency checking is needed after a crash (much faster than older methods)</a:t>
            </a:r>
          </a:p>
          <a:p>
            <a:pPr marL="292608" indent="-292608">
              <a:lnSpc>
                <a:spcPct val="100000"/>
              </a:lnSpc>
              <a:buFont typeface="Arial" panose="020B0604020202020204" pitchFamily="34" charset="0"/>
              <a:buChar char="•"/>
              <a:defRPr/>
            </a:pPr>
            <a:r>
              <a:rPr lang="en-US" sz="2200" dirty="0">
                <a:ea typeface="ＭＳ Ｐゴシック" charset="0"/>
                <a:cs typeface="ＭＳ Ｐゴシック" charset="0"/>
              </a:rPr>
              <a:t>Improves write performance on hard disks by turning random I/O into sequential I/O</a:t>
            </a:r>
          </a:p>
        </p:txBody>
      </p:sp>
      <p:sp>
        <p:nvSpPr>
          <p:cNvPr id="4" name="Slide Number Placeholder 3"/>
          <p:cNvSpPr>
            <a:spLocks noGrp="1"/>
          </p:cNvSpPr>
          <p:nvPr>
            <p:ph type="sldNum" sz="quarter" idx="10"/>
          </p:nvPr>
        </p:nvSpPr>
        <p:spPr/>
        <p:txBody>
          <a:bodyPr/>
          <a:lstStyle/>
          <a:p>
            <a:fld id="{D06C706D-0964-7842-B7B8-C5D733700528}" type="slidenum">
              <a:rPr lang="en-US" smtClean="0"/>
              <a:t>52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17712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The Linux </a:t>
            </a:r>
            <a:r>
              <a:rPr lang="en-US" altLang="en-US" dirty="0" err="1"/>
              <a:t>Proc</a:t>
            </a:r>
            <a:r>
              <a:rPr lang="en-US" altLang="en-US" dirty="0"/>
              <a:t> File System</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The </a:t>
            </a:r>
            <a:r>
              <a:rPr lang="en-US" altLang="en-US" sz="2400" b="1" dirty="0" err="1">
                <a:solidFill>
                  <a:srgbClr val="002060"/>
                </a:solidFill>
              </a:rPr>
              <a:t>proc</a:t>
            </a:r>
            <a:r>
              <a:rPr lang="en-US" altLang="en-US" sz="2400" b="1" dirty="0">
                <a:solidFill>
                  <a:srgbClr val="002060"/>
                </a:solidFill>
              </a:rPr>
              <a:t> file system</a:t>
            </a:r>
            <a:r>
              <a:rPr lang="en-US" altLang="en-US" sz="2400" dirty="0">
                <a:solidFill>
                  <a:srgbClr val="3366FF"/>
                </a:solidFill>
              </a:rPr>
              <a:t> </a:t>
            </a:r>
            <a:r>
              <a:rPr lang="en-US" altLang="en-US" sz="2400" dirty="0"/>
              <a:t>does not store data, rather, its contents are computed on demand according to user file I/O requests</a:t>
            </a:r>
          </a:p>
          <a:p>
            <a:pPr marL="291600" indent="-291600">
              <a:lnSpc>
                <a:spcPct val="100000"/>
              </a:lnSpc>
              <a:buFont typeface="Arial" panose="020B0604020202020204" pitchFamily="34" charset="0"/>
              <a:buChar char="•"/>
            </a:pPr>
            <a:r>
              <a:rPr lang="en-US" altLang="en-US" sz="2400" b="1" dirty="0" err="1"/>
              <a:t>proc</a:t>
            </a:r>
            <a:r>
              <a:rPr lang="en-US" altLang="en-US" sz="2400" dirty="0"/>
              <a:t> must implement a directory structure, and the file contents within; it must then define a unique and persistent </a:t>
            </a:r>
            <a:r>
              <a:rPr lang="en-US" altLang="en-US" sz="2400" dirty="0" err="1"/>
              <a:t>inode</a:t>
            </a:r>
            <a:r>
              <a:rPr lang="en-US" altLang="en-US" sz="2400" dirty="0"/>
              <a:t> number for each directory and files it contains</a:t>
            </a:r>
          </a:p>
          <a:p>
            <a:pPr marL="622800" lvl="1" indent="-320400">
              <a:lnSpc>
                <a:spcPct val="100000"/>
              </a:lnSpc>
              <a:spcBef>
                <a:spcPts val="1000"/>
              </a:spcBef>
              <a:buFont typeface="Arial" panose="020B0604020202020204" pitchFamily="34" charset="0"/>
              <a:buChar char="•"/>
            </a:pPr>
            <a:r>
              <a:rPr lang="en-US" altLang="en-US" sz="2200" dirty="0"/>
              <a:t>It uses this </a:t>
            </a:r>
            <a:r>
              <a:rPr lang="en-US" altLang="en-US" sz="2200" dirty="0" err="1"/>
              <a:t>inode</a:t>
            </a:r>
            <a:r>
              <a:rPr lang="en-US" altLang="en-US" sz="2200" dirty="0"/>
              <a:t> number to identify just what operation is required when a user tries to read from a particular file </a:t>
            </a:r>
            <a:r>
              <a:rPr lang="en-US" altLang="en-US" sz="2200" dirty="0" err="1"/>
              <a:t>inode</a:t>
            </a:r>
            <a:r>
              <a:rPr lang="en-US" altLang="en-US" sz="2200" dirty="0"/>
              <a:t> or perform a lookup in a particular directory </a:t>
            </a:r>
            <a:r>
              <a:rPr lang="en-US" altLang="en-US" sz="2200" dirty="0" err="1"/>
              <a:t>inode</a:t>
            </a:r>
            <a:endParaRPr lang="en-US" altLang="en-US" sz="2200" dirty="0"/>
          </a:p>
          <a:p>
            <a:pPr marL="622800" lvl="1" indent="-320400">
              <a:lnSpc>
                <a:spcPct val="100000"/>
              </a:lnSpc>
              <a:spcBef>
                <a:spcPts val="1000"/>
              </a:spcBef>
              <a:buFont typeface="Arial" panose="020B0604020202020204" pitchFamily="34" charset="0"/>
              <a:buChar char="•"/>
            </a:pPr>
            <a:r>
              <a:rPr lang="en-US" altLang="en-US" sz="2200" dirty="0"/>
              <a:t>When data is read from one of these files, </a:t>
            </a:r>
            <a:r>
              <a:rPr lang="en-US" altLang="en-US" sz="2200" b="1" dirty="0" err="1"/>
              <a:t>proc</a:t>
            </a:r>
            <a:r>
              <a:rPr lang="en-US" altLang="en-US" sz="2200" dirty="0"/>
              <a:t> collects the appropriate information, formats it into text form and places it into the requesting process</a:t>
            </a:r>
            <a:r>
              <a:rPr lang="ja-JP" altLang="en-US" sz="2200" dirty="0"/>
              <a:t>’</a:t>
            </a:r>
            <a:r>
              <a:rPr lang="en-US" altLang="ja-JP" sz="2200" dirty="0"/>
              <a:t>s read buffer</a:t>
            </a:r>
            <a:endParaRPr lang="en-US" altLang="en-US" sz="2200" dirty="0"/>
          </a:p>
        </p:txBody>
      </p:sp>
      <p:sp>
        <p:nvSpPr>
          <p:cNvPr id="4" name="Slide Number Placeholder 3"/>
          <p:cNvSpPr>
            <a:spLocks noGrp="1"/>
          </p:cNvSpPr>
          <p:nvPr>
            <p:ph type="sldNum" sz="quarter" idx="10"/>
          </p:nvPr>
        </p:nvSpPr>
        <p:spPr/>
        <p:txBody>
          <a:bodyPr/>
          <a:lstStyle/>
          <a:p>
            <a:fld id="{D06C706D-0964-7842-B7B8-C5D733700528}" type="slidenum">
              <a:rPr lang="en-US" smtClean="0"/>
              <a:t>53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970125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Input and Output</a:t>
            </a:r>
            <a:endParaRPr lang="en-IN"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000" dirty="0"/>
              <a:t>The Linux device-oriented file system accesses disk storage through two caches:</a:t>
            </a:r>
          </a:p>
          <a:p>
            <a:pPr marL="622800" lvl="1" indent="-320400">
              <a:lnSpc>
                <a:spcPct val="100000"/>
              </a:lnSpc>
              <a:spcBef>
                <a:spcPts val="1000"/>
              </a:spcBef>
              <a:buFont typeface="Arial" panose="020B0604020202020204" pitchFamily="34" charset="0"/>
              <a:buChar char="•"/>
            </a:pPr>
            <a:r>
              <a:rPr lang="en-US" altLang="en-US" sz="1800" dirty="0"/>
              <a:t>Data is cached in the page cache, which is unified with the virtual memory system</a:t>
            </a:r>
          </a:p>
          <a:p>
            <a:pPr marL="622800" lvl="1" indent="-320400">
              <a:lnSpc>
                <a:spcPct val="100000"/>
              </a:lnSpc>
              <a:spcBef>
                <a:spcPts val="1000"/>
              </a:spcBef>
              <a:buFont typeface="Arial" panose="020B0604020202020204" pitchFamily="34" charset="0"/>
              <a:buChar char="•"/>
            </a:pPr>
            <a:r>
              <a:rPr lang="en-US" altLang="en-US" sz="1800" dirty="0"/>
              <a:t>Metadata is cached in the buffer cache, a separate cache indexed by the physical disk block</a:t>
            </a:r>
          </a:p>
          <a:p>
            <a:pPr marL="291600" indent="-291600">
              <a:lnSpc>
                <a:spcPct val="100000"/>
              </a:lnSpc>
              <a:buFont typeface="Arial" panose="020B0604020202020204" pitchFamily="34" charset="0"/>
              <a:buChar char="•"/>
            </a:pPr>
            <a:r>
              <a:rPr lang="en-US" altLang="en-US" sz="2000" dirty="0"/>
              <a:t>Linux splits all devices into three classes:</a:t>
            </a:r>
          </a:p>
          <a:p>
            <a:pPr marL="622800" lvl="1" indent="-320400">
              <a:lnSpc>
                <a:spcPct val="100000"/>
              </a:lnSpc>
              <a:spcBef>
                <a:spcPts val="1000"/>
              </a:spcBef>
              <a:buFont typeface="Arial" panose="020B0604020202020204" pitchFamily="34" charset="0"/>
              <a:buChar char="•"/>
            </a:pPr>
            <a:r>
              <a:rPr lang="en-US" altLang="en-US" sz="1800" b="1" dirty="0">
                <a:solidFill>
                  <a:srgbClr val="002060"/>
                </a:solidFill>
              </a:rPr>
              <a:t>block devices</a:t>
            </a:r>
            <a:r>
              <a:rPr lang="en-US" altLang="en-US" sz="1800" b="1" dirty="0">
                <a:solidFill>
                  <a:srgbClr val="3366FF"/>
                </a:solidFill>
              </a:rPr>
              <a:t> </a:t>
            </a:r>
            <a:r>
              <a:rPr lang="en-US" altLang="en-US" sz="1800" dirty="0"/>
              <a:t>allow random access to completely independent, fixed size blocks of data</a:t>
            </a:r>
          </a:p>
          <a:p>
            <a:pPr marL="622800" lvl="1" indent="-320400">
              <a:lnSpc>
                <a:spcPct val="100000"/>
              </a:lnSpc>
              <a:spcBef>
                <a:spcPts val="1000"/>
              </a:spcBef>
              <a:buFont typeface="Arial" panose="020B0604020202020204" pitchFamily="34" charset="0"/>
              <a:buChar char="•"/>
            </a:pPr>
            <a:r>
              <a:rPr lang="en-US" altLang="en-US" sz="1800" b="1" dirty="0">
                <a:solidFill>
                  <a:srgbClr val="002060"/>
                </a:solidFill>
              </a:rPr>
              <a:t>character devices</a:t>
            </a:r>
            <a:r>
              <a:rPr lang="en-US" altLang="en-US" sz="1800" b="1" dirty="0">
                <a:solidFill>
                  <a:srgbClr val="3366FF"/>
                </a:solidFill>
              </a:rPr>
              <a:t> </a:t>
            </a:r>
            <a:r>
              <a:rPr lang="en-US" altLang="en-US" sz="1800" dirty="0"/>
              <a:t>include most other devices; they don</a:t>
            </a:r>
            <a:r>
              <a:rPr lang="ja-JP" altLang="en-US" sz="1800" dirty="0"/>
              <a:t>’</a:t>
            </a:r>
            <a:r>
              <a:rPr lang="en-US" altLang="ja-JP" sz="1800" dirty="0"/>
              <a:t>t need to support the functionality of regular files</a:t>
            </a:r>
          </a:p>
          <a:p>
            <a:pPr marL="622800" lvl="1" indent="-320400">
              <a:lnSpc>
                <a:spcPct val="100000"/>
              </a:lnSpc>
              <a:spcBef>
                <a:spcPts val="1000"/>
              </a:spcBef>
              <a:buFont typeface="Arial" panose="020B0604020202020204" pitchFamily="34" charset="0"/>
              <a:buChar char="•"/>
            </a:pPr>
            <a:r>
              <a:rPr lang="en-US" altLang="en-US" sz="1800" b="1" dirty="0">
                <a:solidFill>
                  <a:srgbClr val="002060"/>
                </a:solidFill>
              </a:rPr>
              <a:t>network devices</a:t>
            </a:r>
            <a:r>
              <a:rPr lang="en-US" altLang="en-US" sz="1800" b="1" dirty="0">
                <a:solidFill>
                  <a:srgbClr val="3366FF"/>
                </a:solidFill>
              </a:rPr>
              <a:t> </a:t>
            </a:r>
            <a:r>
              <a:rPr lang="en-US" altLang="en-US" sz="1800" dirty="0"/>
              <a:t>are interfaced via the kernel</a:t>
            </a:r>
            <a:r>
              <a:rPr lang="ja-JP" altLang="en-US" sz="1800" dirty="0"/>
              <a:t>’</a:t>
            </a:r>
            <a:r>
              <a:rPr lang="en-US" altLang="ja-JP" sz="1800" dirty="0"/>
              <a:t>s networking subsystem</a:t>
            </a:r>
            <a:endParaRPr lang="en-US" altLang="en-US" sz="1800" dirty="0"/>
          </a:p>
        </p:txBody>
      </p:sp>
      <p:sp>
        <p:nvSpPr>
          <p:cNvPr id="4" name="Slide Number Placeholder 3"/>
          <p:cNvSpPr>
            <a:spLocks noGrp="1"/>
          </p:cNvSpPr>
          <p:nvPr>
            <p:ph type="sldNum" sz="quarter" idx="10"/>
          </p:nvPr>
        </p:nvSpPr>
        <p:spPr/>
        <p:txBody>
          <a:bodyPr/>
          <a:lstStyle/>
          <a:p>
            <a:fld id="{D06C706D-0964-7842-B7B8-C5D733700528}" type="slidenum">
              <a:rPr lang="en-US" smtClean="0"/>
              <a:t>54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826236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Block Devices</a:t>
            </a:r>
            <a:endParaRPr lang="en-IN"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1800" dirty="0"/>
              <a:t>Provide the main interface to all disk devices in a system</a:t>
            </a:r>
          </a:p>
          <a:p>
            <a:pPr marL="291600" indent="-291600">
              <a:lnSpc>
                <a:spcPct val="100000"/>
              </a:lnSpc>
              <a:buFont typeface="Arial" panose="020B0604020202020204" pitchFamily="34" charset="0"/>
              <a:buChar char="•"/>
            </a:pPr>
            <a:r>
              <a:rPr lang="en-US" altLang="en-US" sz="1800" dirty="0"/>
              <a:t>The block buffer cache serves two main purposes:</a:t>
            </a:r>
          </a:p>
          <a:p>
            <a:pPr marL="622800" lvl="1" indent="-320400">
              <a:lnSpc>
                <a:spcPct val="100000"/>
              </a:lnSpc>
              <a:spcBef>
                <a:spcPts val="1000"/>
              </a:spcBef>
              <a:buFont typeface="Arial" panose="020B0604020202020204" pitchFamily="34" charset="0"/>
              <a:buChar char="•"/>
            </a:pPr>
            <a:r>
              <a:rPr lang="en-US" altLang="en-US" sz="1600" dirty="0"/>
              <a:t>it acts as a pool of buffers for active I/O</a:t>
            </a:r>
          </a:p>
          <a:p>
            <a:pPr marL="622800" lvl="1" indent="-320400">
              <a:lnSpc>
                <a:spcPct val="100000"/>
              </a:lnSpc>
              <a:spcBef>
                <a:spcPts val="1000"/>
              </a:spcBef>
              <a:buFont typeface="Arial" panose="020B0604020202020204" pitchFamily="34" charset="0"/>
              <a:buChar char="•"/>
            </a:pPr>
            <a:r>
              <a:rPr lang="en-US" altLang="en-US" sz="1600" dirty="0"/>
              <a:t>it serves as a cache for completed I/O</a:t>
            </a:r>
          </a:p>
          <a:p>
            <a:pPr marL="291600" indent="-291600">
              <a:lnSpc>
                <a:spcPct val="100000"/>
              </a:lnSpc>
              <a:buFont typeface="Arial" panose="020B0604020202020204" pitchFamily="34" charset="0"/>
              <a:buChar char="•"/>
            </a:pPr>
            <a:r>
              <a:rPr lang="en-US" altLang="en-US" sz="1800" dirty="0"/>
              <a:t>The </a:t>
            </a:r>
            <a:r>
              <a:rPr lang="en-US" altLang="en-US" sz="1800" b="1" dirty="0">
                <a:solidFill>
                  <a:srgbClr val="002060"/>
                </a:solidFill>
              </a:rPr>
              <a:t>request manager</a:t>
            </a:r>
            <a:r>
              <a:rPr lang="en-US" altLang="en-US" sz="1800" b="1" dirty="0">
                <a:solidFill>
                  <a:srgbClr val="3366FF"/>
                </a:solidFill>
              </a:rPr>
              <a:t> </a:t>
            </a:r>
            <a:r>
              <a:rPr lang="en-US" altLang="en-US" sz="1800" dirty="0"/>
              <a:t>manages the reading and writing of buffer contents to and from a block device driver</a:t>
            </a:r>
          </a:p>
          <a:p>
            <a:pPr marL="291600" indent="-291600">
              <a:lnSpc>
                <a:spcPct val="100000"/>
              </a:lnSpc>
              <a:buFont typeface="Arial" panose="020B0604020202020204" pitchFamily="34" charset="0"/>
              <a:buChar char="•"/>
            </a:pPr>
            <a:r>
              <a:rPr lang="en-US" altLang="en-US" sz="1800" dirty="0"/>
              <a:t>Kernel 2.6 introduced </a:t>
            </a:r>
            <a:r>
              <a:rPr lang="en-US" altLang="en-US" sz="1800" b="1" dirty="0">
                <a:solidFill>
                  <a:srgbClr val="002060"/>
                </a:solidFill>
              </a:rPr>
              <a:t>Completely Fair Queueing </a:t>
            </a:r>
            <a:r>
              <a:rPr lang="en-US" altLang="en-US" sz="1800" dirty="0"/>
              <a:t>(</a:t>
            </a:r>
            <a:r>
              <a:rPr lang="en-US" altLang="en-US" sz="1800" b="1" dirty="0">
                <a:solidFill>
                  <a:srgbClr val="002060"/>
                </a:solidFill>
              </a:rPr>
              <a:t>C</a:t>
            </a:r>
            <a:r>
              <a:rPr lang="en-US" altLang="en-US" sz="100" b="1" dirty="0">
                <a:solidFill>
                  <a:srgbClr val="002060"/>
                </a:solidFill>
              </a:rPr>
              <a:t> </a:t>
            </a:r>
            <a:r>
              <a:rPr lang="en-US" altLang="en-US" sz="1800" b="1" dirty="0">
                <a:solidFill>
                  <a:srgbClr val="002060"/>
                </a:solidFill>
              </a:rPr>
              <a:t>F</a:t>
            </a:r>
            <a:r>
              <a:rPr lang="en-US" altLang="en-US" sz="100" b="1" dirty="0">
                <a:solidFill>
                  <a:srgbClr val="002060"/>
                </a:solidFill>
              </a:rPr>
              <a:t> </a:t>
            </a:r>
            <a:r>
              <a:rPr lang="en-US" altLang="en-US" sz="1800" b="1" dirty="0">
                <a:solidFill>
                  <a:srgbClr val="002060"/>
                </a:solidFill>
              </a:rPr>
              <a:t>Q</a:t>
            </a:r>
            <a:r>
              <a:rPr lang="en-US" altLang="en-US" sz="1800" dirty="0"/>
              <a:t>)</a:t>
            </a:r>
          </a:p>
          <a:p>
            <a:pPr marL="622800" lvl="1" indent="-320400">
              <a:lnSpc>
                <a:spcPct val="100000"/>
              </a:lnSpc>
              <a:spcBef>
                <a:spcPts val="1000"/>
              </a:spcBef>
              <a:buFont typeface="Arial" panose="020B0604020202020204" pitchFamily="34" charset="0"/>
              <a:buChar char="•"/>
            </a:pPr>
            <a:r>
              <a:rPr lang="en-US" altLang="en-US" sz="1600" dirty="0"/>
              <a:t>Now the default scheduler</a:t>
            </a:r>
          </a:p>
          <a:p>
            <a:pPr marL="622800" lvl="1" indent="-320400">
              <a:lnSpc>
                <a:spcPct val="100000"/>
              </a:lnSpc>
              <a:spcBef>
                <a:spcPts val="1000"/>
              </a:spcBef>
              <a:buFont typeface="Arial" panose="020B0604020202020204" pitchFamily="34" charset="0"/>
              <a:buChar char="•"/>
            </a:pPr>
            <a:r>
              <a:rPr lang="en-US" altLang="en-US" sz="1600" dirty="0"/>
              <a:t>Fundamentally different from elevator algorithms</a:t>
            </a:r>
          </a:p>
          <a:p>
            <a:pPr marL="622800" lvl="1" indent="-320400">
              <a:lnSpc>
                <a:spcPct val="100000"/>
              </a:lnSpc>
              <a:spcBef>
                <a:spcPts val="1000"/>
              </a:spcBef>
              <a:buFont typeface="Arial" panose="020B0604020202020204" pitchFamily="34" charset="0"/>
              <a:buChar char="•"/>
            </a:pPr>
            <a:r>
              <a:rPr lang="en-US" altLang="en-US" sz="1600" dirty="0"/>
              <a:t>Maintains set of lists, one for each process by default</a:t>
            </a:r>
          </a:p>
          <a:p>
            <a:pPr marL="622800" lvl="1" indent="-320400">
              <a:lnSpc>
                <a:spcPct val="100000"/>
              </a:lnSpc>
              <a:spcBef>
                <a:spcPts val="1000"/>
              </a:spcBef>
              <a:buFont typeface="Arial" panose="020B0604020202020204" pitchFamily="34" charset="0"/>
              <a:buChar char="•"/>
            </a:pPr>
            <a:r>
              <a:rPr lang="en-US" altLang="en-US" sz="1600" dirty="0"/>
              <a:t>Uses C-SCAN algorithm, with round robin between all outstanding I/O from all processes</a:t>
            </a:r>
          </a:p>
          <a:p>
            <a:pPr marL="622800" lvl="1" indent="-320400">
              <a:lnSpc>
                <a:spcPct val="100000"/>
              </a:lnSpc>
              <a:spcBef>
                <a:spcPts val="1000"/>
              </a:spcBef>
              <a:buFont typeface="Arial" panose="020B0604020202020204" pitchFamily="34" charset="0"/>
              <a:buChar char="•"/>
            </a:pPr>
            <a:r>
              <a:rPr lang="en-US" altLang="en-US" sz="1600" dirty="0"/>
              <a:t>Four blocks from each process put on at once</a:t>
            </a:r>
          </a:p>
        </p:txBody>
      </p:sp>
      <p:sp>
        <p:nvSpPr>
          <p:cNvPr id="4" name="Slide Number Placeholder 3"/>
          <p:cNvSpPr>
            <a:spLocks noGrp="1"/>
          </p:cNvSpPr>
          <p:nvPr>
            <p:ph type="sldNum" sz="quarter" idx="10"/>
          </p:nvPr>
        </p:nvSpPr>
        <p:spPr/>
        <p:txBody>
          <a:bodyPr/>
          <a:lstStyle/>
          <a:p>
            <a:fld id="{D06C706D-0964-7842-B7B8-C5D733700528}" type="slidenum">
              <a:rPr lang="en-US" smtClean="0"/>
              <a:t>55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89686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Device-Driver Block Structure</a:t>
            </a:r>
            <a:endParaRPr lang="en-IN" dirty="0"/>
          </a:p>
        </p:txBody>
      </p:sp>
      <p:pic>
        <p:nvPicPr>
          <p:cNvPr id="7" name="Content Placeholder 6" descr="Diagram shows file system, block device file, I/O scheduler, block device driver, S C S I manager and S C S I device driver in first block, character device file, T T Y driver, line discipline and character device driver in second block, network socket, protocol driver and network device driver in third block."/>
          <p:cNvPicPr>
            <a:picLocks noGrp="1" noChangeAspect="1"/>
          </p:cNvPicPr>
          <p:nvPr>
            <p:ph sz="quarter" idx="12"/>
          </p:nvPr>
        </p:nvPicPr>
        <p:blipFill>
          <a:blip r:embed="rId2"/>
          <a:stretch>
            <a:fillRect/>
          </a:stretch>
        </p:blipFill>
        <p:spPr>
          <a:xfrm>
            <a:off x="505940" y="1975928"/>
            <a:ext cx="8122595" cy="3529799"/>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56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40998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Character Devices </a:t>
            </a:r>
            <a:r>
              <a:rPr lang="en-US" altLang="en-US" sz="1000" dirty="0"/>
              <a:t>1</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A device driver which does not offer random access to fixed blocks of data</a:t>
            </a:r>
          </a:p>
          <a:p>
            <a:pPr marL="291600" indent="-291600">
              <a:lnSpc>
                <a:spcPct val="100000"/>
              </a:lnSpc>
              <a:buFont typeface="Arial" panose="020B0604020202020204" pitchFamily="34" charset="0"/>
              <a:buChar char="•"/>
            </a:pPr>
            <a:r>
              <a:rPr lang="en-US" altLang="en-US" sz="2400" dirty="0"/>
              <a:t>A character device driver must register a set of functions which implement the driver</a:t>
            </a:r>
            <a:r>
              <a:rPr lang="ja-JP" altLang="en-US" sz="2400" dirty="0"/>
              <a:t>’</a:t>
            </a:r>
            <a:r>
              <a:rPr lang="en-US" altLang="ja-JP" sz="2400" dirty="0"/>
              <a:t>s various file I/O operations</a:t>
            </a:r>
            <a:endParaRPr lang="en-US" altLang="en-US" sz="2400" dirty="0"/>
          </a:p>
          <a:p>
            <a:pPr marL="291600" indent="-291600">
              <a:lnSpc>
                <a:spcPct val="100000"/>
              </a:lnSpc>
              <a:buFont typeface="Arial" panose="020B0604020202020204" pitchFamily="34" charset="0"/>
              <a:buChar char="•"/>
            </a:pPr>
            <a:r>
              <a:rPr lang="en-US" altLang="en-US" sz="2400" dirty="0"/>
              <a:t>The kernel performs almost no preprocessing of a file read or write request to a character device, but simply passes on the request to the device</a:t>
            </a:r>
          </a:p>
          <a:p>
            <a:pPr marL="291600" indent="-291600">
              <a:lnSpc>
                <a:spcPct val="100000"/>
              </a:lnSpc>
              <a:buFont typeface="Arial" panose="020B0604020202020204" pitchFamily="34" charset="0"/>
              <a:buChar char="•"/>
            </a:pPr>
            <a:r>
              <a:rPr lang="en-US" altLang="en-US" sz="2400" dirty="0"/>
              <a:t>The main exception to this rule is the special subset of character device drivers which implement terminal devices, for which the kernel maintains a standard interface</a:t>
            </a:r>
          </a:p>
        </p:txBody>
      </p:sp>
      <p:sp>
        <p:nvSpPr>
          <p:cNvPr id="4" name="Slide Number Placeholder 3"/>
          <p:cNvSpPr>
            <a:spLocks noGrp="1"/>
          </p:cNvSpPr>
          <p:nvPr>
            <p:ph type="sldNum" sz="quarter" idx="10"/>
          </p:nvPr>
        </p:nvSpPr>
        <p:spPr/>
        <p:txBody>
          <a:bodyPr/>
          <a:lstStyle/>
          <a:p>
            <a:fld id="{D06C706D-0964-7842-B7B8-C5D733700528}" type="slidenum">
              <a:rPr lang="en-US" smtClean="0"/>
              <a:t>57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37646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Character Devices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b="1" dirty="0">
                <a:solidFill>
                  <a:srgbClr val="002060"/>
                </a:solidFill>
              </a:rPr>
              <a:t>Line discipline</a:t>
            </a:r>
            <a:r>
              <a:rPr lang="en-US" altLang="en-US" sz="2200" b="1" dirty="0">
                <a:solidFill>
                  <a:srgbClr val="3366FF"/>
                </a:solidFill>
              </a:rPr>
              <a:t> </a:t>
            </a:r>
            <a:r>
              <a:rPr lang="en-US" altLang="en-US" sz="2200" dirty="0"/>
              <a:t>is an interpreter for the information from the terminal device</a:t>
            </a:r>
          </a:p>
          <a:p>
            <a:pPr marL="622800" lvl="1" indent="-320400">
              <a:lnSpc>
                <a:spcPct val="100000"/>
              </a:lnSpc>
              <a:spcBef>
                <a:spcPts val="1000"/>
              </a:spcBef>
              <a:buFont typeface="Arial" panose="020B0604020202020204" pitchFamily="34" charset="0"/>
              <a:buChar char="•"/>
            </a:pPr>
            <a:r>
              <a:rPr lang="en-US" altLang="en-US" sz="2200" dirty="0"/>
              <a:t>The most common line discipline is t</a:t>
            </a:r>
            <a:r>
              <a:rPr lang="en-US" altLang="en-US" sz="100" dirty="0"/>
              <a:t> </a:t>
            </a:r>
            <a:r>
              <a:rPr lang="en-US" altLang="en-US" sz="2200" dirty="0" err="1"/>
              <a:t>t</a:t>
            </a:r>
            <a:r>
              <a:rPr lang="en-US" altLang="en-US" sz="100" dirty="0"/>
              <a:t> </a:t>
            </a:r>
            <a:r>
              <a:rPr lang="en-US" altLang="en-US" sz="2200" dirty="0"/>
              <a:t>y discipline, which glues the terminal’s data stream onto standard input and output streams of user’s running processes, allowing processes to communicate directly with the user’s terminal</a:t>
            </a:r>
          </a:p>
          <a:p>
            <a:pPr marL="622800" lvl="1" indent="-320400">
              <a:lnSpc>
                <a:spcPct val="100000"/>
              </a:lnSpc>
              <a:spcBef>
                <a:spcPts val="1000"/>
              </a:spcBef>
              <a:buFont typeface="Arial" panose="020B0604020202020204" pitchFamily="34" charset="0"/>
              <a:buChar char="•"/>
            </a:pPr>
            <a:r>
              <a:rPr lang="en-US" altLang="en-US" sz="2200" dirty="0"/>
              <a:t>Several processes may be running simultaneously, t</a:t>
            </a:r>
            <a:r>
              <a:rPr lang="en-US" altLang="en-US" sz="100" dirty="0"/>
              <a:t> </a:t>
            </a:r>
            <a:r>
              <a:rPr lang="en-US" altLang="en-US" sz="2200" dirty="0" err="1"/>
              <a:t>t</a:t>
            </a:r>
            <a:r>
              <a:rPr lang="en-US" altLang="en-US" sz="100" dirty="0"/>
              <a:t> </a:t>
            </a:r>
            <a:r>
              <a:rPr lang="en-US" altLang="en-US" sz="2200" dirty="0"/>
              <a:t>y line discipline responsible for attaching and detaching terminal’s input and output from various processes connected to it as processes are suspended or awakened by user</a:t>
            </a:r>
          </a:p>
          <a:p>
            <a:pPr marL="622800" lvl="1" indent="-320400">
              <a:lnSpc>
                <a:spcPct val="100000"/>
              </a:lnSpc>
              <a:spcBef>
                <a:spcPts val="1000"/>
              </a:spcBef>
              <a:buFont typeface="Arial" panose="020B0604020202020204" pitchFamily="34" charset="0"/>
              <a:buChar char="•"/>
            </a:pPr>
            <a:r>
              <a:rPr lang="en-US" altLang="en-US" sz="2200" dirty="0"/>
              <a:t>Other line disciplines also are implemented have nothing to do with I/O to user process – i.e. P</a:t>
            </a:r>
            <a:r>
              <a:rPr lang="en-US" altLang="en-US" sz="100" dirty="0"/>
              <a:t> </a:t>
            </a:r>
            <a:r>
              <a:rPr lang="en-US" altLang="en-US" sz="2200" dirty="0" err="1"/>
              <a:t>P</a:t>
            </a:r>
            <a:r>
              <a:rPr lang="en-US" altLang="en-US" sz="100" dirty="0"/>
              <a:t> </a:t>
            </a:r>
            <a:r>
              <a:rPr lang="en-US" altLang="en-US" sz="2200" dirty="0" err="1"/>
              <a:t>P</a:t>
            </a:r>
            <a:r>
              <a:rPr lang="en-US" altLang="en-US" sz="2200" dirty="0"/>
              <a:t> and S</a:t>
            </a:r>
            <a:r>
              <a:rPr lang="en-US" altLang="en-US" sz="100" dirty="0"/>
              <a:t> </a:t>
            </a:r>
            <a:r>
              <a:rPr lang="en-US" altLang="en-US" sz="2200" dirty="0"/>
              <a:t>L</a:t>
            </a:r>
            <a:r>
              <a:rPr lang="en-US" altLang="en-US" sz="100" dirty="0"/>
              <a:t> </a:t>
            </a:r>
            <a:r>
              <a:rPr lang="en-US" altLang="en-US" sz="2200" dirty="0"/>
              <a:t>I</a:t>
            </a:r>
            <a:r>
              <a:rPr lang="en-US" altLang="en-US" sz="100" dirty="0"/>
              <a:t> </a:t>
            </a:r>
            <a:r>
              <a:rPr lang="en-US" altLang="en-US" sz="2200" dirty="0"/>
              <a:t>P networking protocols</a:t>
            </a:r>
          </a:p>
        </p:txBody>
      </p:sp>
      <p:sp>
        <p:nvSpPr>
          <p:cNvPr id="4" name="Slide Number Placeholder 3"/>
          <p:cNvSpPr>
            <a:spLocks noGrp="1"/>
          </p:cNvSpPr>
          <p:nvPr>
            <p:ph type="sldNum" sz="quarter" idx="10"/>
          </p:nvPr>
        </p:nvSpPr>
        <p:spPr/>
        <p:txBody>
          <a:bodyPr/>
          <a:lstStyle/>
          <a:p>
            <a:fld id="{D06C706D-0964-7842-B7B8-C5D733700528}" type="slidenum">
              <a:rPr lang="en-US" smtClean="0"/>
              <a:t>58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244359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err="1"/>
              <a:t>Interprocess</a:t>
            </a:r>
            <a:r>
              <a:rPr lang="en-US" altLang="en-US" dirty="0"/>
              <a:t> Communication</a:t>
            </a:r>
            <a:endParaRPr lang="en-IN" dirty="0"/>
          </a:p>
        </p:txBody>
      </p:sp>
      <p:sp>
        <p:nvSpPr>
          <p:cNvPr id="3" name="Content Placeholder 2"/>
          <p:cNvSpPr>
            <a:spLocks noGrp="1"/>
          </p:cNvSpPr>
          <p:nvPr>
            <p:ph sz="quarter" idx="12"/>
          </p:nvPr>
        </p:nvSpPr>
        <p:spPr>
          <a:xfrm>
            <a:off x="332508" y="1594378"/>
            <a:ext cx="8470180" cy="4761973"/>
          </a:xfrm>
        </p:spPr>
        <p:txBody>
          <a:bodyPr>
            <a:noAutofit/>
          </a:bodyPr>
          <a:lstStyle/>
          <a:p>
            <a:pPr marL="291600" indent="-291600">
              <a:lnSpc>
                <a:spcPct val="100000"/>
              </a:lnSpc>
              <a:buFont typeface="Arial" panose="020B0604020202020204" pitchFamily="34" charset="0"/>
              <a:buChar char="•"/>
            </a:pPr>
            <a:r>
              <a:rPr lang="en-US" altLang="en-US" sz="2000" dirty="0"/>
              <a:t>Like U</a:t>
            </a:r>
            <a:r>
              <a:rPr lang="en-US" altLang="en-US" sz="100" dirty="0"/>
              <a:t> </a:t>
            </a:r>
            <a:r>
              <a:rPr lang="en-US" altLang="en-US" sz="2000" dirty="0"/>
              <a:t>N</a:t>
            </a:r>
            <a:r>
              <a:rPr lang="en-US" altLang="en-US" sz="100" dirty="0"/>
              <a:t> </a:t>
            </a:r>
            <a:r>
              <a:rPr lang="en-US" altLang="en-US" sz="2000" dirty="0"/>
              <a:t>I</a:t>
            </a:r>
            <a:r>
              <a:rPr lang="en-US" altLang="en-US" sz="100" dirty="0"/>
              <a:t> </a:t>
            </a:r>
            <a:r>
              <a:rPr lang="en-US" altLang="en-US" sz="2000" dirty="0"/>
              <a:t>X, Linux informs processes that an event has occurred via </a:t>
            </a:r>
            <a:r>
              <a:rPr lang="en-US" altLang="en-US" sz="2000" b="1" dirty="0">
                <a:solidFill>
                  <a:srgbClr val="002060"/>
                </a:solidFill>
              </a:rPr>
              <a:t>signals</a:t>
            </a:r>
            <a:endParaRPr lang="en-US" altLang="en-US" sz="2000" dirty="0">
              <a:solidFill>
                <a:srgbClr val="002060"/>
              </a:solidFill>
            </a:endParaRPr>
          </a:p>
          <a:p>
            <a:pPr marL="291600" indent="-291600">
              <a:lnSpc>
                <a:spcPct val="100000"/>
              </a:lnSpc>
              <a:buFont typeface="Arial" panose="020B0604020202020204" pitchFamily="34" charset="0"/>
              <a:buChar char="•"/>
            </a:pPr>
            <a:r>
              <a:rPr lang="en-US" altLang="en-US" sz="2000" dirty="0"/>
              <a:t>There is a limited number of signals, and they cannot carry information: Only the fact that a signal occurred is available to a process</a:t>
            </a:r>
          </a:p>
          <a:p>
            <a:pPr marL="291600" indent="-291600">
              <a:lnSpc>
                <a:spcPct val="100000"/>
              </a:lnSpc>
              <a:buFont typeface="Arial" panose="020B0604020202020204" pitchFamily="34" charset="0"/>
              <a:buChar char="•"/>
            </a:pPr>
            <a:r>
              <a:rPr lang="en-US" altLang="en-US" sz="2000" dirty="0"/>
              <a:t>The Linux kernel does not use signals to communicate with processes with are running in kernel mode, rather, communication within the kernel is accomplished via scheduling states and </a:t>
            </a:r>
            <a:r>
              <a:rPr lang="en-US" altLang="en-US" sz="2000" b="1" dirty="0" err="1">
                <a:cs typeface="Courier New" panose="02070309020205020404" pitchFamily="49" charset="0"/>
              </a:rPr>
              <a:t>wait_queue</a:t>
            </a:r>
            <a:r>
              <a:rPr lang="en-US" altLang="en-US" sz="2000" dirty="0"/>
              <a:t> structures</a:t>
            </a:r>
          </a:p>
          <a:p>
            <a:pPr marL="291600" indent="-291600">
              <a:lnSpc>
                <a:spcPct val="100000"/>
              </a:lnSpc>
              <a:buFont typeface="Arial" panose="020B0604020202020204" pitchFamily="34" charset="0"/>
              <a:buChar char="•"/>
            </a:pPr>
            <a:r>
              <a:rPr lang="en-US" altLang="en-US" sz="2000" dirty="0"/>
              <a:t>Also implements System V Unix semaphores</a:t>
            </a:r>
          </a:p>
          <a:p>
            <a:pPr marL="622800" lvl="1" indent="-320400">
              <a:lnSpc>
                <a:spcPct val="100000"/>
              </a:lnSpc>
              <a:spcBef>
                <a:spcPts val="1000"/>
              </a:spcBef>
              <a:buFont typeface="Arial" panose="020B0604020202020204" pitchFamily="34" charset="0"/>
              <a:buChar char="•"/>
            </a:pPr>
            <a:r>
              <a:rPr lang="en-US" altLang="en-US" sz="2000" dirty="0"/>
              <a:t>Process can wait for a signal or a semaphore</a:t>
            </a:r>
          </a:p>
          <a:p>
            <a:pPr marL="622800" lvl="1" indent="-320400">
              <a:lnSpc>
                <a:spcPct val="100000"/>
              </a:lnSpc>
              <a:spcBef>
                <a:spcPts val="1000"/>
              </a:spcBef>
              <a:buFont typeface="Arial" panose="020B0604020202020204" pitchFamily="34" charset="0"/>
              <a:buChar char="•"/>
            </a:pPr>
            <a:r>
              <a:rPr lang="en-US" altLang="en-US" sz="2000" dirty="0"/>
              <a:t>Semaphores scale better</a:t>
            </a:r>
          </a:p>
          <a:p>
            <a:pPr marL="622800" lvl="1" indent="-320400">
              <a:lnSpc>
                <a:spcPct val="100000"/>
              </a:lnSpc>
              <a:spcBef>
                <a:spcPts val="1000"/>
              </a:spcBef>
              <a:buFont typeface="Arial" panose="020B0604020202020204" pitchFamily="34" charset="0"/>
              <a:buChar char="•"/>
            </a:pPr>
            <a:r>
              <a:rPr lang="en-US" altLang="en-US" sz="2000" dirty="0"/>
              <a:t>Operations on multiple semaphores can be atomic</a:t>
            </a:r>
          </a:p>
        </p:txBody>
      </p:sp>
      <p:sp>
        <p:nvSpPr>
          <p:cNvPr id="4" name="Slide Number Placeholder 3"/>
          <p:cNvSpPr>
            <a:spLocks noGrp="1"/>
          </p:cNvSpPr>
          <p:nvPr>
            <p:ph type="sldNum" sz="quarter" idx="10"/>
          </p:nvPr>
        </p:nvSpPr>
        <p:spPr/>
        <p:txBody>
          <a:bodyPr/>
          <a:lstStyle/>
          <a:p>
            <a:fld id="{D06C706D-0964-7842-B7B8-C5D733700528}" type="slidenum">
              <a:rPr lang="en-US" smtClean="0"/>
              <a:t>59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5151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Linux 2.0 </a:t>
            </a:r>
            <a:r>
              <a:rPr lang="en-US" altLang="en-US" sz="1000" dirty="0"/>
              <a:t>1</a:t>
            </a:r>
            <a:endParaRPr lang="en-IN" sz="1000" dirty="0"/>
          </a:p>
        </p:txBody>
      </p:sp>
      <p:sp>
        <p:nvSpPr>
          <p:cNvPr id="3" name="Content Placeholder 2"/>
          <p:cNvSpPr>
            <a:spLocks noGrp="1"/>
          </p:cNvSpPr>
          <p:nvPr>
            <p:ph sz="quarter" idx="12"/>
          </p:nvPr>
        </p:nvSpPr>
        <p:spPr>
          <a:xfrm>
            <a:off x="332508" y="1594379"/>
            <a:ext cx="8470180" cy="4361922"/>
          </a:xfrm>
        </p:spPr>
        <p:txBody>
          <a:bodyPr>
            <a:noAutofit/>
          </a:bodyPr>
          <a:lstStyle/>
          <a:p>
            <a:pPr marL="291600" indent="-291600">
              <a:lnSpc>
                <a:spcPct val="100000"/>
              </a:lnSpc>
              <a:buFont typeface="Arial" panose="020B0604020202020204" pitchFamily="34" charset="0"/>
              <a:buChar char="•"/>
            </a:pPr>
            <a:r>
              <a:rPr lang="en-US" altLang="en-US" sz="2200" dirty="0"/>
              <a:t>Released in June 19</a:t>
            </a:r>
            <a:r>
              <a:rPr lang="en-US" altLang="en-US" sz="100" dirty="0"/>
              <a:t> </a:t>
            </a:r>
            <a:r>
              <a:rPr lang="en-US" altLang="en-US" sz="2200" dirty="0"/>
              <a:t>96, 2.0 added two major new capabilities:</a:t>
            </a:r>
          </a:p>
          <a:p>
            <a:pPr marL="622800" lvl="1" indent="-320400">
              <a:lnSpc>
                <a:spcPct val="100000"/>
              </a:lnSpc>
              <a:spcBef>
                <a:spcPts val="1000"/>
              </a:spcBef>
              <a:buFont typeface="Arial" panose="020B0604020202020204" pitchFamily="34" charset="0"/>
              <a:buChar char="•"/>
            </a:pPr>
            <a:r>
              <a:rPr lang="en-US" altLang="en-US" sz="2000" dirty="0"/>
              <a:t>Support for multiple architectures, including a fully 64-bit native Alpha port</a:t>
            </a:r>
          </a:p>
          <a:p>
            <a:pPr marL="622800" lvl="1" indent="-320400">
              <a:lnSpc>
                <a:spcPct val="100000"/>
              </a:lnSpc>
              <a:spcBef>
                <a:spcPts val="1000"/>
              </a:spcBef>
              <a:buFont typeface="Arial" panose="020B0604020202020204" pitchFamily="34" charset="0"/>
              <a:buChar char="•"/>
            </a:pPr>
            <a:r>
              <a:rPr lang="en-US" altLang="en-US" sz="2000" dirty="0"/>
              <a:t>Support for multiprocessor architectures</a:t>
            </a:r>
          </a:p>
          <a:p>
            <a:pPr marL="291600" indent="-291600">
              <a:lnSpc>
                <a:spcPct val="100000"/>
              </a:lnSpc>
              <a:buFont typeface="Arial" panose="020B0604020202020204" pitchFamily="34" charset="0"/>
              <a:buChar char="•"/>
            </a:pPr>
            <a:r>
              <a:rPr lang="en-US" altLang="en-US" sz="2200" dirty="0"/>
              <a:t>Other new features included:</a:t>
            </a:r>
          </a:p>
          <a:p>
            <a:pPr marL="622800" lvl="1" indent="-320400">
              <a:lnSpc>
                <a:spcPct val="100000"/>
              </a:lnSpc>
              <a:spcBef>
                <a:spcPts val="1000"/>
              </a:spcBef>
              <a:buFont typeface="Arial" panose="020B0604020202020204" pitchFamily="34" charset="0"/>
              <a:buChar char="•"/>
            </a:pPr>
            <a:r>
              <a:rPr lang="en-US" altLang="en-US" sz="2000" dirty="0"/>
              <a:t>Improved memory-management code</a:t>
            </a:r>
          </a:p>
          <a:p>
            <a:pPr marL="622800" lvl="1" indent="-320400">
              <a:lnSpc>
                <a:spcPct val="100000"/>
              </a:lnSpc>
              <a:spcBef>
                <a:spcPts val="1000"/>
              </a:spcBef>
              <a:buFont typeface="Arial" panose="020B0604020202020204" pitchFamily="34" charset="0"/>
              <a:buChar char="•"/>
            </a:pPr>
            <a:r>
              <a:rPr lang="en-US" altLang="en-US" sz="2000" dirty="0"/>
              <a:t>Improved T</a:t>
            </a:r>
            <a:r>
              <a:rPr lang="en-US" altLang="en-US" sz="100" dirty="0"/>
              <a:t> </a:t>
            </a:r>
            <a:r>
              <a:rPr lang="en-US" altLang="en-US" sz="2000" dirty="0"/>
              <a:t>C</a:t>
            </a:r>
            <a:r>
              <a:rPr lang="en-US" altLang="en-US" sz="100" dirty="0"/>
              <a:t> </a:t>
            </a:r>
            <a:r>
              <a:rPr lang="en-US" altLang="en-US" sz="2000" dirty="0"/>
              <a:t>P/I</a:t>
            </a:r>
            <a:r>
              <a:rPr lang="en-US" altLang="en-US" sz="100" dirty="0"/>
              <a:t> </a:t>
            </a:r>
            <a:r>
              <a:rPr lang="en-US" altLang="en-US" sz="2000" dirty="0"/>
              <a:t>P performance</a:t>
            </a:r>
          </a:p>
          <a:p>
            <a:pPr marL="622800" lvl="1" indent="-320400">
              <a:lnSpc>
                <a:spcPct val="100000"/>
              </a:lnSpc>
              <a:spcBef>
                <a:spcPts val="1000"/>
              </a:spcBef>
              <a:buFont typeface="Arial" panose="020B0604020202020204" pitchFamily="34" charset="0"/>
              <a:buChar char="•"/>
            </a:pPr>
            <a:r>
              <a:rPr lang="en-US" altLang="en-US" sz="2000" dirty="0"/>
              <a:t>Support for internal kernel threads, for handling dependencies between loadable modules, and for automatic loading of modules on demand</a:t>
            </a:r>
          </a:p>
          <a:p>
            <a:pPr marL="622800" lvl="1" indent="-320400">
              <a:lnSpc>
                <a:spcPct val="100000"/>
              </a:lnSpc>
              <a:spcBef>
                <a:spcPts val="1000"/>
              </a:spcBef>
              <a:buFont typeface="Arial" panose="020B0604020202020204" pitchFamily="34" charset="0"/>
              <a:buChar char="•"/>
            </a:pPr>
            <a:r>
              <a:rPr lang="en-US" altLang="en-US" sz="2000" dirty="0"/>
              <a:t>Standardized configuration interface</a:t>
            </a:r>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22050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Passing Data Between Processes</a:t>
            </a:r>
            <a:endParaRPr lang="en-IN"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The </a:t>
            </a:r>
            <a:r>
              <a:rPr lang="en-US" altLang="en-US" sz="2400" b="1" dirty="0">
                <a:solidFill>
                  <a:srgbClr val="002060"/>
                </a:solidFill>
              </a:rPr>
              <a:t>pipe</a:t>
            </a:r>
            <a:r>
              <a:rPr lang="en-US" altLang="en-US" sz="2400" dirty="0"/>
              <a:t> mechanism allows a child process to inherit a communication channel to its parent, data written to one end of the pipe can be read a the other</a:t>
            </a:r>
          </a:p>
          <a:p>
            <a:pPr marL="291600" indent="-291600">
              <a:lnSpc>
                <a:spcPct val="100000"/>
              </a:lnSpc>
              <a:buFont typeface="Arial" panose="020B0604020202020204" pitchFamily="34" charset="0"/>
              <a:buChar char="•"/>
            </a:pPr>
            <a:r>
              <a:rPr lang="en-US" altLang="en-US" sz="2400" dirty="0"/>
              <a:t>Shared memory offers an extremely fast way of communicating; any data written by one process to a shared memory region can be read immediately by any other process that has mapped that region into its address space</a:t>
            </a:r>
          </a:p>
          <a:p>
            <a:pPr marL="291600" indent="-291600">
              <a:lnSpc>
                <a:spcPct val="100000"/>
              </a:lnSpc>
              <a:buFont typeface="Arial" panose="020B0604020202020204" pitchFamily="34" charset="0"/>
              <a:buChar char="•"/>
            </a:pPr>
            <a:r>
              <a:rPr lang="en-US" altLang="en-US" sz="2400" dirty="0"/>
              <a:t>To obtain synchronization, however, shared memory must be used in conjunction with another </a:t>
            </a:r>
            <a:r>
              <a:rPr lang="en-US" altLang="en-US" sz="2400" dirty="0" err="1"/>
              <a:t>Interprocess</a:t>
            </a:r>
            <a:r>
              <a:rPr lang="en-US" altLang="en-US" sz="2400" dirty="0"/>
              <a:t>-communication mechanism</a:t>
            </a:r>
          </a:p>
        </p:txBody>
      </p:sp>
      <p:sp>
        <p:nvSpPr>
          <p:cNvPr id="4" name="Slide Number Placeholder 3"/>
          <p:cNvSpPr>
            <a:spLocks noGrp="1"/>
          </p:cNvSpPr>
          <p:nvPr>
            <p:ph type="sldNum" sz="quarter" idx="10"/>
          </p:nvPr>
        </p:nvSpPr>
        <p:spPr/>
        <p:txBody>
          <a:bodyPr/>
          <a:lstStyle/>
          <a:p>
            <a:fld id="{D06C706D-0964-7842-B7B8-C5D733700528}" type="slidenum">
              <a:rPr lang="en-US" smtClean="0"/>
              <a:t>60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432696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Network Structure</a:t>
            </a:r>
            <a:endParaRPr lang="en-IN" dirty="0"/>
          </a:p>
        </p:txBody>
      </p:sp>
      <p:sp>
        <p:nvSpPr>
          <p:cNvPr id="3" name="Content Placeholder 2"/>
          <p:cNvSpPr>
            <a:spLocks noGrp="1"/>
          </p:cNvSpPr>
          <p:nvPr>
            <p:ph sz="quarter" idx="12"/>
          </p:nvPr>
        </p:nvSpPr>
        <p:spPr>
          <a:xfrm>
            <a:off x="332508" y="1594379"/>
            <a:ext cx="8470180" cy="4189733"/>
          </a:xfrm>
        </p:spPr>
        <p:txBody>
          <a:bodyPr>
            <a:noAutofit/>
          </a:bodyPr>
          <a:lstStyle/>
          <a:p>
            <a:pPr marL="291600" indent="-291600">
              <a:lnSpc>
                <a:spcPct val="100000"/>
              </a:lnSpc>
              <a:buFont typeface="Arial" panose="020B0604020202020204" pitchFamily="34" charset="0"/>
              <a:buChar char="•"/>
            </a:pPr>
            <a:r>
              <a:rPr lang="en-US" altLang="en-US" sz="1600" dirty="0"/>
              <a:t>Networking is a key area of functionality for Linux</a:t>
            </a:r>
          </a:p>
          <a:p>
            <a:pPr marL="622800" lvl="1" indent="-320400">
              <a:lnSpc>
                <a:spcPct val="100000"/>
              </a:lnSpc>
              <a:spcBef>
                <a:spcPts val="1000"/>
              </a:spcBef>
              <a:buFont typeface="Arial" panose="020B0604020202020204" pitchFamily="34" charset="0"/>
              <a:buChar char="•"/>
            </a:pPr>
            <a:r>
              <a:rPr lang="en-US" altLang="en-US" sz="1400" dirty="0"/>
              <a:t>It supports the standard Internet protocols for U</a:t>
            </a:r>
            <a:r>
              <a:rPr lang="en-US" altLang="en-US" sz="100" dirty="0"/>
              <a:t> </a:t>
            </a:r>
            <a:r>
              <a:rPr lang="en-US" altLang="en-US" sz="1400" dirty="0"/>
              <a:t>N</a:t>
            </a:r>
            <a:r>
              <a:rPr lang="en-US" altLang="en-US" sz="100" dirty="0"/>
              <a:t> </a:t>
            </a:r>
            <a:r>
              <a:rPr lang="en-US" altLang="en-US" sz="1400" dirty="0"/>
              <a:t>I</a:t>
            </a:r>
            <a:r>
              <a:rPr lang="en-US" altLang="en-US" sz="100" dirty="0"/>
              <a:t> </a:t>
            </a:r>
            <a:r>
              <a:rPr lang="en-US" altLang="en-US" sz="1400" dirty="0"/>
              <a:t>X to U</a:t>
            </a:r>
            <a:r>
              <a:rPr lang="en-US" altLang="en-US" sz="100" dirty="0"/>
              <a:t> </a:t>
            </a:r>
            <a:r>
              <a:rPr lang="en-US" altLang="en-US" sz="1400" dirty="0"/>
              <a:t>N</a:t>
            </a:r>
            <a:r>
              <a:rPr lang="en-US" altLang="en-US" sz="100" dirty="0"/>
              <a:t> </a:t>
            </a:r>
            <a:r>
              <a:rPr lang="en-US" altLang="en-US" sz="1400" dirty="0"/>
              <a:t>I</a:t>
            </a:r>
            <a:r>
              <a:rPr lang="en-US" altLang="en-US" sz="100" dirty="0"/>
              <a:t> </a:t>
            </a:r>
            <a:r>
              <a:rPr lang="en-US" altLang="en-US" sz="1400" dirty="0"/>
              <a:t>X communications</a:t>
            </a:r>
          </a:p>
          <a:p>
            <a:pPr marL="622800" lvl="1" indent="-320400">
              <a:lnSpc>
                <a:spcPct val="100000"/>
              </a:lnSpc>
              <a:spcBef>
                <a:spcPts val="1000"/>
              </a:spcBef>
              <a:buFont typeface="Arial" panose="020B0604020202020204" pitchFamily="34" charset="0"/>
              <a:buChar char="•"/>
            </a:pPr>
            <a:r>
              <a:rPr lang="en-US" altLang="en-US" sz="1400" dirty="0"/>
              <a:t>It also implements protocols native to non-U</a:t>
            </a:r>
            <a:r>
              <a:rPr lang="en-US" altLang="en-US" sz="100" dirty="0"/>
              <a:t> </a:t>
            </a:r>
            <a:r>
              <a:rPr lang="en-US" altLang="en-US" sz="1400" dirty="0"/>
              <a:t>N</a:t>
            </a:r>
            <a:r>
              <a:rPr lang="en-US" altLang="en-US" sz="100" dirty="0"/>
              <a:t> </a:t>
            </a:r>
            <a:r>
              <a:rPr lang="en-US" altLang="en-US" sz="1400" dirty="0"/>
              <a:t>I</a:t>
            </a:r>
            <a:r>
              <a:rPr lang="en-US" altLang="en-US" sz="100" dirty="0"/>
              <a:t> </a:t>
            </a:r>
            <a:r>
              <a:rPr lang="en-US" altLang="en-US" sz="1400" dirty="0"/>
              <a:t>X operating systems, in particular, protocols used on P</a:t>
            </a:r>
            <a:r>
              <a:rPr lang="en-US" altLang="en-US" sz="100" dirty="0"/>
              <a:t> </a:t>
            </a:r>
            <a:r>
              <a:rPr lang="en-US" altLang="en-US" sz="1400" dirty="0"/>
              <a:t>C networks, such as </a:t>
            </a:r>
            <a:r>
              <a:rPr lang="en-US" altLang="en-US" sz="1400" dirty="0" err="1"/>
              <a:t>Appletalk</a:t>
            </a:r>
            <a:r>
              <a:rPr lang="en-US" altLang="en-US" sz="1400" dirty="0"/>
              <a:t> and I</a:t>
            </a:r>
            <a:r>
              <a:rPr lang="en-US" altLang="en-US" sz="100" dirty="0"/>
              <a:t> </a:t>
            </a:r>
            <a:r>
              <a:rPr lang="en-US" altLang="en-US" sz="1400" dirty="0"/>
              <a:t>P</a:t>
            </a:r>
            <a:r>
              <a:rPr lang="en-US" altLang="en-US" sz="100" dirty="0"/>
              <a:t> </a:t>
            </a:r>
            <a:r>
              <a:rPr lang="en-US" altLang="en-US" sz="1400" dirty="0"/>
              <a:t>X</a:t>
            </a:r>
          </a:p>
          <a:p>
            <a:pPr marL="291600" indent="-291600">
              <a:lnSpc>
                <a:spcPct val="100000"/>
              </a:lnSpc>
              <a:buFont typeface="Arial" panose="020B0604020202020204" pitchFamily="34" charset="0"/>
              <a:buChar char="•"/>
            </a:pPr>
            <a:r>
              <a:rPr lang="en-US" altLang="en-US" sz="1600" dirty="0"/>
              <a:t>Internally, networking in the Linux kernel is implemented by three layers of software:</a:t>
            </a:r>
          </a:p>
          <a:p>
            <a:pPr marL="622800" lvl="1" indent="-320400">
              <a:lnSpc>
                <a:spcPct val="100000"/>
              </a:lnSpc>
              <a:spcBef>
                <a:spcPts val="1000"/>
              </a:spcBef>
              <a:buFont typeface="Arial" panose="020B0604020202020204" pitchFamily="34" charset="0"/>
              <a:buChar char="•"/>
            </a:pPr>
            <a:r>
              <a:rPr lang="en-US" altLang="en-US" sz="1400" dirty="0"/>
              <a:t>The socket interface</a:t>
            </a:r>
          </a:p>
          <a:p>
            <a:pPr marL="622800" lvl="1" indent="-320400">
              <a:lnSpc>
                <a:spcPct val="100000"/>
              </a:lnSpc>
              <a:spcBef>
                <a:spcPts val="1000"/>
              </a:spcBef>
              <a:buFont typeface="Arial" panose="020B0604020202020204" pitchFamily="34" charset="0"/>
              <a:buChar char="•"/>
            </a:pPr>
            <a:r>
              <a:rPr lang="en-US" altLang="en-US" sz="1400" dirty="0"/>
              <a:t>Protocol drivers</a:t>
            </a:r>
          </a:p>
          <a:p>
            <a:pPr marL="622800" lvl="1" indent="-320400">
              <a:lnSpc>
                <a:spcPct val="100000"/>
              </a:lnSpc>
              <a:spcBef>
                <a:spcPts val="1000"/>
              </a:spcBef>
              <a:buFont typeface="Arial" panose="020B0604020202020204" pitchFamily="34" charset="0"/>
              <a:buChar char="•"/>
            </a:pPr>
            <a:r>
              <a:rPr lang="en-US" altLang="en-US" sz="1400" dirty="0"/>
              <a:t>Network device drivers</a:t>
            </a:r>
          </a:p>
          <a:p>
            <a:pPr marL="291600" indent="-291600">
              <a:lnSpc>
                <a:spcPct val="100000"/>
              </a:lnSpc>
              <a:buFont typeface="Arial" panose="020B0604020202020204" pitchFamily="34" charset="0"/>
              <a:buChar char="•"/>
            </a:pPr>
            <a:r>
              <a:rPr lang="en-US" altLang="en-US" sz="1600" dirty="0"/>
              <a:t>Most important set of protocols in the Linux networking system is the internet protocol suite</a:t>
            </a:r>
          </a:p>
          <a:p>
            <a:pPr marL="622800" lvl="1" indent="-320400">
              <a:lnSpc>
                <a:spcPct val="100000"/>
              </a:lnSpc>
              <a:spcBef>
                <a:spcPts val="1000"/>
              </a:spcBef>
              <a:buFont typeface="Arial" panose="020B0604020202020204" pitchFamily="34" charset="0"/>
              <a:buChar char="•"/>
            </a:pPr>
            <a:r>
              <a:rPr lang="en-US" altLang="en-US" sz="1400" dirty="0"/>
              <a:t>It implements routing between different hosts anywhere on the network</a:t>
            </a:r>
          </a:p>
          <a:p>
            <a:pPr marL="622800" lvl="1" indent="-320400">
              <a:lnSpc>
                <a:spcPct val="100000"/>
              </a:lnSpc>
              <a:spcBef>
                <a:spcPts val="1000"/>
              </a:spcBef>
              <a:buFont typeface="Arial" panose="020B0604020202020204" pitchFamily="34" charset="0"/>
              <a:buChar char="•"/>
            </a:pPr>
            <a:r>
              <a:rPr lang="en-US" altLang="en-US" sz="1400" dirty="0"/>
              <a:t>On top of the routing protocol are built the U</a:t>
            </a:r>
            <a:r>
              <a:rPr lang="en-US" altLang="en-US" sz="100" dirty="0"/>
              <a:t> </a:t>
            </a:r>
            <a:r>
              <a:rPr lang="en-US" altLang="en-US" sz="1400" dirty="0"/>
              <a:t>D</a:t>
            </a:r>
            <a:r>
              <a:rPr lang="en-US" altLang="en-US" sz="100" dirty="0"/>
              <a:t> </a:t>
            </a:r>
            <a:r>
              <a:rPr lang="en-US" altLang="en-US" sz="1400" dirty="0"/>
              <a:t>P, T</a:t>
            </a:r>
            <a:r>
              <a:rPr lang="en-US" altLang="en-US" sz="100" dirty="0"/>
              <a:t> </a:t>
            </a:r>
            <a:r>
              <a:rPr lang="en-US" altLang="en-US" sz="1400" dirty="0"/>
              <a:t>C</a:t>
            </a:r>
            <a:r>
              <a:rPr lang="en-US" altLang="en-US" sz="100" dirty="0"/>
              <a:t> </a:t>
            </a:r>
            <a:r>
              <a:rPr lang="en-US" altLang="en-US" sz="1400" dirty="0"/>
              <a:t>P and I</a:t>
            </a:r>
            <a:r>
              <a:rPr lang="en-US" altLang="en-US" sz="100" dirty="0"/>
              <a:t> </a:t>
            </a:r>
            <a:r>
              <a:rPr lang="en-US" altLang="en-US" sz="1400" dirty="0"/>
              <a:t>C</a:t>
            </a:r>
            <a:r>
              <a:rPr lang="en-US" altLang="en-US" sz="100" dirty="0"/>
              <a:t> </a:t>
            </a:r>
            <a:r>
              <a:rPr lang="en-US" altLang="en-US" sz="1400" dirty="0"/>
              <a:t>M</a:t>
            </a:r>
            <a:r>
              <a:rPr lang="en-US" altLang="en-US" sz="100" dirty="0"/>
              <a:t> </a:t>
            </a:r>
            <a:r>
              <a:rPr lang="en-US" altLang="en-US" sz="1400" dirty="0"/>
              <a:t>P protocols</a:t>
            </a:r>
          </a:p>
          <a:p>
            <a:pPr marL="291600" indent="-291600">
              <a:lnSpc>
                <a:spcPct val="100000"/>
              </a:lnSpc>
              <a:buFont typeface="Arial" panose="020B0604020202020204" pitchFamily="34" charset="0"/>
              <a:buChar char="•"/>
            </a:pPr>
            <a:r>
              <a:rPr lang="en-US" altLang="en-US" sz="1600" dirty="0"/>
              <a:t>Packets also pass to </a:t>
            </a:r>
            <a:r>
              <a:rPr lang="en-US" altLang="en-US" sz="1600" b="1" dirty="0">
                <a:solidFill>
                  <a:srgbClr val="002060"/>
                </a:solidFill>
              </a:rPr>
              <a:t>firewall management</a:t>
            </a:r>
            <a:r>
              <a:rPr lang="en-US" altLang="en-US" sz="1600" b="1" dirty="0">
                <a:solidFill>
                  <a:srgbClr val="3366FF"/>
                </a:solidFill>
              </a:rPr>
              <a:t> </a:t>
            </a:r>
            <a:r>
              <a:rPr lang="en-US" altLang="en-US" sz="1600" dirty="0"/>
              <a:t>for filtering based on </a:t>
            </a:r>
            <a:r>
              <a:rPr lang="en-US" altLang="en-US" sz="1600" b="1" dirty="0">
                <a:solidFill>
                  <a:srgbClr val="002060"/>
                </a:solidFill>
              </a:rPr>
              <a:t>firewall chains</a:t>
            </a:r>
            <a:r>
              <a:rPr lang="en-US" altLang="en-US" sz="1600" b="1" dirty="0">
                <a:solidFill>
                  <a:srgbClr val="3366FF"/>
                </a:solidFill>
              </a:rPr>
              <a:t> </a:t>
            </a:r>
            <a:r>
              <a:rPr lang="en-US" altLang="en-US" sz="1600" dirty="0"/>
              <a:t>of rules</a:t>
            </a:r>
          </a:p>
        </p:txBody>
      </p:sp>
      <p:sp>
        <p:nvSpPr>
          <p:cNvPr id="4" name="Slide Number Placeholder 3"/>
          <p:cNvSpPr>
            <a:spLocks noGrp="1"/>
          </p:cNvSpPr>
          <p:nvPr>
            <p:ph type="sldNum" sz="quarter" idx="10"/>
          </p:nvPr>
        </p:nvSpPr>
        <p:spPr/>
        <p:txBody>
          <a:bodyPr/>
          <a:lstStyle/>
          <a:p>
            <a:fld id="{D06C706D-0964-7842-B7B8-C5D733700528}" type="slidenum">
              <a:rPr lang="en-US" smtClean="0"/>
              <a:t>61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99622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Security </a:t>
            </a:r>
            <a:r>
              <a:rPr lang="en-US" altLang="en-US" sz="1000" dirty="0"/>
              <a:t>1</a:t>
            </a:r>
            <a:endParaRPr lang="en-IN" sz="1000" dirty="0"/>
          </a:p>
        </p:txBody>
      </p:sp>
      <p:sp>
        <p:nvSpPr>
          <p:cNvPr id="3" name="Content Placeholder 2"/>
          <p:cNvSpPr>
            <a:spLocks noGrp="1"/>
          </p:cNvSpPr>
          <p:nvPr>
            <p:ph sz="quarter" idx="12"/>
          </p:nvPr>
        </p:nvSpPr>
        <p:spPr>
          <a:xfrm>
            <a:off x="332508" y="1594379"/>
            <a:ext cx="8322394" cy="4611158"/>
          </a:xfrm>
        </p:spPr>
        <p:txBody>
          <a:bodyPr>
            <a:normAutofit/>
          </a:bodyPr>
          <a:lstStyle/>
          <a:p>
            <a:pPr marL="291600" indent="-291600">
              <a:lnSpc>
                <a:spcPct val="100000"/>
              </a:lnSpc>
              <a:buFont typeface="Arial" panose="020B0604020202020204" pitchFamily="34" charset="0"/>
              <a:buChar char="•"/>
            </a:pPr>
            <a:r>
              <a:rPr lang="en-US" altLang="en-US" sz="2400" dirty="0"/>
              <a:t>The </a:t>
            </a:r>
            <a:r>
              <a:rPr lang="en-US" altLang="en-US" sz="2400" b="1" dirty="0">
                <a:solidFill>
                  <a:srgbClr val="002060"/>
                </a:solidFill>
              </a:rPr>
              <a:t>pluggable authentication modules</a:t>
            </a:r>
            <a:r>
              <a:rPr lang="en-US" altLang="en-US" sz="2400" b="1" dirty="0">
                <a:solidFill>
                  <a:srgbClr val="3366FF"/>
                </a:solidFill>
              </a:rPr>
              <a:t> </a:t>
            </a:r>
            <a:r>
              <a:rPr lang="en-US" altLang="en-US" sz="2400" i="1" dirty="0"/>
              <a:t>(</a:t>
            </a:r>
            <a:r>
              <a:rPr lang="en-US" altLang="en-US" sz="2400" b="1" dirty="0">
                <a:solidFill>
                  <a:srgbClr val="002060"/>
                </a:solidFill>
              </a:rPr>
              <a:t>P</a:t>
            </a:r>
            <a:r>
              <a:rPr lang="en-US" altLang="en-US" sz="100" b="1" dirty="0">
                <a:solidFill>
                  <a:srgbClr val="002060"/>
                </a:solidFill>
              </a:rPr>
              <a:t> </a:t>
            </a:r>
            <a:r>
              <a:rPr lang="en-US" altLang="en-US" sz="2400" b="1" dirty="0">
                <a:solidFill>
                  <a:srgbClr val="002060"/>
                </a:solidFill>
              </a:rPr>
              <a:t>A</a:t>
            </a:r>
            <a:r>
              <a:rPr lang="en-US" altLang="en-US" sz="100" b="1" dirty="0">
                <a:solidFill>
                  <a:srgbClr val="002060"/>
                </a:solidFill>
              </a:rPr>
              <a:t> </a:t>
            </a:r>
            <a:r>
              <a:rPr lang="en-US" altLang="en-US" sz="2400" b="1" dirty="0">
                <a:solidFill>
                  <a:srgbClr val="002060"/>
                </a:solidFill>
              </a:rPr>
              <a:t>M</a:t>
            </a:r>
            <a:r>
              <a:rPr lang="en-US" altLang="en-US" sz="2400" i="1" dirty="0"/>
              <a:t>)</a:t>
            </a:r>
            <a:r>
              <a:rPr lang="en-US" altLang="en-US" sz="2400" dirty="0"/>
              <a:t> system is available under Linux</a:t>
            </a:r>
          </a:p>
          <a:p>
            <a:pPr marL="291600" indent="-291600">
              <a:lnSpc>
                <a:spcPct val="100000"/>
              </a:lnSpc>
              <a:buFont typeface="Arial" panose="020B0604020202020204" pitchFamily="34" charset="0"/>
              <a:buChar char="•"/>
            </a:pPr>
            <a:r>
              <a:rPr lang="en-US" altLang="en-US" sz="2400" dirty="0"/>
              <a:t>P</a:t>
            </a:r>
            <a:r>
              <a:rPr lang="en-US" altLang="en-US" sz="100" dirty="0"/>
              <a:t> </a:t>
            </a:r>
            <a:r>
              <a:rPr lang="en-US" altLang="en-US" sz="2400" dirty="0"/>
              <a:t>A</a:t>
            </a:r>
            <a:r>
              <a:rPr lang="en-US" altLang="en-US" sz="100" dirty="0"/>
              <a:t> </a:t>
            </a:r>
            <a:r>
              <a:rPr lang="en-US" altLang="en-US" sz="2400" dirty="0"/>
              <a:t>M is based on a shared library that can be used by any system component that needs to authenticate users</a:t>
            </a:r>
          </a:p>
          <a:p>
            <a:pPr marL="291600" indent="-291600">
              <a:lnSpc>
                <a:spcPct val="100000"/>
              </a:lnSpc>
              <a:buFont typeface="Arial" panose="020B0604020202020204" pitchFamily="34" charset="0"/>
              <a:buChar char="•"/>
            </a:pPr>
            <a:r>
              <a:rPr lang="en-US" altLang="en-US" sz="2400" dirty="0"/>
              <a:t>Access control under U</a:t>
            </a:r>
            <a:r>
              <a:rPr lang="en-US" altLang="en-US" sz="100" dirty="0"/>
              <a:t> </a:t>
            </a:r>
            <a:r>
              <a:rPr lang="en-US" altLang="en-US" sz="2400" dirty="0"/>
              <a:t>N</a:t>
            </a:r>
            <a:r>
              <a:rPr lang="en-US" altLang="en-US" sz="100" dirty="0"/>
              <a:t> </a:t>
            </a:r>
            <a:r>
              <a:rPr lang="en-US" altLang="en-US" sz="2400" dirty="0"/>
              <a:t>I</a:t>
            </a:r>
            <a:r>
              <a:rPr lang="en-US" altLang="en-US" sz="100" dirty="0"/>
              <a:t> </a:t>
            </a:r>
            <a:r>
              <a:rPr lang="en-US" altLang="en-US" sz="2400" dirty="0"/>
              <a:t>X systems, including Linux, is performed through the use of unique numeric identifiers (</a:t>
            </a:r>
            <a:r>
              <a:rPr lang="en-US" altLang="en-US" sz="2400" b="1" dirty="0" err="1"/>
              <a:t>uid</a:t>
            </a:r>
            <a:r>
              <a:rPr lang="en-US" altLang="en-US" sz="2400" dirty="0"/>
              <a:t> and </a:t>
            </a:r>
            <a:r>
              <a:rPr lang="en-US" altLang="en-US" sz="2400" b="1" dirty="0" err="1"/>
              <a:t>gid</a:t>
            </a:r>
            <a:r>
              <a:rPr lang="en-US" altLang="en-US" sz="2400" dirty="0"/>
              <a:t>)</a:t>
            </a:r>
          </a:p>
          <a:p>
            <a:pPr marL="291600" indent="-291600">
              <a:lnSpc>
                <a:spcPct val="100000"/>
              </a:lnSpc>
              <a:buFont typeface="Arial" panose="020B0604020202020204" pitchFamily="34" charset="0"/>
              <a:buChar char="•"/>
            </a:pPr>
            <a:r>
              <a:rPr lang="en-US" altLang="en-US" sz="2400" dirty="0"/>
              <a:t>Access control is performed by assigning objects a </a:t>
            </a:r>
            <a:r>
              <a:rPr lang="en-US" altLang="en-US" sz="2400" i="1" dirty="0"/>
              <a:t>protections mask</a:t>
            </a:r>
            <a:r>
              <a:rPr lang="en-US" altLang="en-US" sz="2400" dirty="0"/>
              <a:t>, which specifies which access modes—read, write, or execute—are to be granted to processes with owner, group, or world access</a:t>
            </a:r>
          </a:p>
        </p:txBody>
      </p:sp>
      <p:sp>
        <p:nvSpPr>
          <p:cNvPr id="4" name="Slide Number Placeholder 3"/>
          <p:cNvSpPr>
            <a:spLocks noGrp="1"/>
          </p:cNvSpPr>
          <p:nvPr>
            <p:ph type="sldNum" sz="quarter" idx="10"/>
          </p:nvPr>
        </p:nvSpPr>
        <p:spPr/>
        <p:txBody>
          <a:bodyPr/>
          <a:lstStyle/>
          <a:p>
            <a:fld id="{D06C706D-0964-7842-B7B8-C5D733700528}" type="slidenum">
              <a:rPr lang="en-US" smtClean="0"/>
              <a:t>62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95550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Security </a:t>
            </a:r>
            <a:r>
              <a:rPr lang="en-US" altLang="en-US" sz="1000" dirty="0"/>
              <a:t>2</a:t>
            </a:r>
            <a:endParaRPr lang="en-IN" sz="100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dirty="0"/>
              <a:t>Linux augments the standard U</a:t>
            </a:r>
            <a:r>
              <a:rPr lang="en-US" altLang="en-US" sz="100" dirty="0"/>
              <a:t> </a:t>
            </a:r>
            <a:r>
              <a:rPr lang="en-US" altLang="en-US" sz="2400" dirty="0"/>
              <a:t>N</a:t>
            </a:r>
            <a:r>
              <a:rPr lang="en-US" altLang="en-US" sz="100" dirty="0"/>
              <a:t> </a:t>
            </a:r>
            <a:r>
              <a:rPr lang="en-US" altLang="en-US" sz="2400" dirty="0"/>
              <a:t>I</a:t>
            </a:r>
            <a:r>
              <a:rPr lang="en-US" altLang="en-US" sz="100" dirty="0"/>
              <a:t> </a:t>
            </a:r>
            <a:r>
              <a:rPr lang="en-US" altLang="en-US" sz="2400" dirty="0"/>
              <a:t>X </a:t>
            </a:r>
            <a:r>
              <a:rPr lang="en-US" altLang="en-US" sz="2400" b="1" dirty="0" err="1">
                <a:solidFill>
                  <a:srgbClr val="002060"/>
                </a:solidFill>
              </a:rPr>
              <a:t>setuid</a:t>
            </a:r>
            <a:r>
              <a:rPr lang="en-US" altLang="en-US" sz="2400" dirty="0">
                <a:solidFill>
                  <a:srgbClr val="3366FF"/>
                </a:solidFill>
              </a:rPr>
              <a:t> </a:t>
            </a:r>
            <a:r>
              <a:rPr lang="en-US" altLang="en-US" sz="2400" dirty="0"/>
              <a:t>mechanism in two ways:</a:t>
            </a:r>
          </a:p>
          <a:p>
            <a:pPr marL="622800" lvl="1" indent="-320400">
              <a:lnSpc>
                <a:spcPct val="100000"/>
              </a:lnSpc>
              <a:spcBef>
                <a:spcPts val="1000"/>
              </a:spcBef>
              <a:buFont typeface="Arial" panose="020B0604020202020204" pitchFamily="34" charset="0"/>
              <a:buChar char="•"/>
            </a:pPr>
            <a:r>
              <a:rPr lang="en-US" altLang="en-US" sz="2200" dirty="0"/>
              <a:t>It implements the P</a:t>
            </a:r>
            <a:r>
              <a:rPr lang="en-US" altLang="en-US" sz="100" dirty="0"/>
              <a:t> </a:t>
            </a:r>
            <a:r>
              <a:rPr lang="en-US" altLang="en-US" sz="2200" dirty="0"/>
              <a:t>O</a:t>
            </a:r>
            <a:r>
              <a:rPr lang="en-US" altLang="en-US" sz="100" dirty="0"/>
              <a:t> </a:t>
            </a:r>
            <a:r>
              <a:rPr lang="en-US" altLang="en-US" sz="2200" dirty="0"/>
              <a:t>S</a:t>
            </a:r>
            <a:r>
              <a:rPr lang="en-US" altLang="en-US" sz="100" dirty="0"/>
              <a:t> </a:t>
            </a:r>
            <a:r>
              <a:rPr lang="en-US" altLang="en-US" sz="2200" dirty="0"/>
              <a:t>I</a:t>
            </a:r>
            <a:r>
              <a:rPr lang="en-US" altLang="en-US" sz="100" dirty="0"/>
              <a:t> </a:t>
            </a:r>
            <a:r>
              <a:rPr lang="en-US" altLang="en-US" sz="2200" dirty="0"/>
              <a:t>X specification</a:t>
            </a:r>
            <a:r>
              <a:rPr lang="ja-JP" altLang="en-US" sz="2200" dirty="0"/>
              <a:t>’</a:t>
            </a:r>
            <a:r>
              <a:rPr lang="en-US" altLang="ja-JP" sz="2200" dirty="0"/>
              <a:t>s saved </a:t>
            </a:r>
            <a:r>
              <a:rPr lang="en-US" altLang="ja-JP" sz="2200" b="1" i="1" dirty="0"/>
              <a:t>user-id</a:t>
            </a:r>
            <a:r>
              <a:rPr lang="en-US" altLang="ja-JP" sz="2200" b="1" dirty="0"/>
              <a:t> </a:t>
            </a:r>
            <a:r>
              <a:rPr lang="en-US" altLang="ja-JP" sz="2200" dirty="0"/>
              <a:t>mechanism, which allows a process to repeatedly drop and reacquire its effective </a:t>
            </a:r>
            <a:r>
              <a:rPr lang="en-US" altLang="en-US" sz="2200" dirty="0"/>
              <a:t>u</a:t>
            </a:r>
            <a:r>
              <a:rPr lang="en-US" altLang="en-US" sz="100" dirty="0"/>
              <a:t> </a:t>
            </a:r>
            <a:r>
              <a:rPr lang="en-US" altLang="en-US" sz="2200" dirty="0" err="1"/>
              <a:t>i</a:t>
            </a:r>
            <a:r>
              <a:rPr lang="en-US" altLang="en-US" sz="100" dirty="0"/>
              <a:t> </a:t>
            </a:r>
            <a:r>
              <a:rPr lang="en-US" altLang="en-US" sz="2200" dirty="0"/>
              <a:t>d</a:t>
            </a:r>
            <a:endParaRPr lang="en-US" altLang="ja-JP" sz="2200" dirty="0"/>
          </a:p>
          <a:p>
            <a:pPr marL="622800" lvl="1" indent="-320400">
              <a:lnSpc>
                <a:spcPct val="100000"/>
              </a:lnSpc>
              <a:spcBef>
                <a:spcPts val="1000"/>
              </a:spcBef>
              <a:buFont typeface="Arial" panose="020B0604020202020204" pitchFamily="34" charset="0"/>
              <a:buChar char="•"/>
            </a:pPr>
            <a:r>
              <a:rPr lang="en-US" altLang="en-US" sz="2200" dirty="0"/>
              <a:t>It has added a process characteristic that grants just a subset of the rights of the effective u</a:t>
            </a:r>
            <a:r>
              <a:rPr lang="en-US" altLang="en-US" sz="100" dirty="0"/>
              <a:t> </a:t>
            </a:r>
            <a:r>
              <a:rPr lang="en-US" altLang="en-US" sz="2200" dirty="0" err="1"/>
              <a:t>i</a:t>
            </a:r>
            <a:r>
              <a:rPr lang="en-US" altLang="en-US" sz="100" dirty="0"/>
              <a:t> </a:t>
            </a:r>
            <a:r>
              <a:rPr lang="en-US" altLang="en-US" sz="2200" dirty="0"/>
              <a:t>d</a:t>
            </a:r>
          </a:p>
          <a:p>
            <a:pPr marL="291600" indent="-291600">
              <a:lnSpc>
                <a:spcPct val="100000"/>
              </a:lnSpc>
              <a:buFont typeface="Arial" panose="020B0604020202020204" pitchFamily="34" charset="0"/>
              <a:buChar char="•"/>
            </a:pPr>
            <a:r>
              <a:rPr lang="en-US" altLang="en-US" sz="2400" dirty="0"/>
              <a:t>Linux provides another mechanism that allows a client to selectively pass access to a single file to some server process without granting it any other privileges</a:t>
            </a:r>
          </a:p>
        </p:txBody>
      </p:sp>
      <p:sp>
        <p:nvSpPr>
          <p:cNvPr id="4" name="Slide Number Placeholder 3"/>
          <p:cNvSpPr>
            <a:spLocks noGrp="1"/>
          </p:cNvSpPr>
          <p:nvPr>
            <p:ph type="sldNum" sz="quarter" idx="10"/>
          </p:nvPr>
        </p:nvSpPr>
        <p:spPr/>
        <p:txBody>
          <a:bodyPr/>
          <a:lstStyle/>
          <a:p>
            <a:fld id="{D06C706D-0964-7842-B7B8-C5D733700528}" type="slidenum">
              <a:rPr lang="en-US" smtClean="0"/>
              <a:t>63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54928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dirty="0"/>
              <a:t>Copyright © 2020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64</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Linux 2.0 </a:t>
            </a:r>
            <a:r>
              <a:rPr lang="en-US" altLang="en-US" sz="1000" dirty="0"/>
              <a:t>2</a:t>
            </a:r>
            <a:endParaRPr lang="en-IN" sz="1000" dirty="0"/>
          </a:p>
        </p:txBody>
      </p:sp>
      <p:sp>
        <p:nvSpPr>
          <p:cNvPr id="3" name="Content Placeholder 2"/>
          <p:cNvSpPr>
            <a:spLocks noGrp="1"/>
          </p:cNvSpPr>
          <p:nvPr>
            <p:ph sz="quarter" idx="12"/>
          </p:nvPr>
        </p:nvSpPr>
        <p:spPr>
          <a:xfrm>
            <a:off x="332508" y="1594379"/>
            <a:ext cx="8470180" cy="3714222"/>
          </a:xfrm>
        </p:spPr>
        <p:txBody>
          <a:bodyPr>
            <a:noAutofit/>
          </a:bodyPr>
          <a:lstStyle/>
          <a:p>
            <a:pPr marL="291600" indent="-291600">
              <a:lnSpc>
                <a:spcPct val="100000"/>
              </a:lnSpc>
              <a:buFont typeface="Arial" panose="020B0604020202020204" pitchFamily="34" charset="0"/>
              <a:buChar char="•"/>
            </a:pPr>
            <a:r>
              <a:rPr lang="en-US" altLang="en-US" sz="2200" dirty="0"/>
              <a:t>Available for Motorola 68000-series processors, Sun Sparc systems, and for P</a:t>
            </a:r>
            <a:r>
              <a:rPr lang="en-US" altLang="en-US" sz="100" dirty="0"/>
              <a:t> </a:t>
            </a:r>
            <a:r>
              <a:rPr lang="en-US" altLang="en-US" sz="2200" dirty="0"/>
              <a:t>C and PowerMac systems</a:t>
            </a:r>
          </a:p>
          <a:p>
            <a:pPr marL="291600" indent="-291600">
              <a:lnSpc>
                <a:spcPct val="100000"/>
              </a:lnSpc>
              <a:buFont typeface="Arial" panose="020B0604020202020204" pitchFamily="34" charset="0"/>
              <a:buChar char="•"/>
            </a:pPr>
            <a:r>
              <a:rPr lang="en-US" altLang="en-US" sz="2200" dirty="0"/>
              <a:t>2.4 and 2.6 increased S</a:t>
            </a:r>
            <a:r>
              <a:rPr lang="en-US" altLang="en-US" sz="100" dirty="0"/>
              <a:t> </a:t>
            </a:r>
            <a:r>
              <a:rPr lang="en-US" altLang="en-US" sz="2200" dirty="0"/>
              <a:t>M</a:t>
            </a:r>
            <a:r>
              <a:rPr lang="en-US" altLang="en-US" sz="100" dirty="0"/>
              <a:t> </a:t>
            </a:r>
            <a:r>
              <a:rPr lang="en-US" altLang="en-US" sz="2200" dirty="0"/>
              <a:t>P support, added journaling file system, preemptive kernel, 64-bit memory support</a:t>
            </a:r>
          </a:p>
          <a:p>
            <a:pPr marL="291600" indent="-291600">
              <a:lnSpc>
                <a:spcPct val="100000"/>
              </a:lnSpc>
              <a:buFont typeface="Arial" panose="020B0604020202020204" pitchFamily="34" charset="0"/>
              <a:buChar char="•"/>
            </a:pPr>
            <a:r>
              <a:rPr lang="en-US" altLang="en-US" sz="2200" dirty="0"/>
              <a:t>3.0 released in 2011, 20</a:t>
            </a:r>
            <a:r>
              <a:rPr lang="en-US" altLang="en-US" sz="2200" baseline="30000" dirty="0"/>
              <a:t>th</a:t>
            </a:r>
            <a:r>
              <a:rPr lang="en-US" altLang="en-US" sz="2200" dirty="0"/>
              <a:t> anniversary of Linux, improved virtualization support, new page write-back facility, improved memory management, new Completely Fair Scheduler</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3451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The Linux System</a:t>
            </a:r>
            <a:endParaRPr lang="en-IN" dirty="0"/>
          </a:p>
        </p:txBody>
      </p:sp>
      <p:sp>
        <p:nvSpPr>
          <p:cNvPr id="3" name="Content Placeholder 2"/>
          <p:cNvSpPr>
            <a:spLocks noGrp="1"/>
          </p:cNvSpPr>
          <p:nvPr>
            <p:ph sz="quarter" idx="12"/>
          </p:nvPr>
        </p:nvSpPr>
        <p:spPr>
          <a:xfrm>
            <a:off x="332508" y="1594379"/>
            <a:ext cx="7879837" cy="4611158"/>
          </a:xfrm>
        </p:spPr>
        <p:txBody>
          <a:bodyPr>
            <a:noAutofit/>
          </a:bodyPr>
          <a:lstStyle/>
          <a:p>
            <a:pPr marL="291600" indent="-291600">
              <a:lnSpc>
                <a:spcPct val="100000"/>
              </a:lnSpc>
              <a:buFont typeface="Arial" panose="020B0604020202020204" pitchFamily="34" charset="0"/>
              <a:buChar char="•"/>
            </a:pPr>
            <a:r>
              <a:rPr lang="en-US" altLang="en-US" sz="1800" dirty="0"/>
              <a:t>Linux uses many tools developed as part of Berkeley</a:t>
            </a:r>
            <a:r>
              <a:rPr lang="en-IN" altLang="en-US" sz="1800" dirty="0"/>
              <a:t>’s</a:t>
            </a:r>
            <a:r>
              <a:rPr lang="en-US" altLang="ja-JP" sz="1800" dirty="0"/>
              <a:t> B</a:t>
            </a:r>
            <a:r>
              <a:rPr lang="en-US" altLang="ja-JP" sz="100" dirty="0"/>
              <a:t> </a:t>
            </a:r>
            <a:r>
              <a:rPr lang="en-US" altLang="ja-JP" sz="1800" dirty="0"/>
              <a:t>S</a:t>
            </a:r>
            <a:r>
              <a:rPr lang="en-US" altLang="ja-JP" sz="100" dirty="0"/>
              <a:t> </a:t>
            </a:r>
            <a:r>
              <a:rPr lang="en-US" altLang="ja-JP" sz="1800" dirty="0"/>
              <a:t>D operating system, M</a:t>
            </a:r>
            <a:r>
              <a:rPr lang="en-US" altLang="ja-JP" sz="100" dirty="0"/>
              <a:t> </a:t>
            </a:r>
            <a:r>
              <a:rPr lang="en-US" altLang="ja-JP" sz="1800" dirty="0"/>
              <a:t>I</a:t>
            </a:r>
            <a:r>
              <a:rPr lang="en-US" altLang="ja-JP" sz="100" dirty="0"/>
              <a:t> </a:t>
            </a:r>
            <a:r>
              <a:rPr lang="en-US" altLang="ja-JP" sz="1800" dirty="0"/>
              <a:t>T’s X Window System, and the Free Software Foundation’s G</a:t>
            </a:r>
            <a:r>
              <a:rPr lang="en-US" altLang="ja-JP" sz="100" dirty="0"/>
              <a:t> </a:t>
            </a:r>
            <a:r>
              <a:rPr lang="en-US" altLang="ja-JP" sz="1800" dirty="0"/>
              <a:t>N</a:t>
            </a:r>
            <a:r>
              <a:rPr lang="en-US" altLang="ja-JP" sz="100" dirty="0"/>
              <a:t> </a:t>
            </a:r>
            <a:r>
              <a:rPr lang="en-US" altLang="ja-JP" sz="1800" dirty="0"/>
              <a:t>U project</a:t>
            </a:r>
            <a:endParaRPr lang="en-US" altLang="en-US" sz="1800" dirty="0"/>
          </a:p>
          <a:p>
            <a:pPr marL="291600" indent="-291600">
              <a:lnSpc>
                <a:spcPct val="100000"/>
              </a:lnSpc>
              <a:buFont typeface="Arial" panose="020B0604020202020204" pitchFamily="34" charset="0"/>
              <a:buChar char="•"/>
            </a:pPr>
            <a:r>
              <a:rPr lang="en-US" altLang="en-US" sz="1800" dirty="0"/>
              <a:t>The main system libraries were started by the </a:t>
            </a:r>
            <a:r>
              <a:rPr lang="en-US" altLang="ja-JP" sz="1800" dirty="0"/>
              <a:t>G</a:t>
            </a:r>
            <a:r>
              <a:rPr lang="en-US" altLang="ja-JP" sz="100" dirty="0"/>
              <a:t> </a:t>
            </a:r>
            <a:r>
              <a:rPr lang="en-US" altLang="ja-JP" sz="1800" dirty="0"/>
              <a:t>N</a:t>
            </a:r>
            <a:r>
              <a:rPr lang="en-US" altLang="ja-JP" sz="100" dirty="0"/>
              <a:t> </a:t>
            </a:r>
            <a:r>
              <a:rPr lang="en-US" altLang="ja-JP" sz="1800" dirty="0"/>
              <a:t>U</a:t>
            </a:r>
            <a:r>
              <a:rPr lang="en-US" altLang="en-US" sz="1800" dirty="0"/>
              <a:t> project, with improvements provided by the Linux community</a:t>
            </a:r>
          </a:p>
          <a:p>
            <a:pPr marL="291600" indent="-291600">
              <a:lnSpc>
                <a:spcPct val="100000"/>
              </a:lnSpc>
              <a:buFont typeface="Arial" panose="020B0604020202020204" pitchFamily="34" charset="0"/>
              <a:buChar char="•"/>
            </a:pPr>
            <a:r>
              <a:rPr lang="en-US" altLang="en-US" sz="1800" dirty="0"/>
              <a:t>Linux networking-administration tools were derived from 4.3</a:t>
            </a:r>
            <a:r>
              <a:rPr lang="en-US" altLang="ja-JP" sz="1800" dirty="0"/>
              <a:t>B</a:t>
            </a:r>
            <a:r>
              <a:rPr lang="en-US" altLang="ja-JP" sz="100" dirty="0"/>
              <a:t> </a:t>
            </a:r>
            <a:r>
              <a:rPr lang="en-US" altLang="ja-JP" sz="1800" dirty="0"/>
              <a:t>S</a:t>
            </a:r>
            <a:r>
              <a:rPr lang="en-US" altLang="ja-JP" sz="100" dirty="0"/>
              <a:t> </a:t>
            </a:r>
            <a:r>
              <a:rPr lang="en-US" altLang="ja-JP" sz="1800" dirty="0"/>
              <a:t>D</a:t>
            </a:r>
            <a:r>
              <a:rPr lang="en-US" altLang="en-US" sz="1800" dirty="0"/>
              <a:t> code; recent </a:t>
            </a:r>
            <a:r>
              <a:rPr lang="en-US" altLang="ja-JP" sz="1800" dirty="0"/>
              <a:t>B</a:t>
            </a:r>
            <a:r>
              <a:rPr lang="en-US" altLang="ja-JP" sz="100" dirty="0"/>
              <a:t> </a:t>
            </a:r>
            <a:r>
              <a:rPr lang="en-US" altLang="ja-JP" sz="1800" dirty="0"/>
              <a:t>S</a:t>
            </a:r>
            <a:r>
              <a:rPr lang="en-US" altLang="ja-JP" sz="100" dirty="0"/>
              <a:t> </a:t>
            </a:r>
            <a:r>
              <a:rPr lang="en-US" altLang="ja-JP" sz="1800" dirty="0"/>
              <a:t>D</a:t>
            </a:r>
            <a:r>
              <a:rPr lang="en-US" altLang="en-US" sz="1800" dirty="0"/>
              <a:t> derivatives such as Free </a:t>
            </a:r>
            <a:r>
              <a:rPr lang="en-US" altLang="ja-JP" sz="1800" dirty="0"/>
              <a:t>B</a:t>
            </a:r>
            <a:r>
              <a:rPr lang="en-US" altLang="ja-JP" sz="100" dirty="0"/>
              <a:t> </a:t>
            </a:r>
            <a:r>
              <a:rPr lang="en-US" altLang="ja-JP" sz="1800" dirty="0"/>
              <a:t>S</a:t>
            </a:r>
            <a:r>
              <a:rPr lang="en-US" altLang="ja-JP" sz="100" dirty="0"/>
              <a:t> </a:t>
            </a:r>
            <a:r>
              <a:rPr lang="en-US" altLang="ja-JP" sz="1800" dirty="0"/>
              <a:t>D</a:t>
            </a:r>
            <a:r>
              <a:rPr lang="en-US" altLang="en-US" sz="1800" dirty="0"/>
              <a:t> have borrowed code from Linux in return</a:t>
            </a:r>
          </a:p>
          <a:p>
            <a:pPr marL="291600" indent="-291600">
              <a:lnSpc>
                <a:spcPct val="100000"/>
              </a:lnSpc>
              <a:buFont typeface="Arial" panose="020B0604020202020204" pitchFamily="34" charset="0"/>
              <a:buChar char="•"/>
            </a:pPr>
            <a:r>
              <a:rPr lang="en-US" altLang="en-US" sz="1800" dirty="0"/>
              <a:t>The Linux system is maintained by a loose network of developers collaborating over the Internet, with a small number of public ftp sites acting as de facto standard repositories</a:t>
            </a:r>
          </a:p>
          <a:p>
            <a:pPr marL="291600" indent="-291600">
              <a:lnSpc>
                <a:spcPct val="100000"/>
              </a:lnSpc>
              <a:buFont typeface="Arial" panose="020B0604020202020204" pitchFamily="34" charset="0"/>
              <a:buChar char="•"/>
            </a:pPr>
            <a:r>
              <a:rPr lang="en-US" altLang="en-US" sz="1800" b="1" dirty="0"/>
              <a:t>File System Hierarchy Standard </a:t>
            </a:r>
            <a:r>
              <a:rPr lang="en-US" altLang="en-US" sz="1800" dirty="0"/>
              <a:t>document maintained by the Linux community to ensure compatibility across the various system components</a:t>
            </a:r>
          </a:p>
          <a:p>
            <a:pPr marL="622800" lvl="1" indent="-320400">
              <a:lnSpc>
                <a:spcPct val="100000"/>
              </a:lnSpc>
              <a:spcBef>
                <a:spcPts val="1000"/>
              </a:spcBef>
              <a:buFont typeface="Arial" panose="020B0604020202020204" pitchFamily="34" charset="0"/>
              <a:buChar char="•"/>
            </a:pPr>
            <a:r>
              <a:rPr lang="en-US" altLang="en-US" sz="1600" dirty="0"/>
              <a:t>Specifies overall layout of a standard Linux file system, determines under which directory names configuration files, libraries, system binaries, and run-time data files should be stored </a:t>
            </a:r>
          </a:p>
        </p:txBody>
      </p:sp>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3371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Linux Distributions</a:t>
            </a:r>
            <a:endParaRPr lang="en-IN" dirty="0"/>
          </a:p>
        </p:txBody>
      </p:sp>
      <p:sp>
        <p:nvSpPr>
          <p:cNvPr id="3" name="Content Placeholder 2"/>
          <p:cNvSpPr>
            <a:spLocks noGrp="1"/>
          </p:cNvSpPr>
          <p:nvPr>
            <p:ph sz="quarter" idx="12"/>
          </p:nvPr>
        </p:nvSpPr>
        <p:spPr>
          <a:xfrm>
            <a:off x="332508" y="1594379"/>
            <a:ext cx="8470180" cy="4574928"/>
          </a:xfrm>
        </p:spPr>
        <p:txBody>
          <a:bodyPr>
            <a:normAutofit/>
          </a:bodyPr>
          <a:lstStyle/>
          <a:p>
            <a:pPr marL="291600" indent="-291600">
              <a:lnSpc>
                <a:spcPct val="100000"/>
              </a:lnSpc>
              <a:buFont typeface="Arial" panose="020B0604020202020204" pitchFamily="34" charset="0"/>
              <a:buChar char="•"/>
            </a:pPr>
            <a:r>
              <a:rPr lang="en-US" altLang="en-US" sz="2200" dirty="0"/>
              <a:t>Standard, precompiled sets of packages, or </a:t>
            </a:r>
            <a:r>
              <a:rPr lang="en-US" altLang="en-US" sz="2200" b="1" dirty="0">
                <a:solidFill>
                  <a:srgbClr val="002060"/>
                </a:solidFill>
              </a:rPr>
              <a:t>distributions</a:t>
            </a:r>
            <a:r>
              <a:rPr lang="en-US" altLang="en-US" sz="2200" dirty="0"/>
              <a:t>, include the basic Linux system, system installation and management utilities, and ready-to-install packages of common U</a:t>
            </a:r>
            <a:r>
              <a:rPr lang="en-US" altLang="en-US" sz="100" dirty="0"/>
              <a:t> </a:t>
            </a:r>
            <a:r>
              <a:rPr lang="en-US" altLang="en-US" sz="2200" dirty="0"/>
              <a:t>N</a:t>
            </a:r>
            <a:r>
              <a:rPr lang="en-US" altLang="en-US" sz="100" dirty="0"/>
              <a:t> </a:t>
            </a:r>
            <a:r>
              <a:rPr lang="en-US" altLang="en-US" sz="2200" dirty="0"/>
              <a:t>I</a:t>
            </a:r>
            <a:r>
              <a:rPr lang="en-US" altLang="en-US" sz="100" dirty="0"/>
              <a:t> </a:t>
            </a:r>
            <a:r>
              <a:rPr lang="en-US" altLang="en-US" sz="2200" dirty="0"/>
              <a:t>X tools</a:t>
            </a:r>
          </a:p>
          <a:p>
            <a:pPr marL="291600" indent="-291600">
              <a:lnSpc>
                <a:spcPct val="100000"/>
              </a:lnSpc>
              <a:buFont typeface="Arial" panose="020B0604020202020204" pitchFamily="34" charset="0"/>
              <a:buChar char="•"/>
            </a:pPr>
            <a:r>
              <a:rPr lang="en-US" altLang="en-US" sz="2200" dirty="0"/>
              <a:t>The first distributions managed these packages by simply providing a means of unpacking all the files into the appropriate places; modern distributions include advanced package management</a:t>
            </a:r>
          </a:p>
          <a:p>
            <a:pPr marL="291600" indent="-291600">
              <a:lnSpc>
                <a:spcPct val="100000"/>
              </a:lnSpc>
              <a:buFont typeface="Arial" panose="020B0604020202020204" pitchFamily="34" charset="0"/>
              <a:buChar char="•"/>
            </a:pPr>
            <a:r>
              <a:rPr lang="en-US" altLang="en-US" sz="2200" dirty="0"/>
              <a:t>Early distributions included S</a:t>
            </a:r>
            <a:r>
              <a:rPr lang="en-US" altLang="en-US" sz="100" dirty="0"/>
              <a:t> </a:t>
            </a:r>
            <a:r>
              <a:rPr lang="en-US" altLang="en-US" sz="2200" dirty="0"/>
              <a:t>L</a:t>
            </a:r>
            <a:r>
              <a:rPr lang="en-US" altLang="en-US" sz="100" dirty="0"/>
              <a:t> </a:t>
            </a:r>
            <a:r>
              <a:rPr lang="en-US" altLang="en-US" sz="2200" dirty="0"/>
              <a:t>S and Slackware </a:t>
            </a:r>
          </a:p>
          <a:p>
            <a:pPr marL="622800" lvl="1" indent="-320400">
              <a:lnSpc>
                <a:spcPct val="100000"/>
              </a:lnSpc>
              <a:spcBef>
                <a:spcPts val="1000"/>
              </a:spcBef>
              <a:buFont typeface="Arial" panose="020B0604020202020204" pitchFamily="34" charset="0"/>
              <a:buChar char="•"/>
            </a:pPr>
            <a:r>
              <a:rPr lang="en-US" altLang="en-US" sz="2000" b="1" dirty="0">
                <a:solidFill>
                  <a:srgbClr val="002060"/>
                </a:solidFill>
              </a:rPr>
              <a:t>Red Hat</a:t>
            </a:r>
            <a:r>
              <a:rPr lang="en-US" altLang="en-US" sz="2000" dirty="0">
                <a:solidFill>
                  <a:srgbClr val="3366FF"/>
                </a:solidFill>
              </a:rPr>
              <a:t> </a:t>
            </a:r>
            <a:r>
              <a:rPr lang="en-US" altLang="en-US" sz="2000" dirty="0"/>
              <a:t>and</a:t>
            </a:r>
            <a:r>
              <a:rPr lang="en-US" altLang="en-US" sz="2000" b="1" dirty="0"/>
              <a:t> </a:t>
            </a:r>
            <a:r>
              <a:rPr lang="en-US" altLang="en-US" sz="2000" b="1" dirty="0">
                <a:solidFill>
                  <a:srgbClr val="002060"/>
                </a:solidFill>
              </a:rPr>
              <a:t>Debian</a:t>
            </a:r>
            <a:r>
              <a:rPr lang="en-US" altLang="en-US" sz="2000" dirty="0"/>
              <a:t> are popular distributions from commercial and noncommercial sources, respectively, others include </a:t>
            </a:r>
            <a:r>
              <a:rPr lang="en-US" altLang="en-US" sz="2000" b="1" dirty="0">
                <a:solidFill>
                  <a:srgbClr val="002060"/>
                </a:solidFill>
              </a:rPr>
              <a:t>Canonical</a:t>
            </a:r>
            <a:r>
              <a:rPr lang="en-US" altLang="en-US" sz="2000" dirty="0">
                <a:solidFill>
                  <a:srgbClr val="002060"/>
                </a:solidFill>
              </a:rPr>
              <a:t> </a:t>
            </a:r>
            <a:r>
              <a:rPr lang="en-US" altLang="en-US" sz="2000" dirty="0"/>
              <a:t>and </a:t>
            </a:r>
            <a:r>
              <a:rPr lang="en-US" altLang="en-US" sz="2000" b="1" dirty="0" err="1">
                <a:solidFill>
                  <a:srgbClr val="002060"/>
                </a:solidFill>
              </a:rPr>
              <a:t>SuSE</a:t>
            </a:r>
            <a:endParaRPr lang="en-US" altLang="en-US" sz="2000" b="1" dirty="0">
              <a:solidFill>
                <a:srgbClr val="002060"/>
              </a:solidFill>
            </a:endParaRPr>
          </a:p>
          <a:p>
            <a:pPr marL="291600" indent="-291600">
              <a:lnSpc>
                <a:spcPct val="100000"/>
              </a:lnSpc>
              <a:buFont typeface="Arial" panose="020B0604020202020204" pitchFamily="34" charset="0"/>
              <a:buChar char="•"/>
            </a:pPr>
            <a:r>
              <a:rPr lang="en-US" altLang="en-US" sz="2200" dirty="0"/>
              <a:t>The R</a:t>
            </a:r>
            <a:r>
              <a:rPr lang="en-US" altLang="en-US" sz="100" dirty="0"/>
              <a:t> </a:t>
            </a:r>
            <a:r>
              <a:rPr lang="en-US" altLang="en-US" sz="2200" dirty="0"/>
              <a:t>P</a:t>
            </a:r>
            <a:r>
              <a:rPr lang="en-US" altLang="en-US" sz="100" dirty="0"/>
              <a:t> </a:t>
            </a:r>
            <a:r>
              <a:rPr lang="en-US" altLang="en-US" sz="2200" dirty="0"/>
              <a:t>M Package file format permits compatibility among the various Linux distributions</a:t>
            </a:r>
          </a:p>
        </p:txBody>
      </p:sp>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689056789"/>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3.xml><?xml version="1.0" encoding="utf-8"?>
<ds:datastoreItem xmlns:ds="http://schemas.openxmlformats.org/officeDocument/2006/customXml" ds:itemID="{4F5CCB66-4AA7-4FD7-BE8F-CC297FA1F980}">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2e108766-8a5d-4dd6-bf2d-0e83b2e3ea1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1732</TotalTime>
  <Words>6360</Words>
  <Application>Microsoft Office PowerPoint</Application>
  <PresentationFormat>On-screen Show (4:3)</PresentationFormat>
  <Paragraphs>541</Paragraphs>
  <Slides>64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ＭＳ Ｐゴシック</vt:lpstr>
      <vt:lpstr>Arial</vt:lpstr>
      <vt:lpstr>Calibri</vt:lpstr>
      <vt:lpstr>Courier New</vt:lpstr>
      <vt:lpstr>ＭＳ Ｐ明朝</vt:lpstr>
      <vt:lpstr>Times</vt:lpstr>
      <vt:lpstr>Times New Roman</vt:lpstr>
      <vt:lpstr>Standard</vt:lpstr>
      <vt:lpstr>Operating System Concepts</vt:lpstr>
      <vt:lpstr>Chapter 20: The Linux System</vt:lpstr>
      <vt:lpstr>Objectives</vt:lpstr>
      <vt:lpstr>History</vt:lpstr>
      <vt:lpstr>The Linux Kernel</vt:lpstr>
      <vt:lpstr>Linux 2.0 1</vt:lpstr>
      <vt:lpstr>Linux 2.0 2</vt:lpstr>
      <vt:lpstr>The Linux System</vt:lpstr>
      <vt:lpstr>Linux Distributions</vt:lpstr>
      <vt:lpstr>Linux Licensing</vt:lpstr>
      <vt:lpstr>Design Principles</vt:lpstr>
      <vt:lpstr>Components of a Linux System 1</vt:lpstr>
      <vt:lpstr>Components of a Linux System 2</vt:lpstr>
      <vt:lpstr>Components of a Linux System 3</vt:lpstr>
      <vt:lpstr>Kernel Modules</vt:lpstr>
      <vt:lpstr>Module Management</vt:lpstr>
      <vt:lpstr>Driver Registration</vt:lpstr>
      <vt:lpstr>Conflict Resolution</vt:lpstr>
      <vt:lpstr>Process Management</vt:lpstr>
      <vt:lpstr>Process Identity</vt:lpstr>
      <vt:lpstr>Process Environment</vt:lpstr>
      <vt:lpstr>Process Context 1</vt:lpstr>
      <vt:lpstr>Process Context 2</vt:lpstr>
      <vt:lpstr>Processes and Threads</vt:lpstr>
      <vt:lpstr>Scheduling</vt:lpstr>
      <vt:lpstr>C F S 1</vt:lpstr>
      <vt:lpstr>C F S 2</vt:lpstr>
      <vt:lpstr>Kernel Synchronization 1</vt:lpstr>
      <vt:lpstr>Kernel Synchronization 2</vt:lpstr>
      <vt:lpstr>Kernel Synchronization 3</vt:lpstr>
      <vt:lpstr>Interrupt Protection Levels</vt:lpstr>
      <vt:lpstr>Symmetric Multiprocessing</vt:lpstr>
      <vt:lpstr>Memory Management</vt:lpstr>
      <vt:lpstr>Managing Physical Memory 1</vt:lpstr>
      <vt:lpstr>Managing Physical Memory 2</vt:lpstr>
      <vt:lpstr>Splitting of Memory in a Buddy Heap</vt:lpstr>
      <vt:lpstr>Slab Allocator in Linux</vt:lpstr>
      <vt:lpstr>Virtual Memory 1</vt:lpstr>
      <vt:lpstr>Virtual Memory 2</vt:lpstr>
      <vt:lpstr>Virtual Memory 3</vt:lpstr>
      <vt:lpstr>Swapping and Paging</vt:lpstr>
      <vt:lpstr>Kernel Virtual Memory</vt:lpstr>
      <vt:lpstr>Executing and Loading User Programs</vt:lpstr>
      <vt:lpstr>Memory Layout for E L F Programs</vt:lpstr>
      <vt:lpstr>Static and Dynamic Linking 1</vt:lpstr>
      <vt:lpstr>Static and Dynamic Linking 2</vt:lpstr>
      <vt:lpstr>File Systems 1</vt:lpstr>
      <vt:lpstr>File Systems 2</vt:lpstr>
      <vt:lpstr>The Linux ext3 File System 1</vt:lpstr>
      <vt:lpstr>The Linux ext3 File System 2</vt:lpstr>
      <vt:lpstr>Ext2fs Block-Allocation Policies</vt:lpstr>
      <vt:lpstr>Journaling</vt:lpstr>
      <vt:lpstr>The Linux Proc File System</vt:lpstr>
      <vt:lpstr>Input and Output</vt:lpstr>
      <vt:lpstr>Block Devices</vt:lpstr>
      <vt:lpstr>Device-Driver Block Structure</vt:lpstr>
      <vt:lpstr>Character Devices 1</vt:lpstr>
      <vt:lpstr>Character Devices 2</vt:lpstr>
      <vt:lpstr>Interprocess Communication</vt:lpstr>
      <vt:lpstr>Passing Data Between Processes</vt:lpstr>
      <vt:lpstr>Network Structure</vt:lpstr>
      <vt:lpstr>Security 1</vt:lpstr>
      <vt:lpstr>Security 2</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 Satchithanandan</cp:lastModifiedBy>
  <cp:revision>382</cp:revision>
  <dcterms:created xsi:type="dcterms:W3CDTF">2018-08-23T13:01:59Z</dcterms:created>
  <dcterms:modified xsi:type="dcterms:W3CDTF">2020-03-30T12:16:37Z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