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51"/>
  </p:notesMasterIdLst>
  <p:sldIdLst>
    <p:sldId id="265" r:id="rId5"/>
    <p:sldId id="266" r:id="rId6"/>
    <p:sldId id="267" r:id="rId7"/>
    <p:sldId id="268" r:id="rId8"/>
    <p:sldId id="271" r:id="rId9"/>
    <p:sldId id="272" r:id="rId10"/>
    <p:sldId id="273" r:id="rId11"/>
    <p:sldId id="316" r:id="rId12"/>
    <p:sldId id="274" r:id="rId13"/>
    <p:sldId id="275"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1" r:id="rId38"/>
    <p:sldId id="302" r:id="rId39"/>
    <p:sldId id="303" r:id="rId40"/>
    <p:sldId id="304" r:id="rId41"/>
    <p:sldId id="305" r:id="rId42"/>
    <p:sldId id="306" r:id="rId43"/>
    <p:sldId id="309" r:id="rId44"/>
    <p:sldId id="311" r:id="rId45"/>
    <p:sldId id="312" r:id="rId46"/>
    <p:sldId id="313" r:id="rId47"/>
    <p:sldId id="314" r:id="rId48"/>
    <p:sldId id="315" r:id="rId49"/>
    <p:sldId id="26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E3E"/>
    <a:srgbClr val="000000"/>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2" autoAdjust="0"/>
    <p:restoredTop sz="95006" autoAdjust="0"/>
  </p:normalViewPr>
  <p:slideViewPr>
    <p:cSldViewPr snapToGrid="0" snapToObjects="1">
      <p:cViewPr varScale="1">
        <p:scale>
          <a:sx n="64" d="100"/>
          <a:sy n="64" d="100"/>
        </p:scale>
        <p:origin x="72" y="9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2/28/2020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733800"/>
            <a:ext cx="847090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67200"/>
            <a:ext cx="8470670"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120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7A7DD4C-B53A-F140-A9EF-851D1D2BE4DC}"/>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331788" y="1602845"/>
            <a:ext cx="4113212"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331788" y="2109258"/>
            <a:ext cx="4113212"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3" y="1602845"/>
            <a:ext cx="4111625"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3" y="2109258"/>
            <a:ext cx="4111625"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F399C28A-7AA0-7440-A637-835987A4AB4B}"/>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1438993-CAF3-0E48-880A-59CF1F7C747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891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701-DE0C-B147-8A96-39AA437ED412}"/>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331788" y="1602846"/>
            <a:ext cx="2697162" cy="505354"/>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331788" y="2116666"/>
            <a:ext cx="2697162" cy="4139671"/>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160977" y="1602846"/>
            <a:ext cx="2760133"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160978" y="2107670"/>
            <a:ext cx="2760132" cy="4148667"/>
          </a:xfrm>
          <a:prstGeom prst="rect">
            <a:avLst/>
          </a:prstGeom>
        </p:spPr>
        <p:txBody>
          <a:bodyPr/>
          <a:lstStyle>
            <a:lvl1pPr marL="292608" indent="-292608">
              <a:buClr>
                <a:schemeClr val="accent2"/>
              </a:buClr>
              <a:defRPr/>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5200" y="1602846"/>
            <a:ext cx="2757488"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3138" y="2107670"/>
            <a:ext cx="2749550" cy="4148668"/>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
            <a:extLst>
              <a:ext uri="{FF2B5EF4-FFF2-40B4-BE49-F238E27FC236}">
                <a16:creationId xmlns:a16="http://schemas.microsoft.com/office/drawing/2014/main" id="{903AB649-2504-4A49-B69F-B7421FC378C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1878273C-3F13-5240-ABA2-AF012A72A26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8995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1787" y="4105803"/>
            <a:ext cx="1463675"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2800" y="4105804"/>
            <a:ext cx="1465658"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6722" y="4105802"/>
            <a:ext cx="1463675"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8661" y="4105271"/>
            <a:ext cx="1463675"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0600" y="4105271"/>
            <a:ext cx="1462088"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0">
            <a:extLst>
              <a:ext uri="{FF2B5EF4-FFF2-40B4-BE49-F238E27FC236}">
                <a16:creationId xmlns:a16="http://schemas.microsoft.com/office/drawing/2014/main" id="{EF0222B6-9957-6D47-B5D6-C0B5F4719587}"/>
              </a:ext>
            </a:extLst>
          </p:cNvPr>
          <p:cNvSpPr>
            <a:spLocks noGrp="1"/>
          </p:cNvSpPr>
          <p:nvPr>
            <p:ph sz="quarter" idx="22" hasCustomPrompt="1"/>
          </p:nvPr>
        </p:nvSpPr>
        <p:spPr>
          <a:xfrm>
            <a:off x="2815629" y="4891088"/>
            <a:ext cx="1462088" cy="1465263"/>
          </a:xfrm>
          <a:prstGeom prst="rect">
            <a:avLst/>
          </a:prstGeom>
        </p:spPr>
        <p:txBody>
          <a:bodyPr/>
          <a:lstStyle>
            <a:lvl1pPr marL="0" indent="0">
              <a:buNone/>
              <a:defRPr/>
            </a:lvl1pPr>
          </a:lstStyle>
          <a:p>
            <a:pPr lvl="0"/>
            <a:r>
              <a:rPr lang="en-US" dirty="0"/>
              <a:t>Object</a:t>
            </a:r>
          </a:p>
        </p:txBody>
      </p:sp>
      <p:sp>
        <p:nvSpPr>
          <p:cNvPr id="16" name="Content Placeholder 10">
            <a:extLst>
              <a:ext uri="{FF2B5EF4-FFF2-40B4-BE49-F238E27FC236}">
                <a16:creationId xmlns:a16="http://schemas.microsoft.com/office/drawing/2014/main" id="{EF0222B6-9957-6D47-B5D6-C0B5F4719587}"/>
              </a:ext>
            </a:extLst>
          </p:cNvPr>
          <p:cNvSpPr>
            <a:spLocks noGrp="1"/>
          </p:cNvSpPr>
          <p:nvPr>
            <p:ph sz="quarter" idx="23" hasCustomPrompt="1"/>
          </p:nvPr>
        </p:nvSpPr>
        <p:spPr>
          <a:xfrm>
            <a:off x="2968029" y="5043488"/>
            <a:ext cx="1462088" cy="1465263"/>
          </a:xfrm>
          <a:prstGeom prst="rect">
            <a:avLst/>
          </a:prstGeom>
        </p:spPr>
        <p:txBody>
          <a:bodyPr/>
          <a:lstStyle>
            <a:lvl1pPr marL="0" indent="0">
              <a:buNone/>
              <a:defRPr/>
            </a:lvl1pPr>
          </a:lstStyle>
          <a:p>
            <a:pPr lvl="0"/>
            <a:r>
              <a:rPr lang="en-US" dirty="0"/>
              <a:t>Object</a:t>
            </a:r>
          </a:p>
        </p:txBody>
      </p:sp>
      <p:sp>
        <p:nvSpPr>
          <p:cNvPr id="18" name="Content Placeholder 10">
            <a:extLst>
              <a:ext uri="{FF2B5EF4-FFF2-40B4-BE49-F238E27FC236}">
                <a16:creationId xmlns:a16="http://schemas.microsoft.com/office/drawing/2014/main" id="{EF0222B6-9957-6D47-B5D6-C0B5F4719587}"/>
              </a:ext>
            </a:extLst>
          </p:cNvPr>
          <p:cNvSpPr>
            <a:spLocks noGrp="1"/>
          </p:cNvSpPr>
          <p:nvPr>
            <p:ph sz="quarter" idx="24" hasCustomPrompt="1"/>
          </p:nvPr>
        </p:nvSpPr>
        <p:spPr>
          <a:xfrm>
            <a:off x="3120429" y="5195888"/>
            <a:ext cx="1462088" cy="1465263"/>
          </a:xfrm>
          <a:prstGeom prst="rect">
            <a:avLst/>
          </a:prstGeom>
        </p:spPr>
        <p:txBody>
          <a:bodyPr/>
          <a:lstStyle>
            <a:lvl1pPr marL="0" indent="0">
              <a:buNone/>
              <a:defRPr/>
            </a:lvl1pPr>
          </a:lstStyle>
          <a:p>
            <a:pPr lvl="0"/>
            <a:r>
              <a:rPr lang="en-US" dirty="0"/>
              <a:t>Object</a:t>
            </a:r>
          </a:p>
        </p:txBody>
      </p:sp>
      <p:sp>
        <p:nvSpPr>
          <p:cNvPr id="20" name="Content Placeholder 10">
            <a:extLst>
              <a:ext uri="{FF2B5EF4-FFF2-40B4-BE49-F238E27FC236}">
                <a16:creationId xmlns:a16="http://schemas.microsoft.com/office/drawing/2014/main" id="{EF0222B6-9957-6D47-B5D6-C0B5F4719587}"/>
              </a:ext>
            </a:extLst>
          </p:cNvPr>
          <p:cNvSpPr>
            <a:spLocks noGrp="1"/>
          </p:cNvSpPr>
          <p:nvPr>
            <p:ph sz="quarter" idx="25" hasCustomPrompt="1"/>
          </p:nvPr>
        </p:nvSpPr>
        <p:spPr>
          <a:xfrm>
            <a:off x="3272829" y="5348288"/>
            <a:ext cx="1462088" cy="1465263"/>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415860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417537"/>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417537"/>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417537"/>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417537"/>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417537"/>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2508" y="3532965"/>
            <a:ext cx="1463675" cy="442134"/>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3521" y="3532966"/>
            <a:ext cx="1465658" cy="442134"/>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7443" y="3532965"/>
            <a:ext cx="1463675" cy="442134"/>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9382" y="3532434"/>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1321" y="3532434"/>
            <a:ext cx="1462088" cy="442134"/>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
            <a:extLst>
              <a:ext uri="{FF2B5EF4-FFF2-40B4-BE49-F238E27FC236}">
                <a16:creationId xmlns:a16="http://schemas.microsoft.com/office/drawing/2014/main" id="{92DBC287-7A50-404F-B583-851D0F7791CC}"/>
              </a:ext>
            </a:extLst>
          </p:cNvPr>
          <p:cNvSpPr>
            <a:spLocks noGrp="1"/>
          </p:cNvSpPr>
          <p:nvPr>
            <p:ph sz="quarter" idx="22" hasCustomPrompt="1"/>
          </p:nvPr>
        </p:nvSpPr>
        <p:spPr>
          <a:xfrm>
            <a:off x="331787" y="2815198"/>
            <a:ext cx="1463145" cy="417537"/>
          </a:xfrm>
          <a:prstGeom prst="rect">
            <a:avLst/>
          </a:prstGeom>
        </p:spPr>
        <p:txBody>
          <a:bodyPr/>
          <a:lstStyle>
            <a:lvl1pPr marL="0" indent="0">
              <a:buNone/>
              <a:defRPr/>
            </a:lvl1pPr>
          </a:lstStyle>
          <a:p>
            <a:pPr lvl="0"/>
            <a:r>
              <a:rPr lang="en-US" dirty="0"/>
              <a:t>Object</a:t>
            </a:r>
          </a:p>
        </p:txBody>
      </p:sp>
      <p:sp>
        <p:nvSpPr>
          <p:cNvPr id="16" name="Content Placeholder 2">
            <a:extLst>
              <a:ext uri="{FF2B5EF4-FFF2-40B4-BE49-F238E27FC236}">
                <a16:creationId xmlns:a16="http://schemas.microsoft.com/office/drawing/2014/main" id="{292F575A-DA58-CD47-B145-2EEC4D32E7E8}"/>
              </a:ext>
            </a:extLst>
          </p:cNvPr>
          <p:cNvSpPr>
            <a:spLocks noGrp="1"/>
          </p:cNvSpPr>
          <p:nvPr>
            <p:ph sz="quarter" idx="23" hasCustomPrompt="1"/>
          </p:nvPr>
        </p:nvSpPr>
        <p:spPr>
          <a:xfrm>
            <a:off x="2083196" y="2815198"/>
            <a:ext cx="1465262" cy="417537"/>
          </a:xfrm>
          <a:prstGeom prst="rect">
            <a:avLst/>
          </a:prstGeom>
        </p:spPr>
        <p:txBody>
          <a:bodyPr/>
          <a:lstStyle>
            <a:lvl1pPr marL="0" indent="0">
              <a:buNone/>
              <a:defRPr/>
            </a:lvl1pPr>
          </a:lstStyle>
          <a:p>
            <a:pPr lvl="0"/>
            <a:r>
              <a:rPr lang="en-US" dirty="0"/>
              <a:t>Object</a:t>
            </a:r>
          </a:p>
        </p:txBody>
      </p:sp>
      <p:sp>
        <p:nvSpPr>
          <p:cNvPr id="18" name="Content Placeholder 3">
            <a:extLst>
              <a:ext uri="{FF2B5EF4-FFF2-40B4-BE49-F238E27FC236}">
                <a16:creationId xmlns:a16="http://schemas.microsoft.com/office/drawing/2014/main" id="{9C05BB7B-AB59-DE4D-A944-5504896DE205}"/>
              </a:ext>
            </a:extLst>
          </p:cNvPr>
          <p:cNvSpPr>
            <a:spLocks noGrp="1"/>
          </p:cNvSpPr>
          <p:nvPr>
            <p:ph sz="quarter" idx="24" hasCustomPrompt="1"/>
          </p:nvPr>
        </p:nvSpPr>
        <p:spPr>
          <a:xfrm>
            <a:off x="3836722" y="2815198"/>
            <a:ext cx="1463675" cy="417537"/>
          </a:xfrm>
          <a:prstGeom prst="rect">
            <a:avLst/>
          </a:prstGeom>
        </p:spPr>
        <p:txBody>
          <a:bodyPr/>
          <a:lstStyle>
            <a:lvl1pPr marL="0" indent="0">
              <a:buNone/>
              <a:defRPr/>
            </a:lvl1pPr>
          </a:lstStyle>
          <a:p>
            <a:pPr lvl="0"/>
            <a:r>
              <a:rPr lang="en-US" dirty="0"/>
              <a:t>Object</a:t>
            </a:r>
          </a:p>
        </p:txBody>
      </p:sp>
      <p:sp>
        <p:nvSpPr>
          <p:cNvPr id="20" name="Content Placeholder 4">
            <a:extLst>
              <a:ext uri="{FF2B5EF4-FFF2-40B4-BE49-F238E27FC236}">
                <a16:creationId xmlns:a16="http://schemas.microsoft.com/office/drawing/2014/main" id="{7829821A-510E-FD4B-AD62-D4518384985E}"/>
              </a:ext>
            </a:extLst>
          </p:cNvPr>
          <p:cNvSpPr>
            <a:spLocks noGrp="1"/>
          </p:cNvSpPr>
          <p:nvPr>
            <p:ph sz="quarter" idx="25" hasCustomPrompt="1"/>
          </p:nvPr>
        </p:nvSpPr>
        <p:spPr>
          <a:xfrm>
            <a:off x="5588661" y="2815198"/>
            <a:ext cx="1463675" cy="417537"/>
          </a:xfrm>
          <a:prstGeom prst="rect">
            <a:avLst/>
          </a:prstGeom>
        </p:spPr>
        <p:txBody>
          <a:bodyPr/>
          <a:lstStyle>
            <a:lvl1pPr marL="0" indent="0">
              <a:buNone/>
              <a:defRPr/>
            </a:lvl1pPr>
          </a:lstStyle>
          <a:p>
            <a:pPr lvl="0"/>
            <a:r>
              <a:rPr lang="en-US" dirty="0"/>
              <a:t>Object</a:t>
            </a:r>
          </a:p>
        </p:txBody>
      </p:sp>
      <p:sp>
        <p:nvSpPr>
          <p:cNvPr id="22" name="Content Placeholder 5">
            <a:extLst>
              <a:ext uri="{FF2B5EF4-FFF2-40B4-BE49-F238E27FC236}">
                <a16:creationId xmlns:a16="http://schemas.microsoft.com/office/drawing/2014/main" id="{78767F66-B6AE-AE4C-B489-36009A75C90F}"/>
              </a:ext>
            </a:extLst>
          </p:cNvPr>
          <p:cNvSpPr>
            <a:spLocks noGrp="1"/>
          </p:cNvSpPr>
          <p:nvPr>
            <p:ph sz="quarter" idx="26" hasCustomPrompt="1"/>
          </p:nvPr>
        </p:nvSpPr>
        <p:spPr>
          <a:xfrm>
            <a:off x="7340600" y="2815198"/>
            <a:ext cx="1462088" cy="417537"/>
          </a:xfrm>
          <a:prstGeom prst="rect">
            <a:avLst/>
          </a:prstGeom>
        </p:spPr>
        <p:txBody>
          <a:bodyPr/>
          <a:lstStyle>
            <a:lvl1pPr marL="0" indent="0">
              <a:buNone/>
              <a:defRPr/>
            </a:lvl1pPr>
          </a:lstStyle>
          <a:p>
            <a:pPr lvl="0"/>
            <a:r>
              <a:rPr lang="en-US" dirty="0"/>
              <a:t>Object</a:t>
            </a:r>
          </a:p>
        </p:txBody>
      </p:sp>
      <p:sp>
        <p:nvSpPr>
          <p:cNvPr id="24" name="Content Placeholder 6">
            <a:extLst>
              <a:ext uri="{FF2B5EF4-FFF2-40B4-BE49-F238E27FC236}">
                <a16:creationId xmlns:a16="http://schemas.microsoft.com/office/drawing/2014/main" id="{37C2D694-2FFF-2543-8703-9D9C5F93E583}"/>
              </a:ext>
            </a:extLst>
          </p:cNvPr>
          <p:cNvSpPr>
            <a:spLocks noGrp="1"/>
          </p:cNvSpPr>
          <p:nvPr>
            <p:ph sz="quarter" idx="27" hasCustomPrompt="1"/>
          </p:nvPr>
        </p:nvSpPr>
        <p:spPr>
          <a:xfrm>
            <a:off x="332508" y="4405591"/>
            <a:ext cx="1463675" cy="442134"/>
          </a:xfrm>
          <a:prstGeom prst="rect">
            <a:avLst/>
          </a:prstGeom>
        </p:spPr>
        <p:txBody>
          <a:bodyPr/>
          <a:lstStyle>
            <a:lvl1pPr marL="0" indent="0">
              <a:buNone/>
              <a:defRPr/>
            </a:lvl1pPr>
          </a:lstStyle>
          <a:p>
            <a:pPr lvl="0"/>
            <a:r>
              <a:rPr lang="en-US" dirty="0"/>
              <a:t>Object</a:t>
            </a:r>
          </a:p>
        </p:txBody>
      </p:sp>
      <p:sp>
        <p:nvSpPr>
          <p:cNvPr id="26" name="Content Placeholder 7">
            <a:extLst>
              <a:ext uri="{FF2B5EF4-FFF2-40B4-BE49-F238E27FC236}">
                <a16:creationId xmlns:a16="http://schemas.microsoft.com/office/drawing/2014/main" id="{57FDF21A-AF40-6547-AB06-C387DAE39182}"/>
              </a:ext>
            </a:extLst>
          </p:cNvPr>
          <p:cNvSpPr>
            <a:spLocks noGrp="1"/>
          </p:cNvSpPr>
          <p:nvPr>
            <p:ph sz="quarter" idx="28" hasCustomPrompt="1"/>
          </p:nvPr>
        </p:nvSpPr>
        <p:spPr>
          <a:xfrm>
            <a:off x="2083521" y="4405592"/>
            <a:ext cx="1465658" cy="442134"/>
          </a:xfrm>
          <a:prstGeom prst="rect">
            <a:avLst/>
          </a:prstGeom>
        </p:spPr>
        <p:txBody>
          <a:bodyPr/>
          <a:lstStyle>
            <a:lvl1pPr marL="0" indent="0">
              <a:buNone/>
              <a:defRPr/>
            </a:lvl1pPr>
          </a:lstStyle>
          <a:p>
            <a:pPr lvl="0"/>
            <a:r>
              <a:rPr lang="en-US" dirty="0"/>
              <a:t>Object</a:t>
            </a:r>
          </a:p>
        </p:txBody>
      </p:sp>
      <p:sp>
        <p:nvSpPr>
          <p:cNvPr id="27" name="Content Placeholder 8">
            <a:extLst>
              <a:ext uri="{FF2B5EF4-FFF2-40B4-BE49-F238E27FC236}">
                <a16:creationId xmlns:a16="http://schemas.microsoft.com/office/drawing/2014/main" id="{1058EE27-F947-8A41-AC83-223A6236295B}"/>
              </a:ext>
            </a:extLst>
          </p:cNvPr>
          <p:cNvSpPr>
            <a:spLocks noGrp="1"/>
          </p:cNvSpPr>
          <p:nvPr>
            <p:ph sz="quarter" idx="29" hasCustomPrompt="1"/>
          </p:nvPr>
        </p:nvSpPr>
        <p:spPr>
          <a:xfrm>
            <a:off x="3837443" y="4405591"/>
            <a:ext cx="1463675" cy="442134"/>
          </a:xfrm>
          <a:prstGeom prst="rect">
            <a:avLst/>
          </a:prstGeom>
        </p:spPr>
        <p:txBody>
          <a:bodyPr/>
          <a:lstStyle>
            <a:lvl1pPr marL="0" indent="0">
              <a:buNone/>
              <a:defRPr/>
            </a:lvl1pPr>
          </a:lstStyle>
          <a:p>
            <a:pPr lvl="0"/>
            <a:r>
              <a:rPr lang="en-US" dirty="0"/>
              <a:t>Object</a:t>
            </a:r>
          </a:p>
        </p:txBody>
      </p:sp>
      <p:sp>
        <p:nvSpPr>
          <p:cNvPr id="28" name="Content Placeholder 9">
            <a:extLst>
              <a:ext uri="{FF2B5EF4-FFF2-40B4-BE49-F238E27FC236}">
                <a16:creationId xmlns:a16="http://schemas.microsoft.com/office/drawing/2014/main" id="{59E26C59-6E0D-AB44-A5BE-2FF4A9BE7E10}"/>
              </a:ext>
            </a:extLst>
          </p:cNvPr>
          <p:cNvSpPr>
            <a:spLocks noGrp="1"/>
          </p:cNvSpPr>
          <p:nvPr>
            <p:ph sz="quarter" idx="30" hasCustomPrompt="1"/>
          </p:nvPr>
        </p:nvSpPr>
        <p:spPr>
          <a:xfrm>
            <a:off x="5589382" y="4405060"/>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9" name="Content Placeholder 10">
            <a:extLst>
              <a:ext uri="{FF2B5EF4-FFF2-40B4-BE49-F238E27FC236}">
                <a16:creationId xmlns:a16="http://schemas.microsoft.com/office/drawing/2014/main" id="{EF0222B6-9957-6D47-B5D6-C0B5F4719587}"/>
              </a:ext>
            </a:extLst>
          </p:cNvPr>
          <p:cNvSpPr>
            <a:spLocks noGrp="1"/>
          </p:cNvSpPr>
          <p:nvPr>
            <p:ph sz="quarter" idx="31" hasCustomPrompt="1"/>
          </p:nvPr>
        </p:nvSpPr>
        <p:spPr>
          <a:xfrm>
            <a:off x="7341321" y="4405060"/>
            <a:ext cx="1462088" cy="442134"/>
          </a:xfrm>
          <a:prstGeom prst="rect">
            <a:avLst/>
          </a:prstGeom>
        </p:spPr>
        <p:txBody>
          <a:bodyPr/>
          <a:lstStyle>
            <a:lvl1pPr marL="0" indent="0">
              <a:buNone/>
              <a:defRPr/>
            </a:lvl1pPr>
          </a:lstStyle>
          <a:p>
            <a:pPr lvl="0"/>
            <a:r>
              <a:rPr lang="en-US" dirty="0"/>
              <a:t>Object</a:t>
            </a:r>
          </a:p>
        </p:txBody>
      </p:sp>
      <p:sp>
        <p:nvSpPr>
          <p:cNvPr id="30" name="Content Placeholder 6">
            <a:extLst>
              <a:ext uri="{FF2B5EF4-FFF2-40B4-BE49-F238E27FC236}">
                <a16:creationId xmlns:a16="http://schemas.microsoft.com/office/drawing/2014/main" id="{37C2D694-2FFF-2543-8703-9D9C5F93E583}"/>
              </a:ext>
            </a:extLst>
          </p:cNvPr>
          <p:cNvSpPr>
            <a:spLocks noGrp="1"/>
          </p:cNvSpPr>
          <p:nvPr>
            <p:ph sz="quarter" idx="32" hasCustomPrompt="1"/>
          </p:nvPr>
        </p:nvSpPr>
        <p:spPr>
          <a:xfrm>
            <a:off x="332508" y="5283844"/>
            <a:ext cx="1463675" cy="442134"/>
          </a:xfrm>
          <a:prstGeom prst="rect">
            <a:avLst/>
          </a:prstGeom>
        </p:spPr>
        <p:txBody>
          <a:bodyPr/>
          <a:lstStyle>
            <a:lvl1pPr marL="0" indent="0">
              <a:buNone/>
              <a:defRPr/>
            </a:lvl1pPr>
          </a:lstStyle>
          <a:p>
            <a:pPr lvl="0"/>
            <a:r>
              <a:rPr lang="en-US" dirty="0"/>
              <a:t>Object</a:t>
            </a:r>
          </a:p>
        </p:txBody>
      </p:sp>
      <p:sp>
        <p:nvSpPr>
          <p:cNvPr id="31" name="Content Placeholder 7">
            <a:extLst>
              <a:ext uri="{FF2B5EF4-FFF2-40B4-BE49-F238E27FC236}">
                <a16:creationId xmlns:a16="http://schemas.microsoft.com/office/drawing/2014/main" id="{57FDF21A-AF40-6547-AB06-C387DAE39182}"/>
              </a:ext>
            </a:extLst>
          </p:cNvPr>
          <p:cNvSpPr>
            <a:spLocks noGrp="1"/>
          </p:cNvSpPr>
          <p:nvPr>
            <p:ph sz="quarter" idx="33" hasCustomPrompt="1"/>
          </p:nvPr>
        </p:nvSpPr>
        <p:spPr>
          <a:xfrm>
            <a:off x="2083521" y="5283845"/>
            <a:ext cx="1465658" cy="442134"/>
          </a:xfrm>
          <a:prstGeom prst="rect">
            <a:avLst/>
          </a:prstGeom>
        </p:spPr>
        <p:txBody>
          <a:bodyPr/>
          <a:lstStyle>
            <a:lvl1pPr marL="0" indent="0">
              <a:buNone/>
              <a:defRPr/>
            </a:lvl1pPr>
          </a:lstStyle>
          <a:p>
            <a:pPr lvl="0"/>
            <a:r>
              <a:rPr lang="en-US" dirty="0"/>
              <a:t>Object</a:t>
            </a:r>
          </a:p>
        </p:txBody>
      </p:sp>
      <p:sp>
        <p:nvSpPr>
          <p:cNvPr id="32" name="Content Placeholder 8">
            <a:extLst>
              <a:ext uri="{FF2B5EF4-FFF2-40B4-BE49-F238E27FC236}">
                <a16:creationId xmlns:a16="http://schemas.microsoft.com/office/drawing/2014/main" id="{1058EE27-F947-8A41-AC83-223A6236295B}"/>
              </a:ext>
            </a:extLst>
          </p:cNvPr>
          <p:cNvSpPr>
            <a:spLocks noGrp="1"/>
          </p:cNvSpPr>
          <p:nvPr>
            <p:ph sz="quarter" idx="34" hasCustomPrompt="1"/>
          </p:nvPr>
        </p:nvSpPr>
        <p:spPr>
          <a:xfrm>
            <a:off x="3837443" y="5283844"/>
            <a:ext cx="1463675" cy="442134"/>
          </a:xfrm>
          <a:prstGeom prst="rect">
            <a:avLst/>
          </a:prstGeom>
        </p:spPr>
        <p:txBody>
          <a:bodyPr/>
          <a:lstStyle>
            <a:lvl1pPr marL="0" indent="0">
              <a:buNone/>
              <a:defRPr/>
            </a:lvl1pPr>
          </a:lstStyle>
          <a:p>
            <a:pPr lvl="0"/>
            <a:r>
              <a:rPr lang="en-US" dirty="0"/>
              <a:t>Object</a:t>
            </a:r>
          </a:p>
        </p:txBody>
      </p:sp>
      <p:sp>
        <p:nvSpPr>
          <p:cNvPr id="33" name="Content Placeholder 9">
            <a:extLst>
              <a:ext uri="{FF2B5EF4-FFF2-40B4-BE49-F238E27FC236}">
                <a16:creationId xmlns:a16="http://schemas.microsoft.com/office/drawing/2014/main" id="{59E26C59-6E0D-AB44-A5BE-2FF4A9BE7E10}"/>
              </a:ext>
            </a:extLst>
          </p:cNvPr>
          <p:cNvSpPr>
            <a:spLocks noGrp="1"/>
          </p:cNvSpPr>
          <p:nvPr>
            <p:ph sz="quarter" idx="35" hasCustomPrompt="1"/>
          </p:nvPr>
        </p:nvSpPr>
        <p:spPr>
          <a:xfrm>
            <a:off x="5589382" y="5283313"/>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34" name="Content Placeholder 10">
            <a:extLst>
              <a:ext uri="{FF2B5EF4-FFF2-40B4-BE49-F238E27FC236}">
                <a16:creationId xmlns:a16="http://schemas.microsoft.com/office/drawing/2014/main" id="{EF0222B6-9957-6D47-B5D6-C0B5F4719587}"/>
              </a:ext>
            </a:extLst>
          </p:cNvPr>
          <p:cNvSpPr>
            <a:spLocks noGrp="1"/>
          </p:cNvSpPr>
          <p:nvPr>
            <p:ph sz="quarter" idx="36" hasCustomPrompt="1"/>
          </p:nvPr>
        </p:nvSpPr>
        <p:spPr>
          <a:xfrm>
            <a:off x="7341321" y="5283313"/>
            <a:ext cx="1462088" cy="442134"/>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376248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79"/>
            <a:ext cx="8470180" cy="4569884"/>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9494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plus question and answer lis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688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E73A7EA0-F98F-BE4E-87CA-6C917EC13001}"/>
              </a:ext>
            </a:extLst>
          </p:cNvPr>
          <p:cNvSpPr>
            <a:spLocks noGrp="1"/>
          </p:cNvSpPr>
          <p:nvPr>
            <p:ph sz="quarter" idx="13" hasCustomPrompt="1"/>
          </p:nvPr>
        </p:nvSpPr>
        <p:spPr>
          <a:xfrm>
            <a:off x="332508" y="293570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Tree>
    <p:extLst>
      <p:ext uri="{BB962C8B-B14F-4D97-AF65-F5344CB8AC3E}">
        <p14:creationId xmlns:p14="http://schemas.microsoft.com/office/powerpoint/2010/main" val="241820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D4DA2-C133-5342-B521-2D39F54761E0}"/>
              </a:ext>
            </a:extLst>
          </p:cNvPr>
          <p:cNvSpPr>
            <a:spLocks noGrp="1"/>
          </p:cNvSpPr>
          <p:nvPr>
            <p:ph type="title"/>
          </p:nvPr>
        </p:nvSpPr>
        <p:spPr/>
        <p:txBody>
          <a:bodyPr/>
          <a:lstStyle/>
          <a:p>
            <a:r>
              <a:rPr lang="en-US"/>
              <a:t>Click to edit Master title style</a:t>
            </a:r>
          </a:p>
        </p:txBody>
      </p:sp>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331788" y="1594378"/>
            <a:ext cx="8470900" cy="3367089"/>
          </a:xfrm>
          <a:prstGeom prst="rect">
            <a:avLst/>
          </a:prstGeom>
        </p:spPr>
        <p:txBody>
          <a:bodyPr/>
          <a:lstStyle>
            <a:lvl1pPr marL="0" indent="0">
              <a:buNone/>
              <a:defRPr/>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331788" y="4961468"/>
            <a:ext cx="8470900" cy="406400"/>
          </a:xfrm>
          <a:prstGeom prst="rect">
            <a:avLst/>
          </a:prstGeom>
        </p:spPr>
        <p:txBody>
          <a:bodyPr>
            <a:normAutofit/>
          </a:bodyPr>
          <a:lstStyle>
            <a:lvl1pPr marL="0" indent="0">
              <a:buNone/>
              <a:defRPr sz="20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331788" y="5367869"/>
            <a:ext cx="8470900" cy="582082"/>
          </a:xfrm>
          <a:prstGeom prst="rect">
            <a:avLst/>
          </a:prstGeom>
        </p:spPr>
        <p:txBody>
          <a:bodyPr>
            <a:normAutofit/>
          </a:bodyPr>
          <a:lstStyle>
            <a:lvl1pPr marL="0" indent="0">
              <a:buNone/>
              <a:defRPr sz="20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331788" y="5949950"/>
            <a:ext cx="8470900" cy="323850"/>
          </a:xfrm>
          <a:prstGeom prst="rect">
            <a:avLst/>
          </a:prstGeom>
        </p:spPr>
        <p:txBody>
          <a:bodyPr>
            <a:normAutofit/>
          </a:bodyPr>
          <a:lstStyle>
            <a:lvl1pPr marL="0" inden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16776A3C-05B1-A747-A4DB-DECD4A599F1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119AAB5-4411-5F4F-8264-71BBEB0A854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482689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322263" y="4961468"/>
            <a:ext cx="8480915" cy="431800"/>
          </a:xfrm>
        </p:spPr>
        <p:txBody>
          <a:bodyPr>
            <a:normAutofit/>
          </a:bodyPr>
          <a:lstStyle>
            <a:lvl1pPr>
              <a:defRPr sz="20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322263" y="804333"/>
            <a:ext cx="8480425" cy="4165600"/>
          </a:xfrm>
          <a:prstGeom prst="rect">
            <a:avLst/>
          </a:prstGeom>
        </p:spPr>
        <p:txBody>
          <a:bodyPr/>
          <a:lstStyle>
            <a:lvl1pPr marL="0" indent="0">
              <a:buNone/>
              <a:defRPr/>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322263" y="5393268"/>
            <a:ext cx="8480425" cy="507470"/>
          </a:xfrm>
          <a:prstGeom prst="rect">
            <a:avLst/>
          </a:prstGeom>
        </p:spPr>
        <p:txBody>
          <a:bodyPr>
            <a:normAutofit/>
          </a:bodyPr>
          <a:lstStyle>
            <a:lvl1pPr marL="0" indent="0">
              <a:buNone/>
              <a:defRPr sz="20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322263" y="5957358"/>
            <a:ext cx="8480425" cy="296863"/>
          </a:xfrm>
          <a:prstGeom prst="rect">
            <a:avLst/>
          </a:prstGeom>
        </p:spPr>
        <p:txBody>
          <a:bodyPr>
            <a:noAutofit/>
          </a:bodyPr>
          <a:lstStyle>
            <a:lvl1pPr marL="0" indent="0">
              <a:buFont typeface="Arial" panose="020B0604020202020204" pitchFamily="34" charse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EF9E39F0-1607-0145-945A-350E5B642134}"/>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EFCE20C-8E9B-4444-B696-7C6141D1E259}"/>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5246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332508" y="5740399"/>
            <a:ext cx="8470670" cy="431801"/>
          </a:xfrm>
        </p:spPr>
        <p:txBody>
          <a:bodyPr>
            <a:normAutofit/>
          </a:bodyPr>
          <a:lstStyle>
            <a:lvl1pPr algn="ctr">
              <a:defRPr sz="16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332508" y="804333"/>
            <a:ext cx="8470180" cy="4851930"/>
          </a:xfrm>
          <a:prstGeom prst="rect">
            <a:avLst/>
          </a:prstGeom>
        </p:spPr>
        <p:txBody>
          <a:bodyPr/>
          <a:lstStyle>
            <a:lvl1pPr marL="0" indent="0">
              <a:buNone/>
              <a:defRPr/>
            </a:lvl1pPr>
          </a:lstStyle>
          <a:p>
            <a:pPr lvl="0"/>
            <a:r>
              <a:rPr lang="en-US" dirty="0"/>
              <a:t>Click to add image</a:t>
            </a:r>
          </a:p>
        </p:txBody>
      </p:sp>
      <p:sp>
        <p:nvSpPr>
          <p:cNvPr id="3" name="Slide Number Placeholder ">
            <a:extLst>
              <a:ext uri="{FF2B5EF4-FFF2-40B4-BE49-F238E27FC236}">
                <a16:creationId xmlns:a16="http://schemas.microsoft.com/office/drawing/2014/main" id="{8AEFE930-E893-7E44-9B9A-887EE9576F8F}"/>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E3D3CA4-B6C8-284F-A755-AE063E47BA0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756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621661"/>
            <a:ext cx="847090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41321"/>
            <a:ext cx="8470670"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347" y="5259314"/>
            <a:ext cx="1853782"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332508" y="16934"/>
            <a:ext cx="8470670" cy="448733"/>
          </a:xfrm>
        </p:spPr>
        <p:txBody>
          <a:bodyPr anchor="ctr">
            <a:normAutofit/>
          </a:bodyPr>
          <a:lstStyle>
            <a:lvl1pPr>
              <a:defRPr sz="25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4157" y="465667"/>
            <a:ext cx="9144000" cy="685800"/>
          </a:xfrm>
          <a:prstGeom prst="rect">
            <a:avLst/>
          </a:prstGeom>
          <a:solidFill>
            <a:srgbClr val="E2F3F8"/>
          </a:solidFill>
        </p:spPr>
        <p:txBody>
          <a:bodyPr anchor="b">
            <a:normAutofit/>
          </a:bodyPr>
          <a:lstStyle>
            <a:lvl1pPr marL="347472"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151467"/>
            <a:ext cx="9144000" cy="686329"/>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332509" y="1998663"/>
            <a:ext cx="8470670" cy="4241800"/>
          </a:xfrm>
          <a:prstGeom prst="rect">
            <a:avLst/>
          </a:prstGeom>
        </p:spPr>
        <p:txBody>
          <a:bodyPr/>
          <a:lstStyle>
            <a:lvl1pPr marL="0" indent="0">
              <a:buNone/>
              <a:defRPr/>
            </a:lvl1pPr>
          </a:lstStyle>
          <a:p>
            <a:pPr lvl="0"/>
            <a:r>
              <a:rPr lang="en-US" dirty="0"/>
              <a:t>Click to add text or image</a:t>
            </a:r>
          </a:p>
        </p:txBody>
      </p:sp>
      <p:sp>
        <p:nvSpPr>
          <p:cNvPr id="8" name="LON">
            <a:extLst>
              <a:ext uri="{FF2B5EF4-FFF2-40B4-BE49-F238E27FC236}">
                <a16:creationId xmlns:a16="http://schemas.microsoft.com/office/drawing/2014/main" id="{B122CB99-2408-174E-9CBC-3BD4166C95C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3" name="Slide Number Placeholder ">
            <a:extLst>
              <a:ext uri="{FF2B5EF4-FFF2-40B4-BE49-F238E27FC236}">
                <a16:creationId xmlns:a16="http://schemas.microsoft.com/office/drawing/2014/main" id="{58333BC4-9F4A-3A4E-9856-DE73F8BBFBC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D2C10DA-1716-A340-9856-7F56E91C58E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228600"/>
            <a:ext cx="847090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761564"/>
            <a:ext cx="847090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508" y="3515650"/>
            <a:ext cx="8470670"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5029199"/>
            <a:ext cx="847090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811837"/>
            <a:ext cx="847090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331788" y="6530484"/>
            <a:ext cx="847090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599"/>
            <a:ext cx="5830888" cy="532341"/>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0"/>
            <a:ext cx="5830888" cy="2286001"/>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8" y="3506259"/>
            <a:ext cx="8470670" cy="1522941"/>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5029200"/>
            <a:ext cx="8470900" cy="674306"/>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811838"/>
            <a:ext cx="8470900" cy="547398"/>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9" name="Invisible animation alert">
            <a:extLst>
              <a:ext uri="{FF2B5EF4-FFF2-40B4-BE49-F238E27FC236}">
                <a16:creationId xmlns:a16="http://schemas.microsoft.com/office/drawing/2014/main" id="{8A66CE1C-7CFA-E84C-BDAE-DDB997A7200A}"/>
              </a:ext>
            </a:extLst>
          </p:cNvPr>
          <p:cNvSpPr>
            <a:spLocks noGrp="1"/>
          </p:cNvSpPr>
          <p:nvPr>
            <p:ph sz="quarter" idx="29" hasCustomPrompt="1"/>
          </p:nvPr>
        </p:nvSpPr>
        <p:spPr>
          <a:xfrm>
            <a:off x="331788" y="6428076"/>
            <a:ext cx="8470900" cy="248130"/>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0" y="251255"/>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2000"/>
            </a:lvl1pPr>
          </a:lstStyle>
          <a:p>
            <a:r>
              <a:rPr lang="en-US" dirty="0"/>
              <a:t>Click to</a:t>
            </a:r>
            <a:br>
              <a:rPr lang="en-US" dirty="0"/>
            </a:br>
            <a:r>
              <a:rPr lang="en-US" dirty="0"/>
              <a:t>Add Cover Image</a:t>
            </a:r>
          </a:p>
        </p:txBody>
      </p:sp>
      <p:sp>
        <p:nvSpPr>
          <p:cNvPr id="10" name="Rectangle">
            <a:extLst>
              <a:ext uri="{FF2B5EF4-FFF2-40B4-BE49-F238E27FC236}">
                <a16:creationId xmlns:a16="http://schemas.microsoft.com/office/drawing/2014/main" id="{B258A4DE-E930-C24B-A412-40C2B0E295C3}"/>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6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484908" y="17467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0448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32AC4F3A-7D5E-944E-BEF6-CD50CC99DF69}"/>
              </a:ext>
            </a:extLst>
          </p:cNvPr>
          <p:cNvSpPr>
            <a:spLocks noGrp="1"/>
          </p:cNvSpPr>
          <p:nvPr>
            <p:ph sz="quarter" idx="19"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32AC4F3A-7D5E-944E-BEF6-CD50CC99DF69}"/>
              </a:ext>
            </a:extLst>
          </p:cNvPr>
          <p:cNvSpPr>
            <a:spLocks noGrp="1"/>
          </p:cNvSpPr>
          <p:nvPr>
            <p:ph sz="quarter" idx="20"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1094508" y="6327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1006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8DFB54ED-3956-4F88-987D-6190D701A891}"/>
              </a:ext>
            </a:extLst>
          </p:cNvPr>
          <p:cNvSpPr>
            <a:spLocks noGrp="1"/>
          </p:cNvSpPr>
          <p:nvPr>
            <p:ph sz="quarter" idx="19" hasCustomPrompt="1"/>
          </p:nvPr>
        </p:nvSpPr>
        <p:spPr>
          <a:xfrm>
            <a:off x="332998" y="6034693"/>
            <a:ext cx="8470180" cy="17076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4D20A0FF-1DBE-4B16-AE27-668D8ED66EFE}"/>
              </a:ext>
            </a:extLst>
          </p:cNvPr>
          <p:cNvSpPr>
            <a:spLocks noGrp="1"/>
          </p:cNvSpPr>
          <p:nvPr>
            <p:ph sz="quarter" idx="20" hasCustomPrompt="1"/>
          </p:nvPr>
        </p:nvSpPr>
        <p:spPr>
          <a:xfrm>
            <a:off x="484908" y="19392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9" name="Content Placeholder">
            <a:extLst>
              <a:ext uri="{FF2B5EF4-FFF2-40B4-BE49-F238E27FC236}">
                <a16:creationId xmlns:a16="http://schemas.microsoft.com/office/drawing/2014/main" id="{32AC4F3A-7D5E-944E-BEF6-CD50CC99DF69}"/>
              </a:ext>
            </a:extLst>
          </p:cNvPr>
          <p:cNvSpPr>
            <a:spLocks noGrp="1"/>
          </p:cNvSpPr>
          <p:nvPr>
            <p:ph sz="quarter" idx="24"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570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331788" y="1593850"/>
            <a:ext cx="847090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332508" y="745068"/>
            <a:ext cx="8470670"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332508" y="1594379"/>
            <a:ext cx="8470670"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6604597" y="6356351"/>
            <a:ext cx="1607748"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3" y="2907"/>
            <a:ext cx="647890"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8408598" y="6369909"/>
            <a:ext cx="690543"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6" r:id="rId4"/>
    <p:sldLayoutId id="2147483687" r:id="rId5"/>
    <p:sldLayoutId id="2147483700" r:id="rId6"/>
    <p:sldLayoutId id="2147483703" r:id="rId7"/>
    <p:sldLayoutId id="2147483688" r:id="rId8"/>
    <p:sldLayoutId id="2147483676" r:id="rId9"/>
    <p:sldLayoutId id="2147483689" r:id="rId10"/>
    <p:sldLayoutId id="2147483690" r:id="rId11"/>
    <p:sldLayoutId id="2147483692" r:id="rId12"/>
    <p:sldLayoutId id="2147483693" r:id="rId13"/>
    <p:sldLayoutId id="2147483701" r:id="rId14"/>
    <p:sldLayoutId id="2147483691" r:id="rId15"/>
    <p:sldLayoutId id="2147483702" r:id="rId16"/>
    <p:sldLayoutId id="2147483694" r:id="rId17"/>
    <p:sldLayoutId id="2147483695" r:id="rId18"/>
    <p:sldLayoutId id="2147483696" r:id="rId19"/>
    <p:sldLayoutId id="2147483698" r:id="rId20"/>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pitchFamily="2"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1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20.bin"/><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4.bin"/><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3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41.wmf"/><Relationship Id="rId5" Type="http://schemas.openxmlformats.org/officeDocument/2006/relationships/oleObject" Target="../embeddings/oleObject27.bin"/><Relationship Id="rId4" Type="http://schemas.openxmlformats.org/officeDocument/2006/relationships/image" Target="../media/image4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29.bin"/><Relationship Id="rId4" Type="http://schemas.openxmlformats.org/officeDocument/2006/relationships/image" Target="../media/image42.wmf"/><Relationship Id="rId9" Type="http://schemas.openxmlformats.org/officeDocument/2006/relationships/image" Target="../media/image4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46.wmf"/><Relationship Id="rId5" Type="http://schemas.openxmlformats.org/officeDocument/2006/relationships/oleObject" Target="../embeddings/oleObject33.bin"/><Relationship Id="rId4" Type="http://schemas.openxmlformats.org/officeDocument/2006/relationships/image" Target="../media/image4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5" Type="http://schemas.openxmlformats.org/officeDocument/2006/relationships/image" Target="../media/image14.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1033-2E85-4598-8A13-361EC9B182DE}"/>
              </a:ext>
            </a:extLst>
          </p:cNvPr>
          <p:cNvSpPr>
            <a:spLocks noGrp="1"/>
          </p:cNvSpPr>
          <p:nvPr>
            <p:ph type="ctrTitle"/>
          </p:nvPr>
        </p:nvSpPr>
        <p:spPr/>
        <p:txBody>
          <a:bodyPr>
            <a:normAutofit fontScale="90000"/>
          </a:bodyPr>
          <a:lstStyle/>
          <a:p>
            <a:r>
              <a:rPr lang="en-US" dirty="0"/>
              <a:t>Operating System Concepts</a:t>
            </a:r>
          </a:p>
        </p:txBody>
      </p:sp>
      <p:sp>
        <p:nvSpPr>
          <p:cNvPr id="3" name="Content Placeholder 2">
            <a:extLst>
              <a:ext uri="{FF2B5EF4-FFF2-40B4-BE49-F238E27FC236}">
                <a16:creationId xmlns:a16="http://schemas.microsoft.com/office/drawing/2014/main" id="{D6C86EEE-4B1A-4EC4-A30B-150EC70D3A46}"/>
              </a:ext>
            </a:extLst>
          </p:cNvPr>
          <p:cNvSpPr>
            <a:spLocks noGrp="1"/>
          </p:cNvSpPr>
          <p:nvPr>
            <p:ph sz="quarter" idx="24"/>
          </p:nvPr>
        </p:nvSpPr>
        <p:spPr/>
        <p:txBody>
          <a:bodyPr/>
          <a:lstStyle/>
          <a:p>
            <a:r>
              <a:rPr lang="en-US" dirty="0"/>
              <a:t>Tenth Edition</a:t>
            </a:r>
          </a:p>
        </p:txBody>
      </p:sp>
      <p:sp>
        <p:nvSpPr>
          <p:cNvPr id="4" name="Content Placeholder 3">
            <a:extLst>
              <a:ext uri="{FF2B5EF4-FFF2-40B4-BE49-F238E27FC236}">
                <a16:creationId xmlns:a16="http://schemas.microsoft.com/office/drawing/2014/main" id="{B46714C2-AF91-423B-8F56-3B52EF581FCA}"/>
              </a:ext>
            </a:extLst>
          </p:cNvPr>
          <p:cNvSpPr>
            <a:spLocks noGrp="1"/>
          </p:cNvSpPr>
          <p:nvPr>
            <p:ph sz="quarter" idx="25"/>
          </p:nvPr>
        </p:nvSpPr>
        <p:spPr>
          <a:xfrm>
            <a:off x="332278" y="2379778"/>
            <a:ext cx="8470900" cy="479883"/>
          </a:xfrm>
        </p:spPr>
        <p:txBody>
          <a:bodyPr/>
          <a:lstStyle/>
          <a:p>
            <a:r>
              <a:rPr lang="en-US" dirty="0"/>
              <a:t>Silberschatz, Galvin and Gagne</a:t>
            </a:r>
          </a:p>
        </p:txBody>
      </p:sp>
      <p:sp>
        <p:nvSpPr>
          <p:cNvPr id="5" name="Content Placeholder 4">
            <a:extLst>
              <a:ext uri="{FF2B5EF4-FFF2-40B4-BE49-F238E27FC236}">
                <a16:creationId xmlns:a16="http://schemas.microsoft.com/office/drawing/2014/main" id="{2582B684-6175-43B2-A1CB-41A641B02F1D}"/>
              </a:ext>
            </a:extLst>
          </p:cNvPr>
          <p:cNvSpPr>
            <a:spLocks noGrp="1"/>
          </p:cNvSpPr>
          <p:nvPr>
            <p:ph sz="quarter" idx="26"/>
          </p:nvPr>
        </p:nvSpPr>
        <p:spPr/>
        <p:txBody>
          <a:bodyPr/>
          <a:lstStyle/>
          <a:p>
            <a:r>
              <a:rPr lang="en-US" dirty="0"/>
              <a:t>Chapter 8</a:t>
            </a:r>
          </a:p>
        </p:txBody>
      </p:sp>
      <p:sp>
        <p:nvSpPr>
          <p:cNvPr id="6" name="Subtitle 5">
            <a:extLst>
              <a:ext uri="{FF2B5EF4-FFF2-40B4-BE49-F238E27FC236}">
                <a16:creationId xmlns:a16="http://schemas.microsoft.com/office/drawing/2014/main" id="{884B115E-4577-4245-83C8-AB790D6CB4E9}"/>
              </a:ext>
            </a:extLst>
          </p:cNvPr>
          <p:cNvSpPr>
            <a:spLocks noGrp="1"/>
          </p:cNvSpPr>
          <p:nvPr>
            <p:ph type="subTitle" idx="1"/>
          </p:nvPr>
        </p:nvSpPr>
        <p:spPr/>
        <p:txBody>
          <a:bodyPr/>
          <a:lstStyle/>
          <a:p>
            <a:r>
              <a:rPr lang="en-US" dirty="0"/>
              <a:t>Deadlocks</a:t>
            </a:r>
          </a:p>
        </p:txBody>
      </p:sp>
    </p:spTree>
    <p:extLst>
      <p:ext uri="{BB962C8B-B14F-4D97-AF65-F5344CB8AC3E}">
        <p14:creationId xmlns:p14="http://schemas.microsoft.com/office/powerpoint/2010/main" val="126369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Allocation Graph With A Deadlock</a:t>
            </a:r>
          </a:p>
        </p:txBody>
      </p:sp>
      <p:pic>
        <p:nvPicPr>
          <p:cNvPr id="7" name="Picture 7" descr="Diagram shows resource-allocation graph which passes through elements such as P 1, P 2, P 3, R 1, R 2, R 3 and P 3. It also shows disconnected element R 4."/>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3016317" y="1593850"/>
            <a:ext cx="3101841"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fld id="{D06C706D-0964-7842-B7B8-C5D733700528}" type="slidenum">
              <a:rPr lang="en-US" smtClean="0"/>
              <a:t>10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22993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With A Cycle But No Deadlock</a:t>
            </a:r>
          </a:p>
        </p:txBody>
      </p:sp>
      <p:pic>
        <p:nvPicPr>
          <p:cNvPr id="8" name="Picture 4" descr="Diagram shows resource-allocation graph which passes through elements such as P 1, R 1, P 2, R 2, P 3 and P 4. Elements except P 2 and P 4 come under cycle."/>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3296271" y="2143004"/>
            <a:ext cx="2721814" cy="347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fld id="{D06C706D-0964-7842-B7B8-C5D733700528}" type="slidenum">
              <a:rPr lang="en-US" smtClean="0"/>
              <a:t>11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81163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Basic Facts </a:t>
            </a:r>
            <a:r>
              <a:rPr lang="en-US" altLang="en-US" sz="1000" dirty="0"/>
              <a:t>1</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dirty="0"/>
              <a:t>If graph contains no cycles </a:t>
            </a:r>
            <a:r>
              <a:rPr lang="en-US" altLang="en-US" dirty="0">
                <a:sym typeface="Symbol" panose="05050102010706020507" pitchFamily="18" charset="2"/>
              </a:rPr>
              <a:t> no deadlock</a:t>
            </a:r>
          </a:p>
          <a:p>
            <a:pPr marL="291600" indent="-291600">
              <a:lnSpc>
                <a:spcPct val="100000"/>
              </a:lnSpc>
              <a:buFont typeface="Arial" panose="020B0604020202020204" pitchFamily="34" charset="0"/>
              <a:buChar char="•"/>
            </a:pPr>
            <a:r>
              <a:rPr lang="en-US" altLang="en-US" dirty="0">
                <a:sym typeface="Symbol" panose="05050102010706020507" pitchFamily="18" charset="2"/>
              </a:rPr>
              <a:t>If graph contains a cycle </a:t>
            </a:r>
          </a:p>
          <a:p>
            <a:pPr marL="622800" lvl="1" indent="-320400">
              <a:lnSpc>
                <a:spcPct val="100000"/>
              </a:lnSpc>
              <a:spcBef>
                <a:spcPts val="1000"/>
              </a:spcBef>
              <a:buFont typeface="Arial" panose="020B0604020202020204" pitchFamily="34" charset="0"/>
              <a:buChar char="•"/>
            </a:pPr>
            <a:r>
              <a:rPr lang="en-US" altLang="en-US" sz="2600" dirty="0">
                <a:sym typeface="Symbol" panose="05050102010706020507" pitchFamily="18" charset="2"/>
              </a:rPr>
              <a:t>if only one instance per resource type, then deadlock</a:t>
            </a:r>
          </a:p>
          <a:p>
            <a:pPr marL="622800" lvl="1" indent="-320400">
              <a:lnSpc>
                <a:spcPct val="100000"/>
              </a:lnSpc>
              <a:spcBef>
                <a:spcPts val="1000"/>
              </a:spcBef>
              <a:buFont typeface="Arial" panose="020B0604020202020204" pitchFamily="34" charset="0"/>
              <a:buChar char="•"/>
            </a:pPr>
            <a:r>
              <a:rPr lang="en-US" altLang="en-US" sz="2600" dirty="0">
                <a:sym typeface="Symbol" panose="05050102010706020507" pitchFamily="18" charset="2"/>
              </a:rPr>
              <a:t>if several instances per resource type, possibility of deadlock</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12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18415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Methods for Handling Deadlocks</a:t>
            </a:r>
            <a:endParaRPr lang="en-US"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dirty="0"/>
              <a:t>Ensure that the system will </a:t>
            </a:r>
            <a:r>
              <a:rPr lang="en-US" altLang="en-US" b="1" i="1" dirty="0">
                <a:solidFill>
                  <a:srgbClr val="C00000"/>
                </a:solidFill>
              </a:rPr>
              <a:t>never</a:t>
            </a:r>
            <a:r>
              <a:rPr lang="en-US" altLang="en-US" dirty="0"/>
              <a:t> enter a deadlock state:</a:t>
            </a:r>
          </a:p>
          <a:p>
            <a:pPr marL="622800" lvl="1" indent="-320400">
              <a:lnSpc>
                <a:spcPct val="100000"/>
              </a:lnSpc>
              <a:spcBef>
                <a:spcPts val="1000"/>
              </a:spcBef>
              <a:buFont typeface="Arial" panose="020B0604020202020204" pitchFamily="34" charset="0"/>
              <a:buChar char="•"/>
            </a:pPr>
            <a:r>
              <a:rPr lang="en-US" altLang="en-US" dirty="0"/>
              <a:t>Deadlock prevention</a:t>
            </a:r>
          </a:p>
          <a:p>
            <a:pPr marL="622800" lvl="1" indent="-320400">
              <a:lnSpc>
                <a:spcPct val="100000"/>
              </a:lnSpc>
              <a:spcBef>
                <a:spcPts val="1000"/>
              </a:spcBef>
              <a:buFont typeface="Arial" panose="020B0604020202020204" pitchFamily="34" charset="0"/>
              <a:buChar char="•"/>
            </a:pPr>
            <a:r>
              <a:rPr lang="en-US" altLang="en-US" dirty="0"/>
              <a:t>Deadlock avoidence</a:t>
            </a:r>
          </a:p>
          <a:p>
            <a:pPr marL="291600" indent="-291600">
              <a:lnSpc>
                <a:spcPct val="100000"/>
              </a:lnSpc>
              <a:buFont typeface="Arial" panose="020B0604020202020204" pitchFamily="34" charset="0"/>
              <a:buChar char="•"/>
            </a:pPr>
            <a:r>
              <a:rPr lang="en-US" altLang="en-US" dirty="0"/>
              <a:t>Allow the system to enter a deadlock state and then recover</a:t>
            </a:r>
          </a:p>
          <a:p>
            <a:pPr marL="291600" indent="-291600">
              <a:lnSpc>
                <a:spcPct val="100000"/>
              </a:lnSpc>
              <a:buFont typeface="Arial" panose="020B0604020202020204" pitchFamily="34" charset="0"/>
              <a:buChar char="•"/>
            </a:pPr>
            <a:r>
              <a:rPr lang="en-US" altLang="en-US" dirty="0"/>
              <a:t>Ignore the problem and pretend that deadlocks never occur in the system; used by most operating systems, including UNIX</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13</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2462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Deadlock Prevention </a:t>
            </a:r>
            <a:r>
              <a:rPr lang="en-US" altLang="en-US" sz="1000" dirty="0"/>
              <a:t>1</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algn="ctr">
              <a:spcBef>
                <a:spcPct val="50000"/>
              </a:spcBef>
            </a:pPr>
            <a:r>
              <a:rPr lang="en-US" altLang="en-US" sz="2600" dirty="0"/>
              <a:t>Restrain the ways request can be made</a:t>
            </a:r>
          </a:p>
          <a:p>
            <a:pPr marL="291600" indent="-291600">
              <a:lnSpc>
                <a:spcPct val="100000"/>
              </a:lnSpc>
              <a:buFont typeface="Arial" panose="020B0604020202020204" pitchFamily="34" charset="0"/>
              <a:buChar char="•"/>
            </a:pPr>
            <a:r>
              <a:rPr lang="en-US" altLang="en-US" sz="2600" b="1" dirty="0"/>
              <a:t>Mutual Exclusion</a:t>
            </a:r>
            <a:r>
              <a:rPr lang="en-US" altLang="en-US" sz="2600" dirty="0"/>
              <a:t> – not required for sharable resources (e.g., read-only files); must hold for non-sharable resources</a:t>
            </a:r>
          </a:p>
          <a:p>
            <a:pPr marL="291600" indent="-291600">
              <a:lnSpc>
                <a:spcPct val="100000"/>
              </a:lnSpc>
              <a:buFont typeface="Arial" panose="020B0604020202020204" pitchFamily="34" charset="0"/>
              <a:buChar char="•"/>
            </a:pPr>
            <a:r>
              <a:rPr lang="en-US" altLang="en-US" sz="2600" b="1" dirty="0"/>
              <a:t>Hold and Wait</a:t>
            </a:r>
            <a:r>
              <a:rPr lang="en-US" altLang="en-US" sz="2600" dirty="0"/>
              <a:t> – must guarantee that whenever a process requests a resource, it does not hold any other resources</a:t>
            </a:r>
          </a:p>
          <a:p>
            <a:pPr marL="622800" lvl="1" indent="-320400">
              <a:lnSpc>
                <a:spcPct val="100000"/>
              </a:lnSpc>
              <a:spcBef>
                <a:spcPts val="1000"/>
              </a:spcBef>
              <a:buFont typeface="Arial" panose="020B0604020202020204" pitchFamily="34" charset="0"/>
              <a:buChar char="•"/>
            </a:pPr>
            <a:r>
              <a:rPr lang="en-US" altLang="en-US" sz="2600" dirty="0"/>
              <a:t>Require process to request and be allocated all its resources before it begins execution, or allow process to request resources only when the process has none allocated to it.</a:t>
            </a:r>
          </a:p>
          <a:p>
            <a:pPr marL="622800" lvl="1" indent="-320400">
              <a:lnSpc>
                <a:spcPct val="100000"/>
              </a:lnSpc>
              <a:spcBef>
                <a:spcPts val="1000"/>
              </a:spcBef>
              <a:buFont typeface="Arial" panose="020B0604020202020204" pitchFamily="34" charset="0"/>
              <a:buChar char="•"/>
            </a:pPr>
            <a:r>
              <a:rPr lang="en-US" altLang="en-US" sz="2600" dirty="0"/>
              <a:t>Low resource utilization; starvation possible</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14</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1503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Deadlock Prevention </a:t>
            </a:r>
            <a:r>
              <a:rPr lang="en-US" altLang="en-US" sz="1000" dirty="0"/>
              <a:t>2</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fontScale="92500" lnSpcReduction="10000"/>
          </a:bodyPr>
          <a:lstStyle/>
          <a:p>
            <a:pPr marL="291600" indent="-291600">
              <a:lnSpc>
                <a:spcPct val="110000"/>
              </a:lnSpc>
              <a:buFont typeface="Arial" panose="020B0604020202020204" pitchFamily="34" charset="0"/>
              <a:buChar char="•"/>
            </a:pPr>
            <a:r>
              <a:rPr lang="en-US" altLang="en-US" sz="2400" b="1" dirty="0"/>
              <a:t>No Preemption</a:t>
            </a:r>
            <a:r>
              <a:rPr lang="en-US" altLang="en-US" sz="2400" dirty="0"/>
              <a:t> –</a:t>
            </a:r>
          </a:p>
          <a:p>
            <a:pPr marL="622800" lvl="1" indent="-320400">
              <a:lnSpc>
                <a:spcPct val="110000"/>
              </a:lnSpc>
              <a:spcBef>
                <a:spcPts val="1000"/>
              </a:spcBef>
              <a:buFont typeface="Arial" panose="020B0604020202020204" pitchFamily="34" charset="0"/>
              <a:buChar char="•"/>
            </a:pPr>
            <a:r>
              <a:rPr lang="en-US" altLang="en-US" dirty="0"/>
              <a:t>If a process that is holding some resources requests another resource that cannot be immediately allocated to it, then all resources currently being held are released</a:t>
            </a:r>
          </a:p>
          <a:p>
            <a:pPr marL="622800" lvl="1" indent="-320400">
              <a:lnSpc>
                <a:spcPct val="110000"/>
              </a:lnSpc>
              <a:spcBef>
                <a:spcPts val="1000"/>
              </a:spcBef>
              <a:buFont typeface="Arial" panose="020B0604020202020204" pitchFamily="34" charset="0"/>
              <a:buChar char="•"/>
            </a:pPr>
            <a:r>
              <a:rPr lang="en-US" altLang="en-US" dirty="0"/>
              <a:t>Preempted resources are added to the list of resources for which the process is waiting</a:t>
            </a:r>
          </a:p>
          <a:p>
            <a:pPr marL="622800" lvl="1" indent="-320400">
              <a:lnSpc>
                <a:spcPct val="110000"/>
              </a:lnSpc>
              <a:spcBef>
                <a:spcPts val="1000"/>
              </a:spcBef>
              <a:buFont typeface="Arial" panose="020B0604020202020204" pitchFamily="34" charset="0"/>
              <a:buChar char="•"/>
            </a:pPr>
            <a:r>
              <a:rPr lang="en-US" altLang="en-US" dirty="0"/>
              <a:t>Process will be restarted only when it can regain its old resources, as well as the new ones that it is requesting</a:t>
            </a:r>
          </a:p>
          <a:p>
            <a:pPr marL="291600" indent="-291600">
              <a:lnSpc>
                <a:spcPct val="110000"/>
              </a:lnSpc>
              <a:buFont typeface="Arial" panose="020B0604020202020204" pitchFamily="34" charset="0"/>
              <a:buChar char="•"/>
            </a:pPr>
            <a:r>
              <a:rPr lang="en-US" altLang="en-US" sz="2400" b="1" dirty="0"/>
              <a:t>Circular Wait</a:t>
            </a:r>
            <a:r>
              <a:rPr lang="en-US" altLang="en-US" sz="2400" dirty="0"/>
              <a:t> – impose a total ordering of all resource types, and require that each process requests resources in an increasing order of enumeration</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15</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46411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569704"/>
            <a:ext cx="3876237" cy="570165"/>
          </a:xfrm>
        </p:spPr>
        <p:txBody>
          <a:bodyPr>
            <a:normAutofit/>
          </a:bodyPr>
          <a:lstStyle/>
          <a:p>
            <a:r>
              <a:rPr lang="en-US" sz="3200" dirty="0"/>
              <a:t>Deadlock Example</a:t>
            </a:r>
          </a:p>
        </p:txBody>
      </p:sp>
      <p:sp>
        <p:nvSpPr>
          <p:cNvPr id="3" name="Content Placeholder 2"/>
          <p:cNvSpPr>
            <a:spLocks noGrp="1"/>
          </p:cNvSpPr>
          <p:nvPr>
            <p:ph sz="quarter" idx="12"/>
          </p:nvPr>
        </p:nvSpPr>
        <p:spPr>
          <a:xfrm>
            <a:off x="438411" y="1206072"/>
            <a:ext cx="6939420" cy="5069467"/>
          </a:xfrm>
        </p:spPr>
        <p:txBody>
          <a:bodyPr>
            <a:noAutofit/>
          </a:bodyPr>
          <a:lstStyle/>
          <a:p>
            <a:r>
              <a:rPr lang="en-US" altLang="en-US" sz="1200" noProof="1">
                <a:solidFill>
                  <a:srgbClr val="000000"/>
                </a:solidFill>
                <a:latin typeface="Courier New" panose="02070309020205020404" pitchFamily="49" charset="0"/>
                <a:cs typeface="Courier New" panose="02070309020205020404" pitchFamily="49" charset="0"/>
              </a:rPr>
              <a:t>/* thread one runs in this function */ </a:t>
            </a:r>
          </a:p>
          <a:p>
            <a:r>
              <a:rPr lang="en-US" altLang="en-US" sz="1200" noProof="1">
                <a:solidFill>
                  <a:srgbClr val="000000"/>
                </a:solidFill>
                <a:latin typeface="Courier New" panose="02070309020205020404" pitchFamily="49" charset="0"/>
                <a:cs typeface="Courier New" panose="02070309020205020404" pitchFamily="49" charset="0"/>
              </a:rPr>
              <a:t>void *do_work_one(void *param)</a:t>
            </a:r>
            <a:br>
              <a:rPr lang="en-US" altLang="en-US" sz="1200" noProof="1">
                <a:solidFill>
                  <a:srgbClr val="000000"/>
                </a:solidFill>
                <a:latin typeface="Courier New" panose="02070309020205020404" pitchFamily="49" charset="0"/>
                <a:cs typeface="Courier New" panose="02070309020205020404" pitchFamily="49" charset="0"/>
              </a:rPr>
            </a:br>
            <a:r>
              <a:rPr lang="en-US" altLang="en-US" sz="1200" noProof="1">
                <a:solidFill>
                  <a:srgbClr val="000000"/>
                </a:solidFill>
                <a:latin typeface="Courier New" panose="02070309020205020404" pitchFamily="49" charset="0"/>
                <a:cs typeface="Courier New" panose="02070309020205020404" pitchFamily="49" charset="0"/>
              </a:rPr>
              <a:t>{ </a:t>
            </a:r>
          </a:p>
          <a:p>
            <a:pPr>
              <a:spcBef>
                <a:spcPts val="500"/>
              </a:spcBef>
            </a:pPr>
            <a:r>
              <a:rPr lang="en-US" altLang="en-US" sz="1200" noProof="1">
                <a:solidFill>
                  <a:srgbClr val="000000"/>
                </a:solidFill>
                <a:latin typeface="Courier New" panose="02070309020205020404" pitchFamily="49" charset="0"/>
                <a:cs typeface="Courier New" panose="02070309020205020404" pitchFamily="49" charset="0"/>
              </a:rPr>
              <a:t>   pthread_mutex_lock(&amp;first_mutex); </a:t>
            </a:r>
          </a:p>
          <a:p>
            <a:r>
              <a:rPr lang="en-US" altLang="en-US" sz="1200" noProof="1">
                <a:solidFill>
                  <a:srgbClr val="000000"/>
                </a:solidFill>
                <a:latin typeface="Courier New" panose="02070309020205020404" pitchFamily="49" charset="0"/>
                <a:cs typeface="Courier New" panose="02070309020205020404" pitchFamily="49" charset="0"/>
              </a:rPr>
              <a:t>   pthread_mutex_lock(&amp;second_mutex); </a:t>
            </a:r>
          </a:p>
          <a:p>
            <a:pPr>
              <a:lnSpc>
                <a:spcPct val="120000"/>
              </a:lnSpc>
              <a:spcBef>
                <a:spcPts val="588"/>
              </a:spcBef>
            </a:pPr>
            <a:r>
              <a:rPr lang="en-US" altLang="en-US" sz="1200" noProof="1">
                <a:solidFill>
                  <a:srgbClr val="000000"/>
                </a:solidFill>
                <a:latin typeface="Courier New" panose="02070309020205020404" pitchFamily="49" charset="0"/>
                <a:cs typeface="Courier New" panose="02070309020205020404" pitchFamily="49" charset="0"/>
              </a:rPr>
              <a:t>   /** * Do some work */</a:t>
            </a:r>
            <a:br>
              <a:rPr lang="en-US" altLang="en-US" sz="1200" noProof="1">
                <a:solidFill>
                  <a:srgbClr val="000000"/>
                </a:solidFill>
                <a:latin typeface="Courier New" panose="02070309020205020404" pitchFamily="49" charset="0"/>
                <a:cs typeface="Courier New" panose="02070309020205020404" pitchFamily="49" charset="0"/>
              </a:rPr>
            </a:br>
            <a:r>
              <a:rPr lang="en-US" altLang="en-US" sz="1200" noProof="1">
                <a:solidFill>
                  <a:srgbClr val="000000"/>
                </a:solidFill>
                <a:latin typeface="Courier New" panose="02070309020205020404" pitchFamily="49" charset="0"/>
                <a:cs typeface="Courier New" panose="02070309020205020404" pitchFamily="49" charset="0"/>
              </a:rPr>
              <a:t>   pthread_mutex_unlock(&amp;second_mutex); </a:t>
            </a:r>
          </a:p>
          <a:p>
            <a:r>
              <a:rPr lang="en-US" altLang="en-US" sz="1200" noProof="1">
                <a:solidFill>
                  <a:srgbClr val="000000"/>
                </a:solidFill>
                <a:latin typeface="Courier New" panose="02070309020205020404" pitchFamily="49" charset="0"/>
                <a:cs typeface="Courier New" panose="02070309020205020404" pitchFamily="49" charset="0"/>
              </a:rPr>
              <a:t>   pthread_mutex_unlock(&amp;first_mutex); </a:t>
            </a:r>
          </a:p>
          <a:p>
            <a:r>
              <a:rPr lang="en-US" altLang="en-US" sz="1200" noProof="1">
                <a:solidFill>
                  <a:srgbClr val="000000"/>
                </a:solidFill>
                <a:latin typeface="Courier New" panose="02070309020205020404" pitchFamily="49" charset="0"/>
                <a:cs typeface="Courier New" panose="02070309020205020404" pitchFamily="49" charset="0"/>
              </a:rPr>
              <a:t>   pthread_exit(0); </a:t>
            </a:r>
          </a:p>
          <a:p>
            <a:pPr>
              <a:spcBef>
                <a:spcPts val="500"/>
              </a:spcBef>
            </a:pPr>
            <a:r>
              <a:rPr lang="en-US" altLang="en-US" sz="1200" noProof="1">
                <a:solidFill>
                  <a:srgbClr val="000000"/>
                </a:solidFill>
                <a:latin typeface="Courier New" panose="02070309020205020404" pitchFamily="49" charset="0"/>
                <a:cs typeface="Courier New" panose="02070309020205020404" pitchFamily="49" charset="0"/>
              </a:rPr>
              <a:t>} </a:t>
            </a:r>
          </a:p>
          <a:p>
            <a:r>
              <a:rPr lang="en-US" altLang="en-US" sz="1200" noProof="1">
                <a:solidFill>
                  <a:srgbClr val="000000"/>
                </a:solidFill>
                <a:latin typeface="Courier New" panose="02070309020205020404" pitchFamily="49" charset="0"/>
                <a:cs typeface="Courier New" panose="02070309020205020404" pitchFamily="49" charset="0"/>
              </a:rPr>
              <a:t>/* thread two runs in this function */ </a:t>
            </a:r>
          </a:p>
          <a:p>
            <a:r>
              <a:rPr lang="en-US" altLang="en-US" sz="1200" noProof="1">
                <a:solidFill>
                  <a:srgbClr val="000000"/>
                </a:solidFill>
                <a:latin typeface="Courier New" panose="02070309020205020404" pitchFamily="49" charset="0"/>
                <a:cs typeface="Courier New" panose="02070309020205020404" pitchFamily="49" charset="0"/>
              </a:rPr>
              <a:t>void *do_work_two(void *param)</a:t>
            </a:r>
            <a:br>
              <a:rPr lang="en-US" altLang="en-US" sz="1200" noProof="1">
                <a:solidFill>
                  <a:srgbClr val="000000"/>
                </a:solidFill>
                <a:latin typeface="Courier New" panose="02070309020205020404" pitchFamily="49" charset="0"/>
                <a:cs typeface="Courier New" panose="02070309020205020404" pitchFamily="49" charset="0"/>
              </a:rPr>
            </a:br>
            <a:r>
              <a:rPr lang="en-US" altLang="en-US" sz="1200" noProof="1">
                <a:solidFill>
                  <a:srgbClr val="000000"/>
                </a:solidFill>
                <a:latin typeface="Courier New" panose="02070309020205020404" pitchFamily="49" charset="0"/>
                <a:cs typeface="Courier New" panose="02070309020205020404" pitchFamily="49" charset="0"/>
              </a:rPr>
              <a:t>{ </a:t>
            </a:r>
          </a:p>
          <a:p>
            <a:pPr>
              <a:spcBef>
                <a:spcPts val="500"/>
              </a:spcBef>
            </a:pPr>
            <a:r>
              <a:rPr lang="en-US" altLang="en-US" sz="1200" noProof="1">
                <a:solidFill>
                  <a:srgbClr val="000000"/>
                </a:solidFill>
                <a:latin typeface="Courier New" panose="02070309020205020404" pitchFamily="49" charset="0"/>
                <a:cs typeface="Courier New" panose="02070309020205020404" pitchFamily="49" charset="0"/>
              </a:rPr>
              <a:t>   pthread_mutex_lock(&amp;second_mutex); </a:t>
            </a:r>
          </a:p>
          <a:p>
            <a:r>
              <a:rPr lang="en-US" altLang="en-US" sz="1200" noProof="1">
                <a:solidFill>
                  <a:srgbClr val="000000"/>
                </a:solidFill>
                <a:latin typeface="Courier New" panose="02070309020205020404" pitchFamily="49" charset="0"/>
                <a:cs typeface="Courier New" panose="02070309020205020404" pitchFamily="49" charset="0"/>
              </a:rPr>
              <a:t>   pthread_mutex_lock(&amp;first_mutex); </a:t>
            </a:r>
          </a:p>
          <a:p>
            <a:r>
              <a:rPr lang="en-US" altLang="en-US" sz="1200" noProof="1">
                <a:solidFill>
                  <a:srgbClr val="000000"/>
                </a:solidFill>
                <a:latin typeface="Courier New" panose="02070309020205020404" pitchFamily="49" charset="0"/>
                <a:cs typeface="Courier New" panose="02070309020205020404" pitchFamily="49" charset="0"/>
              </a:rPr>
              <a:t>   /** * Do some work */</a:t>
            </a:r>
            <a:br>
              <a:rPr lang="en-US" altLang="en-US" sz="1200" noProof="1">
                <a:solidFill>
                  <a:srgbClr val="000000"/>
                </a:solidFill>
                <a:latin typeface="Courier New" panose="02070309020205020404" pitchFamily="49" charset="0"/>
                <a:cs typeface="Courier New" panose="02070309020205020404" pitchFamily="49" charset="0"/>
              </a:rPr>
            </a:br>
            <a:r>
              <a:rPr lang="en-US" altLang="en-US" sz="1200" noProof="1">
                <a:solidFill>
                  <a:srgbClr val="000000"/>
                </a:solidFill>
                <a:latin typeface="Courier New" panose="02070309020205020404" pitchFamily="49" charset="0"/>
                <a:cs typeface="Courier New" panose="02070309020205020404" pitchFamily="49" charset="0"/>
              </a:rPr>
              <a:t>   pthread_mutex_unlock(&amp;first_mutex); </a:t>
            </a:r>
          </a:p>
          <a:p>
            <a:r>
              <a:rPr lang="en-US" altLang="en-US" sz="1200" noProof="1">
                <a:solidFill>
                  <a:srgbClr val="000000"/>
                </a:solidFill>
                <a:latin typeface="Courier New" panose="02070309020205020404" pitchFamily="49" charset="0"/>
                <a:cs typeface="Courier New" panose="02070309020205020404" pitchFamily="49" charset="0"/>
              </a:rPr>
              <a:t>   pthread_mutex_unlock(&amp;second_mutex); </a:t>
            </a:r>
          </a:p>
          <a:p>
            <a:r>
              <a:rPr lang="en-US" altLang="en-US" sz="1200" noProof="1">
                <a:solidFill>
                  <a:srgbClr val="000000"/>
                </a:solidFill>
                <a:latin typeface="Courier New" panose="02070309020205020404" pitchFamily="49" charset="0"/>
                <a:cs typeface="Courier New" panose="02070309020205020404" pitchFamily="49" charset="0"/>
              </a:rPr>
              <a:t>   pthread_exit(0); </a:t>
            </a:r>
          </a:p>
          <a:p>
            <a:pPr>
              <a:spcBef>
                <a:spcPts val="500"/>
              </a:spcBef>
            </a:pPr>
            <a:r>
              <a:rPr lang="en-US" altLang="en-US" sz="1200" noProof="1">
                <a:solidFill>
                  <a:srgbClr val="000000"/>
                </a:solidFill>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0"/>
          </p:nvPr>
        </p:nvSpPr>
        <p:spPr/>
        <p:txBody>
          <a:bodyPr/>
          <a:lstStyle/>
          <a:p>
            <a:fld id="{D06C706D-0964-7842-B7B8-C5D733700528}" type="slidenum">
              <a:rPr lang="en-US" smtClean="0"/>
              <a:t>16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7419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2508" y="745068"/>
            <a:ext cx="8470670" cy="698721"/>
          </a:xfrm>
        </p:spPr>
        <p:txBody>
          <a:bodyPr/>
          <a:lstStyle/>
          <a:p>
            <a:r>
              <a:rPr lang="en-US" dirty="0"/>
              <a:t>Deadlock Example with Lock Ordering</a:t>
            </a:r>
          </a:p>
        </p:txBody>
      </p:sp>
      <p:sp>
        <p:nvSpPr>
          <p:cNvPr id="7" name="Content Placeholder 6"/>
          <p:cNvSpPr>
            <a:spLocks noGrp="1"/>
          </p:cNvSpPr>
          <p:nvPr>
            <p:ph sz="quarter" idx="14"/>
          </p:nvPr>
        </p:nvSpPr>
        <p:spPr>
          <a:xfrm>
            <a:off x="332506" y="1594115"/>
            <a:ext cx="8470671" cy="3447117"/>
          </a:xfrm>
        </p:spPr>
        <p:txBody>
          <a:bodyPr>
            <a:normAutofit fontScale="55000" lnSpcReduction="20000"/>
          </a:bodyPr>
          <a:lstStyle/>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void transaction(Account from, Account to, double amount)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mutex lock1, lock2;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lock1 = get_lock(from);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lock2 = get_lock(to);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acquire(lock1);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acquire(lock2);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withdraw(from, amount);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deposit(to, amount);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release(lock2);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release(lock1); </a:t>
            </a:r>
          </a:p>
          <a:p>
            <a:pPr marL="0" indent="0">
              <a:buFont typeface="Monotype Sorts" pitchFamily="-84" charset="2"/>
              <a:buNone/>
            </a:pPr>
            <a:r>
              <a:rPr lang="en-US" altLang="en-US" noProof="1">
                <a:latin typeface="Courier New" panose="02070309020205020404" pitchFamily="49" charset="0"/>
                <a:cs typeface="Courier New" panose="02070309020205020404" pitchFamily="49" charset="0"/>
              </a:rPr>
              <a:t>} </a:t>
            </a:r>
          </a:p>
          <a:p>
            <a:pPr marL="0" indent="0">
              <a:buNone/>
            </a:pPr>
            <a:endParaRPr lang="en-US" noProof="1"/>
          </a:p>
        </p:txBody>
      </p:sp>
      <p:sp>
        <p:nvSpPr>
          <p:cNvPr id="8" name="Content Placeholder 7"/>
          <p:cNvSpPr>
            <a:spLocks noGrp="1"/>
          </p:cNvSpPr>
          <p:nvPr>
            <p:ph sz="quarter" idx="15"/>
          </p:nvPr>
        </p:nvSpPr>
        <p:spPr>
          <a:xfrm>
            <a:off x="332506" y="5281864"/>
            <a:ext cx="8470671" cy="745958"/>
          </a:xfrm>
        </p:spPr>
        <p:txBody>
          <a:bodyPr>
            <a:normAutofit fontScale="62500" lnSpcReduction="20000"/>
          </a:bodyPr>
          <a:lstStyle/>
          <a:p>
            <a:pPr marL="0" indent="0">
              <a:lnSpc>
                <a:spcPct val="120000"/>
              </a:lnSpc>
              <a:buNone/>
            </a:pPr>
            <a:r>
              <a:rPr lang="en-US" altLang="en-US" dirty="0"/>
              <a:t>Transactions 1 and 2 execute concurrently. Transaction 1 transfers $25 from account A to account B, and Transaction 2 transfers $50 from account B to account A</a:t>
            </a:r>
          </a:p>
        </p:txBody>
      </p:sp>
      <p:sp>
        <p:nvSpPr>
          <p:cNvPr id="4" name="Slide Number Placeholder 3"/>
          <p:cNvSpPr>
            <a:spLocks noGrp="1"/>
          </p:cNvSpPr>
          <p:nvPr>
            <p:ph type="sldNum" sz="quarter" idx="12"/>
          </p:nvPr>
        </p:nvSpPr>
        <p:spPr/>
        <p:txBody>
          <a:bodyPr/>
          <a:lstStyle/>
          <a:p>
            <a:fld id="{D06C706D-0964-7842-B7B8-C5D733700528}" type="slidenum">
              <a:rPr lang="en-US" smtClean="0"/>
              <a:t>17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2616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698497"/>
          </a:xfrm>
        </p:spPr>
        <p:txBody>
          <a:bodyPr/>
          <a:lstStyle/>
          <a:p>
            <a:r>
              <a:rPr lang="en-US" dirty="0"/>
              <a:t>Deadlock Avoidance</a:t>
            </a:r>
          </a:p>
        </p:txBody>
      </p:sp>
      <p:sp>
        <p:nvSpPr>
          <p:cNvPr id="3" name="Content Placeholder 2"/>
          <p:cNvSpPr>
            <a:spLocks noGrp="1"/>
          </p:cNvSpPr>
          <p:nvPr>
            <p:ph sz="quarter" idx="12"/>
          </p:nvPr>
        </p:nvSpPr>
        <p:spPr/>
        <p:txBody>
          <a:bodyPr>
            <a:normAutofit/>
          </a:bodyPr>
          <a:lstStyle/>
          <a:p>
            <a:pPr>
              <a:lnSpc>
                <a:spcPct val="100000"/>
              </a:lnSpc>
            </a:pPr>
            <a:r>
              <a:rPr lang="en-US" altLang="en-US" sz="2400" dirty="0"/>
              <a:t>Requires that the system has some additional </a:t>
            </a:r>
            <a:r>
              <a:rPr lang="en-US" altLang="en-US" sz="2400" b="1" i="1" dirty="0"/>
              <a:t>a priori </a:t>
            </a:r>
            <a:r>
              <a:rPr lang="en-US" altLang="en-US" sz="2400" dirty="0"/>
              <a:t>information </a:t>
            </a:r>
            <a:br>
              <a:rPr lang="en-US" altLang="en-US" sz="2400" dirty="0"/>
            </a:br>
            <a:r>
              <a:rPr lang="en-US" altLang="en-US" sz="2400" dirty="0"/>
              <a:t>available</a:t>
            </a:r>
          </a:p>
          <a:p>
            <a:pPr marL="291600" indent="-291600">
              <a:lnSpc>
                <a:spcPct val="100000"/>
              </a:lnSpc>
              <a:buFont typeface="Arial" panose="020B0604020202020204" pitchFamily="34" charset="0"/>
              <a:buChar char="•"/>
            </a:pPr>
            <a:r>
              <a:rPr lang="en-US" altLang="en-US" sz="2400" dirty="0"/>
              <a:t>Simplest and most useful model requires that each process declare the </a:t>
            </a:r>
            <a:r>
              <a:rPr lang="en-US" altLang="en-US" sz="2400" b="1" i="1" dirty="0"/>
              <a:t>maximum number</a:t>
            </a:r>
            <a:r>
              <a:rPr lang="en-US" altLang="en-US" sz="2400" b="1" dirty="0"/>
              <a:t> </a:t>
            </a:r>
            <a:r>
              <a:rPr lang="en-US" altLang="en-US" sz="2400" dirty="0"/>
              <a:t>of resources of each type that it may need</a:t>
            </a:r>
          </a:p>
          <a:p>
            <a:pPr marL="291600" indent="-291600">
              <a:lnSpc>
                <a:spcPct val="100000"/>
              </a:lnSpc>
              <a:buFont typeface="Arial" panose="020B0604020202020204" pitchFamily="34" charset="0"/>
              <a:buChar char="•"/>
            </a:pPr>
            <a:r>
              <a:rPr lang="en-US" altLang="en-US" sz="2400" dirty="0"/>
              <a:t>The deadlock-avoidance algorithm dynamically examines the resource-allocation state to ensure that there can never be a circular-wait condition</a:t>
            </a:r>
          </a:p>
          <a:p>
            <a:pPr marL="291600" indent="-291600">
              <a:lnSpc>
                <a:spcPct val="100000"/>
              </a:lnSpc>
              <a:buFont typeface="Arial" panose="020B0604020202020204" pitchFamily="34" charset="0"/>
              <a:buChar char="•"/>
            </a:pPr>
            <a:r>
              <a:rPr lang="en-US" altLang="en-US" sz="2400" dirty="0"/>
              <a:t>Resource-allocation </a:t>
            </a:r>
            <a:r>
              <a:rPr lang="en-US" altLang="en-US" sz="2400" i="1" dirty="0"/>
              <a:t>state</a:t>
            </a:r>
            <a:r>
              <a:rPr lang="en-US" altLang="en-US" sz="2400" dirty="0"/>
              <a:t> is defined by the number of available and allocated resources, and the maximum demands of the processes</a:t>
            </a:r>
          </a:p>
        </p:txBody>
      </p:sp>
      <p:sp>
        <p:nvSpPr>
          <p:cNvPr id="4" name="Slide Number Placeholder 3"/>
          <p:cNvSpPr>
            <a:spLocks noGrp="1"/>
          </p:cNvSpPr>
          <p:nvPr>
            <p:ph type="sldNum" sz="quarter" idx="10"/>
          </p:nvPr>
        </p:nvSpPr>
        <p:spPr/>
        <p:txBody>
          <a:bodyPr/>
          <a:lstStyle/>
          <a:p>
            <a:fld id="{D06C706D-0964-7842-B7B8-C5D733700528}" type="slidenum">
              <a:rPr lang="en-US" smtClean="0"/>
              <a:t>18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7021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2508" y="745068"/>
            <a:ext cx="8470670" cy="720159"/>
          </a:xfrm>
        </p:spPr>
        <p:txBody>
          <a:bodyPr/>
          <a:lstStyle/>
          <a:p>
            <a:r>
              <a:rPr lang="en-US" dirty="0"/>
              <a:t>Safe State</a:t>
            </a:r>
          </a:p>
        </p:txBody>
      </p:sp>
      <p:sp>
        <p:nvSpPr>
          <p:cNvPr id="7" name="Content Placeholder 6"/>
          <p:cNvSpPr>
            <a:spLocks noGrp="1"/>
          </p:cNvSpPr>
          <p:nvPr>
            <p:ph sz="quarter" idx="12"/>
          </p:nvPr>
        </p:nvSpPr>
        <p:spPr>
          <a:xfrm>
            <a:off x="332998" y="1635988"/>
            <a:ext cx="8470180" cy="661490"/>
          </a:xfrm>
        </p:spPr>
        <p:txBody>
          <a:bodyPr>
            <a:noAutofit/>
          </a:bodyPr>
          <a:lstStyle/>
          <a:p>
            <a:pPr marL="291600" indent="-291600">
              <a:lnSpc>
                <a:spcPct val="100000"/>
              </a:lnSpc>
              <a:buFont typeface="Arial" panose="020B0604020202020204" pitchFamily="34" charset="0"/>
              <a:buChar char="•"/>
            </a:pPr>
            <a:r>
              <a:rPr lang="en-US" altLang="en-US" sz="2000" dirty="0"/>
              <a:t>When a process requests an available resource, system must decide if immediate allocation leaves the system in a safe state</a:t>
            </a:r>
          </a:p>
        </p:txBody>
      </p:sp>
      <p:sp>
        <p:nvSpPr>
          <p:cNvPr id="9" name="Content Placeholder 8"/>
          <p:cNvSpPr>
            <a:spLocks noGrp="1"/>
          </p:cNvSpPr>
          <p:nvPr>
            <p:ph sz="quarter" idx="14"/>
          </p:nvPr>
        </p:nvSpPr>
        <p:spPr>
          <a:xfrm>
            <a:off x="332998" y="2460710"/>
            <a:ext cx="5418097" cy="421107"/>
          </a:xfrm>
        </p:spPr>
        <p:txBody>
          <a:bodyPr>
            <a:noAutofit/>
          </a:bodyPr>
          <a:lstStyle/>
          <a:p>
            <a:pPr marL="291600" indent="-291600">
              <a:lnSpc>
                <a:spcPct val="100000"/>
              </a:lnSpc>
              <a:buFont typeface="Arial" panose="020B0604020202020204" pitchFamily="34" charset="0"/>
              <a:buChar char="•"/>
            </a:pPr>
            <a:r>
              <a:rPr lang="en-US" altLang="en-US" sz="2000" dirty="0"/>
              <a:t>System is in </a:t>
            </a:r>
            <a:r>
              <a:rPr lang="en-US" altLang="en-US" sz="2000" b="1" dirty="0">
                <a:solidFill>
                  <a:srgbClr val="002060"/>
                </a:solidFill>
              </a:rPr>
              <a:t>safe state</a:t>
            </a:r>
            <a:r>
              <a:rPr lang="en-US" altLang="en-US" sz="2000" dirty="0">
                <a:solidFill>
                  <a:srgbClr val="3366FF"/>
                </a:solidFill>
              </a:rPr>
              <a:t> </a:t>
            </a:r>
            <a:r>
              <a:rPr lang="en-US" altLang="en-US" sz="2000" dirty="0"/>
              <a:t>if there exists a sequence</a:t>
            </a:r>
            <a:endParaRPr lang="en-US" sz="2000" dirty="0"/>
          </a:p>
        </p:txBody>
      </p:sp>
      <p:graphicFrame>
        <p:nvGraphicFramePr>
          <p:cNvPr id="13" name="Content Placeholder 12" descr="left angle bracket P subscript 1 comma space P subscript 2 comma space ... comma space P subscript n right angle bracket"/>
          <p:cNvGraphicFramePr>
            <a:graphicFrameLocks noGrp="1" noChangeAspect="1"/>
          </p:cNvGraphicFramePr>
          <p:nvPr>
            <p:ph sz="quarter" idx="19"/>
            <p:extLst>
              <p:ext uri="{D42A27DB-BD31-4B8C-83A1-F6EECF244321}">
                <p14:modId xmlns:p14="http://schemas.microsoft.com/office/powerpoint/2010/main" val="1920681999"/>
              </p:ext>
            </p:extLst>
          </p:nvPr>
        </p:nvGraphicFramePr>
        <p:xfrm>
          <a:off x="5618744" y="2477366"/>
          <a:ext cx="1320800" cy="355600"/>
        </p:xfrm>
        <a:graphic>
          <a:graphicData uri="http://schemas.openxmlformats.org/presentationml/2006/ole">
            <mc:AlternateContent xmlns:mc="http://schemas.openxmlformats.org/markup-compatibility/2006">
              <mc:Choice xmlns:v="urn:schemas-microsoft-com:vml" Requires="v">
                <p:oleObj spid="_x0000_s5372" name="Equation" r:id="rId3" imgW="1320480" imgH="355320" progId="Equation.DSMT4">
                  <p:embed/>
                </p:oleObj>
              </mc:Choice>
              <mc:Fallback>
                <p:oleObj name="Equation" r:id="rId3" imgW="1320480" imgH="355320" progId="Equation.DSMT4">
                  <p:embed/>
                  <p:pic>
                    <p:nvPicPr>
                      <p:cNvPr id="14" name="Object 13" descr="left angle bracket P subscript 1 comma space P subscript 2 comma space ... comma space P subscript n right angle bracket"/>
                      <p:cNvPicPr/>
                      <p:nvPr/>
                    </p:nvPicPr>
                    <p:blipFill>
                      <a:blip r:embed="rId4"/>
                      <a:stretch>
                        <a:fillRect/>
                      </a:stretch>
                    </p:blipFill>
                    <p:spPr>
                      <a:xfrm>
                        <a:off x="5618744" y="2477366"/>
                        <a:ext cx="1320800" cy="355600"/>
                      </a:xfrm>
                      <a:prstGeom prst="rect">
                        <a:avLst/>
                      </a:prstGeom>
                    </p:spPr>
                  </p:pic>
                </p:oleObj>
              </mc:Fallback>
            </mc:AlternateContent>
          </a:graphicData>
        </a:graphic>
      </p:graphicFrame>
      <p:sp>
        <p:nvSpPr>
          <p:cNvPr id="8" name="Content Placeholder 7"/>
          <p:cNvSpPr>
            <a:spLocks noGrp="1"/>
          </p:cNvSpPr>
          <p:nvPr>
            <p:ph sz="quarter" idx="13"/>
          </p:nvPr>
        </p:nvSpPr>
        <p:spPr>
          <a:xfrm>
            <a:off x="6886177" y="2447465"/>
            <a:ext cx="1020153" cy="427711"/>
          </a:xfrm>
        </p:spPr>
        <p:txBody>
          <a:bodyPr>
            <a:normAutofit/>
          </a:bodyPr>
          <a:lstStyle/>
          <a:p>
            <a:pPr>
              <a:lnSpc>
                <a:spcPct val="100000"/>
              </a:lnSpc>
            </a:pPr>
            <a:r>
              <a:rPr lang="en-US" altLang="en-US" sz="2000" dirty="0"/>
              <a:t>of ALL</a:t>
            </a:r>
            <a:endParaRPr lang="en-US" sz="2000" dirty="0"/>
          </a:p>
        </p:txBody>
      </p:sp>
      <p:sp>
        <p:nvSpPr>
          <p:cNvPr id="10" name="Content Placeholder 9"/>
          <p:cNvSpPr>
            <a:spLocks noGrp="1"/>
          </p:cNvSpPr>
          <p:nvPr>
            <p:ph sz="quarter" idx="15"/>
          </p:nvPr>
        </p:nvSpPr>
        <p:spPr>
          <a:xfrm>
            <a:off x="627615" y="2781609"/>
            <a:ext cx="8213141" cy="1024198"/>
          </a:xfrm>
        </p:spPr>
        <p:txBody>
          <a:bodyPr>
            <a:noAutofit/>
          </a:bodyPr>
          <a:lstStyle/>
          <a:p>
            <a:pPr>
              <a:lnSpc>
                <a:spcPct val="100000"/>
              </a:lnSpc>
            </a:pPr>
            <a:r>
              <a:rPr lang="en-US" altLang="en-US" sz="2000" dirty="0"/>
              <a:t>the processes  in the systems such that  for each </a:t>
            </a:r>
            <a:r>
              <a:rPr lang="en-US" altLang="en-US" sz="2000" i="1" dirty="0"/>
              <a:t>P</a:t>
            </a:r>
            <a:r>
              <a:rPr lang="en-US" altLang="en-US" sz="2000" i="1" baseline="-25000" dirty="0"/>
              <a:t>i</a:t>
            </a:r>
            <a:r>
              <a:rPr lang="en-US" altLang="en-US" sz="2000" dirty="0"/>
              <a:t>, the resources that </a:t>
            </a:r>
            <a:r>
              <a:rPr lang="en-US" altLang="en-US" sz="2000" i="1" dirty="0"/>
              <a:t>P</a:t>
            </a:r>
            <a:r>
              <a:rPr lang="en-US" altLang="en-US" sz="2000" i="1" baseline="-25000" dirty="0"/>
              <a:t>i </a:t>
            </a:r>
            <a:r>
              <a:rPr lang="en-US" altLang="en-US" sz="2000" dirty="0"/>
              <a:t>can still request can be satisfied by currently available resources + resources held by all the </a:t>
            </a:r>
            <a:r>
              <a:rPr lang="en-US" altLang="en-US" sz="2000" i="1" dirty="0"/>
              <a:t>P</a:t>
            </a:r>
            <a:r>
              <a:rPr lang="en-US" altLang="en-US" sz="2000" i="1" baseline="-25000" dirty="0"/>
              <a:t>j</a:t>
            </a:r>
            <a:r>
              <a:rPr lang="en-US" altLang="en-US" sz="2000" dirty="0"/>
              <a:t>, with</a:t>
            </a:r>
            <a:r>
              <a:rPr lang="en-US" altLang="en-US" sz="2000" i="1" dirty="0"/>
              <a:t> j </a:t>
            </a:r>
            <a:r>
              <a:rPr lang="en-US" altLang="en-US" sz="2000" dirty="0"/>
              <a:t>&lt; </a:t>
            </a:r>
            <a:r>
              <a:rPr lang="en-US" altLang="en-US" sz="2000" i="1" dirty="0"/>
              <a:t>I</a:t>
            </a:r>
            <a:endParaRPr lang="en-US" sz="2000" dirty="0"/>
          </a:p>
        </p:txBody>
      </p:sp>
      <p:sp>
        <p:nvSpPr>
          <p:cNvPr id="11" name="Content Placeholder 10"/>
          <p:cNvSpPr>
            <a:spLocks noGrp="1"/>
          </p:cNvSpPr>
          <p:nvPr>
            <p:ph sz="quarter" idx="16"/>
          </p:nvPr>
        </p:nvSpPr>
        <p:spPr>
          <a:xfrm>
            <a:off x="332509" y="3901413"/>
            <a:ext cx="8470670" cy="2108814"/>
          </a:xfrm>
        </p:spPr>
        <p:txBody>
          <a:bodyPr>
            <a:noAutofit/>
          </a:bodyPr>
          <a:lstStyle/>
          <a:p>
            <a:pPr marL="291600" indent="-291600">
              <a:lnSpc>
                <a:spcPct val="100000"/>
              </a:lnSpc>
              <a:spcBef>
                <a:spcPts val="500"/>
              </a:spcBef>
              <a:buFont typeface="Arial" panose="020B0604020202020204" pitchFamily="34" charset="0"/>
              <a:buChar char="•"/>
            </a:pPr>
            <a:r>
              <a:rPr lang="en-US" altLang="en-US" sz="2000" dirty="0"/>
              <a:t>That is:</a:t>
            </a:r>
          </a:p>
          <a:p>
            <a:pPr marL="622800" lvl="1" indent="-320400">
              <a:lnSpc>
                <a:spcPct val="100000"/>
              </a:lnSpc>
              <a:buFont typeface="Arial" panose="020B0604020202020204" pitchFamily="34" charset="0"/>
              <a:buChar char="•"/>
            </a:pPr>
            <a:r>
              <a:rPr lang="en-US" altLang="en-US" sz="2000" dirty="0"/>
              <a:t>If </a:t>
            </a:r>
            <a:r>
              <a:rPr lang="en-US" altLang="en-US" sz="2000" i="1" dirty="0"/>
              <a:t>P</a:t>
            </a:r>
            <a:r>
              <a:rPr lang="en-US" altLang="en-US" sz="2000" i="1" baseline="-25000" dirty="0"/>
              <a:t>i</a:t>
            </a:r>
            <a:r>
              <a:rPr lang="en-US" altLang="en-US" sz="2000" dirty="0"/>
              <a:t> resource needs are not immediately available, then </a:t>
            </a:r>
            <a:r>
              <a:rPr lang="en-US" altLang="en-US" sz="2000" i="1" dirty="0"/>
              <a:t>P</a:t>
            </a:r>
            <a:r>
              <a:rPr lang="en-US" altLang="en-US" sz="2000" i="1" baseline="-25000" dirty="0"/>
              <a:t>i</a:t>
            </a:r>
            <a:r>
              <a:rPr lang="en-US" altLang="en-US" sz="2000" dirty="0"/>
              <a:t> can wait until all </a:t>
            </a:r>
            <a:r>
              <a:rPr lang="en-US" altLang="en-US" sz="2000" i="1" dirty="0"/>
              <a:t>P</a:t>
            </a:r>
            <a:r>
              <a:rPr lang="en-US" altLang="en-US" sz="2000" i="1" baseline="-25000" dirty="0"/>
              <a:t>j</a:t>
            </a:r>
            <a:r>
              <a:rPr lang="en-US" altLang="en-US" sz="2000" i="1" dirty="0"/>
              <a:t> </a:t>
            </a:r>
            <a:r>
              <a:rPr lang="en-US" altLang="en-US" sz="2000" dirty="0"/>
              <a:t>have finished</a:t>
            </a:r>
          </a:p>
          <a:p>
            <a:pPr marL="622800" lvl="1" indent="-320400">
              <a:lnSpc>
                <a:spcPct val="100000"/>
              </a:lnSpc>
              <a:buFont typeface="Arial" panose="020B0604020202020204" pitchFamily="34" charset="0"/>
              <a:buChar char="•"/>
            </a:pPr>
            <a:r>
              <a:rPr lang="en-US" altLang="en-US" sz="2000" dirty="0"/>
              <a:t>When </a:t>
            </a:r>
            <a:r>
              <a:rPr lang="en-US" altLang="en-US" sz="2000" i="1" dirty="0"/>
              <a:t>P</a:t>
            </a:r>
            <a:r>
              <a:rPr lang="en-US" altLang="en-US" sz="2000" i="1" baseline="-25000" dirty="0"/>
              <a:t>j</a:t>
            </a:r>
            <a:r>
              <a:rPr lang="en-US" altLang="en-US" sz="2000" dirty="0"/>
              <a:t> is finished, </a:t>
            </a:r>
            <a:r>
              <a:rPr lang="en-US" altLang="en-US" sz="2000" i="1" dirty="0"/>
              <a:t>P</a:t>
            </a:r>
            <a:r>
              <a:rPr lang="en-US" altLang="en-US" sz="2000" i="1" baseline="-25000" dirty="0"/>
              <a:t>i</a:t>
            </a:r>
            <a:r>
              <a:rPr lang="en-US" altLang="en-US" sz="2000" dirty="0"/>
              <a:t> can obtain needed resources, execute, return allocated resources, and terminate</a:t>
            </a:r>
          </a:p>
          <a:p>
            <a:pPr marL="622800" lvl="1" indent="-320400">
              <a:lnSpc>
                <a:spcPct val="100000"/>
              </a:lnSpc>
              <a:buFont typeface="Arial" panose="020B0604020202020204" pitchFamily="34" charset="0"/>
              <a:buChar char="•"/>
            </a:pPr>
            <a:r>
              <a:rPr lang="en-US" altLang="en-US" sz="2000" dirty="0"/>
              <a:t>When </a:t>
            </a:r>
            <a:r>
              <a:rPr lang="en-US" altLang="en-US" sz="2000" i="1" dirty="0"/>
              <a:t>P</a:t>
            </a:r>
            <a:r>
              <a:rPr lang="en-US" altLang="en-US" sz="2000" i="1" baseline="-25000" dirty="0"/>
              <a:t>i</a:t>
            </a:r>
            <a:r>
              <a:rPr lang="en-US" altLang="en-US" sz="2000" dirty="0"/>
              <a:t> terminates, </a:t>
            </a:r>
            <a:r>
              <a:rPr lang="en-US" altLang="en-US" sz="2000" i="1" dirty="0"/>
              <a:t>P</a:t>
            </a:r>
            <a:r>
              <a:rPr lang="en-US" altLang="en-US" sz="2000" i="1" baseline="-25000" dirty="0"/>
              <a:t>i </a:t>
            </a:r>
            <a:r>
              <a:rPr lang="en-US" altLang="en-US" sz="2000" baseline="-25000" dirty="0"/>
              <a:t>+1</a:t>
            </a:r>
            <a:r>
              <a:rPr lang="en-US" altLang="en-US" sz="2000" dirty="0"/>
              <a:t> can obtain its needed resources, and so on</a:t>
            </a:r>
          </a:p>
        </p:txBody>
      </p:sp>
      <p:sp>
        <p:nvSpPr>
          <p:cNvPr id="4" name="Slide Number Placeholder 3"/>
          <p:cNvSpPr>
            <a:spLocks noGrp="1"/>
          </p:cNvSpPr>
          <p:nvPr>
            <p:ph type="sldNum" sz="quarter" idx="10"/>
          </p:nvPr>
        </p:nvSpPr>
        <p:spPr/>
        <p:txBody>
          <a:bodyPr/>
          <a:lstStyle/>
          <a:p>
            <a:fld id="{D06C706D-0964-7842-B7B8-C5D733700528}" type="slidenum">
              <a:rPr lang="en-US" smtClean="0"/>
              <a:t>19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9350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Chapter 8: Deadlocks</a:t>
            </a:r>
            <a:endParaRPr lang="en-US"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SzPct val="85000"/>
              <a:buFont typeface="Arial" panose="020B0604020202020204" pitchFamily="34" charset="0"/>
              <a:buChar char="•"/>
            </a:pPr>
            <a:r>
              <a:rPr lang="en-US" altLang="en-US" dirty="0"/>
              <a:t>System Model</a:t>
            </a:r>
          </a:p>
          <a:p>
            <a:pPr marL="291600" indent="-291600">
              <a:lnSpc>
                <a:spcPct val="100000"/>
              </a:lnSpc>
              <a:buSzPct val="85000"/>
              <a:buFont typeface="Arial" panose="020B0604020202020204" pitchFamily="34" charset="0"/>
              <a:buChar char="•"/>
            </a:pPr>
            <a:r>
              <a:rPr lang="en-US" altLang="en-US" dirty="0"/>
              <a:t>Deadlock Characterization</a:t>
            </a:r>
          </a:p>
          <a:p>
            <a:pPr marL="291600" indent="-291600">
              <a:lnSpc>
                <a:spcPct val="100000"/>
              </a:lnSpc>
              <a:buSzPct val="85000"/>
              <a:buFont typeface="Arial" panose="020B0604020202020204" pitchFamily="34" charset="0"/>
              <a:buChar char="•"/>
            </a:pPr>
            <a:r>
              <a:rPr lang="en-US" altLang="en-US" dirty="0"/>
              <a:t>Methods for Handling Deadlocks</a:t>
            </a:r>
          </a:p>
          <a:p>
            <a:pPr marL="291600" indent="-291600">
              <a:lnSpc>
                <a:spcPct val="100000"/>
              </a:lnSpc>
              <a:buFont typeface="Arial" panose="020B0604020202020204" pitchFamily="34" charset="0"/>
              <a:buChar char="•"/>
            </a:pPr>
            <a:r>
              <a:rPr lang="en-US" altLang="en-US" dirty="0"/>
              <a:t>Deadlock Prevention</a:t>
            </a:r>
          </a:p>
          <a:p>
            <a:pPr marL="291600" indent="-291600">
              <a:lnSpc>
                <a:spcPct val="100000"/>
              </a:lnSpc>
              <a:buSzPct val="85000"/>
              <a:buFont typeface="Arial" panose="020B0604020202020204" pitchFamily="34" charset="0"/>
              <a:buChar char="•"/>
            </a:pPr>
            <a:r>
              <a:rPr lang="en-US" altLang="en-US" dirty="0"/>
              <a:t>Deadlock Avoidance</a:t>
            </a:r>
          </a:p>
          <a:p>
            <a:pPr marL="291600" indent="-291600">
              <a:lnSpc>
                <a:spcPct val="100000"/>
              </a:lnSpc>
              <a:buSzPct val="85000"/>
              <a:buFont typeface="Arial" panose="020B0604020202020204" pitchFamily="34" charset="0"/>
              <a:buChar char="•"/>
            </a:pPr>
            <a:r>
              <a:rPr lang="en-US" altLang="en-US" dirty="0"/>
              <a:t>Deadlock Detection </a:t>
            </a:r>
          </a:p>
          <a:p>
            <a:pPr marL="291600" indent="-291600">
              <a:lnSpc>
                <a:spcPct val="100000"/>
              </a:lnSpc>
              <a:buSzPct val="85000"/>
              <a:buFont typeface="Arial" panose="020B0604020202020204" pitchFamily="34" charset="0"/>
              <a:buChar char="•"/>
            </a:pPr>
            <a:r>
              <a:rPr lang="en-US" altLang="en-US" dirty="0"/>
              <a:t>Recovery from Deadlock</a:t>
            </a:r>
            <a:endParaRPr lang="en-US" dirty="0"/>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945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Basic Facts </a:t>
            </a:r>
            <a:r>
              <a:rPr lang="en-US" altLang="en-US" sz="1000" dirty="0"/>
              <a:t>2</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dirty="0"/>
              <a:t>If a system is in safe state </a:t>
            </a:r>
            <a:r>
              <a:rPr lang="en-US" altLang="en-US" dirty="0">
                <a:sym typeface="Symbol" panose="05050102010706020507" pitchFamily="18" charset="2"/>
              </a:rPr>
              <a:t> no deadlocks</a:t>
            </a:r>
          </a:p>
          <a:p>
            <a:pPr marL="291600" indent="-291600">
              <a:lnSpc>
                <a:spcPct val="100000"/>
              </a:lnSpc>
              <a:buFont typeface="Arial" panose="020B0604020202020204" pitchFamily="34" charset="0"/>
              <a:buChar char="•"/>
            </a:pPr>
            <a:r>
              <a:rPr lang="en-US" altLang="en-US" dirty="0">
                <a:sym typeface="Symbol" panose="05050102010706020507" pitchFamily="18" charset="2"/>
              </a:rPr>
              <a:t>If a system is in unsafe state  possibility of deadlock</a:t>
            </a:r>
          </a:p>
          <a:p>
            <a:pPr marL="291600" indent="-291600">
              <a:lnSpc>
                <a:spcPct val="100000"/>
              </a:lnSpc>
              <a:buFont typeface="Arial" panose="020B0604020202020204" pitchFamily="34" charset="0"/>
              <a:buChar char="•"/>
            </a:pPr>
            <a:r>
              <a:rPr lang="en-US" altLang="en-US" dirty="0">
                <a:sym typeface="Symbol" panose="05050102010706020507" pitchFamily="18" charset="2"/>
              </a:rPr>
              <a:t>Avoidance  ensure that a system will never enter an unsafe state.</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20</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10341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Safe, Unsafe, Deadlock State </a:t>
            </a:r>
          </a:p>
        </p:txBody>
      </p:sp>
      <p:pic>
        <p:nvPicPr>
          <p:cNvPr id="7" name="Content Placeholder 6" descr="Diagram shows rectangular space divided into two unequal parts, larger part represents safe and smaller part represents unsafe which includes deadlock region."/>
          <p:cNvPicPr>
            <a:picLocks noGrp="1" noChangeAspect="1"/>
          </p:cNvPicPr>
          <p:nvPr>
            <p:ph sz="quarter" idx="12"/>
          </p:nvPr>
        </p:nvPicPr>
        <p:blipFill>
          <a:blip r:embed="rId2"/>
          <a:stretch>
            <a:fillRect/>
          </a:stretch>
        </p:blipFill>
        <p:spPr>
          <a:xfrm>
            <a:off x="2555383" y="1888540"/>
            <a:ext cx="4023709" cy="3981033"/>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573416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Avoidance Algorithms</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a:xfrm>
            <a:off x="332508" y="1594379"/>
            <a:ext cx="8470180" cy="4192646"/>
          </a:xfrm>
        </p:spPr>
        <p:txBody>
          <a:bodyPr>
            <a:normAutofit/>
          </a:bodyPr>
          <a:lstStyle/>
          <a:p>
            <a:pPr marL="291600" indent="-291600">
              <a:lnSpc>
                <a:spcPct val="100000"/>
              </a:lnSpc>
              <a:buFont typeface="Arial" panose="020B0604020202020204" pitchFamily="34" charset="0"/>
              <a:buChar char="•"/>
            </a:pPr>
            <a:r>
              <a:rPr lang="en-US" altLang="en-US" sz="2400" dirty="0"/>
              <a:t>Single instance of a resource type</a:t>
            </a:r>
          </a:p>
          <a:p>
            <a:pPr marL="622800" lvl="1" indent="-320400">
              <a:lnSpc>
                <a:spcPct val="100000"/>
              </a:lnSpc>
              <a:spcBef>
                <a:spcPts val="1000"/>
              </a:spcBef>
              <a:buFont typeface="Arial" panose="020B0604020202020204" pitchFamily="34" charset="0"/>
              <a:buChar char="•"/>
            </a:pPr>
            <a:r>
              <a:rPr lang="en-US" altLang="en-US" dirty="0"/>
              <a:t>Use a resource-allocation graph</a:t>
            </a:r>
          </a:p>
          <a:p>
            <a:pPr marL="291600" indent="-291600">
              <a:lnSpc>
                <a:spcPct val="100000"/>
              </a:lnSpc>
              <a:spcBef>
                <a:spcPts val="2000"/>
              </a:spcBef>
              <a:buFont typeface="Arial" panose="020B0604020202020204" pitchFamily="34" charset="0"/>
              <a:buChar char="•"/>
            </a:pPr>
            <a:r>
              <a:rPr lang="en-US" altLang="en-US" sz="2400" dirty="0"/>
              <a:t>Multiple instances of a resource type</a:t>
            </a:r>
          </a:p>
          <a:p>
            <a:pPr marL="622800" lvl="1" indent="-320400">
              <a:lnSpc>
                <a:spcPct val="100000"/>
              </a:lnSpc>
              <a:spcBef>
                <a:spcPts val="1000"/>
              </a:spcBef>
              <a:buFont typeface="Arial" panose="020B0604020202020204" pitchFamily="34" charset="0"/>
              <a:buChar char="•"/>
            </a:pPr>
            <a:r>
              <a:rPr lang="en-US" altLang="en-US" dirty="0"/>
              <a:t>Use the banker’</a:t>
            </a:r>
            <a:r>
              <a:rPr lang="en-US" altLang="ja-JP" dirty="0"/>
              <a:t>s algorithm</a:t>
            </a:r>
            <a:endParaRPr lang="en-US" altLang="en-US" dirty="0"/>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14255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86690"/>
          </a:xfrm>
        </p:spPr>
        <p:txBody>
          <a:bodyPr/>
          <a:lstStyle/>
          <a:p>
            <a:r>
              <a:rPr lang="en-US" altLang="en-US" dirty="0"/>
              <a:t>Resource-Allocation Graph Scheme</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a:xfrm>
            <a:off x="332508" y="1618910"/>
            <a:ext cx="2073808" cy="450990"/>
          </a:xfrm>
        </p:spPr>
        <p:txBody>
          <a:bodyPr>
            <a:noAutofit/>
          </a:bodyPr>
          <a:lstStyle/>
          <a:p>
            <a:pPr marL="291600" indent="-291600">
              <a:lnSpc>
                <a:spcPct val="100000"/>
              </a:lnSpc>
              <a:buFont typeface="Arial" panose="020B0604020202020204" pitchFamily="34" charset="0"/>
              <a:buChar char="•"/>
            </a:pPr>
            <a:r>
              <a:rPr lang="en-US" altLang="en-US" sz="2400" b="1" dirty="0">
                <a:solidFill>
                  <a:srgbClr val="002060"/>
                </a:solidFill>
              </a:rPr>
              <a:t>Claim edge</a:t>
            </a:r>
            <a:endParaRPr lang="en-US" altLang="en-US" sz="2400" dirty="0">
              <a:solidFill>
                <a:srgbClr val="002060"/>
              </a:solidFill>
            </a:endParaRPr>
          </a:p>
        </p:txBody>
      </p:sp>
      <p:graphicFrame>
        <p:nvGraphicFramePr>
          <p:cNvPr id="11" name="Content Placeholder 10" descr="P subscript i rightwards arrow R subscript j"/>
          <p:cNvGraphicFramePr>
            <a:graphicFrameLocks noGrp="1" noChangeAspect="1"/>
          </p:cNvGraphicFramePr>
          <p:nvPr>
            <p:ph sz="quarter" idx="19"/>
            <p:extLst>
              <p:ext uri="{D42A27DB-BD31-4B8C-83A1-F6EECF244321}">
                <p14:modId xmlns:p14="http://schemas.microsoft.com/office/powerpoint/2010/main" val="4132006376"/>
              </p:ext>
            </p:extLst>
          </p:nvPr>
        </p:nvGraphicFramePr>
        <p:xfrm>
          <a:off x="2271991" y="1746091"/>
          <a:ext cx="800100" cy="342900"/>
        </p:xfrm>
        <a:graphic>
          <a:graphicData uri="http://schemas.openxmlformats.org/presentationml/2006/ole">
            <mc:AlternateContent xmlns:mc="http://schemas.openxmlformats.org/markup-compatibility/2006">
              <mc:Choice xmlns:v="urn:schemas-microsoft-com:vml" Requires="v">
                <p:oleObj spid="_x0000_s6366" name="Equation" r:id="rId3" imgW="799920" imgH="342720" progId="Equation.DSMT4">
                  <p:embed/>
                </p:oleObj>
              </mc:Choice>
              <mc:Fallback>
                <p:oleObj name="Equation" r:id="rId3" imgW="799920" imgH="342720" progId="Equation.DSMT4">
                  <p:embed/>
                  <p:pic>
                    <p:nvPicPr>
                      <p:cNvPr id="12" name="Object 11" descr="P subscript i rightwards arrow R subscript j"/>
                      <p:cNvPicPr/>
                      <p:nvPr/>
                    </p:nvPicPr>
                    <p:blipFill>
                      <a:blip r:embed="rId4"/>
                      <a:stretch>
                        <a:fillRect/>
                      </a:stretch>
                    </p:blipFill>
                    <p:spPr>
                      <a:xfrm>
                        <a:off x="2271991" y="1746091"/>
                        <a:ext cx="800100" cy="342900"/>
                      </a:xfrm>
                      <a:prstGeom prst="rect">
                        <a:avLst/>
                      </a:prstGeom>
                    </p:spPr>
                  </p:pic>
                </p:oleObj>
              </mc:Fallback>
            </mc:AlternateContent>
          </a:graphicData>
        </a:graphic>
      </p:graphicFrame>
      <p:sp>
        <p:nvSpPr>
          <p:cNvPr id="7" name="Content Placeholder 6"/>
          <p:cNvSpPr>
            <a:spLocks noGrp="1"/>
          </p:cNvSpPr>
          <p:nvPr>
            <p:ph sz="quarter" idx="14"/>
          </p:nvPr>
        </p:nvSpPr>
        <p:spPr>
          <a:xfrm>
            <a:off x="3123179" y="1685666"/>
            <a:ext cx="4973072" cy="421107"/>
          </a:xfrm>
        </p:spPr>
        <p:txBody>
          <a:bodyPr>
            <a:normAutofit/>
          </a:bodyPr>
          <a:lstStyle/>
          <a:p>
            <a:r>
              <a:rPr lang="en-US" altLang="en-US" sz="2400" dirty="0">
                <a:sym typeface="Symbol" panose="05050102010706020507" pitchFamily="18" charset="2"/>
              </a:rPr>
              <a:t>indicated that process </a:t>
            </a:r>
            <a:r>
              <a:rPr lang="en-US" altLang="en-US" sz="2400" i="1" dirty="0">
                <a:sym typeface="Symbol" panose="05050102010706020507" pitchFamily="18" charset="2"/>
              </a:rPr>
              <a:t>P</a:t>
            </a:r>
            <a:r>
              <a:rPr lang="en-US" altLang="en-US" sz="2400" i="1" baseline="-25000" dirty="0">
                <a:sym typeface="Symbol" panose="05050102010706020507" pitchFamily="18" charset="2"/>
              </a:rPr>
              <a:t>j</a:t>
            </a:r>
            <a:r>
              <a:rPr lang="en-US" altLang="en-US" sz="2400" dirty="0">
                <a:sym typeface="Symbol" panose="05050102010706020507" pitchFamily="18" charset="2"/>
              </a:rPr>
              <a:t> may request</a:t>
            </a:r>
            <a:endParaRPr lang="en-US" sz="2400" dirty="0"/>
          </a:p>
        </p:txBody>
      </p:sp>
      <p:sp>
        <p:nvSpPr>
          <p:cNvPr id="8" name="Content Placeholder 7"/>
          <p:cNvSpPr>
            <a:spLocks noGrp="1"/>
          </p:cNvSpPr>
          <p:nvPr>
            <p:ph sz="quarter" idx="15"/>
          </p:nvPr>
        </p:nvSpPr>
        <p:spPr>
          <a:xfrm>
            <a:off x="663594" y="2088991"/>
            <a:ext cx="5348900" cy="427319"/>
          </a:xfrm>
        </p:spPr>
        <p:txBody>
          <a:bodyPr>
            <a:normAutofit/>
          </a:bodyPr>
          <a:lstStyle/>
          <a:p>
            <a:r>
              <a:rPr lang="en-US" altLang="en-US" sz="2400" dirty="0">
                <a:sym typeface="Symbol" panose="05050102010706020507" pitchFamily="18" charset="2"/>
              </a:rPr>
              <a:t>resource </a:t>
            </a:r>
            <a:r>
              <a:rPr lang="en-US" altLang="en-US" sz="2400" i="1" dirty="0">
                <a:sym typeface="Symbol" panose="05050102010706020507" pitchFamily="18" charset="2"/>
              </a:rPr>
              <a:t>R</a:t>
            </a:r>
            <a:r>
              <a:rPr lang="en-US" altLang="en-US" sz="2400" i="1" baseline="-25000" dirty="0">
                <a:sym typeface="Symbol" panose="05050102010706020507" pitchFamily="18" charset="2"/>
              </a:rPr>
              <a:t>j</a:t>
            </a:r>
            <a:r>
              <a:rPr lang="en-US" altLang="en-US" sz="2400" dirty="0">
                <a:sym typeface="Symbol" panose="05050102010706020507" pitchFamily="18" charset="2"/>
              </a:rPr>
              <a:t>; represented by a dashed line</a:t>
            </a:r>
          </a:p>
        </p:txBody>
      </p:sp>
      <p:sp>
        <p:nvSpPr>
          <p:cNvPr id="9" name="Content Placeholder 8"/>
          <p:cNvSpPr>
            <a:spLocks noGrp="1"/>
          </p:cNvSpPr>
          <p:nvPr>
            <p:ph sz="quarter" idx="16"/>
          </p:nvPr>
        </p:nvSpPr>
        <p:spPr>
          <a:xfrm>
            <a:off x="332998" y="2605881"/>
            <a:ext cx="8470180" cy="3188367"/>
          </a:xfrm>
        </p:spPr>
        <p:txBody>
          <a:bodyPr>
            <a:normAutofit fontScale="92500" lnSpcReduction="10000"/>
          </a:bodyPr>
          <a:lstStyle/>
          <a:p>
            <a:pPr marL="291600" indent="-291600">
              <a:lnSpc>
                <a:spcPct val="110000"/>
              </a:lnSpc>
              <a:buFont typeface="Arial" panose="020B0604020202020204" pitchFamily="34" charset="0"/>
              <a:buChar char="•"/>
            </a:pPr>
            <a:r>
              <a:rPr lang="en-US" altLang="en-US" sz="2600" dirty="0">
                <a:sym typeface="Symbol" panose="05050102010706020507" pitchFamily="18" charset="2"/>
              </a:rPr>
              <a:t>Claim edge converts to request edge when a process requests a resource</a:t>
            </a:r>
          </a:p>
          <a:p>
            <a:pPr marL="291600" indent="-291600">
              <a:lnSpc>
                <a:spcPct val="110000"/>
              </a:lnSpc>
              <a:buFont typeface="Arial" panose="020B0604020202020204" pitchFamily="34" charset="0"/>
              <a:buChar char="•"/>
            </a:pPr>
            <a:r>
              <a:rPr lang="en-US" altLang="en-US" sz="2600" dirty="0">
                <a:sym typeface="Symbol" panose="05050102010706020507" pitchFamily="18" charset="2"/>
              </a:rPr>
              <a:t>Request edge converted to an assignment edge when the  resource is allocated to the process</a:t>
            </a:r>
          </a:p>
          <a:p>
            <a:pPr marL="291600" indent="-291600">
              <a:lnSpc>
                <a:spcPct val="110000"/>
              </a:lnSpc>
              <a:buFont typeface="Arial" panose="020B0604020202020204" pitchFamily="34" charset="0"/>
              <a:buChar char="•"/>
            </a:pPr>
            <a:r>
              <a:rPr lang="en-US" altLang="en-US" sz="2600" dirty="0">
                <a:sym typeface="Symbol" panose="05050102010706020507" pitchFamily="18" charset="2"/>
              </a:rPr>
              <a:t>When a resource is released by a process, assignment edge reconverts to a claim edge</a:t>
            </a:r>
          </a:p>
          <a:p>
            <a:pPr marL="291600" indent="-291600">
              <a:lnSpc>
                <a:spcPct val="110000"/>
              </a:lnSpc>
              <a:buFont typeface="Arial" panose="020B0604020202020204" pitchFamily="34" charset="0"/>
              <a:buChar char="•"/>
            </a:pPr>
            <a:r>
              <a:rPr lang="en-US" altLang="en-US" sz="2600" dirty="0">
                <a:sym typeface="Symbol" panose="05050102010706020507" pitchFamily="18" charset="2"/>
              </a:rPr>
              <a:t>Resources must be claimed </a:t>
            </a:r>
            <a:r>
              <a:rPr lang="en-US" altLang="en-US" sz="2600" i="1" dirty="0">
                <a:sym typeface="Symbol" panose="05050102010706020507" pitchFamily="18" charset="2"/>
              </a:rPr>
              <a:t>a priori</a:t>
            </a:r>
            <a:r>
              <a:rPr lang="en-US" altLang="en-US" sz="2600" dirty="0">
                <a:sym typeface="Symbol" panose="05050102010706020507" pitchFamily="18" charset="2"/>
              </a:rPr>
              <a:t> in the system</a:t>
            </a:r>
            <a:endParaRPr lang="en-US" altLang="en-US" sz="2600" dirty="0"/>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23</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17054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Resource-Allocation Graph</a:t>
            </a:r>
          </a:p>
        </p:txBody>
      </p:sp>
      <p:pic>
        <p:nvPicPr>
          <p:cNvPr id="7" name="Content Placeholder 6" descr="Diagram shows resource-allocation graph of square pattern with elements P1, R 1, R 2, and P 2 representing corners. Arrow directs from P 2 to R 2."/>
          <p:cNvPicPr>
            <a:picLocks noGrp="1" noChangeAspect="1"/>
          </p:cNvPicPr>
          <p:nvPr>
            <p:ph sz="quarter" idx="12"/>
          </p:nvPr>
        </p:nvPicPr>
        <p:blipFill>
          <a:blip r:embed="rId2"/>
          <a:stretch>
            <a:fillRect/>
          </a:stretch>
        </p:blipFill>
        <p:spPr>
          <a:xfrm>
            <a:off x="2726086" y="2034156"/>
            <a:ext cx="3682303" cy="3731075"/>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02040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Unsafe State In Resource-Allocation Graph</a:t>
            </a:r>
          </a:p>
        </p:txBody>
      </p:sp>
      <p:pic>
        <p:nvPicPr>
          <p:cNvPr id="7" name="Content Placeholder 6" descr="Diagram shows resource-allocation graph of square pattern with elements P1, R 1, R 2, and P 2 representing corners. Arrow directs from P 2 to R 2."/>
          <p:cNvPicPr>
            <a:picLocks noGrp="1" noChangeAspect="1"/>
          </p:cNvPicPr>
          <p:nvPr>
            <p:ph sz="quarter" idx="12"/>
          </p:nvPr>
        </p:nvPicPr>
        <p:blipFill>
          <a:blip r:embed="rId2"/>
          <a:stretch>
            <a:fillRect/>
          </a:stretch>
        </p:blipFill>
        <p:spPr>
          <a:xfrm>
            <a:off x="2887644" y="2195714"/>
            <a:ext cx="3359187" cy="3407959"/>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45979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Resource-Allocation Graph Algorithm</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600" dirty="0"/>
              <a:t>Suppose that process </a:t>
            </a:r>
            <a:r>
              <a:rPr lang="en-US" altLang="en-US" sz="2600" i="1" dirty="0"/>
              <a:t>P</a:t>
            </a:r>
            <a:r>
              <a:rPr lang="en-US" altLang="en-US" sz="2600" i="1" baseline="-25000" dirty="0"/>
              <a:t>i</a:t>
            </a:r>
            <a:r>
              <a:rPr lang="en-US" altLang="en-US" sz="2600" dirty="0"/>
              <a:t> requests a resource </a:t>
            </a:r>
            <a:r>
              <a:rPr lang="en-US" altLang="en-US" sz="2600" i="1" dirty="0"/>
              <a:t>R</a:t>
            </a:r>
            <a:r>
              <a:rPr lang="en-US" altLang="en-US" sz="2600" i="1" baseline="-25000" dirty="0"/>
              <a:t>j</a:t>
            </a:r>
          </a:p>
          <a:p>
            <a:pPr marL="291600" indent="-291600">
              <a:lnSpc>
                <a:spcPct val="100000"/>
              </a:lnSpc>
              <a:buFont typeface="Arial" panose="020B0604020202020204" pitchFamily="34" charset="0"/>
              <a:buChar char="•"/>
            </a:pPr>
            <a:r>
              <a:rPr lang="en-US" altLang="en-US" sz="2600" dirty="0"/>
              <a:t>The request can be granted only if converting the request edge to an assignment edge does not result in the formation of a cycle in the resource allocation graph</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26</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64608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Banker’s Algorithm</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dirty="0"/>
              <a:t>Multiple instances</a:t>
            </a:r>
          </a:p>
          <a:p>
            <a:pPr marL="291600" indent="-291600">
              <a:lnSpc>
                <a:spcPct val="100000"/>
              </a:lnSpc>
              <a:buFont typeface="Arial" panose="020B0604020202020204" pitchFamily="34" charset="0"/>
              <a:buChar char="•"/>
            </a:pPr>
            <a:r>
              <a:rPr lang="en-US" altLang="en-US" sz="2400" dirty="0"/>
              <a:t>Each process must a priori claim maximum use</a:t>
            </a:r>
          </a:p>
          <a:p>
            <a:pPr marL="291600" indent="-291600">
              <a:lnSpc>
                <a:spcPct val="100000"/>
              </a:lnSpc>
              <a:buFont typeface="Arial" panose="020B0604020202020204" pitchFamily="34" charset="0"/>
              <a:buChar char="•"/>
            </a:pPr>
            <a:r>
              <a:rPr lang="en-US" altLang="en-US" sz="2400" dirty="0"/>
              <a:t>When a process requests a resource it may have to wait  </a:t>
            </a:r>
          </a:p>
          <a:p>
            <a:pPr marL="291600" indent="-291600">
              <a:lnSpc>
                <a:spcPct val="100000"/>
              </a:lnSpc>
              <a:buFont typeface="Arial" panose="020B0604020202020204" pitchFamily="34" charset="0"/>
              <a:buChar char="•"/>
            </a:pPr>
            <a:r>
              <a:rPr lang="en-US" altLang="en-US" sz="2400" dirty="0"/>
              <a:t>When a process gets all its resources it must return them in a finite amount of time</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27</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4155891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2508" y="745068"/>
            <a:ext cx="8470670" cy="647858"/>
          </a:xfrm>
        </p:spPr>
        <p:txBody>
          <a:bodyPr>
            <a:normAutofit fontScale="90000"/>
          </a:bodyPr>
          <a:lstStyle/>
          <a:p>
            <a:r>
              <a:rPr lang="en-US" dirty="0"/>
              <a:t>Data Structures for the Banker’s Algorithm </a:t>
            </a:r>
            <a:r>
              <a:rPr lang="en-US" sz="1100" dirty="0"/>
              <a:t>1</a:t>
            </a:r>
            <a:r>
              <a:rPr lang="en-US" dirty="0"/>
              <a:t> </a:t>
            </a:r>
          </a:p>
        </p:txBody>
      </p:sp>
      <p:sp>
        <p:nvSpPr>
          <p:cNvPr id="7" name="Content Placeholder 6"/>
          <p:cNvSpPr>
            <a:spLocks noGrp="1"/>
          </p:cNvSpPr>
          <p:nvPr>
            <p:ph sz="quarter" idx="12"/>
          </p:nvPr>
        </p:nvSpPr>
        <p:spPr>
          <a:xfrm>
            <a:off x="332508" y="1594380"/>
            <a:ext cx="8443170" cy="407979"/>
          </a:xfrm>
        </p:spPr>
        <p:txBody>
          <a:bodyPr>
            <a:normAutofit/>
          </a:bodyPr>
          <a:lstStyle/>
          <a:p>
            <a:pPr>
              <a:lnSpc>
                <a:spcPct val="100000"/>
              </a:lnSpc>
            </a:pPr>
            <a:r>
              <a:rPr lang="en-US" altLang="en-US" sz="2000" dirty="0"/>
              <a:t>Let </a:t>
            </a:r>
            <a:r>
              <a:rPr lang="en-US" altLang="en-US" sz="2000" i="1" dirty="0"/>
              <a:t>n</a:t>
            </a:r>
            <a:r>
              <a:rPr lang="en-US" altLang="en-US" sz="2000" dirty="0"/>
              <a:t> = number of processes, and </a:t>
            </a:r>
            <a:r>
              <a:rPr lang="en-US" altLang="en-US" sz="2000" i="1" dirty="0"/>
              <a:t>m </a:t>
            </a:r>
            <a:r>
              <a:rPr lang="en-US" altLang="en-US" sz="2000" dirty="0"/>
              <a:t>= number of resources types.</a:t>
            </a:r>
          </a:p>
        </p:txBody>
      </p:sp>
      <p:sp>
        <p:nvSpPr>
          <p:cNvPr id="8" name="Content Placeholder 7"/>
          <p:cNvSpPr>
            <a:spLocks noGrp="1"/>
          </p:cNvSpPr>
          <p:nvPr>
            <p:ph sz="quarter" idx="13"/>
          </p:nvPr>
        </p:nvSpPr>
        <p:spPr>
          <a:xfrm>
            <a:off x="332509" y="2195075"/>
            <a:ext cx="4820800" cy="430999"/>
          </a:xfrm>
        </p:spPr>
        <p:txBody>
          <a:bodyPr>
            <a:noAutofit/>
          </a:bodyPr>
          <a:lstStyle/>
          <a:p>
            <a:pPr marL="291600" indent="-291600">
              <a:lnSpc>
                <a:spcPct val="100000"/>
              </a:lnSpc>
              <a:buFont typeface="Arial" panose="020B0604020202020204" pitchFamily="34" charset="0"/>
              <a:buChar char="•"/>
            </a:pPr>
            <a:r>
              <a:rPr lang="en-US" altLang="en-US" sz="2000" b="1" dirty="0"/>
              <a:t>Available</a:t>
            </a:r>
            <a:r>
              <a:rPr lang="en-US" altLang="en-US" sz="2000" dirty="0"/>
              <a:t>: Vector of length </a:t>
            </a:r>
            <a:r>
              <a:rPr lang="en-US" altLang="en-US" sz="2000" i="1" dirty="0"/>
              <a:t>m</a:t>
            </a:r>
            <a:r>
              <a:rPr lang="en-US" altLang="en-US" sz="2000" dirty="0"/>
              <a:t>. If available</a:t>
            </a:r>
            <a:endParaRPr lang="en-US" sz="2000" dirty="0"/>
          </a:p>
        </p:txBody>
      </p:sp>
      <p:graphicFrame>
        <p:nvGraphicFramePr>
          <p:cNvPr id="21" name="Content Placeholder 20" descr="left square bracket j right square bracket equals k comma"/>
          <p:cNvGraphicFramePr>
            <a:graphicFrameLocks noGrp="1" noChangeAspect="1"/>
          </p:cNvGraphicFramePr>
          <p:nvPr>
            <p:ph sz="quarter" idx="22"/>
            <p:extLst>
              <p:ext uri="{D42A27DB-BD31-4B8C-83A1-F6EECF244321}">
                <p14:modId xmlns:p14="http://schemas.microsoft.com/office/powerpoint/2010/main" val="3863883212"/>
              </p:ext>
            </p:extLst>
          </p:nvPr>
        </p:nvGraphicFramePr>
        <p:xfrm>
          <a:off x="5097818" y="2214598"/>
          <a:ext cx="749300" cy="342900"/>
        </p:xfrm>
        <a:graphic>
          <a:graphicData uri="http://schemas.openxmlformats.org/presentationml/2006/ole">
            <mc:AlternateContent xmlns:mc="http://schemas.openxmlformats.org/markup-compatibility/2006">
              <mc:Choice xmlns:v="urn:schemas-microsoft-com:vml" Requires="v">
                <p:oleObj spid="_x0000_s7753" name="Equation" r:id="rId3" imgW="749160" imgH="342720" progId="Equation.DSMT4">
                  <p:embed/>
                </p:oleObj>
              </mc:Choice>
              <mc:Fallback>
                <p:oleObj name="Equation" r:id="rId3" imgW="749160" imgH="342720" progId="Equation.DSMT4">
                  <p:embed/>
                  <p:pic>
                    <p:nvPicPr>
                      <p:cNvPr id="17" name="Object 16" descr="left square bracket j right square bracket equals k comma"/>
                      <p:cNvPicPr/>
                      <p:nvPr/>
                    </p:nvPicPr>
                    <p:blipFill>
                      <a:blip r:embed="rId4"/>
                      <a:stretch>
                        <a:fillRect/>
                      </a:stretch>
                    </p:blipFill>
                    <p:spPr>
                      <a:xfrm>
                        <a:off x="5097818" y="2214598"/>
                        <a:ext cx="749300" cy="342900"/>
                      </a:xfrm>
                      <a:prstGeom prst="rect">
                        <a:avLst/>
                      </a:prstGeom>
                    </p:spPr>
                  </p:pic>
                </p:oleObj>
              </mc:Fallback>
            </mc:AlternateContent>
          </a:graphicData>
        </a:graphic>
      </p:graphicFrame>
      <p:sp>
        <p:nvSpPr>
          <p:cNvPr id="9" name="Content Placeholder 8"/>
          <p:cNvSpPr>
            <a:spLocks noGrp="1"/>
          </p:cNvSpPr>
          <p:nvPr>
            <p:ph sz="quarter" idx="14"/>
          </p:nvPr>
        </p:nvSpPr>
        <p:spPr>
          <a:xfrm>
            <a:off x="5838984" y="2199682"/>
            <a:ext cx="2659354" cy="368835"/>
          </a:xfrm>
        </p:spPr>
        <p:txBody>
          <a:bodyPr>
            <a:noAutofit/>
          </a:bodyPr>
          <a:lstStyle/>
          <a:p>
            <a:pPr>
              <a:lnSpc>
                <a:spcPct val="100000"/>
              </a:lnSpc>
            </a:pPr>
            <a:r>
              <a:rPr lang="en-US" altLang="en-US" sz="2000" dirty="0"/>
              <a:t>there are</a:t>
            </a:r>
            <a:r>
              <a:rPr lang="en-US" altLang="en-US" sz="2000" i="1" dirty="0"/>
              <a:t> k</a:t>
            </a:r>
            <a:r>
              <a:rPr lang="en-US" altLang="en-US" sz="2000" dirty="0"/>
              <a:t> instances of</a:t>
            </a:r>
            <a:endParaRPr lang="en-US" sz="2000" dirty="0"/>
          </a:p>
        </p:txBody>
      </p:sp>
      <p:sp>
        <p:nvSpPr>
          <p:cNvPr id="10" name="Content Placeholder 9"/>
          <p:cNvSpPr>
            <a:spLocks noGrp="1"/>
          </p:cNvSpPr>
          <p:nvPr>
            <p:ph sz="quarter" idx="15"/>
          </p:nvPr>
        </p:nvSpPr>
        <p:spPr>
          <a:xfrm>
            <a:off x="642088" y="2573128"/>
            <a:ext cx="2830004" cy="470848"/>
          </a:xfrm>
        </p:spPr>
        <p:txBody>
          <a:bodyPr>
            <a:normAutofit/>
          </a:bodyPr>
          <a:lstStyle/>
          <a:p>
            <a:pPr>
              <a:lnSpc>
                <a:spcPct val="100000"/>
              </a:lnSpc>
            </a:pPr>
            <a:r>
              <a:rPr lang="en-US" altLang="en-US" sz="2000" dirty="0"/>
              <a:t>resource type </a:t>
            </a:r>
            <a:r>
              <a:rPr lang="en-US" altLang="en-US" sz="2000" i="1" dirty="0"/>
              <a:t>R</a:t>
            </a:r>
            <a:r>
              <a:rPr lang="en-US" altLang="en-US" sz="2000" i="1" baseline="-25000" dirty="0"/>
              <a:t>j</a:t>
            </a:r>
            <a:r>
              <a:rPr lang="en-US" altLang="en-US" sz="2000" baseline="-25000" dirty="0"/>
              <a:t>  </a:t>
            </a:r>
            <a:r>
              <a:rPr lang="en-US" altLang="en-US" sz="2000" dirty="0"/>
              <a:t>available</a:t>
            </a:r>
          </a:p>
        </p:txBody>
      </p:sp>
      <p:sp>
        <p:nvSpPr>
          <p:cNvPr id="12" name="Content Placeholder 11"/>
          <p:cNvSpPr>
            <a:spLocks noGrp="1"/>
          </p:cNvSpPr>
          <p:nvPr>
            <p:ph sz="quarter" idx="17"/>
          </p:nvPr>
        </p:nvSpPr>
        <p:spPr>
          <a:xfrm>
            <a:off x="320966" y="3214731"/>
            <a:ext cx="2838649" cy="389232"/>
          </a:xfrm>
        </p:spPr>
        <p:txBody>
          <a:bodyPr>
            <a:noAutofit/>
          </a:bodyPr>
          <a:lstStyle/>
          <a:p>
            <a:pPr marL="291600" indent="-291600">
              <a:lnSpc>
                <a:spcPct val="100000"/>
              </a:lnSpc>
              <a:buFont typeface="Arial" panose="020B0604020202020204" pitchFamily="34" charset="0"/>
              <a:buChar char="•"/>
            </a:pPr>
            <a:r>
              <a:rPr lang="en-US" altLang="en-US" sz="2000" b="1" dirty="0">
                <a:solidFill>
                  <a:srgbClr val="000000"/>
                </a:solidFill>
              </a:rPr>
              <a:t>Max</a:t>
            </a:r>
            <a:r>
              <a:rPr lang="en-US" altLang="en-US" sz="2000" dirty="0"/>
              <a:t>:</a:t>
            </a:r>
            <a:r>
              <a:rPr lang="en-US" altLang="en-US" sz="2000" i="1" dirty="0"/>
              <a:t> n × m </a:t>
            </a:r>
            <a:r>
              <a:rPr lang="en-US" altLang="en-US" sz="2000" dirty="0"/>
              <a:t>matrix. If</a:t>
            </a:r>
            <a:endParaRPr lang="en-US" sz="2000" dirty="0"/>
          </a:p>
        </p:txBody>
      </p:sp>
      <p:graphicFrame>
        <p:nvGraphicFramePr>
          <p:cNvPr id="22" name="Content Placeholder 21" descr="text Max end text left square bracket i comma text  end text j right square bracket equals k comma"/>
          <p:cNvGraphicFramePr>
            <a:graphicFrameLocks noGrp="1" noChangeAspect="1"/>
          </p:cNvGraphicFramePr>
          <p:nvPr>
            <p:ph sz="quarter" idx="25"/>
            <p:extLst>
              <p:ext uri="{D42A27DB-BD31-4B8C-83A1-F6EECF244321}">
                <p14:modId xmlns:p14="http://schemas.microsoft.com/office/powerpoint/2010/main" val="2946149073"/>
              </p:ext>
            </p:extLst>
          </p:nvPr>
        </p:nvGraphicFramePr>
        <p:xfrm>
          <a:off x="3051175" y="3282093"/>
          <a:ext cx="1384300" cy="355600"/>
        </p:xfrm>
        <a:graphic>
          <a:graphicData uri="http://schemas.openxmlformats.org/presentationml/2006/ole">
            <mc:AlternateContent xmlns:mc="http://schemas.openxmlformats.org/markup-compatibility/2006">
              <mc:Choice xmlns:v="urn:schemas-microsoft-com:vml" Requires="v">
                <p:oleObj spid="_x0000_s7754" name="Equation" r:id="rId5" imgW="1384200" imgH="355320" progId="Equation.DSMT4">
                  <p:embed/>
                </p:oleObj>
              </mc:Choice>
              <mc:Fallback>
                <p:oleObj name="Equation" r:id="rId5" imgW="1384200" imgH="355320" progId="Equation.DSMT4">
                  <p:embed/>
                  <p:pic>
                    <p:nvPicPr>
                      <p:cNvPr id="20" name="Object 19" descr="text Max end text left square bracket i comma text  end text j right square bracket equals k comma"/>
                      <p:cNvPicPr/>
                      <p:nvPr/>
                    </p:nvPicPr>
                    <p:blipFill>
                      <a:blip r:embed="rId6"/>
                      <a:stretch>
                        <a:fillRect/>
                      </a:stretch>
                    </p:blipFill>
                    <p:spPr>
                      <a:xfrm>
                        <a:off x="3051175" y="3282093"/>
                        <a:ext cx="1384300" cy="355600"/>
                      </a:xfrm>
                      <a:prstGeom prst="rect">
                        <a:avLst/>
                      </a:prstGeom>
                    </p:spPr>
                  </p:pic>
                </p:oleObj>
              </mc:Fallback>
            </mc:AlternateContent>
          </a:graphicData>
        </a:graphic>
      </p:graphicFrame>
      <p:sp>
        <p:nvSpPr>
          <p:cNvPr id="11" name="Content Placeholder 10"/>
          <p:cNvSpPr>
            <a:spLocks noGrp="1"/>
          </p:cNvSpPr>
          <p:nvPr>
            <p:ph sz="quarter" idx="16"/>
          </p:nvPr>
        </p:nvSpPr>
        <p:spPr>
          <a:xfrm>
            <a:off x="4410078" y="3228022"/>
            <a:ext cx="4087737" cy="391352"/>
          </a:xfrm>
        </p:spPr>
        <p:txBody>
          <a:bodyPr>
            <a:noAutofit/>
          </a:bodyPr>
          <a:lstStyle/>
          <a:p>
            <a:pPr>
              <a:lnSpc>
                <a:spcPct val="100000"/>
              </a:lnSpc>
            </a:pPr>
            <a:r>
              <a:rPr lang="en-US" altLang="en-US" sz="2000" dirty="0"/>
              <a:t>then process </a:t>
            </a:r>
            <a:r>
              <a:rPr lang="en-US" altLang="en-US" sz="2000" i="1" dirty="0"/>
              <a:t>P</a:t>
            </a:r>
            <a:r>
              <a:rPr lang="en-US" altLang="en-US" sz="2000" i="1" baseline="-25000" dirty="0"/>
              <a:t>i</a:t>
            </a:r>
            <a:r>
              <a:rPr lang="en-US" altLang="en-US" sz="2000" i="1" dirty="0"/>
              <a:t> </a:t>
            </a:r>
            <a:r>
              <a:rPr lang="en-US" altLang="en-US" sz="2000" dirty="0"/>
              <a:t>may request at most</a:t>
            </a:r>
            <a:r>
              <a:rPr lang="en-US" altLang="en-US" sz="2000" i="1" dirty="0"/>
              <a:t> k</a:t>
            </a:r>
            <a:endParaRPr lang="en-US" altLang="en-US" sz="2000" i="1" baseline="-25000" dirty="0"/>
          </a:p>
        </p:txBody>
      </p:sp>
      <p:sp>
        <p:nvSpPr>
          <p:cNvPr id="13" name="Content Placeholder 12"/>
          <p:cNvSpPr>
            <a:spLocks noGrp="1"/>
          </p:cNvSpPr>
          <p:nvPr>
            <p:ph sz="quarter" idx="18"/>
          </p:nvPr>
        </p:nvSpPr>
        <p:spPr>
          <a:xfrm>
            <a:off x="642088" y="3643438"/>
            <a:ext cx="3127963" cy="409771"/>
          </a:xfrm>
        </p:spPr>
        <p:txBody>
          <a:bodyPr>
            <a:normAutofit/>
          </a:bodyPr>
          <a:lstStyle/>
          <a:p>
            <a:r>
              <a:rPr lang="en-US" altLang="en-US" sz="2000" dirty="0"/>
              <a:t>instances of resource type </a:t>
            </a:r>
            <a:r>
              <a:rPr lang="en-US" altLang="en-US" sz="2000" i="1" dirty="0"/>
              <a:t>R</a:t>
            </a:r>
            <a:r>
              <a:rPr lang="en-US" altLang="en-US" sz="2000" i="1" baseline="-25000" dirty="0"/>
              <a:t>j</a:t>
            </a:r>
          </a:p>
        </p:txBody>
      </p:sp>
      <p:sp>
        <p:nvSpPr>
          <p:cNvPr id="14" name="Content Placeholder 13"/>
          <p:cNvSpPr>
            <a:spLocks noGrp="1"/>
          </p:cNvSpPr>
          <p:nvPr>
            <p:ph sz="quarter" idx="19"/>
          </p:nvPr>
        </p:nvSpPr>
        <p:spPr>
          <a:xfrm>
            <a:off x="329441" y="4164221"/>
            <a:ext cx="3358778" cy="407036"/>
          </a:xfrm>
        </p:spPr>
        <p:txBody>
          <a:bodyPr>
            <a:noAutofit/>
          </a:bodyPr>
          <a:lstStyle/>
          <a:p>
            <a:pPr marL="291600" indent="-291600">
              <a:lnSpc>
                <a:spcPct val="100000"/>
              </a:lnSpc>
              <a:buFont typeface="Arial" panose="020B0604020202020204" pitchFamily="34" charset="0"/>
              <a:buChar char="•"/>
            </a:pPr>
            <a:r>
              <a:rPr lang="en-US" altLang="en-US" sz="2000" b="1" dirty="0">
                <a:solidFill>
                  <a:srgbClr val="000000"/>
                </a:solidFill>
              </a:rPr>
              <a:t>Allocation</a:t>
            </a:r>
            <a:r>
              <a:rPr lang="en-US" altLang="en-US" sz="2000" dirty="0"/>
              <a:t>:</a:t>
            </a:r>
            <a:r>
              <a:rPr lang="en-US" altLang="en-US" sz="2000" i="1" dirty="0"/>
              <a:t> n × m</a:t>
            </a:r>
            <a:r>
              <a:rPr lang="en-US" altLang="en-US" sz="2000" dirty="0"/>
              <a:t> matrix. If</a:t>
            </a:r>
            <a:endParaRPr lang="en-US" sz="2000" dirty="0"/>
          </a:p>
        </p:txBody>
      </p:sp>
      <p:graphicFrame>
        <p:nvGraphicFramePr>
          <p:cNvPr id="25" name="Content Placeholder 24" descr="text Allocation end text left square bracket i comma text   end text j right square bracket equals k comma"/>
          <p:cNvGraphicFramePr>
            <a:graphicFrameLocks noGrp="1" noChangeAspect="1"/>
          </p:cNvGraphicFramePr>
          <p:nvPr>
            <p:ph sz="quarter" idx="23"/>
            <p:extLst>
              <p:ext uri="{D42A27DB-BD31-4B8C-83A1-F6EECF244321}">
                <p14:modId xmlns:p14="http://schemas.microsoft.com/office/powerpoint/2010/main" val="216730549"/>
              </p:ext>
            </p:extLst>
          </p:nvPr>
        </p:nvGraphicFramePr>
        <p:xfrm>
          <a:off x="3727416" y="4214456"/>
          <a:ext cx="1875031" cy="336545"/>
        </p:xfrm>
        <a:graphic>
          <a:graphicData uri="http://schemas.openxmlformats.org/presentationml/2006/ole">
            <mc:AlternateContent xmlns:mc="http://schemas.openxmlformats.org/markup-compatibility/2006">
              <mc:Choice xmlns:v="urn:schemas-microsoft-com:vml" Requires="v">
                <p:oleObj spid="_x0000_s7755" name="Equation" r:id="rId7" imgW="1981080" imgH="355320" progId="Equation.DSMT4">
                  <p:embed/>
                </p:oleObj>
              </mc:Choice>
              <mc:Fallback>
                <p:oleObj name="Equation" r:id="rId7" imgW="1981080" imgH="355320" progId="Equation.DSMT4">
                  <p:embed/>
                  <p:pic>
                    <p:nvPicPr>
                      <p:cNvPr id="24" name="Object 23" descr="text Allocation end text left square bracket i comma text   end text j right square bracket equals k comma"/>
                      <p:cNvPicPr/>
                      <p:nvPr/>
                    </p:nvPicPr>
                    <p:blipFill>
                      <a:blip r:embed="rId8"/>
                      <a:stretch>
                        <a:fillRect/>
                      </a:stretch>
                    </p:blipFill>
                    <p:spPr>
                      <a:xfrm>
                        <a:off x="3727416" y="4214456"/>
                        <a:ext cx="1875031" cy="336545"/>
                      </a:xfrm>
                      <a:prstGeom prst="rect">
                        <a:avLst/>
                      </a:prstGeom>
                    </p:spPr>
                  </p:pic>
                </p:oleObj>
              </mc:Fallback>
            </mc:AlternateContent>
          </a:graphicData>
        </a:graphic>
      </p:graphicFrame>
      <p:sp>
        <p:nvSpPr>
          <p:cNvPr id="15" name="Content Placeholder 14"/>
          <p:cNvSpPr>
            <a:spLocks noGrp="1"/>
          </p:cNvSpPr>
          <p:nvPr>
            <p:ph sz="quarter" idx="20"/>
          </p:nvPr>
        </p:nvSpPr>
        <p:spPr>
          <a:xfrm>
            <a:off x="5644694" y="4200898"/>
            <a:ext cx="2835727" cy="389997"/>
          </a:xfrm>
        </p:spPr>
        <p:txBody>
          <a:bodyPr>
            <a:normAutofit lnSpcReduction="10000"/>
          </a:bodyPr>
          <a:lstStyle/>
          <a:p>
            <a:pPr>
              <a:lnSpc>
                <a:spcPct val="100000"/>
              </a:lnSpc>
            </a:pPr>
            <a:r>
              <a:rPr lang="en-US" altLang="en-US" sz="2000" dirty="0"/>
              <a:t>then</a:t>
            </a:r>
            <a:r>
              <a:rPr lang="en-US" altLang="en-US" sz="2000" i="1" dirty="0"/>
              <a:t> P</a:t>
            </a:r>
            <a:r>
              <a:rPr lang="en-US" altLang="en-US" sz="2000" i="1" baseline="-25000" dirty="0"/>
              <a:t>i</a:t>
            </a:r>
            <a:r>
              <a:rPr lang="en-US" altLang="en-US" sz="2000" dirty="0"/>
              <a:t> is currently</a:t>
            </a:r>
            <a:endParaRPr lang="en-US" altLang="en-US" sz="2000" i="1" baseline="-25000" dirty="0"/>
          </a:p>
        </p:txBody>
      </p:sp>
      <p:sp>
        <p:nvSpPr>
          <p:cNvPr id="16" name="Content Placeholder 15"/>
          <p:cNvSpPr>
            <a:spLocks noGrp="1"/>
          </p:cNvSpPr>
          <p:nvPr>
            <p:ph sz="quarter" idx="21"/>
          </p:nvPr>
        </p:nvSpPr>
        <p:spPr>
          <a:xfrm>
            <a:off x="673750" y="4557074"/>
            <a:ext cx="2977500" cy="431826"/>
          </a:xfrm>
        </p:spPr>
        <p:txBody>
          <a:bodyPr>
            <a:normAutofit/>
          </a:bodyPr>
          <a:lstStyle/>
          <a:p>
            <a:pPr>
              <a:lnSpc>
                <a:spcPct val="100000"/>
              </a:lnSpc>
            </a:pPr>
            <a:r>
              <a:rPr lang="en-US" altLang="en-US" sz="2000" dirty="0"/>
              <a:t>allocated </a:t>
            </a:r>
            <a:r>
              <a:rPr lang="en-US" altLang="en-US" sz="2000" i="1" dirty="0"/>
              <a:t>k</a:t>
            </a:r>
            <a:r>
              <a:rPr lang="en-US" altLang="en-US" sz="2000" dirty="0"/>
              <a:t> instances of </a:t>
            </a:r>
            <a:r>
              <a:rPr lang="en-US" altLang="en-US" sz="2000" i="1" dirty="0"/>
              <a:t>R</a:t>
            </a:r>
            <a:r>
              <a:rPr lang="en-US" altLang="en-US" sz="2000" i="1" baseline="-25000" dirty="0"/>
              <a:t>j</a:t>
            </a:r>
          </a:p>
        </p:txBody>
      </p:sp>
      <p:sp>
        <p:nvSpPr>
          <p:cNvPr id="4" name="Slide Number Placeholder 3"/>
          <p:cNvSpPr>
            <a:spLocks noGrp="1"/>
          </p:cNvSpPr>
          <p:nvPr>
            <p:ph type="sldNum" sz="quarter" idx="10"/>
          </p:nvPr>
        </p:nvSpPr>
        <p:spPr/>
        <p:txBody>
          <a:bodyPr/>
          <a:lstStyle/>
          <a:p>
            <a:fld id="{D06C706D-0964-7842-B7B8-C5D733700528}" type="slidenum">
              <a:rPr lang="en-US" smtClean="0"/>
              <a:t>28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989789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2508" y="745068"/>
            <a:ext cx="8470670" cy="720602"/>
          </a:xfrm>
        </p:spPr>
        <p:txBody>
          <a:bodyPr>
            <a:normAutofit fontScale="90000"/>
          </a:bodyPr>
          <a:lstStyle/>
          <a:p>
            <a:r>
              <a:rPr lang="en-US" dirty="0"/>
              <a:t>Data Structures for the Banker’s Algorithm </a:t>
            </a:r>
            <a:r>
              <a:rPr lang="en-US" sz="1100" dirty="0"/>
              <a:t>2</a:t>
            </a:r>
            <a:r>
              <a:rPr lang="en-US" dirty="0"/>
              <a:t> </a:t>
            </a:r>
          </a:p>
        </p:txBody>
      </p:sp>
      <p:sp>
        <p:nvSpPr>
          <p:cNvPr id="7" name="Content Placeholder 6"/>
          <p:cNvSpPr>
            <a:spLocks noGrp="1"/>
          </p:cNvSpPr>
          <p:nvPr>
            <p:ph sz="quarter" idx="12"/>
          </p:nvPr>
        </p:nvSpPr>
        <p:spPr>
          <a:xfrm>
            <a:off x="331788" y="1626015"/>
            <a:ext cx="2799339" cy="407979"/>
          </a:xfrm>
        </p:spPr>
        <p:txBody>
          <a:bodyPr>
            <a:normAutofit/>
          </a:bodyPr>
          <a:lstStyle/>
          <a:p>
            <a:pPr marL="291600" indent="-291600">
              <a:lnSpc>
                <a:spcPct val="100000"/>
              </a:lnSpc>
              <a:buFont typeface="Arial" panose="020B0604020202020204" pitchFamily="34" charset="0"/>
              <a:buChar char="•"/>
            </a:pPr>
            <a:r>
              <a:rPr lang="en-US" altLang="en-US" sz="2000" b="1" dirty="0">
                <a:solidFill>
                  <a:srgbClr val="000000"/>
                </a:solidFill>
              </a:rPr>
              <a:t>Need</a:t>
            </a:r>
            <a:r>
              <a:rPr lang="en-US" altLang="en-US" sz="2000" dirty="0"/>
              <a:t>:</a:t>
            </a:r>
            <a:r>
              <a:rPr lang="en-US" altLang="en-US" sz="2000" i="1" dirty="0"/>
              <a:t> n × m</a:t>
            </a:r>
            <a:r>
              <a:rPr lang="en-US" altLang="en-US" sz="2000" dirty="0"/>
              <a:t> matrix. If</a:t>
            </a:r>
            <a:endParaRPr lang="en-US" sz="2000" dirty="0"/>
          </a:p>
        </p:txBody>
      </p:sp>
      <p:graphicFrame>
        <p:nvGraphicFramePr>
          <p:cNvPr id="13" name="Content Placeholder 12" descr="text Need end text left square bracket i comma text   end text j right square bracket equals k comma"/>
          <p:cNvGraphicFramePr>
            <a:graphicFrameLocks noGrp="1" noChangeAspect="1"/>
          </p:cNvGraphicFramePr>
          <p:nvPr>
            <p:ph sz="quarter" idx="22"/>
            <p:extLst>
              <p:ext uri="{D42A27DB-BD31-4B8C-83A1-F6EECF244321}">
                <p14:modId xmlns:p14="http://schemas.microsoft.com/office/powerpoint/2010/main" val="76352754"/>
              </p:ext>
            </p:extLst>
          </p:nvPr>
        </p:nvGraphicFramePr>
        <p:xfrm>
          <a:off x="3110813" y="1664517"/>
          <a:ext cx="1552037" cy="371426"/>
        </p:xfrm>
        <a:graphic>
          <a:graphicData uri="http://schemas.openxmlformats.org/presentationml/2006/ole">
            <mc:AlternateContent xmlns:mc="http://schemas.openxmlformats.org/markup-compatibility/2006">
              <mc:Choice xmlns:v="urn:schemas-microsoft-com:vml" Requires="v">
                <p:oleObj spid="_x0000_s8569" name="Equation" r:id="rId3" imgW="1485720" imgH="355320" progId="Equation.DSMT4">
                  <p:embed/>
                </p:oleObj>
              </mc:Choice>
              <mc:Fallback>
                <p:oleObj name="Equation" r:id="rId3" imgW="1485720" imgH="355320" progId="Equation.DSMT4">
                  <p:embed/>
                  <p:pic>
                    <p:nvPicPr>
                      <p:cNvPr id="28" name="Object 27" descr="text Need end text left square bracket i comma text   end text j right square bracket equals k comma"/>
                      <p:cNvPicPr/>
                      <p:nvPr/>
                    </p:nvPicPr>
                    <p:blipFill>
                      <a:blip r:embed="rId4"/>
                      <a:stretch>
                        <a:fillRect/>
                      </a:stretch>
                    </p:blipFill>
                    <p:spPr>
                      <a:xfrm>
                        <a:off x="3110813" y="1664517"/>
                        <a:ext cx="1552037" cy="371426"/>
                      </a:xfrm>
                      <a:prstGeom prst="rect">
                        <a:avLst/>
                      </a:prstGeom>
                    </p:spPr>
                  </p:pic>
                </p:oleObj>
              </mc:Fallback>
            </mc:AlternateContent>
          </a:graphicData>
        </a:graphic>
      </p:graphicFrame>
      <p:sp>
        <p:nvSpPr>
          <p:cNvPr id="18" name="Content Placeholder 17"/>
          <p:cNvSpPr>
            <a:spLocks noGrp="1"/>
          </p:cNvSpPr>
          <p:nvPr>
            <p:ph sz="quarter" idx="17"/>
          </p:nvPr>
        </p:nvSpPr>
        <p:spPr>
          <a:xfrm>
            <a:off x="4702495" y="1662111"/>
            <a:ext cx="3739484" cy="438678"/>
          </a:xfrm>
        </p:spPr>
        <p:txBody>
          <a:bodyPr>
            <a:noAutofit/>
          </a:bodyPr>
          <a:lstStyle/>
          <a:p>
            <a:r>
              <a:rPr lang="en-US" altLang="en-US" sz="2000" dirty="0"/>
              <a:t>then</a:t>
            </a:r>
            <a:r>
              <a:rPr lang="en-US" altLang="en-US" sz="2000" i="1" dirty="0"/>
              <a:t> P</a:t>
            </a:r>
            <a:r>
              <a:rPr lang="en-US" altLang="en-US" sz="2000" i="1" baseline="-25000" dirty="0"/>
              <a:t>i</a:t>
            </a:r>
            <a:r>
              <a:rPr lang="en-US" altLang="en-US" sz="2000" dirty="0"/>
              <a:t> may need </a:t>
            </a:r>
            <a:r>
              <a:rPr lang="en-US" altLang="en-US" sz="2000" i="1" dirty="0"/>
              <a:t>k</a:t>
            </a:r>
            <a:r>
              <a:rPr lang="en-US" altLang="en-US" sz="2000" dirty="0"/>
              <a:t> more instances</a:t>
            </a:r>
            <a:endParaRPr lang="en-US" sz="2000" dirty="0"/>
          </a:p>
        </p:txBody>
      </p:sp>
      <p:sp>
        <p:nvSpPr>
          <p:cNvPr id="19" name="Content Placeholder 18"/>
          <p:cNvSpPr>
            <a:spLocks noGrp="1"/>
          </p:cNvSpPr>
          <p:nvPr>
            <p:ph sz="quarter" idx="18"/>
          </p:nvPr>
        </p:nvSpPr>
        <p:spPr>
          <a:xfrm>
            <a:off x="617141" y="2030545"/>
            <a:ext cx="2683272" cy="395176"/>
          </a:xfrm>
        </p:spPr>
        <p:txBody>
          <a:bodyPr>
            <a:normAutofit lnSpcReduction="10000"/>
          </a:bodyPr>
          <a:lstStyle/>
          <a:p>
            <a:pPr>
              <a:lnSpc>
                <a:spcPct val="100000"/>
              </a:lnSpc>
            </a:pPr>
            <a:r>
              <a:rPr lang="en-US" altLang="en-US" sz="2000" dirty="0"/>
              <a:t>of </a:t>
            </a:r>
            <a:r>
              <a:rPr lang="en-US" altLang="en-US" sz="2000" i="1" dirty="0"/>
              <a:t>R</a:t>
            </a:r>
            <a:r>
              <a:rPr lang="en-US" altLang="en-US" sz="2000" i="1" baseline="-25000" dirty="0"/>
              <a:t>j</a:t>
            </a:r>
            <a:r>
              <a:rPr lang="en-US" altLang="en-US" sz="2000" baseline="-25000" dirty="0"/>
              <a:t> </a:t>
            </a:r>
            <a:r>
              <a:rPr lang="en-US" altLang="en-US" sz="2000" dirty="0"/>
              <a:t>to complete its task</a:t>
            </a:r>
            <a:endParaRPr lang="en-US" sz="2000" dirty="0"/>
          </a:p>
        </p:txBody>
      </p:sp>
      <p:graphicFrame>
        <p:nvGraphicFramePr>
          <p:cNvPr id="11" name="Content Placeholder 10" descr="text Need end text left square bracket i comma text end text j right square bracket equals text Max end text left square bracket i comma text end text j right square bracket minus text Allocation end text left square bracket i comma text end text j right square bracket"/>
          <p:cNvGraphicFramePr>
            <a:graphicFrameLocks noGrp="1" noChangeAspect="1"/>
          </p:cNvGraphicFramePr>
          <p:nvPr>
            <p:ph sz="quarter" idx="25"/>
            <p:extLst>
              <p:ext uri="{D42A27DB-BD31-4B8C-83A1-F6EECF244321}">
                <p14:modId xmlns:p14="http://schemas.microsoft.com/office/powerpoint/2010/main" val="295591271"/>
              </p:ext>
            </p:extLst>
          </p:nvPr>
        </p:nvGraphicFramePr>
        <p:xfrm>
          <a:off x="1966490" y="3045561"/>
          <a:ext cx="4825464" cy="434424"/>
        </p:xfrm>
        <a:graphic>
          <a:graphicData uri="http://schemas.openxmlformats.org/presentationml/2006/ole">
            <mc:AlternateContent xmlns:mc="http://schemas.openxmlformats.org/markup-compatibility/2006">
              <mc:Choice xmlns:v="urn:schemas-microsoft-com:vml" Requires="v">
                <p:oleObj spid="_x0000_s8570" name="Equation" r:id="rId5" imgW="3949560" imgH="355320" progId="Equation.DSMT4">
                  <p:embed/>
                </p:oleObj>
              </mc:Choice>
              <mc:Fallback>
                <p:oleObj name="Equation" r:id="rId5" imgW="3949560" imgH="355320" progId="Equation.DSMT4">
                  <p:embed/>
                  <p:pic>
                    <p:nvPicPr>
                      <p:cNvPr id="29" name="Object 28" descr="text Need end text left square bracket i comma text end text j right square bracket equals text Max end text left square bracket i comma text end text j right square bracket minus text Allocation end text left square bracket i comma text end text j right square bracket"/>
                      <p:cNvPicPr/>
                      <p:nvPr/>
                    </p:nvPicPr>
                    <p:blipFill>
                      <a:blip r:embed="rId6"/>
                      <a:stretch>
                        <a:fillRect/>
                      </a:stretch>
                    </p:blipFill>
                    <p:spPr>
                      <a:xfrm>
                        <a:off x="1966490" y="3045561"/>
                        <a:ext cx="4825464" cy="434424"/>
                      </a:xfrm>
                      <a:prstGeom prst="rect">
                        <a:avLst/>
                      </a:prstGeom>
                    </p:spPr>
                  </p:pic>
                </p:oleObj>
              </mc:Fallback>
            </mc:AlternateContent>
          </a:graphicData>
        </a:graphic>
      </p:graphicFrame>
      <p:sp>
        <p:nvSpPr>
          <p:cNvPr id="4" name="Slide Number Placeholder 3"/>
          <p:cNvSpPr>
            <a:spLocks noGrp="1"/>
          </p:cNvSpPr>
          <p:nvPr>
            <p:ph type="sldNum" sz="quarter" idx="10"/>
          </p:nvPr>
        </p:nvSpPr>
        <p:spPr/>
        <p:txBody>
          <a:bodyPr/>
          <a:lstStyle/>
          <a:p>
            <a:fld id="{D06C706D-0964-7842-B7B8-C5D733700528}" type="slidenum">
              <a:rPr lang="en-US" smtClean="0"/>
              <a:t>29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7728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Chapter Objectives</a:t>
            </a:r>
            <a:endParaRPr lang="en-US"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To develop a description of deadlocks, which prevent sets of concurrent processes from completing their tasks</a:t>
            </a:r>
          </a:p>
          <a:p>
            <a:pPr marL="291600" indent="-291600">
              <a:lnSpc>
                <a:spcPct val="100000"/>
              </a:lnSpc>
              <a:buFont typeface="Arial" panose="020B0604020202020204" pitchFamily="34" charset="0"/>
              <a:buChar char="•"/>
            </a:pPr>
            <a:r>
              <a:rPr lang="en-US" altLang="en-US" dirty="0"/>
              <a:t>To present a number of different methods for preventing or avoiding deadlocks in a computer system</a:t>
            </a:r>
            <a:endParaRPr lang="en-US" dirty="0"/>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3</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70693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2508" y="745068"/>
            <a:ext cx="8470670" cy="664347"/>
          </a:xfrm>
        </p:spPr>
        <p:txBody>
          <a:bodyPr>
            <a:normAutofit/>
          </a:bodyPr>
          <a:lstStyle/>
          <a:p>
            <a:r>
              <a:rPr lang="en-US" dirty="0"/>
              <a:t>Safety Algorithm</a:t>
            </a:r>
          </a:p>
        </p:txBody>
      </p:sp>
      <p:sp>
        <p:nvSpPr>
          <p:cNvPr id="7" name="Content Placeholder 6"/>
          <p:cNvSpPr>
            <a:spLocks noGrp="1"/>
          </p:cNvSpPr>
          <p:nvPr>
            <p:ph sz="quarter" idx="12"/>
          </p:nvPr>
        </p:nvSpPr>
        <p:spPr>
          <a:xfrm>
            <a:off x="330345" y="1579757"/>
            <a:ext cx="8471391" cy="407979"/>
          </a:xfrm>
        </p:spPr>
        <p:txBody>
          <a:bodyPr>
            <a:normAutofit/>
          </a:bodyPr>
          <a:lstStyle/>
          <a:p>
            <a:pPr marL="403200" indent="-403200">
              <a:lnSpc>
                <a:spcPct val="100000"/>
              </a:lnSpc>
              <a:buFont typeface="+mj-lt"/>
              <a:buAutoNum type="arabicPeriod"/>
            </a:pPr>
            <a:r>
              <a:rPr lang="en-US" altLang="en-US" sz="2000" dirty="0"/>
              <a:t>Let </a:t>
            </a:r>
            <a:r>
              <a:rPr lang="en-US" altLang="en-US" sz="2000" b="1" i="1" dirty="0">
                <a:solidFill>
                  <a:srgbClr val="000000"/>
                </a:solidFill>
              </a:rPr>
              <a:t>Work</a:t>
            </a:r>
            <a:r>
              <a:rPr lang="en-US" altLang="en-US" sz="2000" i="1" dirty="0">
                <a:solidFill>
                  <a:srgbClr val="000000"/>
                </a:solidFill>
              </a:rPr>
              <a:t> </a:t>
            </a:r>
            <a:r>
              <a:rPr lang="en-US" altLang="en-US" sz="2000" dirty="0"/>
              <a:t>and </a:t>
            </a:r>
            <a:r>
              <a:rPr lang="en-US" altLang="en-US" sz="2000" b="1" i="1" dirty="0">
                <a:solidFill>
                  <a:srgbClr val="000000"/>
                </a:solidFill>
              </a:rPr>
              <a:t>Finish</a:t>
            </a:r>
            <a:r>
              <a:rPr lang="en-US" altLang="en-US" sz="2000" dirty="0">
                <a:solidFill>
                  <a:srgbClr val="000000"/>
                </a:solidFill>
              </a:rPr>
              <a:t> </a:t>
            </a:r>
            <a:r>
              <a:rPr lang="en-US" altLang="en-US" sz="2000" dirty="0"/>
              <a:t>be vectors of length</a:t>
            </a:r>
            <a:r>
              <a:rPr lang="en-US" altLang="en-US" sz="2000" i="1" dirty="0"/>
              <a:t> m</a:t>
            </a:r>
            <a:r>
              <a:rPr lang="en-US" altLang="en-US" sz="2000" dirty="0"/>
              <a:t> and</a:t>
            </a:r>
            <a:r>
              <a:rPr lang="en-US" altLang="en-US" sz="2000" i="1" dirty="0"/>
              <a:t> n</a:t>
            </a:r>
            <a:r>
              <a:rPr lang="en-US" altLang="en-US" sz="2000" dirty="0"/>
              <a:t>, respectively. Initialize:</a:t>
            </a:r>
          </a:p>
        </p:txBody>
      </p:sp>
      <p:graphicFrame>
        <p:nvGraphicFramePr>
          <p:cNvPr id="22" name="Content Placeholder 21" descr="table attributes column align left end attributes row cell text Work end text equals text Available end text end cell row cell text Finish end text left square bracket i right square bracket equals text false  end text for text end text i equals 0 comma text end text 1 comma text  end text ... comma text   end text n minus 1 end cell end table"/>
          <p:cNvGraphicFramePr>
            <a:graphicFrameLocks noGrp="1" noChangeAspect="1"/>
          </p:cNvGraphicFramePr>
          <p:nvPr>
            <p:ph sz="quarter" idx="25"/>
            <p:extLst>
              <p:ext uri="{D42A27DB-BD31-4B8C-83A1-F6EECF244321}">
                <p14:modId xmlns:p14="http://schemas.microsoft.com/office/powerpoint/2010/main" val="1367832952"/>
              </p:ext>
            </p:extLst>
          </p:nvPr>
        </p:nvGraphicFramePr>
        <p:xfrm>
          <a:off x="2787813" y="2100701"/>
          <a:ext cx="3306182" cy="633581"/>
        </p:xfrm>
        <a:graphic>
          <a:graphicData uri="http://schemas.openxmlformats.org/presentationml/2006/ole">
            <mc:AlternateContent xmlns:mc="http://schemas.openxmlformats.org/markup-compatibility/2006">
              <mc:Choice xmlns:v="urn:schemas-microsoft-com:vml" Requires="v">
                <p:oleObj spid="_x0000_s9939" name="Equation" r:id="rId3" imgW="3644640" imgH="698400" progId="Equation.DSMT4">
                  <p:embed/>
                </p:oleObj>
              </mc:Choice>
              <mc:Fallback>
                <p:oleObj name="Equation" r:id="rId3" imgW="3644640" imgH="698400" progId="Equation.DSMT4">
                  <p:embed/>
                  <p:pic>
                    <p:nvPicPr>
                      <p:cNvPr id="17" name="Object 16" descr="table attributes column align left end attributes row cell text Work end text equals text Available end text end cell row cell text Finish end text left square bracket i right square bracket equals text false  end text for text end text i equals 0 comma text end text 1 comma text  end text ... comma text   end text n minus 1 end cell end table"/>
                      <p:cNvPicPr/>
                      <p:nvPr/>
                    </p:nvPicPr>
                    <p:blipFill>
                      <a:blip r:embed="rId4"/>
                      <a:stretch>
                        <a:fillRect/>
                      </a:stretch>
                    </p:blipFill>
                    <p:spPr>
                      <a:xfrm>
                        <a:off x="2787813" y="2100701"/>
                        <a:ext cx="3306182" cy="633581"/>
                      </a:xfrm>
                      <a:prstGeom prst="rect">
                        <a:avLst/>
                      </a:prstGeom>
                    </p:spPr>
                  </p:pic>
                </p:oleObj>
              </mc:Fallback>
            </mc:AlternateContent>
          </a:graphicData>
        </a:graphic>
      </p:graphicFrame>
      <p:sp>
        <p:nvSpPr>
          <p:cNvPr id="32" name="Content Placeholder 27"/>
          <p:cNvSpPr>
            <a:spLocks noGrp="1"/>
          </p:cNvSpPr>
          <p:nvPr>
            <p:ph sz="quarter" idx="23"/>
          </p:nvPr>
        </p:nvSpPr>
        <p:spPr>
          <a:xfrm>
            <a:off x="330345" y="2912357"/>
            <a:ext cx="3477157" cy="414057"/>
          </a:xfrm>
        </p:spPr>
        <p:txBody>
          <a:bodyPr>
            <a:normAutofit/>
          </a:bodyPr>
          <a:lstStyle/>
          <a:p>
            <a:pPr marL="402336" indent="-402336">
              <a:buFont typeface="+mj-lt"/>
              <a:buAutoNum type="arabicPeriod" startAt="2"/>
            </a:pPr>
            <a:r>
              <a:rPr lang="en-US" altLang="en-US" sz="2000" dirty="0"/>
              <a:t>Find an </a:t>
            </a:r>
            <a:r>
              <a:rPr lang="en-US" altLang="en-US" sz="2000" b="1" i="1" dirty="0" err="1"/>
              <a:t>i</a:t>
            </a:r>
            <a:r>
              <a:rPr lang="en-US" altLang="en-US" sz="2000" i="1" dirty="0"/>
              <a:t> </a:t>
            </a:r>
            <a:r>
              <a:rPr lang="en-US" altLang="en-US" sz="2000" dirty="0"/>
              <a:t>such that both: </a:t>
            </a:r>
          </a:p>
        </p:txBody>
      </p:sp>
      <p:graphicFrame>
        <p:nvGraphicFramePr>
          <p:cNvPr id="24" name="Content Placeholder 23" descr="table attributes columnalign left end attributes row cell left parenthesis a right parenthesis text  Finish end text left square bracket i right square bracket equals text false end text end cell row cell left parenthesis b right parenthesis text  Need end text subscript i less or equal than text Work end text end cell end table"/>
          <p:cNvGraphicFramePr>
            <a:graphicFrameLocks noGrp="1" noChangeAspect="1"/>
          </p:cNvGraphicFramePr>
          <p:nvPr>
            <p:ph sz="quarter" idx="22"/>
            <p:extLst>
              <p:ext uri="{D42A27DB-BD31-4B8C-83A1-F6EECF244321}">
                <p14:modId xmlns:p14="http://schemas.microsoft.com/office/powerpoint/2010/main" val="2116479742"/>
              </p:ext>
            </p:extLst>
          </p:nvPr>
        </p:nvGraphicFramePr>
        <p:xfrm>
          <a:off x="965200" y="3305572"/>
          <a:ext cx="2043113" cy="718873"/>
        </p:xfrm>
        <a:graphic>
          <a:graphicData uri="http://schemas.openxmlformats.org/presentationml/2006/ole">
            <mc:AlternateContent xmlns:mc="http://schemas.openxmlformats.org/markup-compatibility/2006">
              <mc:Choice xmlns:v="urn:schemas-microsoft-com:vml" Requires="v">
                <p:oleObj spid="_x0000_s9940" name="Equation" r:id="rId5" imgW="2057400" imgH="723600" progId="Equation.DSMT4">
                  <p:embed/>
                </p:oleObj>
              </mc:Choice>
              <mc:Fallback>
                <p:oleObj name="Equation" r:id="rId5" imgW="2057400" imgH="723600" progId="Equation.DSMT4">
                  <p:embed/>
                  <p:pic>
                    <p:nvPicPr>
                      <p:cNvPr id="19" name="Object 18" descr="table attributes columnalign left end attributes row cell left parenthesis a right parenthesis text  Finish end text left square bracket i right square bracket equals text false end text end cell row cell left parenthesis b right parenthesis text  Need end text subscript i less or equal than text Work end text end cell end table"/>
                      <p:cNvPicPr/>
                      <p:nvPr/>
                    </p:nvPicPr>
                    <p:blipFill>
                      <a:blip r:embed="rId6"/>
                      <a:stretch>
                        <a:fillRect/>
                      </a:stretch>
                    </p:blipFill>
                    <p:spPr>
                      <a:xfrm>
                        <a:off x="965200" y="3305572"/>
                        <a:ext cx="2043113" cy="718873"/>
                      </a:xfrm>
                      <a:prstGeom prst="rect">
                        <a:avLst/>
                      </a:prstGeom>
                    </p:spPr>
                  </p:pic>
                </p:oleObj>
              </mc:Fallback>
            </mc:AlternateContent>
          </a:graphicData>
        </a:graphic>
      </p:graphicFrame>
      <p:sp>
        <p:nvSpPr>
          <p:cNvPr id="16" name="Content Placeholder 25"/>
          <p:cNvSpPr>
            <a:spLocks noGrp="1"/>
          </p:cNvSpPr>
          <p:nvPr>
            <p:ph sz="quarter" idx="22"/>
          </p:nvPr>
        </p:nvSpPr>
        <p:spPr>
          <a:xfrm>
            <a:off x="330345" y="4077239"/>
            <a:ext cx="3761760" cy="413764"/>
          </a:xfrm>
        </p:spPr>
        <p:txBody>
          <a:bodyPr>
            <a:normAutofit/>
          </a:bodyPr>
          <a:lstStyle/>
          <a:p>
            <a:pPr marL="800100" lvl="1" indent="-800100">
              <a:buNone/>
            </a:pPr>
            <a:r>
              <a:rPr lang="en-US" altLang="en-US" sz="1800" dirty="0">
                <a:sym typeface="Symbol" panose="05050102010706020507" pitchFamily="18" charset="2"/>
              </a:rPr>
              <a:t>If no such</a:t>
            </a:r>
            <a:r>
              <a:rPr lang="en-US" altLang="en-US" sz="1800" b="1" dirty="0">
                <a:sym typeface="Symbol" panose="05050102010706020507" pitchFamily="18" charset="2"/>
              </a:rPr>
              <a:t> </a:t>
            </a:r>
            <a:r>
              <a:rPr lang="en-US" altLang="en-US" sz="1800" b="1" i="1" dirty="0">
                <a:sym typeface="Symbol" panose="05050102010706020507" pitchFamily="18" charset="2"/>
              </a:rPr>
              <a:t>i </a:t>
            </a:r>
            <a:r>
              <a:rPr lang="en-US" altLang="en-US" sz="1800" dirty="0">
                <a:sym typeface="Symbol" panose="05050102010706020507" pitchFamily="18" charset="2"/>
              </a:rPr>
              <a:t>exists, go to step 4</a:t>
            </a:r>
          </a:p>
        </p:txBody>
      </p:sp>
      <p:sp>
        <p:nvSpPr>
          <p:cNvPr id="15" name="Content Placeholder 14"/>
          <p:cNvSpPr>
            <a:spLocks noGrp="1"/>
          </p:cNvSpPr>
          <p:nvPr>
            <p:ph sz="quarter" idx="20"/>
          </p:nvPr>
        </p:nvSpPr>
        <p:spPr>
          <a:xfrm>
            <a:off x="330345" y="4435105"/>
            <a:ext cx="413430" cy="389997"/>
          </a:xfrm>
        </p:spPr>
        <p:txBody>
          <a:bodyPr>
            <a:normAutofit fontScale="92500" lnSpcReduction="10000"/>
          </a:bodyPr>
          <a:lstStyle/>
          <a:p>
            <a:pPr marL="403200" indent="-403200">
              <a:lnSpc>
                <a:spcPct val="110000"/>
              </a:lnSpc>
              <a:buFont typeface="+mj-lt"/>
              <a:buAutoNum type="arabicPeriod" startAt="3"/>
            </a:pPr>
            <a:r>
              <a:rPr lang="en-US" altLang="en-US" sz="2000" dirty="0"/>
              <a:t> </a:t>
            </a:r>
            <a:endParaRPr lang="en-US" altLang="en-US" sz="2000" baseline="-25000" dirty="0"/>
          </a:p>
        </p:txBody>
      </p:sp>
      <p:graphicFrame>
        <p:nvGraphicFramePr>
          <p:cNvPr id="29" name="Content Placeholder 28" descr="table attributes column align left end attributes row cell text Work end text equals text Work end text plus text Allocation end text subscript text i end text end subscript end cell row cell text Finish end text left square bracket i right square bracket equals text true end text end cell end table"/>
          <p:cNvGraphicFramePr>
            <a:graphicFrameLocks noGrp="1" noChangeAspect="1"/>
          </p:cNvGraphicFramePr>
          <p:nvPr>
            <p:ph sz="quarter" idx="22"/>
            <p:extLst>
              <p:ext uri="{D42A27DB-BD31-4B8C-83A1-F6EECF244321}">
                <p14:modId xmlns:p14="http://schemas.microsoft.com/office/powerpoint/2010/main" val="2723149334"/>
              </p:ext>
            </p:extLst>
          </p:nvPr>
        </p:nvGraphicFramePr>
        <p:xfrm>
          <a:off x="849728" y="4493635"/>
          <a:ext cx="2603837" cy="700092"/>
        </p:xfrm>
        <a:graphic>
          <a:graphicData uri="http://schemas.openxmlformats.org/presentationml/2006/ole">
            <mc:AlternateContent xmlns:mc="http://schemas.openxmlformats.org/markup-compatibility/2006">
              <mc:Choice xmlns:v="urn:schemas-microsoft-com:vml" Requires="v">
                <p:oleObj spid="_x0000_s9941" name="Equation" r:id="rId7" imgW="2692080" imgH="723600" progId="Equation.DSMT4">
                  <p:embed/>
                </p:oleObj>
              </mc:Choice>
              <mc:Fallback>
                <p:oleObj name="Equation" r:id="rId7" imgW="2692080" imgH="723600" progId="Equation.DSMT4">
                  <p:embed/>
                  <p:pic>
                    <p:nvPicPr>
                      <p:cNvPr id="21" name="Object 20" descr="table attributes column align left end attributes row cell text Work end text equals text Work end text plus text Allocation end text subscript text i end text end subscript end cell row cell text Finish end text left square bracket i right square bracket equals text true end text end cell end table"/>
                      <p:cNvPicPr/>
                      <p:nvPr/>
                    </p:nvPicPr>
                    <p:blipFill>
                      <a:blip r:embed="rId8"/>
                      <a:stretch>
                        <a:fillRect/>
                      </a:stretch>
                    </p:blipFill>
                    <p:spPr>
                      <a:xfrm>
                        <a:off x="849728" y="4493635"/>
                        <a:ext cx="2603837" cy="700092"/>
                      </a:xfrm>
                      <a:prstGeom prst="rect">
                        <a:avLst/>
                      </a:prstGeom>
                    </p:spPr>
                  </p:pic>
                </p:oleObj>
              </mc:Fallback>
            </mc:AlternateContent>
          </a:graphicData>
        </a:graphic>
      </p:graphicFrame>
      <p:sp>
        <p:nvSpPr>
          <p:cNvPr id="8" name="Content Placeholder 7"/>
          <p:cNvSpPr>
            <a:spLocks noGrp="1"/>
          </p:cNvSpPr>
          <p:nvPr>
            <p:ph sz="quarter" idx="13"/>
          </p:nvPr>
        </p:nvSpPr>
        <p:spPr>
          <a:xfrm>
            <a:off x="887182" y="5249301"/>
            <a:ext cx="1480821" cy="380009"/>
          </a:xfrm>
        </p:spPr>
        <p:txBody>
          <a:bodyPr>
            <a:noAutofit/>
          </a:bodyPr>
          <a:lstStyle/>
          <a:p>
            <a:pPr>
              <a:lnSpc>
                <a:spcPct val="100000"/>
              </a:lnSpc>
            </a:pPr>
            <a:r>
              <a:rPr lang="en-US" altLang="en-US" sz="2000" dirty="0"/>
              <a:t>go to step 2</a:t>
            </a:r>
          </a:p>
        </p:txBody>
      </p:sp>
      <p:sp>
        <p:nvSpPr>
          <p:cNvPr id="10" name="Content Placeholder 9"/>
          <p:cNvSpPr>
            <a:spLocks noGrp="1"/>
          </p:cNvSpPr>
          <p:nvPr>
            <p:ph sz="quarter" idx="15"/>
          </p:nvPr>
        </p:nvSpPr>
        <p:spPr>
          <a:xfrm>
            <a:off x="330346" y="5749495"/>
            <a:ext cx="847055" cy="470848"/>
          </a:xfrm>
        </p:spPr>
        <p:txBody>
          <a:bodyPr>
            <a:normAutofit/>
          </a:bodyPr>
          <a:lstStyle/>
          <a:p>
            <a:pPr marL="403200" indent="-403200">
              <a:lnSpc>
                <a:spcPct val="100000"/>
              </a:lnSpc>
              <a:buFont typeface="+mj-lt"/>
              <a:buAutoNum type="arabicPeriod" startAt="4"/>
            </a:pPr>
            <a:r>
              <a:rPr lang="en-US" altLang="en-US" sz="2000" dirty="0"/>
              <a:t>If</a:t>
            </a:r>
          </a:p>
        </p:txBody>
      </p:sp>
      <p:graphicFrame>
        <p:nvGraphicFramePr>
          <p:cNvPr id="31" name="Content Placeholder 30" descr="text Finish end text left square bracket i right square bracket equals equals text true end text"/>
          <p:cNvGraphicFramePr>
            <a:graphicFrameLocks noGrp="1" noChangeAspect="1"/>
          </p:cNvGraphicFramePr>
          <p:nvPr>
            <p:ph sz="quarter" idx="23"/>
            <p:extLst>
              <p:ext uri="{D42A27DB-BD31-4B8C-83A1-F6EECF244321}">
                <p14:modId xmlns:p14="http://schemas.microsoft.com/office/powerpoint/2010/main" val="2876211623"/>
              </p:ext>
            </p:extLst>
          </p:nvPr>
        </p:nvGraphicFramePr>
        <p:xfrm>
          <a:off x="1123881" y="5808203"/>
          <a:ext cx="1491476" cy="302618"/>
        </p:xfrm>
        <a:graphic>
          <a:graphicData uri="http://schemas.openxmlformats.org/presentationml/2006/ole">
            <mc:AlternateContent xmlns:mc="http://schemas.openxmlformats.org/markup-compatibility/2006">
              <mc:Choice xmlns:v="urn:schemas-microsoft-com:vml" Requires="v">
                <p:oleObj spid="_x0000_s9942" name="Equation" r:id="rId9" imgW="1752480" imgH="355320" progId="Equation.DSMT4">
                  <p:embed/>
                </p:oleObj>
              </mc:Choice>
              <mc:Fallback>
                <p:oleObj name="Equation" r:id="rId9" imgW="1752480" imgH="355320" progId="Equation.DSMT4">
                  <p:embed/>
                  <p:pic>
                    <p:nvPicPr>
                      <p:cNvPr id="28" name="Object 27" descr="text Finish end text left square bracket i right square bracket equals equals text true end text"/>
                      <p:cNvPicPr/>
                      <p:nvPr/>
                    </p:nvPicPr>
                    <p:blipFill>
                      <a:blip r:embed="rId10"/>
                      <a:stretch>
                        <a:fillRect/>
                      </a:stretch>
                    </p:blipFill>
                    <p:spPr>
                      <a:xfrm>
                        <a:off x="1123881" y="5808203"/>
                        <a:ext cx="1491476" cy="302618"/>
                      </a:xfrm>
                      <a:prstGeom prst="rect">
                        <a:avLst/>
                      </a:prstGeom>
                    </p:spPr>
                  </p:pic>
                </p:oleObj>
              </mc:Fallback>
            </mc:AlternateContent>
          </a:graphicData>
        </a:graphic>
      </p:graphicFrame>
      <p:sp>
        <p:nvSpPr>
          <p:cNvPr id="11" name="Content Placeholder 10"/>
          <p:cNvSpPr>
            <a:spLocks noGrp="1"/>
          </p:cNvSpPr>
          <p:nvPr>
            <p:ph sz="quarter" idx="16"/>
          </p:nvPr>
        </p:nvSpPr>
        <p:spPr>
          <a:xfrm>
            <a:off x="2756207" y="5756376"/>
            <a:ext cx="4419641" cy="391352"/>
          </a:xfrm>
        </p:spPr>
        <p:txBody>
          <a:bodyPr>
            <a:noAutofit/>
          </a:bodyPr>
          <a:lstStyle/>
          <a:p>
            <a:pPr>
              <a:lnSpc>
                <a:spcPct val="100000"/>
              </a:lnSpc>
            </a:pPr>
            <a:r>
              <a:rPr lang="en-US" altLang="en-US" sz="2000" dirty="0"/>
              <a:t>for all </a:t>
            </a:r>
            <a:r>
              <a:rPr lang="en-US" altLang="en-US" sz="2000" b="1" i="1" dirty="0"/>
              <a:t>i</a:t>
            </a:r>
            <a:r>
              <a:rPr lang="en-US" altLang="en-US" sz="2000" dirty="0"/>
              <a:t>, then the system is in a safe state</a:t>
            </a:r>
          </a:p>
        </p:txBody>
      </p:sp>
      <p:sp>
        <p:nvSpPr>
          <p:cNvPr id="4" name="Slide Number Placeholder 3"/>
          <p:cNvSpPr>
            <a:spLocks noGrp="1"/>
          </p:cNvSpPr>
          <p:nvPr>
            <p:ph type="sldNum" sz="quarter" idx="10"/>
          </p:nvPr>
        </p:nvSpPr>
        <p:spPr/>
        <p:txBody>
          <a:bodyPr/>
          <a:lstStyle/>
          <a:p>
            <a:fld id="{D06C706D-0964-7842-B7B8-C5D733700528}" type="slidenum">
              <a:rPr lang="en-US" smtClean="0"/>
              <a:t>30</a:t>
            </a:fld>
            <a:endParaRPr lang="en-US" dirty="0"/>
          </a:p>
        </p:txBody>
      </p:sp>
      <p:sp>
        <p:nvSpPr>
          <p:cNvPr id="5" name="Footer Placeholder 4"/>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169079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2508" y="745068"/>
            <a:ext cx="8470670" cy="676511"/>
          </a:xfrm>
        </p:spPr>
        <p:txBody>
          <a:bodyPr>
            <a:noAutofit/>
          </a:bodyPr>
          <a:lstStyle/>
          <a:p>
            <a:r>
              <a:rPr lang="en-US" altLang="en-US" sz="3600" kern="0" dirty="0">
                <a:latin typeface="+mn-lt"/>
                <a:ea typeface="MS PGothic" pitchFamily="34" charset="-128"/>
              </a:rPr>
              <a:t>Resource-Request Algorithm for Process </a:t>
            </a:r>
            <a:r>
              <a:rPr lang="en-US" altLang="en-US" sz="3600" i="1" kern="0" dirty="0">
                <a:latin typeface="+mn-lt"/>
                <a:ea typeface="MS PGothic" pitchFamily="34" charset="-128"/>
              </a:rPr>
              <a:t>P</a:t>
            </a:r>
            <a:r>
              <a:rPr lang="en-US" altLang="en-US" sz="3600" i="1" kern="0" baseline="-25000" dirty="0">
                <a:latin typeface="+mn-lt"/>
                <a:ea typeface="MS PGothic" pitchFamily="34" charset="-128"/>
              </a:rPr>
              <a:t>i</a:t>
            </a:r>
            <a:endParaRPr lang="en-US" sz="3600" i="1" dirty="0">
              <a:latin typeface="+mn-lt"/>
            </a:endParaRPr>
          </a:p>
        </p:txBody>
      </p:sp>
      <p:sp>
        <p:nvSpPr>
          <p:cNvPr id="7" name="Content Placeholder 6"/>
          <p:cNvSpPr>
            <a:spLocks noGrp="1"/>
          </p:cNvSpPr>
          <p:nvPr>
            <p:ph sz="quarter" idx="12"/>
          </p:nvPr>
        </p:nvSpPr>
        <p:spPr>
          <a:xfrm>
            <a:off x="333227" y="1576528"/>
            <a:ext cx="4570412" cy="407209"/>
          </a:xfrm>
        </p:spPr>
        <p:txBody>
          <a:bodyPr>
            <a:normAutofit/>
          </a:bodyPr>
          <a:lstStyle/>
          <a:p>
            <a:pPr>
              <a:lnSpc>
                <a:spcPct val="100000"/>
              </a:lnSpc>
            </a:pPr>
            <a:r>
              <a:rPr lang="en-US" altLang="en-US" sz="2000" b="1" i="1" dirty="0"/>
              <a:t>Request</a:t>
            </a:r>
            <a:r>
              <a:rPr lang="en-US" altLang="en-US" sz="2000" b="1" i="1" baseline="-25000" dirty="0"/>
              <a:t>i</a:t>
            </a:r>
            <a:r>
              <a:rPr lang="en-US" altLang="en-US" sz="2000" dirty="0"/>
              <a:t> = request vector for process </a:t>
            </a:r>
            <a:r>
              <a:rPr lang="en-US" altLang="en-US" sz="2000" b="1" i="1" dirty="0"/>
              <a:t>P</a:t>
            </a:r>
            <a:r>
              <a:rPr lang="en-US" altLang="en-US" sz="2000" b="1" i="1" baseline="-25000" dirty="0"/>
              <a:t>i</a:t>
            </a:r>
            <a:r>
              <a:rPr lang="en-US" altLang="en-US" sz="2000" dirty="0"/>
              <a:t>. If</a:t>
            </a:r>
            <a:endParaRPr lang="en-US" sz="2000" dirty="0"/>
          </a:p>
        </p:txBody>
      </p:sp>
      <p:graphicFrame>
        <p:nvGraphicFramePr>
          <p:cNvPr id="15" name="Content Placeholder 14" descr="text Request end text subscript text i end text end subscript left square bracket j right square bracket equals k"/>
          <p:cNvGraphicFramePr>
            <a:graphicFrameLocks noGrp="1" noChangeAspect="1"/>
          </p:cNvGraphicFramePr>
          <p:nvPr>
            <p:ph sz="quarter" idx="25"/>
            <p:extLst>
              <p:ext uri="{D42A27DB-BD31-4B8C-83A1-F6EECF244321}">
                <p14:modId xmlns:p14="http://schemas.microsoft.com/office/powerpoint/2010/main" val="426851269"/>
              </p:ext>
            </p:extLst>
          </p:nvPr>
        </p:nvGraphicFramePr>
        <p:xfrm>
          <a:off x="4857229" y="1633291"/>
          <a:ext cx="1521455" cy="327698"/>
        </p:xfrm>
        <a:graphic>
          <a:graphicData uri="http://schemas.openxmlformats.org/presentationml/2006/ole">
            <mc:AlternateContent xmlns:mc="http://schemas.openxmlformats.org/markup-compatibility/2006">
              <mc:Choice xmlns:v="urn:schemas-microsoft-com:vml" Requires="v">
                <p:oleObj spid="_x0000_s10573" name="Equation" r:id="rId3" imgW="1650960" imgH="355320" progId="Equation.DSMT4">
                  <p:embed/>
                </p:oleObj>
              </mc:Choice>
              <mc:Fallback>
                <p:oleObj name="Equation" r:id="rId3" imgW="1650960" imgH="355320" progId="Equation.DSMT4">
                  <p:embed/>
                  <p:pic>
                    <p:nvPicPr>
                      <p:cNvPr id="28" name="Object 27" descr="text Request end text subscript text i end text end subscript left square bracket j right square bracket equals k"/>
                      <p:cNvPicPr/>
                      <p:nvPr/>
                    </p:nvPicPr>
                    <p:blipFill>
                      <a:blip r:embed="rId4"/>
                      <a:stretch>
                        <a:fillRect/>
                      </a:stretch>
                    </p:blipFill>
                    <p:spPr>
                      <a:xfrm>
                        <a:off x="4857229" y="1633291"/>
                        <a:ext cx="1521455" cy="327698"/>
                      </a:xfrm>
                      <a:prstGeom prst="rect">
                        <a:avLst/>
                      </a:prstGeom>
                    </p:spPr>
                  </p:pic>
                </p:oleObj>
              </mc:Fallback>
            </mc:AlternateContent>
          </a:graphicData>
        </a:graphic>
      </p:graphicFrame>
      <p:sp>
        <p:nvSpPr>
          <p:cNvPr id="18" name="Content Placeholder 17"/>
          <p:cNvSpPr>
            <a:spLocks noGrp="1"/>
          </p:cNvSpPr>
          <p:nvPr>
            <p:ph sz="quarter" idx="17"/>
          </p:nvPr>
        </p:nvSpPr>
        <p:spPr>
          <a:xfrm>
            <a:off x="6461323" y="1600341"/>
            <a:ext cx="1887775" cy="438678"/>
          </a:xfrm>
        </p:spPr>
        <p:txBody>
          <a:bodyPr>
            <a:noAutofit/>
          </a:bodyPr>
          <a:lstStyle/>
          <a:p>
            <a:pPr>
              <a:lnSpc>
                <a:spcPct val="100000"/>
              </a:lnSpc>
            </a:pPr>
            <a:r>
              <a:rPr lang="en-US" altLang="en-US" sz="2000" dirty="0"/>
              <a:t>then process </a:t>
            </a:r>
            <a:r>
              <a:rPr lang="en-US" altLang="en-US" sz="2000" b="1" i="1" dirty="0"/>
              <a:t>P</a:t>
            </a:r>
            <a:r>
              <a:rPr lang="en-US" altLang="en-US" sz="2000" b="1" i="1" baseline="-25000" dirty="0"/>
              <a:t>i</a:t>
            </a:r>
            <a:endParaRPr lang="en-US" sz="2000" dirty="0"/>
          </a:p>
        </p:txBody>
      </p:sp>
      <p:sp>
        <p:nvSpPr>
          <p:cNvPr id="19" name="Content Placeholder 18"/>
          <p:cNvSpPr>
            <a:spLocks noGrp="1"/>
          </p:cNvSpPr>
          <p:nvPr>
            <p:ph sz="quarter" idx="18"/>
          </p:nvPr>
        </p:nvSpPr>
        <p:spPr>
          <a:xfrm>
            <a:off x="333946" y="1956046"/>
            <a:ext cx="4081036" cy="395176"/>
          </a:xfrm>
        </p:spPr>
        <p:txBody>
          <a:bodyPr>
            <a:normAutofit lnSpcReduction="10000"/>
          </a:bodyPr>
          <a:lstStyle/>
          <a:p>
            <a:pPr>
              <a:lnSpc>
                <a:spcPct val="100000"/>
              </a:lnSpc>
            </a:pPr>
            <a:r>
              <a:rPr lang="en-US" altLang="en-US" sz="2000" dirty="0"/>
              <a:t>wants </a:t>
            </a:r>
            <a:r>
              <a:rPr lang="en-US" altLang="en-US" sz="2000" b="1" i="1" dirty="0"/>
              <a:t>k</a:t>
            </a:r>
            <a:r>
              <a:rPr lang="en-US" altLang="en-US" sz="2000" dirty="0"/>
              <a:t> instances of resource type </a:t>
            </a:r>
            <a:r>
              <a:rPr lang="en-US" altLang="en-US" sz="2000" b="1" i="1" dirty="0"/>
              <a:t>R</a:t>
            </a:r>
            <a:r>
              <a:rPr lang="en-US" altLang="en-US" sz="2000" b="1" i="1" baseline="-25000" dirty="0"/>
              <a:t>j</a:t>
            </a:r>
            <a:endParaRPr lang="en-US" altLang="en-US" sz="2000" b="1" baseline="-25000" dirty="0"/>
          </a:p>
        </p:txBody>
      </p:sp>
      <p:sp>
        <p:nvSpPr>
          <p:cNvPr id="10" name="Content Placeholder 17"/>
          <p:cNvSpPr>
            <a:spLocks noGrp="1"/>
          </p:cNvSpPr>
          <p:nvPr>
            <p:ph sz="quarter" idx="17"/>
          </p:nvPr>
        </p:nvSpPr>
        <p:spPr>
          <a:xfrm>
            <a:off x="334642" y="2448858"/>
            <a:ext cx="8469974" cy="1754906"/>
          </a:xfrm>
        </p:spPr>
        <p:txBody>
          <a:bodyPr>
            <a:noAutofit/>
          </a:bodyPr>
          <a:lstStyle/>
          <a:p>
            <a:pPr marL="403200" lvl="1" indent="-403200">
              <a:lnSpc>
                <a:spcPct val="100000"/>
              </a:lnSpc>
              <a:spcBef>
                <a:spcPts val="1000"/>
              </a:spcBef>
              <a:buFont typeface="+mj-lt"/>
              <a:buAutoNum type="arabicPeriod"/>
            </a:pPr>
            <a:r>
              <a:rPr lang="en-US" altLang="en-US" sz="1800" dirty="0"/>
              <a:t>If </a:t>
            </a:r>
            <a:r>
              <a:rPr lang="en-US" altLang="en-US" sz="1800" b="1" i="1" dirty="0"/>
              <a:t>Request</a:t>
            </a:r>
            <a:r>
              <a:rPr lang="en-US" altLang="en-US" sz="1800" b="1" i="1" baseline="-25000" dirty="0"/>
              <a:t>i</a:t>
            </a:r>
            <a:r>
              <a:rPr lang="en-US" altLang="en-US" sz="1800" b="1" i="1" dirty="0"/>
              <a:t> </a:t>
            </a:r>
            <a:r>
              <a:rPr lang="en-US" altLang="en-US" sz="1800" b="1" dirty="0">
                <a:sym typeface="Symbol" panose="05050102010706020507" pitchFamily="18" charset="2"/>
              </a:rPr>
              <a:t> </a:t>
            </a:r>
            <a:r>
              <a:rPr lang="en-US" altLang="en-US" sz="1800" b="1" i="1" dirty="0">
                <a:sym typeface="Symbol" panose="05050102010706020507" pitchFamily="18" charset="2"/>
              </a:rPr>
              <a:t>Need</a:t>
            </a:r>
            <a:r>
              <a:rPr lang="en-US" altLang="en-US" sz="100" b="1" i="1" dirty="0">
                <a:sym typeface="Symbol" panose="05050102010706020507" pitchFamily="18" charset="2"/>
              </a:rPr>
              <a:t> </a:t>
            </a:r>
            <a:r>
              <a:rPr lang="en-US" altLang="en-US" sz="1800" b="1" i="1" baseline="-25000" dirty="0">
                <a:sym typeface="Symbol" panose="05050102010706020507" pitchFamily="18" charset="2"/>
              </a:rPr>
              <a:t>i</a:t>
            </a:r>
            <a:r>
              <a:rPr lang="en-US" altLang="en-US" sz="1800" b="1" i="1" dirty="0">
                <a:sym typeface="Symbol" panose="05050102010706020507" pitchFamily="18" charset="2"/>
              </a:rPr>
              <a:t> </a:t>
            </a:r>
            <a:r>
              <a:rPr lang="en-US" altLang="en-US" sz="1800" dirty="0">
                <a:sym typeface="Symbol" panose="05050102010706020507" pitchFamily="18" charset="2"/>
              </a:rPr>
              <a:t>go to step 2. Otherwise, raise error condition, since process has exceeded its maximum claim</a:t>
            </a:r>
          </a:p>
          <a:p>
            <a:pPr marL="403200" lvl="1" indent="-403200">
              <a:lnSpc>
                <a:spcPct val="100000"/>
              </a:lnSpc>
              <a:spcBef>
                <a:spcPts val="1000"/>
              </a:spcBef>
              <a:buFont typeface="+mj-lt"/>
              <a:buAutoNum type="arabicPeriod"/>
            </a:pPr>
            <a:r>
              <a:rPr lang="en-US" altLang="en-US" sz="1800" dirty="0">
                <a:sym typeface="Symbol" panose="05050102010706020507" pitchFamily="18" charset="2"/>
              </a:rPr>
              <a:t>If </a:t>
            </a:r>
            <a:r>
              <a:rPr lang="en-US" altLang="en-US" sz="1800" b="1" i="1" dirty="0"/>
              <a:t>Request</a:t>
            </a:r>
            <a:r>
              <a:rPr lang="en-US" altLang="en-US" sz="1800" b="1" i="1" baseline="-25000" dirty="0"/>
              <a:t>i</a:t>
            </a:r>
            <a:r>
              <a:rPr lang="en-US" altLang="en-US" sz="1800" b="1" dirty="0"/>
              <a:t> </a:t>
            </a:r>
            <a:r>
              <a:rPr lang="en-US" altLang="en-US" sz="1800" b="1" dirty="0">
                <a:sym typeface="Symbol" panose="05050102010706020507" pitchFamily="18" charset="2"/>
              </a:rPr>
              <a:t> </a:t>
            </a:r>
            <a:r>
              <a:rPr lang="en-US" altLang="en-US" sz="1800" b="1" i="1" dirty="0">
                <a:sym typeface="Symbol" panose="05050102010706020507" pitchFamily="18" charset="2"/>
              </a:rPr>
              <a:t>Available</a:t>
            </a:r>
            <a:r>
              <a:rPr lang="en-US" altLang="en-US" sz="1800" dirty="0">
                <a:sym typeface="Symbol" panose="05050102010706020507" pitchFamily="18" charset="2"/>
              </a:rPr>
              <a:t>, go to step 3. Otherwise </a:t>
            </a:r>
            <a:r>
              <a:rPr lang="en-US" altLang="en-US" sz="1800" b="1" i="1" dirty="0">
                <a:sym typeface="Symbol" panose="05050102010706020507" pitchFamily="18" charset="2"/>
              </a:rPr>
              <a:t>P</a:t>
            </a:r>
            <a:r>
              <a:rPr lang="en-US" altLang="en-US" sz="1800" b="1" i="1" baseline="-25000" dirty="0">
                <a:sym typeface="Symbol" panose="05050102010706020507" pitchFamily="18" charset="2"/>
              </a:rPr>
              <a:t>i</a:t>
            </a:r>
            <a:r>
              <a:rPr lang="en-US" altLang="en-US" sz="1800" dirty="0">
                <a:sym typeface="Symbol" panose="05050102010706020507" pitchFamily="18" charset="2"/>
              </a:rPr>
              <a:t> must wait, since resources are not available</a:t>
            </a:r>
          </a:p>
          <a:p>
            <a:pPr marL="403200" lvl="1" indent="-403200">
              <a:lnSpc>
                <a:spcPct val="100000"/>
              </a:lnSpc>
              <a:spcBef>
                <a:spcPts val="1000"/>
              </a:spcBef>
              <a:buFont typeface="+mj-lt"/>
              <a:buAutoNum type="arabicPeriod"/>
            </a:pPr>
            <a:r>
              <a:rPr lang="en-US" altLang="en-US" sz="1800" dirty="0">
                <a:sym typeface="Symbol" panose="05050102010706020507" pitchFamily="18" charset="2"/>
              </a:rPr>
              <a:t>Pretend to allocate requested resources to </a:t>
            </a:r>
            <a:r>
              <a:rPr lang="en-US" altLang="en-US" sz="1800" b="1" i="1" dirty="0">
                <a:sym typeface="Symbol" panose="05050102010706020507" pitchFamily="18" charset="2"/>
              </a:rPr>
              <a:t>P</a:t>
            </a:r>
            <a:r>
              <a:rPr lang="en-US" altLang="en-US" sz="1800" b="1" i="1" baseline="-25000" dirty="0">
                <a:sym typeface="Symbol" panose="05050102010706020507" pitchFamily="18" charset="2"/>
              </a:rPr>
              <a:t>i</a:t>
            </a:r>
            <a:r>
              <a:rPr lang="en-US" altLang="en-US" sz="1800" dirty="0">
                <a:sym typeface="Symbol" panose="05050102010706020507" pitchFamily="18" charset="2"/>
              </a:rPr>
              <a:t> by modifying the state as follows:</a:t>
            </a:r>
          </a:p>
        </p:txBody>
      </p:sp>
      <p:graphicFrame>
        <p:nvGraphicFramePr>
          <p:cNvPr id="17" name="Content Placeholder 16" descr="table attributes columnalign left end attributes row cell text Available = Available end text minus text Request end text subscript text i end text end subscript text ; end text end cell row cell text Allocation end text subscript text i end text end subscript text  = Allocation end text subscript text i end text end subscript text  + Request end text subscript text i end text end subscript text ; end text end cell row cell text Need end text subscript text i end text end subscript text  = Need end text subscript text i end text end subscript minus text Request end text subscript text i end text end subscript text ; end text end cell end table&#10;Accessibility document&#10;Show all languages with accessibility available"/>
          <p:cNvGraphicFramePr>
            <a:graphicFrameLocks noGrp="1" noChangeAspect="1"/>
          </p:cNvGraphicFramePr>
          <p:nvPr>
            <p:ph sz="quarter" idx="22"/>
            <p:extLst>
              <p:ext uri="{D42A27DB-BD31-4B8C-83A1-F6EECF244321}">
                <p14:modId xmlns:p14="http://schemas.microsoft.com/office/powerpoint/2010/main" val="4024322808"/>
              </p:ext>
            </p:extLst>
          </p:nvPr>
        </p:nvGraphicFramePr>
        <p:xfrm>
          <a:off x="2714862" y="4318773"/>
          <a:ext cx="3580121" cy="1007296"/>
        </p:xfrm>
        <a:graphic>
          <a:graphicData uri="http://schemas.openxmlformats.org/presentationml/2006/ole">
            <mc:AlternateContent xmlns:mc="http://schemas.openxmlformats.org/markup-compatibility/2006">
              <mc:Choice xmlns:v="urn:schemas-microsoft-com:vml" Requires="v">
                <p:oleObj spid="_x0000_s10574" name="Equation" r:id="rId5" imgW="3746160" imgH="1054080" progId="Equation.DSMT4">
                  <p:embed/>
                </p:oleObj>
              </mc:Choice>
              <mc:Fallback>
                <p:oleObj name="Equation" r:id="rId5" imgW="3746160" imgH="1054080" progId="Equation.DSMT4">
                  <p:embed/>
                  <p:pic>
                    <p:nvPicPr>
                      <p:cNvPr id="13" name="Object 12" descr="table attributes columnalign left end attributes row cell text Available = Available end text minus text Request end text subscript text i end text end subscript text ; end text end cell row cell text Allocation end text subscript text i end text end subscript text  = Allocation end text subscript text i end text end subscript text  + Request end text subscript text i end text end subscript text ; end text end cell row cell text Need end text subscript text i end text end subscript text  = Need end text subscript text i end text end subscript minus text Request end text subscript text i end text end subscript text ; end text end cell end table&#10;Accessibility document&#10;Show all languages with accessibility available"/>
                      <p:cNvPicPr/>
                      <p:nvPr/>
                    </p:nvPicPr>
                    <p:blipFill>
                      <a:blip r:embed="rId6"/>
                      <a:stretch>
                        <a:fillRect/>
                      </a:stretch>
                    </p:blipFill>
                    <p:spPr>
                      <a:xfrm>
                        <a:off x="2714862" y="4318773"/>
                        <a:ext cx="3580121" cy="1007296"/>
                      </a:xfrm>
                      <a:prstGeom prst="rect">
                        <a:avLst/>
                      </a:prstGeom>
                    </p:spPr>
                  </p:pic>
                </p:oleObj>
              </mc:Fallback>
            </mc:AlternateContent>
          </a:graphicData>
        </a:graphic>
      </p:graphicFrame>
      <p:sp>
        <p:nvSpPr>
          <p:cNvPr id="12" name="Content Placeholder 18"/>
          <p:cNvSpPr>
            <a:spLocks noGrp="1"/>
          </p:cNvSpPr>
          <p:nvPr>
            <p:ph sz="quarter" idx="18"/>
          </p:nvPr>
        </p:nvSpPr>
        <p:spPr>
          <a:xfrm>
            <a:off x="334642" y="5456153"/>
            <a:ext cx="8470670" cy="734468"/>
          </a:xfrm>
        </p:spPr>
        <p:txBody>
          <a:bodyPr>
            <a:noAutofit/>
          </a:bodyPr>
          <a:lstStyle/>
          <a:p>
            <a:pPr marL="622800" lvl="2" indent="-320400">
              <a:lnSpc>
                <a:spcPct val="100000"/>
              </a:lnSpc>
              <a:spcBef>
                <a:spcPts val="1000"/>
              </a:spcBef>
              <a:buClr>
                <a:srgbClr val="C00000"/>
              </a:buClr>
              <a:buSzPct val="100000"/>
            </a:pPr>
            <a:r>
              <a:rPr lang="en-US" altLang="en-US" sz="1800" dirty="0">
                <a:sym typeface="Symbol" panose="05050102010706020507" pitchFamily="18" charset="2"/>
              </a:rPr>
              <a:t>If safe  the resources are allocated to </a:t>
            </a:r>
            <a:r>
              <a:rPr lang="en-US" altLang="en-US" sz="1800" b="1" i="1" dirty="0">
                <a:sym typeface="Symbol" panose="05050102010706020507" pitchFamily="18" charset="2"/>
              </a:rPr>
              <a:t>P</a:t>
            </a:r>
            <a:r>
              <a:rPr lang="en-US" altLang="en-US" sz="1800" b="1" i="1" baseline="-25000" dirty="0">
                <a:sym typeface="Symbol" panose="05050102010706020507" pitchFamily="18" charset="2"/>
              </a:rPr>
              <a:t>i</a:t>
            </a:r>
          </a:p>
          <a:p>
            <a:pPr marL="622800" lvl="2" indent="-320400">
              <a:lnSpc>
                <a:spcPct val="100000"/>
              </a:lnSpc>
              <a:spcBef>
                <a:spcPts val="1000"/>
              </a:spcBef>
              <a:buClr>
                <a:srgbClr val="C00000"/>
              </a:buClr>
              <a:buSzPct val="100000"/>
            </a:pPr>
            <a:r>
              <a:rPr lang="en-US" altLang="en-US" sz="1800" dirty="0">
                <a:sym typeface="Symbol" panose="05050102010706020507" pitchFamily="18" charset="2"/>
              </a:rPr>
              <a:t>If unsafe  </a:t>
            </a:r>
            <a:r>
              <a:rPr lang="en-US" altLang="en-US" sz="1800" b="1" i="1" dirty="0">
                <a:sym typeface="Symbol" panose="05050102010706020507" pitchFamily="18" charset="2"/>
              </a:rPr>
              <a:t>P</a:t>
            </a:r>
            <a:r>
              <a:rPr lang="en-US" altLang="en-US" sz="1800" b="1" i="1" baseline="-25000" dirty="0">
                <a:sym typeface="Symbol" panose="05050102010706020507" pitchFamily="18" charset="2"/>
              </a:rPr>
              <a:t>i</a:t>
            </a:r>
            <a:r>
              <a:rPr lang="en-US" altLang="en-US" sz="1800" dirty="0">
                <a:sym typeface="Symbol" panose="05050102010706020507" pitchFamily="18" charset="2"/>
              </a:rPr>
              <a:t> must wait, and the old resource-allocation state is restored</a:t>
            </a:r>
          </a:p>
        </p:txBody>
      </p:sp>
      <p:sp>
        <p:nvSpPr>
          <p:cNvPr id="4" name="Slide Number Placeholder 3"/>
          <p:cNvSpPr>
            <a:spLocks noGrp="1"/>
          </p:cNvSpPr>
          <p:nvPr>
            <p:ph type="sldNum" sz="quarter" idx="10"/>
          </p:nvPr>
        </p:nvSpPr>
        <p:spPr/>
        <p:txBody>
          <a:bodyPr/>
          <a:lstStyle/>
          <a:p>
            <a:fld id="{D06C706D-0964-7842-B7B8-C5D733700528}" type="slidenum">
              <a:rPr lang="en-US" smtClean="0"/>
              <a:t>31</a:t>
            </a:fld>
            <a:endParaRPr lang="en-US" dirty="0"/>
          </a:p>
        </p:txBody>
      </p:sp>
      <p:sp>
        <p:nvSpPr>
          <p:cNvPr id="5" name="Footer Placeholder 4"/>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1123262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32508" y="745068"/>
            <a:ext cx="8470670" cy="716169"/>
          </a:xfrm>
        </p:spPr>
        <p:txBody>
          <a:bodyPr/>
          <a:lstStyle/>
          <a:p>
            <a:r>
              <a:rPr lang="en-US" altLang="en-US" dirty="0"/>
              <a:t>Example of Banker</a:t>
            </a:r>
            <a:r>
              <a:rPr lang="ja-JP" altLang="en-US" dirty="0"/>
              <a:t>’</a:t>
            </a:r>
            <a:r>
              <a:rPr lang="en-US" altLang="ja-JP" dirty="0"/>
              <a:t>s Algorithm </a:t>
            </a:r>
            <a:r>
              <a:rPr lang="en-US" altLang="ja-JP" sz="1000" dirty="0"/>
              <a:t>1</a:t>
            </a:r>
            <a:endParaRPr lang="en-US" sz="1000" dirty="0"/>
          </a:p>
        </p:txBody>
      </p:sp>
      <p:sp>
        <p:nvSpPr>
          <p:cNvPr id="16" name="Content Placeholder 15"/>
          <p:cNvSpPr>
            <a:spLocks noGrp="1"/>
          </p:cNvSpPr>
          <p:nvPr>
            <p:ph sz="quarter" idx="12"/>
          </p:nvPr>
        </p:nvSpPr>
        <p:spPr>
          <a:xfrm>
            <a:off x="332508" y="1636296"/>
            <a:ext cx="8470180" cy="1756610"/>
          </a:xfrm>
        </p:spPr>
        <p:txBody>
          <a:bodyPr>
            <a:normAutofit/>
          </a:bodyPr>
          <a:lstStyle/>
          <a:p>
            <a:pPr marL="291600" indent="-291600">
              <a:lnSpc>
                <a:spcPct val="100000"/>
              </a:lnSpc>
              <a:buFont typeface="Arial" panose="020B0604020202020204" pitchFamily="34" charset="0"/>
              <a:buChar char="•"/>
              <a:tabLst>
                <a:tab pos="1371600" algn="l"/>
                <a:tab pos="2395538" algn="ctr"/>
                <a:tab pos="3594100" algn="ctr"/>
                <a:tab pos="4805363" algn="ctr"/>
              </a:tabLst>
            </a:pPr>
            <a:r>
              <a:rPr lang="en-US" altLang="en-US" sz="2200" dirty="0"/>
              <a:t>5 processes </a:t>
            </a:r>
            <a:r>
              <a:rPr lang="en-US" altLang="en-US" sz="2200" i="1" dirty="0"/>
              <a:t>P</a:t>
            </a:r>
            <a:r>
              <a:rPr lang="en-US" altLang="en-US" sz="2200" baseline="-25000" dirty="0"/>
              <a:t>0  </a:t>
            </a:r>
            <a:r>
              <a:rPr lang="en-US" altLang="en-US" sz="2200" dirty="0"/>
              <a:t>through </a:t>
            </a:r>
            <a:r>
              <a:rPr lang="en-US" altLang="en-US" sz="2200" i="1" dirty="0"/>
              <a:t>P</a:t>
            </a:r>
            <a:r>
              <a:rPr lang="en-US" altLang="en-US" sz="2200" baseline="-25000" dirty="0"/>
              <a:t>4</a:t>
            </a:r>
            <a:r>
              <a:rPr lang="en-US" altLang="en-US" sz="2200" dirty="0"/>
              <a:t>; </a:t>
            </a:r>
          </a:p>
          <a:p>
            <a:pPr marL="276225" indent="12700">
              <a:tabLst>
                <a:tab pos="1371600" algn="l"/>
                <a:tab pos="2395538" algn="ctr"/>
                <a:tab pos="3594100" algn="ctr"/>
                <a:tab pos="4805363" algn="ctr"/>
              </a:tabLst>
            </a:pPr>
            <a:r>
              <a:rPr lang="en-US" altLang="en-US" sz="2200" dirty="0"/>
              <a:t>3 resource types:</a:t>
            </a:r>
          </a:p>
          <a:p>
            <a:pPr marL="962025" indent="12700">
              <a:tabLst>
                <a:tab pos="1371600" algn="l"/>
                <a:tab pos="2395538" algn="ctr"/>
                <a:tab pos="3594100" algn="ctr"/>
                <a:tab pos="4805363" algn="ctr"/>
              </a:tabLst>
            </a:pPr>
            <a:r>
              <a:rPr lang="en-US" altLang="en-US" sz="2200" i="1" dirty="0"/>
              <a:t>A</a:t>
            </a:r>
            <a:r>
              <a:rPr lang="en-US" altLang="en-US" sz="2200" dirty="0"/>
              <a:t> (10 instances),  </a:t>
            </a:r>
            <a:r>
              <a:rPr lang="en-US" altLang="en-US" sz="2200" i="1" dirty="0"/>
              <a:t>B</a:t>
            </a:r>
            <a:r>
              <a:rPr lang="en-US" altLang="en-US" sz="2200" dirty="0"/>
              <a:t> (5instances), and </a:t>
            </a:r>
            <a:r>
              <a:rPr lang="en-US" altLang="en-US" sz="2200" i="1" dirty="0"/>
              <a:t>C</a:t>
            </a:r>
            <a:r>
              <a:rPr lang="en-US" altLang="en-US" sz="2200" dirty="0"/>
              <a:t> (7 instances)</a:t>
            </a:r>
          </a:p>
          <a:p>
            <a:pPr marL="291600" indent="-291600">
              <a:lnSpc>
                <a:spcPct val="100000"/>
              </a:lnSpc>
              <a:buFont typeface="Arial" panose="020B0604020202020204" pitchFamily="34" charset="0"/>
              <a:buChar char="•"/>
              <a:tabLst>
                <a:tab pos="1371600" algn="l"/>
                <a:tab pos="2395538" algn="ctr"/>
                <a:tab pos="3594100" algn="ctr"/>
                <a:tab pos="4805363" algn="ctr"/>
              </a:tabLst>
            </a:pPr>
            <a:r>
              <a:rPr lang="en-US" altLang="en-US" sz="2200" dirty="0"/>
              <a:t>Snapshot at time </a:t>
            </a:r>
            <a:r>
              <a:rPr lang="en-US" altLang="en-US" sz="2200" i="1" dirty="0"/>
              <a:t>T</a:t>
            </a:r>
            <a:r>
              <a:rPr lang="en-US" altLang="en-US" sz="2200" baseline="-25000" dirty="0"/>
              <a:t>0</a:t>
            </a:r>
            <a:r>
              <a:rPr lang="en-US" altLang="en-US" sz="2200" dirty="0"/>
              <a:t>:</a:t>
            </a:r>
          </a:p>
        </p:txBody>
      </p:sp>
      <p:graphicFrame>
        <p:nvGraphicFramePr>
          <p:cNvPr id="2" name="Content Placeholder 1" descr="Table is accessible to screenreaders"/>
          <p:cNvGraphicFramePr>
            <a:graphicFrameLocks noGrp="1"/>
          </p:cNvGraphicFramePr>
          <p:nvPr>
            <p:ph sz="quarter" idx="13"/>
            <p:extLst>
              <p:ext uri="{D42A27DB-BD31-4B8C-83A1-F6EECF244321}">
                <p14:modId xmlns:p14="http://schemas.microsoft.com/office/powerpoint/2010/main" val="3000521525"/>
              </p:ext>
            </p:extLst>
          </p:nvPr>
        </p:nvGraphicFramePr>
        <p:xfrm>
          <a:off x="1406925" y="3545695"/>
          <a:ext cx="6321346" cy="2489200"/>
        </p:xfrm>
        <a:graphic>
          <a:graphicData uri="http://schemas.openxmlformats.org/drawingml/2006/table">
            <a:tbl>
              <a:tblPr firstRow="1" bandRow="1">
                <a:tableStyleId>{5C22544A-7EE6-4342-B048-85BDC9FD1C3A}</a:tableStyleId>
              </a:tblPr>
              <a:tblGrid>
                <a:gridCol w="1569464">
                  <a:extLst>
                    <a:ext uri="{9D8B030D-6E8A-4147-A177-3AD203B41FA5}">
                      <a16:colId xmlns:a16="http://schemas.microsoft.com/office/drawing/2014/main" val="270317002"/>
                    </a:ext>
                  </a:extLst>
                </a:gridCol>
                <a:gridCol w="1888761">
                  <a:extLst>
                    <a:ext uri="{9D8B030D-6E8A-4147-A177-3AD203B41FA5}">
                      <a16:colId xmlns:a16="http://schemas.microsoft.com/office/drawing/2014/main" val="3190759305"/>
                    </a:ext>
                  </a:extLst>
                </a:gridCol>
                <a:gridCol w="1603948">
                  <a:extLst>
                    <a:ext uri="{9D8B030D-6E8A-4147-A177-3AD203B41FA5}">
                      <a16:colId xmlns:a16="http://schemas.microsoft.com/office/drawing/2014/main" val="797320612"/>
                    </a:ext>
                  </a:extLst>
                </a:gridCol>
                <a:gridCol w="1259173">
                  <a:extLst>
                    <a:ext uri="{9D8B030D-6E8A-4147-A177-3AD203B41FA5}">
                      <a16:colId xmlns:a16="http://schemas.microsoft.com/office/drawing/2014/main" val="1147301085"/>
                    </a:ext>
                  </a:extLst>
                </a:gridCol>
              </a:tblGrid>
              <a:tr h="216836">
                <a:tc>
                  <a:txBody>
                    <a:bodyPr/>
                    <a:lstStyle/>
                    <a:p>
                      <a:endParaRPr lang="en-US" sz="1600" dirty="0"/>
                    </a:p>
                  </a:txBody>
                  <a:tcPr/>
                </a:tc>
                <a:tc>
                  <a:txBody>
                    <a:bodyPr/>
                    <a:lstStyle/>
                    <a:p>
                      <a:r>
                        <a:rPr lang="en-US" sz="1600" i="1" u="none" dirty="0"/>
                        <a:t>Allocation</a:t>
                      </a:r>
                    </a:p>
                  </a:txBody>
                  <a:tcPr/>
                </a:tc>
                <a:tc>
                  <a:txBody>
                    <a:bodyPr/>
                    <a:lstStyle/>
                    <a:p>
                      <a:r>
                        <a:rPr lang="en-US" sz="1600" i="1" u="none" dirty="0"/>
                        <a:t>Max</a:t>
                      </a:r>
                    </a:p>
                  </a:txBody>
                  <a:tcPr/>
                </a:tc>
                <a:tc>
                  <a:txBody>
                    <a:bodyPr/>
                    <a:lstStyle/>
                    <a:p>
                      <a:r>
                        <a:rPr lang="en-US" sz="1600" i="1" u="none" dirty="0"/>
                        <a:t>Available</a:t>
                      </a:r>
                    </a:p>
                  </a:txBody>
                  <a:tcPr/>
                </a:tc>
                <a:extLst>
                  <a:ext uri="{0D108BD9-81ED-4DB2-BD59-A6C34878D82A}">
                    <a16:rowId xmlns:a16="http://schemas.microsoft.com/office/drawing/2014/main" val="745337047"/>
                  </a:ext>
                </a:extLst>
              </a:tr>
              <a:tr h="271300">
                <a:tc>
                  <a:txBody>
                    <a:bodyPr/>
                    <a:lstStyle/>
                    <a:p>
                      <a:endParaRPr lang="en-US" sz="1600"/>
                    </a:p>
                  </a:txBody>
                  <a:tcPr/>
                </a:tc>
                <a:tc>
                  <a:txBody>
                    <a:bodyPr/>
                    <a:lstStyle/>
                    <a:p>
                      <a:pPr algn="ctr"/>
                      <a:r>
                        <a:rPr lang="en-US" sz="1600" dirty="0"/>
                        <a:t>A  B  C</a:t>
                      </a:r>
                    </a:p>
                  </a:txBody>
                  <a:tcPr/>
                </a:tc>
                <a:tc>
                  <a:txBody>
                    <a:bodyPr/>
                    <a:lstStyle/>
                    <a:p>
                      <a:pPr algn="ctr"/>
                      <a:r>
                        <a:rPr lang="en-US" sz="1600" dirty="0"/>
                        <a:t>A  B  C</a:t>
                      </a:r>
                    </a:p>
                  </a:txBody>
                  <a:tcPr/>
                </a:tc>
                <a:tc>
                  <a:txBody>
                    <a:bodyPr/>
                    <a:lstStyle/>
                    <a:p>
                      <a:pPr algn="ctr"/>
                      <a:r>
                        <a:rPr lang="en-US" sz="1600" dirty="0"/>
                        <a:t>A  B  C</a:t>
                      </a:r>
                    </a:p>
                  </a:txBody>
                  <a:tcPr/>
                </a:tc>
                <a:extLst>
                  <a:ext uri="{0D108BD9-81ED-4DB2-BD59-A6C34878D82A}">
                    <a16:rowId xmlns:a16="http://schemas.microsoft.com/office/drawing/2014/main" val="1483335920"/>
                  </a:ext>
                </a:extLst>
              </a:tr>
              <a:tr h="295784">
                <a:tc>
                  <a:txBody>
                    <a:bodyPr/>
                    <a:lstStyle/>
                    <a:p>
                      <a:pPr algn="ctr"/>
                      <a:r>
                        <a:rPr lang="en-US" sz="1600" i="1" dirty="0"/>
                        <a:t>P</a:t>
                      </a:r>
                      <a:r>
                        <a:rPr lang="en-US" sz="1600" baseline="-25000" dirty="0"/>
                        <a:t>0</a:t>
                      </a:r>
                    </a:p>
                  </a:txBody>
                  <a:tcPr/>
                </a:tc>
                <a:tc>
                  <a:txBody>
                    <a:bodyPr/>
                    <a:lstStyle/>
                    <a:p>
                      <a:pPr algn="ctr"/>
                      <a:r>
                        <a:rPr lang="en-US" sz="1600" dirty="0"/>
                        <a:t>0  1  0</a:t>
                      </a:r>
                    </a:p>
                  </a:txBody>
                  <a:tcPr/>
                </a:tc>
                <a:tc>
                  <a:txBody>
                    <a:bodyPr/>
                    <a:lstStyle/>
                    <a:p>
                      <a:pPr algn="ctr"/>
                      <a:r>
                        <a:rPr lang="en-US" sz="1600" dirty="0"/>
                        <a:t>7  5</a:t>
                      </a:r>
                      <a:r>
                        <a:rPr lang="en-US" sz="1600" baseline="0" dirty="0"/>
                        <a:t>  3</a:t>
                      </a:r>
                      <a:endParaRPr lang="en-US" sz="1600" dirty="0"/>
                    </a:p>
                  </a:txBody>
                  <a:tcPr/>
                </a:tc>
                <a:tc>
                  <a:txBody>
                    <a:bodyPr/>
                    <a:lstStyle/>
                    <a:p>
                      <a:pPr algn="ctr"/>
                      <a:r>
                        <a:rPr lang="en-US" sz="1600" dirty="0"/>
                        <a:t>3  3  2</a:t>
                      </a:r>
                    </a:p>
                  </a:txBody>
                  <a:tcPr/>
                </a:tc>
                <a:extLst>
                  <a:ext uri="{0D108BD9-81ED-4DB2-BD59-A6C34878D82A}">
                    <a16:rowId xmlns:a16="http://schemas.microsoft.com/office/drawing/2014/main" val="2567227437"/>
                  </a:ext>
                </a:extLst>
              </a:tr>
              <a:tr h="370840">
                <a:tc>
                  <a:txBody>
                    <a:bodyPr/>
                    <a:lstStyle/>
                    <a:p>
                      <a:pPr algn="ctr"/>
                      <a:r>
                        <a:rPr lang="en-US" sz="1600" i="1" dirty="0"/>
                        <a:t>P</a:t>
                      </a:r>
                      <a:r>
                        <a:rPr lang="en-US" sz="1600" baseline="-25000" dirty="0"/>
                        <a:t>1</a:t>
                      </a:r>
                    </a:p>
                  </a:txBody>
                  <a:tcPr/>
                </a:tc>
                <a:tc>
                  <a:txBody>
                    <a:bodyPr/>
                    <a:lstStyle/>
                    <a:p>
                      <a:pPr algn="ctr"/>
                      <a:r>
                        <a:rPr lang="en-US" sz="1600" dirty="0"/>
                        <a:t>2  0  0</a:t>
                      </a:r>
                    </a:p>
                  </a:txBody>
                  <a:tcPr/>
                </a:tc>
                <a:tc>
                  <a:txBody>
                    <a:bodyPr/>
                    <a:lstStyle/>
                    <a:p>
                      <a:pPr algn="ctr"/>
                      <a:r>
                        <a:rPr lang="en-US" sz="1600" dirty="0"/>
                        <a:t>3  2  2</a:t>
                      </a:r>
                    </a:p>
                  </a:txBody>
                  <a:tcPr/>
                </a:tc>
                <a:tc>
                  <a:txBody>
                    <a:bodyPr/>
                    <a:lstStyle/>
                    <a:p>
                      <a:pPr algn="ctr"/>
                      <a:endParaRPr lang="en-US" sz="1600" dirty="0"/>
                    </a:p>
                  </a:txBody>
                  <a:tcPr/>
                </a:tc>
                <a:extLst>
                  <a:ext uri="{0D108BD9-81ED-4DB2-BD59-A6C34878D82A}">
                    <a16:rowId xmlns:a16="http://schemas.microsoft.com/office/drawing/2014/main" val="299326001"/>
                  </a:ext>
                </a:extLst>
              </a:tr>
              <a:tr h="370840">
                <a:tc>
                  <a:txBody>
                    <a:bodyPr/>
                    <a:lstStyle/>
                    <a:p>
                      <a:pPr algn="ctr"/>
                      <a:r>
                        <a:rPr lang="en-US" sz="1600" i="1" dirty="0"/>
                        <a:t>P</a:t>
                      </a:r>
                      <a:r>
                        <a:rPr lang="en-US" sz="1600" baseline="-25000" dirty="0"/>
                        <a:t>2</a:t>
                      </a:r>
                    </a:p>
                  </a:txBody>
                  <a:tcPr/>
                </a:tc>
                <a:tc>
                  <a:txBody>
                    <a:bodyPr/>
                    <a:lstStyle/>
                    <a:p>
                      <a:pPr algn="ctr"/>
                      <a:r>
                        <a:rPr lang="en-US" sz="1600" dirty="0"/>
                        <a:t>3  0  2</a:t>
                      </a:r>
                    </a:p>
                  </a:txBody>
                  <a:tcPr/>
                </a:tc>
                <a:tc>
                  <a:txBody>
                    <a:bodyPr/>
                    <a:lstStyle/>
                    <a:p>
                      <a:pPr algn="ctr"/>
                      <a:r>
                        <a:rPr lang="en-US" sz="1600" dirty="0"/>
                        <a:t>9  0  2</a:t>
                      </a:r>
                    </a:p>
                  </a:txBody>
                  <a:tcPr/>
                </a:tc>
                <a:tc>
                  <a:txBody>
                    <a:bodyPr/>
                    <a:lstStyle/>
                    <a:p>
                      <a:pPr algn="ctr"/>
                      <a:endParaRPr lang="en-US" sz="1600" dirty="0"/>
                    </a:p>
                  </a:txBody>
                  <a:tcPr/>
                </a:tc>
                <a:extLst>
                  <a:ext uri="{0D108BD9-81ED-4DB2-BD59-A6C34878D82A}">
                    <a16:rowId xmlns:a16="http://schemas.microsoft.com/office/drawing/2014/main" val="280362613"/>
                  </a:ext>
                </a:extLst>
              </a:tr>
              <a:tr h="370840">
                <a:tc>
                  <a:txBody>
                    <a:bodyPr/>
                    <a:lstStyle/>
                    <a:p>
                      <a:pPr algn="ctr"/>
                      <a:r>
                        <a:rPr lang="en-US" sz="1600" i="1" dirty="0"/>
                        <a:t>P</a:t>
                      </a:r>
                      <a:r>
                        <a:rPr lang="en-US" sz="1600" baseline="-25000" dirty="0"/>
                        <a:t>3</a:t>
                      </a:r>
                    </a:p>
                  </a:txBody>
                  <a:tcPr/>
                </a:tc>
                <a:tc>
                  <a:txBody>
                    <a:bodyPr/>
                    <a:lstStyle/>
                    <a:p>
                      <a:pPr algn="ctr"/>
                      <a:r>
                        <a:rPr lang="en-US" sz="1600" dirty="0"/>
                        <a:t>2  1  1</a:t>
                      </a:r>
                    </a:p>
                  </a:txBody>
                  <a:tcPr/>
                </a:tc>
                <a:tc>
                  <a:txBody>
                    <a:bodyPr/>
                    <a:lstStyle/>
                    <a:p>
                      <a:pPr algn="ctr"/>
                      <a:r>
                        <a:rPr lang="en-US" sz="1600" dirty="0"/>
                        <a:t>2  2  2</a:t>
                      </a:r>
                    </a:p>
                  </a:txBody>
                  <a:tcPr/>
                </a:tc>
                <a:tc>
                  <a:txBody>
                    <a:bodyPr/>
                    <a:lstStyle/>
                    <a:p>
                      <a:pPr algn="ctr"/>
                      <a:endParaRPr lang="en-US" sz="1600"/>
                    </a:p>
                  </a:txBody>
                  <a:tcPr/>
                </a:tc>
                <a:extLst>
                  <a:ext uri="{0D108BD9-81ED-4DB2-BD59-A6C34878D82A}">
                    <a16:rowId xmlns:a16="http://schemas.microsoft.com/office/drawing/2014/main" val="307694653"/>
                  </a:ext>
                </a:extLst>
              </a:tr>
              <a:tr h="370840">
                <a:tc>
                  <a:txBody>
                    <a:bodyPr/>
                    <a:lstStyle/>
                    <a:p>
                      <a:pPr algn="ctr"/>
                      <a:r>
                        <a:rPr lang="en-US" sz="1600" i="1" dirty="0"/>
                        <a:t>P</a:t>
                      </a:r>
                      <a:r>
                        <a:rPr lang="en-US" sz="1600" baseline="-25000" dirty="0"/>
                        <a:t>4</a:t>
                      </a:r>
                    </a:p>
                  </a:txBody>
                  <a:tcPr/>
                </a:tc>
                <a:tc>
                  <a:txBody>
                    <a:bodyPr/>
                    <a:lstStyle/>
                    <a:p>
                      <a:pPr algn="ctr"/>
                      <a:r>
                        <a:rPr lang="en-US" sz="1600" dirty="0"/>
                        <a:t>0  0  2</a:t>
                      </a:r>
                    </a:p>
                  </a:txBody>
                  <a:tcPr/>
                </a:tc>
                <a:tc>
                  <a:txBody>
                    <a:bodyPr/>
                    <a:lstStyle/>
                    <a:p>
                      <a:pPr algn="ctr"/>
                      <a:r>
                        <a:rPr lang="en-US" sz="1600" dirty="0"/>
                        <a:t>4  3  3</a:t>
                      </a:r>
                    </a:p>
                  </a:txBody>
                  <a:tcPr/>
                </a:tc>
                <a:tc>
                  <a:txBody>
                    <a:bodyPr/>
                    <a:lstStyle/>
                    <a:p>
                      <a:pPr algn="ctr"/>
                      <a:endParaRPr lang="en-US" sz="1600" dirty="0"/>
                    </a:p>
                  </a:txBody>
                  <a:tcPr/>
                </a:tc>
                <a:extLst>
                  <a:ext uri="{0D108BD9-81ED-4DB2-BD59-A6C34878D82A}">
                    <a16:rowId xmlns:a16="http://schemas.microsoft.com/office/drawing/2014/main" val="570390750"/>
                  </a:ext>
                </a:extLst>
              </a:tr>
            </a:tbl>
          </a:graphicData>
        </a:graphic>
      </p:graphicFrame>
      <p:sp>
        <p:nvSpPr>
          <p:cNvPr id="13" name="Slide Number Placeholder 12"/>
          <p:cNvSpPr>
            <a:spLocks noGrp="1"/>
          </p:cNvSpPr>
          <p:nvPr>
            <p:ph type="sldNum" sz="quarter" idx="10"/>
          </p:nvPr>
        </p:nvSpPr>
        <p:spPr/>
        <p:txBody>
          <a:bodyPr/>
          <a:lstStyle/>
          <a:p>
            <a:fld id="{D06C706D-0964-7842-B7B8-C5D733700528}" type="slidenum">
              <a:rPr lang="en-US" smtClean="0"/>
              <a:t>32</a:t>
            </a:fld>
            <a:endParaRPr lang="en-US" dirty="0"/>
          </a:p>
        </p:txBody>
      </p:sp>
      <p:sp>
        <p:nvSpPr>
          <p:cNvPr id="14" name="Footer Placeholder 13"/>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254539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2508" y="745068"/>
            <a:ext cx="8470670" cy="674658"/>
          </a:xfrm>
        </p:spPr>
        <p:txBody>
          <a:bodyPr/>
          <a:lstStyle/>
          <a:p>
            <a:r>
              <a:rPr lang="en-US" altLang="en-US" dirty="0"/>
              <a:t>Example of Banker</a:t>
            </a:r>
            <a:r>
              <a:rPr lang="ja-JP" altLang="en-US" dirty="0"/>
              <a:t>’</a:t>
            </a:r>
            <a:r>
              <a:rPr lang="en-US" altLang="ja-JP" dirty="0"/>
              <a:t>s Algorithm </a:t>
            </a:r>
            <a:r>
              <a:rPr lang="en-US" altLang="ja-JP" sz="1000" dirty="0"/>
              <a:t>2</a:t>
            </a:r>
            <a:endParaRPr lang="en-US" dirty="0"/>
          </a:p>
        </p:txBody>
      </p:sp>
      <p:sp>
        <p:nvSpPr>
          <p:cNvPr id="7" name="Content Placeholder 6"/>
          <p:cNvSpPr>
            <a:spLocks noGrp="1"/>
          </p:cNvSpPr>
          <p:nvPr>
            <p:ph sz="quarter" idx="12"/>
          </p:nvPr>
        </p:nvSpPr>
        <p:spPr>
          <a:xfrm>
            <a:off x="332508" y="1588453"/>
            <a:ext cx="8470180" cy="517183"/>
          </a:xfrm>
        </p:spPr>
        <p:txBody>
          <a:bodyPr>
            <a:noAutofit/>
          </a:bodyPr>
          <a:lstStyle/>
          <a:p>
            <a:pPr marL="291600" indent="-291600">
              <a:lnSpc>
                <a:spcPct val="100000"/>
              </a:lnSpc>
              <a:buFont typeface="Arial" panose="020B0604020202020204" pitchFamily="34" charset="0"/>
              <a:buChar char="•"/>
            </a:pPr>
            <a:r>
              <a:rPr lang="en-US" altLang="en-US" sz="2200" dirty="0"/>
              <a:t>The content of the matrix </a:t>
            </a:r>
            <a:r>
              <a:rPr lang="en-US" altLang="en-US" sz="2200" b="1" i="1" dirty="0"/>
              <a:t>Need</a:t>
            </a:r>
            <a:r>
              <a:rPr lang="en-US" altLang="en-US" sz="2200" dirty="0"/>
              <a:t> is defined to be </a:t>
            </a:r>
            <a:r>
              <a:rPr lang="en-US" altLang="en-US" sz="2200" b="1" i="1" dirty="0"/>
              <a:t>Max</a:t>
            </a:r>
            <a:r>
              <a:rPr lang="en-US" altLang="en-US" sz="2200" b="1" dirty="0"/>
              <a:t> – </a:t>
            </a:r>
            <a:r>
              <a:rPr lang="en-US" altLang="en-US" sz="2200" b="1" i="1" dirty="0"/>
              <a:t>Allocation</a:t>
            </a:r>
            <a:endParaRPr lang="en-US" altLang="en-US" sz="2200" b="1" dirty="0"/>
          </a:p>
        </p:txBody>
      </p:sp>
      <p:graphicFrame>
        <p:nvGraphicFramePr>
          <p:cNvPr id="17" name="Content Placeholder 16" descr="Table is accessible to screenreaders"/>
          <p:cNvGraphicFramePr>
            <a:graphicFrameLocks noGrp="1"/>
          </p:cNvGraphicFramePr>
          <p:nvPr>
            <p:ph sz="quarter" idx="20"/>
            <p:extLst>
              <p:ext uri="{D42A27DB-BD31-4B8C-83A1-F6EECF244321}">
                <p14:modId xmlns:p14="http://schemas.microsoft.com/office/powerpoint/2010/main" val="3331914085"/>
              </p:ext>
            </p:extLst>
          </p:nvPr>
        </p:nvGraphicFramePr>
        <p:xfrm>
          <a:off x="3149485" y="2335156"/>
          <a:ext cx="1418113" cy="2595880"/>
        </p:xfrm>
        <a:graphic>
          <a:graphicData uri="http://schemas.openxmlformats.org/drawingml/2006/table">
            <a:tbl>
              <a:tblPr firstRow="1" bandRow="1">
                <a:tableStyleId>{5C22544A-7EE6-4342-B048-85BDC9FD1C3A}</a:tableStyleId>
              </a:tblPr>
              <a:tblGrid>
                <a:gridCol w="455587">
                  <a:extLst>
                    <a:ext uri="{9D8B030D-6E8A-4147-A177-3AD203B41FA5}">
                      <a16:colId xmlns:a16="http://schemas.microsoft.com/office/drawing/2014/main" val="1039901303"/>
                    </a:ext>
                  </a:extLst>
                </a:gridCol>
                <a:gridCol w="962526">
                  <a:extLst>
                    <a:ext uri="{9D8B030D-6E8A-4147-A177-3AD203B41FA5}">
                      <a16:colId xmlns:a16="http://schemas.microsoft.com/office/drawing/2014/main" val="430353888"/>
                    </a:ext>
                  </a:extLst>
                </a:gridCol>
              </a:tblGrid>
              <a:tr h="370840">
                <a:tc>
                  <a:txBody>
                    <a:bodyPr/>
                    <a:lstStyle/>
                    <a:p>
                      <a:endParaRPr lang="en-US" dirty="0"/>
                    </a:p>
                  </a:txBody>
                  <a:tcPr/>
                </a:tc>
                <a:tc>
                  <a:txBody>
                    <a:bodyPr/>
                    <a:lstStyle/>
                    <a:p>
                      <a:r>
                        <a:rPr lang="en-US" i="1" u="none" dirty="0"/>
                        <a:t>Need</a:t>
                      </a:r>
                    </a:p>
                  </a:txBody>
                  <a:tcPr/>
                </a:tc>
                <a:extLst>
                  <a:ext uri="{0D108BD9-81ED-4DB2-BD59-A6C34878D82A}">
                    <a16:rowId xmlns:a16="http://schemas.microsoft.com/office/drawing/2014/main" val="2717971769"/>
                  </a:ext>
                </a:extLst>
              </a:tr>
              <a:tr h="370840">
                <a:tc>
                  <a:txBody>
                    <a:bodyPr/>
                    <a:lstStyle/>
                    <a:p>
                      <a:endParaRPr lang="en-US" dirty="0"/>
                    </a:p>
                  </a:txBody>
                  <a:tcPr/>
                </a:tc>
                <a:tc>
                  <a:txBody>
                    <a:bodyPr/>
                    <a:lstStyle/>
                    <a:p>
                      <a:pPr algn="ctr"/>
                      <a:r>
                        <a:rPr lang="en-US" dirty="0"/>
                        <a:t>A  B  C</a:t>
                      </a:r>
                    </a:p>
                  </a:txBody>
                  <a:tcPr/>
                </a:tc>
                <a:extLst>
                  <a:ext uri="{0D108BD9-81ED-4DB2-BD59-A6C34878D82A}">
                    <a16:rowId xmlns:a16="http://schemas.microsoft.com/office/drawing/2014/main" val="3317130123"/>
                  </a:ext>
                </a:extLst>
              </a:tr>
              <a:tr h="370840">
                <a:tc>
                  <a:txBody>
                    <a:bodyPr/>
                    <a:lstStyle/>
                    <a:p>
                      <a:pPr algn="ctr"/>
                      <a:r>
                        <a:rPr lang="en-US" i="1" dirty="0"/>
                        <a:t>P</a:t>
                      </a:r>
                      <a:r>
                        <a:rPr lang="en-US" baseline="-25000" dirty="0"/>
                        <a:t>0</a:t>
                      </a:r>
                    </a:p>
                  </a:txBody>
                  <a:tcPr/>
                </a:tc>
                <a:tc>
                  <a:txBody>
                    <a:bodyPr/>
                    <a:lstStyle/>
                    <a:p>
                      <a:pPr algn="ctr"/>
                      <a:r>
                        <a:rPr lang="en-US" dirty="0"/>
                        <a:t>7  4  3</a:t>
                      </a:r>
                    </a:p>
                  </a:txBody>
                  <a:tcPr/>
                </a:tc>
                <a:extLst>
                  <a:ext uri="{0D108BD9-81ED-4DB2-BD59-A6C34878D82A}">
                    <a16:rowId xmlns:a16="http://schemas.microsoft.com/office/drawing/2014/main" val="2838448720"/>
                  </a:ext>
                </a:extLst>
              </a:tr>
              <a:tr h="370840">
                <a:tc>
                  <a:txBody>
                    <a:bodyPr/>
                    <a:lstStyle/>
                    <a:p>
                      <a:pPr algn="ctr"/>
                      <a:r>
                        <a:rPr lang="en-US" i="1" dirty="0"/>
                        <a:t>P</a:t>
                      </a:r>
                      <a:r>
                        <a:rPr lang="en-US" baseline="-25000" dirty="0"/>
                        <a:t>1</a:t>
                      </a:r>
                    </a:p>
                  </a:txBody>
                  <a:tcPr/>
                </a:tc>
                <a:tc>
                  <a:txBody>
                    <a:bodyPr/>
                    <a:lstStyle/>
                    <a:p>
                      <a:pPr algn="ctr"/>
                      <a:r>
                        <a:rPr lang="en-US" dirty="0"/>
                        <a:t>1  2  2</a:t>
                      </a:r>
                    </a:p>
                  </a:txBody>
                  <a:tcPr/>
                </a:tc>
                <a:extLst>
                  <a:ext uri="{0D108BD9-81ED-4DB2-BD59-A6C34878D82A}">
                    <a16:rowId xmlns:a16="http://schemas.microsoft.com/office/drawing/2014/main" val="949852897"/>
                  </a:ext>
                </a:extLst>
              </a:tr>
              <a:tr h="370840">
                <a:tc>
                  <a:txBody>
                    <a:bodyPr/>
                    <a:lstStyle/>
                    <a:p>
                      <a:pPr algn="ctr"/>
                      <a:r>
                        <a:rPr lang="en-US" i="1" dirty="0"/>
                        <a:t>P</a:t>
                      </a:r>
                      <a:r>
                        <a:rPr lang="en-US" baseline="-25000" dirty="0"/>
                        <a:t>2</a:t>
                      </a:r>
                    </a:p>
                  </a:txBody>
                  <a:tcPr/>
                </a:tc>
                <a:tc>
                  <a:txBody>
                    <a:bodyPr/>
                    <a:lstStyle/>
                    <a:p>
                      <a:pPr algn="ctr"/>
                      <a:r>
                        <a:rPr lang="en-US" dirty="0"/>
                        <a:t>6  0  0</a:t>
                      </a:r>
                    </a:p>
                  </a:txBody>
                  <a:tcPr/>
                </a:tc>
                <a:extLst>
                  <a:ext uri="{0D108BD9-81ED-4DB2-BD59-A6C34878D82A}">
                    <a16:rowId xmlns:a16="http://schemas.microsoft.com/office/drawing/2014/main" val="1304986281"/>
                  </a:ext>
                </a:extLst>
              </a:tr>
              <a:tr h="370840">
                <a:tc>
                  <a:txBody>
                    <a:bodyPr/>
                    <a:lstStyle/>
                    <a:p>
                      <a:pPr algn="ctr"/>
                      <a:r>
                        <a:rPr lang="en-US" i="1" dirty="0"/>
                        <a:t>P</a:t>
                      </a:r>
                      <a:r>
                        <a:rPr lang="en-US" baseline="-25000" dirty="0"/>
                        <a:t>3</a:t>
                      </a:r>
                    </a:p>
                  </a:txBody>
                  <a:tcPr/>
                </a:tc>
                <a:tc>
                  <a:txBody>
                    <a:bodyPr/>
                    <a:lstStyle/>
                    <a:p>
                      <a:pPr algn="ctr"/>
                      <a:r>
                        <a:rPr lang="en-US" dirty="0"/>
                        <a:t>0  1  1</a:t>
                      </a:r>
                    </a:p>
                  </a:txBody>
                  <a:tcPr/>
                </a:tc>
                <a:extLst>
                  <a:ext uri="{0D108BD9-81ED-4DB2-BD59-A6C34878D82A}">
                    <a16:rowId xmlns:a16="http://schemas.microsoft.com/office/drawing/2014/main" val="1858167281"/>
                  </a:ext>
                </a:extLst>
              </a:tr>
              <a:tr h="370840">
                <a:tc>
                  <a:txBody>
                    <a:bodyPr/>
                    <a:lstStyle/>
                    <a:p>
                      <a:pPr algn="ctr"/>
                      <a:r>
                        <a:rPr lang="en-US" i="1" dirty="0"/>
                        <a:t>P</a:t>
                      </a:r>
                      <a:r>
                        <a:rPr lang="en-US" baseline="-25000" dirty="0"/>
                        <a:t>4</a:t>
                      </a:r>
                    </a:p>
                  </a:txBody>
                  <a:tcPr/>
                </a:tc>
                <a:tc>
                  <a:txBody>
                    <a:bodyPr/>
                    <a:lstStyle/>
                    <a:p>
                      <a:pPr algn="ctr"/>
                      <a:r>
                        <a:rPr lang="en-US" dirty="0"/>
                        <a:t>4  3  1</a:t>
                      </a:r>
                    </a:p>
                  </a:txBody>
                  <a:tcPr/>
                </a:tc>
                <a:extLst>
                  <a:ext uri="{0D108BD9-81ED-4DB2-BD59-A6C34878D82A}">
                    <a16:rowId xmlns:a16="http://schemas.microsoft.com/office/drawing/2014/main" val="4036664519"/>
                  </a:ext>
                </a:extLst>
              </a:tr>
            </a:tbl>
          </a:graphicData>
        </a:graphic>
      </p:graphicFrame>
      <p:sp>
        <p:nvSpPr>
          <p:cNvPr id="10" name="Content Placeholder 9"/>
          <p:cNvSpPr>
            <a:spLocks noGrp="1"/>
          </p:cNvSpPr>
          <p:nvPr>
            <p:ph sz="quarter" idx="15"/>
          </p:nvPr>
        </p:nvSpPr>
        <p:spPr>
          <a:xfrm>
            <a:off x="332998" y="5357524"/>
            <a:ext cx="5782052" cy="427319"/>
          </a:xfrm>
        </p:spPr>
        <p:txBody>
          <a:bodyPr>
            <a:normAutofit/>
          </a:bodyPr>
          <a:lstStyle/>
          <a:p>
            <a:pPr marL="291600" indent="-291600">
              <a:lnSpc>
                <a:spcPct val="100000"/>
              </a:lnSpc>
              <a:buFont typeface="Arial" panose="020B0604020202020204" pitchFamily="34" charset="0"/>
              <a:buChar char="•"/>
            </a:pPr>
            <a:r>
              <a:rPr lang="en-US" altLang="en-US" sz="2200" dirty="0"/>
              <a:t>The system is in a safe state since the sequence</a:t>
            </a:r>
            <a:endParaRPr lang="en-US" sz="2200" dirty="0"/>
          </a:p>
        </p:txBody>
      </p:sp>
      <p:graphicFrame>
        <p:nvGraphicFramePr>
          <p:cNvPr id="13" name="Content Placeholder 12" descr="left angle bracket P subscript 1 comma text end text P subscript 3 comma text   end text P subscript 4 comma text end text P subscript 2 comma text  end text P subscript 0 right angle bracket"/>
          <p:cNvGraphicFramePr>
            <a:graphicFrameLocks noGrp="1" noChangeAspect="1"/>
          </p:cNvGraphicFramePr>
          <p:nvPr>
            <p:ph sz="quarter" idx="18"/>
            <p:extLst>
              <p:ext uri="{D42A27DB-BD31-4B8C-83A1-F6EECF244321}">
                <p14:modId xmlns:p14="http://schemas.microsoft.com/office/powerpoint/2010/main" val="3670682635"/>
              </p:ext>
            </p:extLst>
          </p:nvPr>
        </p:nvGraphicFramePr>
        <p:xfrm>
          <a:off x="6077457" y="5429243"/>
          <a:ext cx="1663700" cy="355600"/>
        </p:xfrm>
        <a:graphic>
          <a:graphicData uri="http://schemas.openxmlformats.org/presentationml/2006/ole">
            <mc:AlternateContent xmlns:mc="http://schemas.openxmlformats.org/markup-compatibility/2006">
              <mc:Choice xmlns:v="urn:schemas-microsoft-com:vml" Requires="v">
                <p:oleObj spid="_x0000_s11403" name="Equation" r:id="rId3" imgW="1663560" imgH="355320" progId="Equation.DSMT4">
                  <p:embed/>
                </p:oleObj>
              </mc:Choice>
              <mc:Fallback>
                <p:oleObj name="Equation" r:id="rId3" imgW="1663560" imgH="355320" progId="Equation.DSMT4">
                  <p:embed/>
                  <p:pic>
                    <p:nvPicPr>
                      <p:cNvPr id="15" name="Object 14" descr="left angle bracket P subscript 1 comma text end text P subscript 3 comma text   end text P subscript 4 comma text end text P subscript 2 comma text  end text P subscript 0 right angle bracket"/>
                      <p:cNvPicPr/>
                      <p:nvPr/>
                    </p:nvPicPr>
                    <p:blipFill>
                      <a:blip r:embed="rId4"/>
                      <a:stretch>
                        <a:fillRect/>
                      </a:stretch>
                    </p:blipFill>
                    <p:spPr>
                      <a:xfrm>
                        <a:off x="6077457" y="5429243"/>
                        <a:ext cx="1663700" cy="355600"/>
                      </a:xfrm>
                      <a:prstGeom prst="rect">
                        <a:avLst/>
                      </a:prstGeom>
                    </p:spPr>
                  </p:pic>
                </p:oleObj>
              </mc:Fallback>
            </mc:AlternateContent>
          </a:graphicData>
        </a:graphic>
      </p:graphicFrame>
      <p:sp>
        <p:nvSpPr>
          <p:cNvPr id="16" name="Content Placeholder 6"/>
          <p:cNvSpPr>
            <a:spLocks noGrp="1"/>
          </p:cNvSpPr>
          <p:nvPr>
            <p:ph sz="quarter" idx="12"/>
          </p:nvPr>
        </p:nvSpPr>
        <p:spPr>
          <a:xfrm>
            <a:off x="657850" y="5674008"/>
            <a:ext cx="3011781" cy="366017"/>
          </a:xfrm>
        </p:spPr>
        <p:txBody>
          <a:bodyPr>
            <a:noAutofit/>
          </a:bodyPr>
          <a:lstStyle/>
          <a:p>
            <a:pPr>
              <a:lnSpc>
                <a:spcPct val="100000"/>
              </a:lnSpc>
              <a:tabLst>
                <a:tab pos="2452688" algn="l"/>
                <a:tab pos="3492500" algn="ctr"/>
              </a:tabLst>
            </a:pPr>
            <a:r>
              <a:rPr lang="en-US" altLang="en-US" sz="2200" dirty="0"/>
              <a:t>satisfies safety criteria</a:t>
            </a:r>
            <a:endParaRPr lang="en-US" altLang="en-US" sz="2200" baseline="-25000" dirty="0"/>
          </a:p>
        </p:txBody>
      </p:sp>
      <p:sp>
        <p:nvSpPr>
          <p:cNvPr id="4" name="Slide Number Placeholder 3"/>
          <p:cNvSpPr>
            <a:spLocks noGrp="1"/>
          </p:cNvSpPr>
          <p:nvPr>
            <p:ph type="sldNum" sz="quarter" idx="10"/>
          </p:nvPr>
        </p:nvSpPr>
        <p:spPr/>
        <p:txBody>
          <a:bodyPr/>
          <a:lstStyle/>
          <a:p>
            <a:fld id="{D06C706D-0964-7842-B7B8-C5D733700528}" type="slidenum">
              <a:rPr lang="en-US" smtClean="0"/>
              <a:t>33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9600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2508" y="745068"/>
            <a:ext cx="8470670" cy="674658"/>
          </a:xfrm>
        </p:spPr>
        <p:txBody>
          <a:bodyPr/>
          <a:lstStyle/>
          <a:p>
            <a:r>
              <a:rPr lang="en-US" altLang="en-US" dirty="0"/>
              <a:t>Example: </a:t>
            </a:r>
            <a:r>
              <a:rPr lang="en-US" altLang="en-US" i="1" dirty="0"/>
              <a:t>P</a:t>
            </a:r>
            <a:r>
              <a:rPr lang="en-US" altLang="en-US" baseline="-25000" dirty="0"/>
              <a:t>1</a:t>
            </a:r>
            <a:r>
              <a:rPr lang="en-US" altLang="en-US" dirty="0"/>
              <a:t> Request (1,0,2)</a:t>
            </a:r>
            <a:endParaRPr lang="en-US" dirty="0"/>
          </a:p>
        </p:txBody>
      </p:sp>
      <p:sp>
        <p:nvSpPr>
          <p:cNvPr id="7" name="Content Placeholder 6"/>
          <p:cNvSpPr>
            <a:spLocks noGrp="1"/>
          </p:cNvSpPr>
          <p:nvPr>
            <p:ph sz="quarter" idx="12"/>
          </p:nvPr>
        </p:nvSpPr>
        <p:spPr>
          <a:xfrm>
            <a:off x="332508" y="1572503"/>
            <a:ext cx="8470180" cy="399293"/>
          </a:xfrm>
        </p:spPr>
        <p:txBody>
          <a:bodyPr>
            <a:noAutofit/>
          </a:bodyPr>
          <a:lstStyle/>
          <a:p>
            <a:pPr marL="291600" indent="-291600">
              <a:lnSpc>
                <a:spcPct val="100000"/>
              </a:lnSpc>
              <a:buFont typeface="Arial" panose="020B0604020202020204" pitchFamily="34" charset="0"/>
              <a:buChar char="•"/>
              <a:tabLst>
                <a:tab pos="1544638" algn="l"/>
                <a:tab pos="2452688" algn="ctr"/>
                <a:tab pos="3767138" algn="ctr"/>
                <a:tab pos="5022850" algn="ctr"/>
              </a:tabLst>
            </a:pPr>
            <a:r>
              <a:rPr lang="en-US" altLang="en-US" sz="2200" dirty="0"/>
              <a:t>Check that Request </a:t>
            </a:r>
            <a:r>
              <a:rPr lang="en-US" altLang="en-US" sz="2200" dirty="0">
                <a:sym typeface="Symbol" panose="05050102010706020507" pitchFamily="18" charset="2"/>
              </a:rPr>
              <a:t> Available (that is, (1,0,2)  (3,3,2)  true</a:t>
            </a:r>
            <a:endParaRPr lang="en-US" altLang="en-US" sz="2200" i="1" dirty="0">
              <a:sym typeface="Symbol" panose="05050102010706020507" pitchFamily="18" charset="2"/>
            </a:endParaRPr>
          </a:p>
        </p:txBody>
      </p:sp>
      <p:graphicFrame>
        <p:nvGraphicFramePr>
          <p:cNvPr id="18" name="Content Placeholder 17" descr="Table is accessible to screenreaders"/>
          <p:cNvGraphicFramePr>
            <a:graphicFrameLocks noGrp="1"/>
          </p:cNvGraphicFramePr>
          <p:nvPr>
            <p:ph sz="quarter" idx="19"/>
            <p:extLst>
              <p:ext uri="{D42A27DB-BD31-4B8C-83A1-F6EECF244321}">
                <p14:modId xmlns:p14="http://schemas.microsoft.com/office/powerpoint/2010/main" val="1624657898"/>
              </p:ext>
            </p:extLst>
          </p:nvPr>
        </p:nvGraphicFramePr>
        <p:xfrm>
          <a:off x="2679606" y="2211043"/>
          <a:ext cx="3775983" cy="2133600"/>
        </p:xfrm>
        <a:graphic>
          <a:graphicData uri="http://schemas.openxmlformats.org/drawingml/2006/table">
            <a:tbl>
              <a:tblPr firstRow="1" bandRow="1">
                <a:tableStyleId>{5C22544A-7EE6-4342-B048-85BDC9FD1C3A}</a:tableStyleId>
              </a:tblPr>
              <a:tblGrid>
                <a:gridCol w="443236">
                  <a:extLst>
                    <a:ext uri="{9D8B030D-6E8A-4147-A177-3AD203B41FA5}">
                      <a16:colId xmlns:a16="http://schemas.microsoft.com/office/drawing/2014/main" val="4183063268"/>
                    </a:ext>
                  </a:extLst>
                </a:gridCol>
                <a:gridCol w="1227221">
                  <a:extLst>
                    <a:ext uri="{9D8B030D-6E8A-4147-A177-3AD203B41FA5}">
                      <a16:colId xmlns:a16="http://schemas.microsoft.com/office/drawing/2014/main" val="1413535323"/>
                    </a:ext>
                  </a:extLst>
                </a:gridCol>
                <a:gridCol w="902368">
                  <a:extLst>
                    <a:ext uri="{9D8B030D-6E8A-4147-A177-3AD203B41FA5}">
                      <a16:colId xmlns:a16="http://schemas.microsoft.com/office/drawing/2014/main" val="1749105300"/>
                    </a:ext>
                  </a:extLst>
                </a:gridCol>
                <a:gridCol w="1203158">
                  <a:extLst>
                    <a:ext uri="{9D8B030D-6E8A-4147-A177-3AD203B41FA5}">
                      <a16:colId xmlns:a16="http://schemas.microsoft.com/office/drawing/2014/main" val="708563292"/>
                    </a:ext>
                  </a:extLst>
                </a:gridCol>
              </a:tblGrid>
              <a:tr h="220368">
                <a:tc>
                  <a:txBody>
                    <a:bodyPr/>
                    <a:lstStyle/>
                    <a:p>
                      <a:pPr algn="ctr"/>
                      <a:endParaRPr lang="en-US" sz="1400" u="none" dirty="0"/>
                    </a:p>
                  </a:txBody>
                  <a:tcPr/>
                </a:tc>
                <a:tc>
                  <a:txBody>
                    <a:bodyPr/>
                    <a:lstStyle/>
                    <a:p>
                      <a:pPr algn="ctr"/>
                      <a:r>
                        <a:rPr lang="en-US" sz="1400" i="1" u="none" dirty="0"/>
                        <a:t>Allocation</a:t>
                      </a:r>
                    </a:p>
                  </a:txBody>
                  <a:tcPr/>
                </a:tc>
                <a:tc>
                  <a:txBody>
                    <a:bodyPr/>
                    <a:lstStyle/>
                    <a:p>
                      <a:pPr algn="ctr"/>
                      <a:r>
                        <a:rPr lang="en-US" sz="1400" i="1" u="none" dirty="0"/>
                        <a:t>Need</a:t>
                      </a:r>
                    </a:p>
                  </a:txBody>
                  <a:tcPr/>
                </a:tc>
                <a:tc>
                  <a:txBody>
                    <a:bodyPr/>
                    <a:lstStyle/>
                    <a:p>
                      <a:pPr algn="ctr"/>
                      <a:r>
                        <a:rPr lang="en-US" sz="1400" i="1" u="none" dirty="0"/>
                        <a:t>Available</a:t>
                      </a:r>
                    </a:p>
                  </a:txBody>
                  <a:tcPr/>
                </a:tc>
                <a:extLst>
                  <a:ext uri="{0D108BD9-81ED-4DB2-BD59-A6C34878D82A}">
                    <a16:rowId xmlns:a16="http://schemas.microsoft.com/office/drawing/2014/main" val="2421899581"/>
                  </a:ext>
                </a:extLst>
              </a:tr>
              <a:tr h="220368">
                <a:tc>
                  <a:txBody>
                    <a:bodyPr/>
                    <a:lstStyle/>
                    <a:p>
                      <a:endParaRPr lang="en-US" sz="1400"/>
                    </a:p>
                  </a:txBody>
                  <a:tcPr/>
                </a:tc>
                <a:tc>
                  <a:txBody>
                    <a:bodyPr/>
                    <a:lstStyle/>
                    <a:p>
                      <a:pPr algn="ctr"/>
                      <a:r>
                        <a:rPr lang="en-US" sz="1400" dirty="0"/>
                        <a:t>A  B  C</a:t>
                      </a:r>
                    </a:p>
                  </a:txBody>
                  <a:tcPr/>
                </a:tc>
                <a:tc>
                  <a:txBody>
                    <a:bodyPr/>
                    <a:lstStyle/>
                    <a:p>
                      <a:pPr algn="ctr"/>
                      <a:r>
                        <a:rPr lang="en-US" sz="1400" dirty="0"/>
                        <a:t>A  B  C</a:t>
                      </a:r>
                    </a:p>
                  </a:txBody>
                  <a:tcPr/>
                </a:tc>
                <a:tc>
                  <a:txBody>
                    <a:bodyPr/>
                    <a:lstStyle/>
                    <a:p>
                      <a:pPr algn="ctr"/>
                      <a:r>
                        <a:rPr lang="en-US" sz="1400" dirty="0"/>
                        <a:t>A  B  C</a:t>
                      </a:r>
                    </a:p>
                  </a:txBody>
                  <a:tcPr/>
                </a:tc>
                <a:extLst>
                  <a:ext uri="{0D108BD9-81ED-4DB2-BD59-A6C34878D82A}">
                    <a16:rowId xmlns:a16="http://schemas.microsoft.com/office/drawing/2014/main" val="1125983311"/>
                  </a:ext>
                </a:extLst>
              </a:tr>
              <a:tr h="220368">
                <a:tc>
                  <a:txBody>
                    <a:bodyPr/>
                    <a:lstStyle/>
                    <a:p>
                      <a:pPr algn="ctr"/>
                      <a:r>
                        <a:rPr lang="en-US" sz="1400" i="1" dirty="0"/>
                        <a:t>P</a:t>
                      </a:r>
                      <a:r>
                        <a:rPr lang="en-US" sz="1400" baseline="-25000" dirty="0"/>
                        <a:t>0</a:t>
                      </a:r>
                    </a:p>
                  </a:txBody>
                  <a:tcPr/>
                </a:tc>
                <a:tc>
                  <a:txBody>
                    <a:bodyPr/>
                    <a:lstStyle/>
                    <a:p>
                      <a:pPr algn="ctr"/>
                      <a:r>
                        <a:rPr lang="en-US" sz="1400" dirty="0"/>
                        <a:t>0  1  0</a:t>
                      </a:r>
                    </a:p>
                  </a:txBody>
                  <a:tcPr/>
                </a:tc>
                <a:tc>
                  <a:txBody>
                    <a:bodyPr/>
                    <a:lstStyle/>
                    <a:p>
                      <a:pPr algn="ctr"/>
                      <a:r>
                        <a:rPr lang="en-US" sz="1400" dirty="0"/>
                        <a:t>7  4</a:t>
                      </a:r>
                      <a:r>
                        <a:rPr lang="en-US" sz="1400" baseline="0" dirty="0"/>
                        <a:t>  3</a:t>
                      </a:r>
                      <a:endParaRPr lang="en-US" sz="1400" dirty="0"/>
                    </a:p>
                  </a:txBody>
                  <a:tcPr/>
                </a:tc>
                <a:tc>
                  <a:txBody>
                    <a:bodyPr/>
                    <a:lstStyle/>
                    <a:p>
                      <a:pPr algn="ctr"/>
                      <a:r>
                        <a:rPr lang="en-US" sz="1400" dirty="0"/>
                        <a:t>2  3  0</a:t>
                      </a:r>
                    </a:p>
                  </a:txBody>
                  <a:tcPr/>
                </a:tc>
                <a:extLst>
                  <a:ext uri="{0D108BD9-81ED-4DB2-BD59-A6C34878D82A}">
                    <a16:rowId xmlns:a16="http://schemas.microsoft.com/office/drawing/2014/main" val="3848130759"/>
                  </a:ext>
                </a:extLst>
              </a:tr>
              <a:tr h="220368">
                <a:tc>
                  <a:txBody>
                    <a:bodyPr/>
                    <a:lstStyle/>
                    <a:p>
                      <a:pPr algn="ctr"/>
                      <a:r>
                        <a:rPr lang="en-US" sz="1400" i="1" dirty="0"/>
                        <a:t>P</a:t>
                      </a:r>
                      <a:r>
                        <a:rPr lang="en-US" sz="1400" baseline="-25000" dirty="0"/>
                        <a:t>1</a:t>
                      </a:r>
                    </a:p>
                  </a:txBody>
                  <a:tcPr/>
                </a:tc>
                <a:tc>
                  <a:txBody>
                    <a:bodyPr/>
                    <a:lstStyle/>
                    <a:p>
                      <a:pPr algn="ctr"/>
                      <a:r>
                        <a:rPr lang="en-US" sz="1400" dirty="0"/>
                        <a:t>3  0  2</a:t>
                      </a:r>
                    </a:p>
                  </a:txBody>
                  <a:tcPr/>
                </a:tc>
                <a:tc>
                  <a:txBody>
                    <a:bodyPr/>
                    <a:lstStyle/>
                    <a:p>
                      <a:pPr algn="ctr"/>
                      <a:r>
                        <a:rPr lang="en-US" sz="1400" dirty="0"/>
                        <a:t>0  2  0</a:t>
                      </a:r>
                    </a:p>
                  </a:txBody>
                  <a:tcPr/>
                </a:tc>
                <a:tc>
                  <a:txBody>
                    <a:bodyPr/>
                    <a:lstStyle/>
                    <a:p>
                      <a:pPr algn="ctr"/>
                      <a:endParaRPr lang="en-US" sz="1400" dirty="0"/>
                    </a:p>
                  </a:txBody>
                  <a:tcPr/>
                </a:tc>
                <a:extLst>
                  <a:ext uri="{0D108BD9-81ED-4DB2-BD59-A6C34878D82A}">
                    <a16:rowId xmlns:a16="http://schemas.microsoft.com/office/drawing/2014/main" val="2171800470"/>
                  </a:ext>
                </a:extLst>
              </a:tr>
              <a:tr h="220368">
                <a:tc>
                  <a:txBody>
                    <a:bodyPr/>
                    <a:lstStyle/>
                    <a:p>
                      <a:pPr algn="ctr"/>
                      <a:r>
                        <a:rPr lang="en-US" sz="1400" i="1" dirty="0"/>
                        <a:t>P</a:t>
                      </a:r>
                      <a:r>
                        <a:rPr lang="en-US" sz="1400" baseline="-25000" dirty="0"/>
                        <a:t>2</a:t>
                      </a:r>
                    </a:p>
                  </a:txBody>
                  <a:tcPr/>
                </a:tc>
                <a:tc>
                  <a:txBody>
                    <a:bodyPr/>
                    <a:lstStyle/>
                    <a:p>
                      <a:pPr algn="ctr"/>
                      <a:r>
                        <a:rPr lang="en-US" sz="1400" dirty="0"/>
                        <a:t>3  0  2</a:t>
                      </a:r>
                    </a:p>
                  </a:txBody>
                  <a:tcPr/>
                </a:tc>
                <a:tc>
                  <a:txBody>
                    <a:bodyPr/>
                    <a:lstStyle/>
                    <a:p>
                      <a:pPr algn="ctr"/>
                      <a:r>
                        <a:rPr lang="en-US" sz="1400" dirty="0"/>
                        <a:t>6  0  0</a:t>
                      </a:r>
                    </a:p>
                  </a:txBody>
                  <a:tcPr/>
                </a:tc>
                <a:tc>
                  <a:txBody>
                    <a:bodyPr/>
                    <a:lstStyle/>
                    <a:p>
                      <a:pPr algn="ctr"/>
                      <a:endParaRPr lang="en-US" sz="1400" dirty="0"/>
                    </a:p>
                  </a:txBody>
                  <a:tcPr/>
                </a:tc>
                <a:extLst>
                  <a:ext uri="{0D108BD9-81ED-4DB2-BD59-A6C34878D82A}">
                    <a16:rowId xmlns:a16="http://schemas.microsoft.com/office/drawing/2014/main" val="3345771572"/>
                  </a:ext>
                </a:extLst>
              </a:tr>
              <a:tr h="220368">
                <a:tc>
                  <a:txBody>
                    <a:bodyPr/>
                    <a:lstStyle/>
                    <a:p>
                      <a:pPr algn="ctr"/>
                      <a:r>
                        <a:rPr lang="en-US" sz="1400" i="1" dirty="0"/>
                        <a:t>P</a:t>
                      </a:r>
                      <a:r>
                        <a:rPr lang="en-US" sz="1400" baseline="-25000" dirty="0"/>
                        <a:t>3</a:t>
                      </a:r>
                    </a:p>
                  </a:txBody>
                  <a:tcPr/>
                </a:tc>
                <a:tc>
                  <a:txBody>
                    <a:bodyPr/>
                    <a:lstStyle/>
                    <a:p>
                      <a:pPr algn="ctr"/>
                      <a:r>
                        <a:rPr lang="en-US" sz="1400" dirty="0"/>
                        <a:t>2  1  1</a:t>
                      </a:r>
                    </a:p>
                  </a:txBody>
                  <a:tcPr/>
                </a:tc>
                <a:tc>
                  <a:txBody>
                    <a:bodyPr/>
                    <a:lstStyle/>
                    <a:p>
                      <a:pPr algn="ctr"/>
                      <a:r>
                        <a:rPr lang="en-US" sz="1400" dirty="0"/>
                        <a:t>0  1  1</a:t>
                      </a:r>
                    </a:p>
                  </a:txBody>
                  <a:tcPr/>
                </a:tc>
                <a:tc>
                  <a:txBody>
                    <a:bodyPr/>
                    <a:lstStyle/>
                    <a:p>
                      <a:pPr algn="ctr"/>
                      <a:endParaRPr lang="en-US" sz="1400" dirty="0"/>
                    </a:p>
                  </a:txBody>
                  <a:tcPr/>
                </a:tc>
                <a:extLst>
                  <a:ext uri="{0D108BD9-81ED-4DB2-BD59-A6C34878D82A}">
                    <a16:rowId xmlns:a16="http://schemas.microsoft.com/office/drawing/2014/main" val="376613063"/>
                  </a:ext>
                </a:extLst>
              </a:tr>
              <a:tr h="220368">
                <a:tc>
                  <a:txBody>
                    <a:bodyPr/>
                    <a:lstStyle/>
                    <a:p>
                      <a:pPr algn="ctr"/>
                      <a:r>
                        <a:rPr lang="en-US" sz="1400" i="1" dirty="0"/>
                        <a:t>P</a:t>
                      </a:r>
                      <a:r>
                        <a:rPr lang="en-US" sz="1400" baseline="-25000" dirty="0"/>
                        <a:t>4</a:t>
                      </a:r>
                    </a:p>
                  </a:txBody>
                  <a:tcPr/>
                </a:tc>
                <a:tc>
                  <a:txBody>
                    <a:bodyPr/>
                    <a:lstStyle/>
                    <a:p>
                      <a:pPr algn="ctr"/>
                      <a:r>
                        <a:rPr lang="en-US" sz="1400" dirty="0"/>
                        <a:t>0  0  2</a:t>
                      </a:r>
                    </a:p>
                  </a:txBody>
                  <a:tcPr/>
                </a:tc>
                <a:tc>
                  <a:txBody>
                    <a:bodyPr/>
                    <a:lstStyle/>
                    <a:p>
                      <a:pPr algn="ctr"/>
                      <a:r>
                        <a:rPr lang="en-US" sz="1400" dirty="0"/>
                        <a:t>4  3  1</a:t>
                      </a:r>
                    </a:p>
                  </a:txBody>
                  <a:tcPr/>
                </a:tc>
                <a:tc>
                  <a:txBody>
                    <a:bodyPr/>
                    <a:lstStyle/>
                    <a:p>
                      <a:pPr algn="ctr"/>
                      <a:endParaRPr lang="en-US" sz="1400" dirty="0"/>
                    </a:p>
                  </a:txBody>
                  <a:tcPr/>
                </a:tc>
                <a:extLst>
                  <a:ext uri="{0D108BD9-81ED-4DB2-BD59-A6C34878D82A}">
                    <a16:rowId xmlns:a16="http://schemas.microsoft.com/office/drawing/2014/main" val="2408157748"/>
                  </a:ext>
                </a:extLst>
              </a:tr>
            </a:tbl>
          </a:graphicData>
        </a:graphic>
      </p:graphicFrame>
      <p:sp>
        <p:nvSpPr>
          <p:cNvPr id="10" name="Content Placeholder 9"/>
          <p:cNvSpPr>
            <a:spLocks noGrp="1"/>
          </p:cNvSpPr>
          <p:nvPr>
            <p:ph sz="quarter" idx="15"/>
          </p:nvPr>
        </p:nvSpPr>
        <p:spPr>
          <a:xfrm>
            <a:off x="332507" y="4443420"/>
            <a:ext cx="5911882" cy="427319"/>
          </a:xfrm>
        </p:spPr>
        <p:txBody>
          <a:bodyPr>
            <a:normAutofit/>
          </a:bodyPr>
          <a:lstStyle/>
          <a:p>
            <a:pPr marL="291600" indent="-291600">
              <a:lnSpc>
                <a:spcPct val="100000"/>
              </a:lnSpc>
              <a:buFont typeface="Arial" panose="020B0604020202020204" pitchFamily="34" charset="0"/>
              <a:buChar char="•"/>
            </a:pPr>
            <a:r>
              <a:rPr lang="en-US" altLang="en-US" sz="2200" dirty="0"/>
              <a:t>Executing safety algorithm shows that sequence </a:t>
            </a:r>
            <a:endParaRPr lang="en-US" sz="2200" dirty="0"/>
          </a:p>
        </p:txBody>
      </p:sp>
      <p:graphicFrame>
        <p:nvGraphicFramePr>
          <p:cNvPr id="14" name="Content Placeholder 13" descr="left angle bracket P subscript 1 comma text  end text P subscript 3 comma text  end text P subscript 4 comma text  end text P subscript 0 comma text  end text P subscript 2 right angle bracket"/>
          <p:cNvGraphicFramePr>
            <a:graphicFrameLocks noGrp="1" noChangeAspect="1"/>
          </p:cNvGraphicFramePr>
          <p:nvPr>
            <p:ph sz="quarter" idx="19"/>
            <p:extLst>
              <p:ext uri="{D42A27DB-BD31-4B8C-83A1-F6EECF244321}">
                <p14:modId xmlns:p14="http://schemas.microsoft.com/office/powerpoint/2010/main" val="2302756587"/>
              </p:ext>
            </p:extLst>
          </p:nvPr>
        </p:nvGraphicFramePr>
        <p:xfrm>
          <a:off x="6143771" y="4529194"/>
          <a:ext cx="1765300" cy="355600"/>
        </p:xfrm>
        <a:graphic>
          <a:graphicData uri="http://schemas.openxmlformats.org/presentationml/2006/ole">
            <mc:AlternateContent xmlns:mc="http://schemas.openxmlformats.org/markup-compatibility/2006">
              <mc:Choice xmlns:v="urn:schemas-microsoft-com:vml" Requires="v">
                <p:oleObj spid="_x0000_s12428" name="Equation" r:id="rId3" imgW="1765080" imgH="355320" progId="Equation.DSMT4">
                  <p:embed/>
                </p:oleObj>
              </mc:Choice>
              <mc:Fallback>
                <p:oleObj name="Equation" r:id="rId3" imgW="1765080" imgH="355320" progId="Equation.DSMT4">
                  <p:embed/>
                  <p:pic>
                    <p:nvPicPr>
                      <p:cNvPr id="15" name="Object 14" descr="left angle bracket P subscript 1 comma text  end text P subscript 3 comma text  end text P subscript 4 comma text  end text P subscript 0 comma text  end text P subscript 2 right angle bracket"/>
                      <p:cNvPicPr/>
                      <p:nvPr/>
                    </p:nvPicPr>
                    <p:blipFill>
                      <a:blip r:embed="rId4"/>
                      <a:stretch>
                        <a:fillRect/>
                      </a:stretch>
                    </p:blipFill>
                    <p:spPr>
                      <a:xfrm>
                        <a:off x="6143771" y="4529194"/>
                        <a:ext cx="1765300" cy="355600"/>
                      </a:xfrm>
                      <a:prstGeom prst="rect">
                        <a:avLst/>
                      </a:prstGeom>
                    </p:spPr>
                  </p:pic>
                </p:oleObj>
              </mc:Fallback>
            </mc:AlternateContent>
          </a:graphicData>
        </a:graphic>
      </p:graphicFrame>
      <p:sp>
        <p:nvSpPr>
          <p:cNvPr id="16" name="Content Placeholder 6"/>
          <p:cNvSpPr>
            <a:spLocks noGrp="1"/>
          </p:cNvSpPr>
          <p:nvPr>
            <p:ph sz="quarter" idx="12"/>
          </p:nvPr>
        </p:nvSpPr>
        <p:spPr>
          <a:xfrm>
            <a:off x="657850" y="4728674"/>
            <a:ext cx="3456950" cy="465472"/>
          </a:xfrm>
        </p:spPr>
        <p:txBody>
          <a:bodyPr>
            <a:noAutofit/>
          </a:bodyPr>
          <a:lstStyle/>
          <a:p>
            <a:pPr>
              <a:lnSpc>
                <a:spcPct val="100000"/>
              </a:lnSpc>
              <a:tabLst>
                <a:tab pos="2452688" algn="l"/>
                <a:tab pos="3492500" algn="ctr"/>
              </a:tabLst>
            </a:pPr>
            <a:r>
              <a:rPr lang="en-US" altLang="en-US" sz="2200" dirty="0"/>
              <a:t>satisfies safety requirement</a:t>
            </a:r>
            <a:endParaRPr lang="en-US" altLang="en-US" sz="2200" baseline="-25000" dirty="0"/>
          </a:p>
        </p:txBody>
      </p:sp>
      <p:sp>
        <p:nvSpPr>
          <p:cNvPr id="12" name="Content Placeholder 6"/>
          <p:cNvSpPr>
            <a:spLocks noGrp="1"/>
          </p:cNvSpPr>
          <p:nvPr>
            <p:ph sz="quarter" idx="12"/>
          </p:nvPr>
        </p:nvSpPr>
        <p:spPr>
          <a:xfrm>
            <a:off x="332508" y="5157200"/>
            <a:ext cx="5209310" cy="875604"/>
          </a:xfrm>
        </p:spPr>
        <p:txBody>
          <a:bodyPr>
            <a:noAutofit/>
          </a:bodyPr>
          <a:lstStyle/>
          <a:p>
            <a:pPr marL="291600" indent="-291600">
              <a:lnSpc>
                <a:spcPct val="100000"/>
              </a:lnSpc>
              <a:buFont typeface="Arial" panose="020B0604020202020204" pitchFamily="34" charset="0"/>
              <a:buChar char="•"/>
              <a:tabLst>
                <a:tab pos="1544638" algn="l"/>
                <a:tab pos="2452688" algn="ctr"/>
                <a:tab pos="3767138" algn="ctr"/>
                <a:tab pos="5022850" algn="ctr"/>
              </a:tabLst>
            </a:pPr>
            <a:r>
              <a:rPr lang="en-US" altLang="en-US" sz="2200" dirty="0"/>
              <a:t>Can request for (3,3,0) by </a:t>
            </a:r>
            <a:r>
              <a:rPr lang="en-US" altLang="en-US" sz="2200" b="1" i="1" dirty="0"/>
              <a:t>P</a:t>
            </a:r>
            <a:r>
              <a:rPr lang="en-US" altLang="en-US" sz="2200" b="1" baseline="-25000" dirty="0"/>
              <a:t>4</a:t>
            </a:r>
            <a:r>
              <a:rPr lang="en-US" altLang="en-US" sz="2200" dirty="0"/>
              <a:t> be granted?</a:t>
            </a:r>
          </a:p>
          <a:p>
            <a:pPr marL="291600" indent="-291600">
              <a:lnSpc>
                <a:spcPct val="100000"/>
              </a:lnSpc>
              <a:buFont typeface="Arial" panose="020B0604020202020204" pitchFamily="34" charset="0"/>
              <a:buChar char="•"/>
              <a:tabLst>
                <a:tab pos="1544638" algn="l"/>
                <a:tab pos="2452688" algn="ctr"/>
                <a:tab pos="3767138" algn="ctr"/>
                <a:tab pos="5022850" algn="ctr"/>
              </a:tabLst>
            </a:pPr>
            <a:r>
              <a:rPr lang="en-US" altLang="en-US" sz="2200" dirty="0"/>
              <a:t>Can request for (0,2,0) by </a:t>
            </a:r>
            <a:r>
              <a:rPr lang="en-US" altLang="en-US" sz="2200" b="1" i="1" dirty="0"/>
              <a:t>P</a:t>
            </a:r>
            <a:r>
              <a:rPr lang="en-US" altLang="en-US" sz="2200" b="1" baseline="-25000" dirty="0"/>
              <a:t>0</a:t>
            </a:r>
            <a:r>
              <a:rPr lang="en-US" altLang="en-US" sz="2200" dirty="0"/>
              <a:t> be granted?</a:t>
            </a:r>
          </a:p>
        </p:txBody>
      </p:sp>
      <p:sp>
        <p:nvSpPr>
          <p:cNvPr id="4" name="Slide Number Placeholder 3"/>
          <p:cNvSpPr>
            <a:spLocks noGrp="1"/>
          </p:cNvSpPr>
          <p:nvPr>
            <p:ph type="sldNum" sz="quarter" idx="10"/>
          </p:nvPr>
        </p:nvSpPr>
        <p:spPr/>
        <p:txBody>
          <a:bodyPr/>
          <a:lstStyle/>
          <a:p>
            <a:fld id="{D06C706D-0964-7842-B7B8-C5D733700528}" type="slidenum">
              <a:rPr lang="en-US" smtClean="0"/>
              <a:t>34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029237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Deadlock Detection</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dirty="0"/>
              <a:t>Allow system to enter deadlock state </a:t>
            </a:r>
          </a:p>
          <a:p>
            <a:pPr marL="291600" indent="-291600">
              <a:lnSpc>
                <a:spcPct val="100000"/>
              </a:lnSpc>
              <a:buFont typeface="Arial" panose="020B0604020202020204" pitchFamily="34" charset="0"/>
              <a:buChar char="•"/>
            </a:pPr>
            <a:r>
              <a:rPr lang="en-US" altLang="en-US" sz="2400" dirty="0"/>
              <a:t>Detection algorithm</a:t>
            </a:r>
          </a:p>
          <a:p>
            <a:pPr marL="291600" indent="-291600">
              <a:lnSpc>
                <a:spcPct val="100000"/>
              </a:lnSpc>
              <a:buFont typeface="Arial" panose="020B0604020202020204" pitchFamily="34" charset="0"/>
              <a:buChar char="•"/>
            </a:pPr>
            <a:r>
              <a:rPr lang="en-US" altLang="en-US" sz="2400" dirty="0"/>
              <a:t>Recovery scheme</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35</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15838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2508" y="745068"/>
            <a:ext cx="8470670" cy="674658"/>
          </a:xfrm>
        </p:spPr>
        <p:txBody>
          <a:bodyPr/>
          <a:lstStyle/>
          <a:p>
            <a:r>
              <a:rPr lang="en-US" dirty="0"/>
              <a:t>Single Instance of Each Resource Type</a:t>
            </a:r>
          </a:p>
        </p:txBody>
      </p:sp>
      <p:sp>
        <p:nvSpPr>
          <p:cNvPr id="7" name="Content Placeholder 6"/>
          <p:cNvSpPr>
            <a:spLocks noGrp="1"/>
          </p:cNvSpPr>
          <p:nvPr>
            <p:ph sz="quarter" idx="12"/>
          </p:nvPr>
        </p:nvSpPr>
        <p:spPr>
          <a:xfrm>
            <a:off x="332508" y="1612319"/>
            <a:ext cx="8470180" cy="956315"/>
          </a:xfrm>
        </p:spPr>
        <p:txBody>
          <a:bodyPr>
            <a:normAutofit/>
          </a:bodyPr>
          <a:lstStyle/>
          <a:p>
            <a:pPr marL="291600" indent="-291600">
              <a:lnSpc>
                <a:spcPct val="100000"/>
              </a:lnSpc>
              <a:buFont typeface="Arial" panose="020B0604020202020204" pitchFamily="34" charset="0"/>
              <a:buChar char="•"/>
            </a:pPr>
            <a:r>
              <a:rPr lang="en-US" altLang="en-US" sz="2200" dirty="0"/>
              <a:t>Maintain </a:t>
            </a:r>
            <a:r>
              <a:rPr lang="en-US" altLang="en-US" sz="2200" b="1" dirty="0">
                <a:solidFill>
                  <a:srgbClr val="002060"/>
                </a:solidFill>
              </a:rPr>
              <a:t>wait-for</a:t>
            </a:r>
            <a:r>
              <a:rPr lang="en-US" altLang="en-US" sz="2200" b="1" dirty="0">
                <a:solidFill>
                  <a:srgbClr val="3366FF"/>
                </a:solidFill>
              </a:rPr>
              <a:t> </a:t>
            </a:r>
            <a:r>
              <a:rPr lang="en-US" altLang="en-US" sz="2200" dirty="0"/>
              <a:t>graph</a:t>
            </a:r>
          </a:p>
          <a:p>
            <a:pPr marL="622800" lvl="1" indent="-320400">
              <a:lnSpc>
                <a:spcPct val="100000"/>
              </a:lnSpc>
              <a:spcBef>
                <a:spcPts val="1000"/>
              </a:spcBef>
              <a:buFont typeface="Arial" panose="020B0604020202020204" pitchFamily="34" charset="0"/>
              <a:buChar char="•"/>
            </a:pPr>
            <a:r>
              <a:rPr lang="en-US" altLang="en-US" sz="2200" dirty="0"/>
              <a:t>Nodes are processes</a:t>
            </a:r>
            <a:endParaRPr lang="en-US" altLang="en-US" sz="2200" u="sng" dirty="0"/>
          </a:p>
        </p:txBody>
      </p:sp>
      <p:sp>
        <p:nvSpPr>
          <p:cNvPr id="9" name="Content Placeholder 8"/>
          <p:cNvSpPr>
            <a:spLocks noGrp="1"/>
          </p:cNvSpPr>
          <p:nvPr>
            <p:ph sz="quarter" idx="14"/>
          </p:nvPr>
        </p:nvSpPr>
        <p:spPr>
          <a:xfrm>
            <a:off x="633788" y="2578004"/>
            <a:ext cx="400928" cy="421107"/>
          </a:xfrm>
        </p:spPr>
        <p:txBody>
          <a:bodyPr>
            <a:normAutofit/>
          </a:bodyPr>
          <a:lstStyle/>
          <a:p>
            <a:pPr marL="457200" indent="-457200">
              <a:buFont typeface="Arial" panose="020B0604020202020204" pitchFamily="34" charset="0"/>
              <a:buChar char="•"/>
            </a:pPr>
            <a:r>
              <a:rPr lang="en-US" sz="2200" dirty="0"/>
              <a:t> </a:t>
            </a:r>
          </a:p>
        </p:txBody>
      </p:sp>
      <p:graphicFrame>
        <p:nvGraphicFramePr>
          <p:cNvPr id="14" name="Content Placeholder 13" descr="P subscript i rightwards arrow P subscript j"/>
          <p:cNvGraphicFramePr>
            <a:graphicFrameLocks noGrp="1" noChangeAspect="1"/>
          </p:cNvGraphicFramePr>
          <p:nvPr>
            <p:ph sz="quarter" idx="20"/>
            <p:extLst>
              <p:ext uri="{D42A27DB-BD31-4B8C-83A1-F6EECF244321}">
                <p14:modId xmlns:p14="http://schemas.microsoft.com/office/powerpoint/2010/main" val="849853893"/>
              </p:ext>
            </p:extLst>
          </p:nvPr>
        </p:nvGraphicFramePr>
        <p:xfrm>
          <a:off x="1048294" y="2635250"/>
          <a:ext cx="774700" cy="342900"/>
        </p:xfrm>
        <a:graphic>
          <a:graphicData uri="http://schemas.openxmlformats.org/presentationml/2006/ole">
            <mc:AlternateContent xmlns:mc="http://schemas.openxmlformats.org/markup-compatibility/2006">
              <mc:Choice xmlns:v="urn:schemas-microsoft-com:vml" Requires="v">
                <p:oleObj spid="_x0000_s13564" name="Equation" r:id="rId3" imgW="774360" imgH="342720" progId="Equation.DSMT4">
                  <p:embed/>
                </p:oleObj>
              </mc:Choice>
              <mc:Fallback>
                <p:oleObj name="Equation" r:id="rId3" imgW="774360" imgH="342720" progId="Equation.DSMT4">
                  <p:embed/>
                  <p:pic>
                    <p:nvPicPr>
                      <p:cNvPr id="15" name="Object 14" descr="P subscript i rightwards arrow P subscript j"/>
                      <p:cNvPicPr/>
                      <p:nvPr/>
                    </p:nvPicPr>
                    <p:blipFill>
                      <a:blip r:embed="rId4"/>
                      <a:stretch>
                        <a:fillRect/>
                      </a:stretch>
                    </p:blipFill>
                    <p:spPr>
                      <a:xfrm>
                        <a:off x="1048294" y="2635250"/>
                        <a:ext cx="774700" cy="342900"/>
                      </a:xfrm>
                      <a:prstGeom prst="rect">
                        <a:avLst/>
                      </a:prstGeom>
                    </p:spPr>
                  </p:pic>
                </p:oleObj>
              </mc:Fallback>
            </mc:AlternateContent>
          </a:graphicData>
        </a:graphic>
      </p:graphicFrame>
      <p:sp>
        <p:nvSpPr>
          <p:cNvPr id="10" name="Content Placeholder 9"/>
          <p:cNvSpPr>
            <a:spLocks noGrp="1"/>
          </p:cNvSpPr>
          <p:nvPr>
            <p:ph sz="quarter" idx="15"/>
          </p:nvPr>
        </p:nvSpPr>
        <p:spPr>
          <a:xfrm>
            <a:off x="1812892" y="2548926"/>
            <a:ext cx="2711484" cy="412751"/>
          </a:xfrm>
        </p:spPr>
        <p:txBody>
          <a:bodyPr>
            <a:noAutofit/>
          </a:bodyPr>
          <a:lstStyle/>
          <a:p>
            <a:pPr>
              <a:lnSpc>
                <a:spcPct val="110000"/>
              </a:lnSpc>
            </a:pPr>
            <a:r>
              <a:rPr lang="en-US" altLang="en-US" sz="2200" dirty="0">
                <a:sym typeface="Symbol" panose="05050102010706020507" pitchFamily="18" charset="2"/>
              </a:rPr>
              <a:t>if </a:t>
            </a:r>
            <a:r>
              <a:rPr lang="en-US" altLang="en-US" sz="2200" b="1" i="1" dirty="0">
                <a:sym typeface="Symbol" panose="05050102010706020507" pitchFamily="18" charset="2"/>
              </a:rPr>
              <a:t>P</a:t>
            </a:r>
            <a:r>
              <a:rPr lang="en-US" altLang="en-US" sz="2200" b="1" i="1" baseline="-25000" dirty="0">
                <a:sym typeface="Symbol" panose="05050102010706020507" pitchFamily="18" charset="2"/>
              </a:rPr>
              <a:t>i</a:t>
            </a:r>
            <a:r>
              <a:rPr lang="en-US" altLang="en-US" sz="2200" i="1" dirty="0">
                <a:sym typeface="Symbol" panose="05050102010706020507" pitchFamily="18" charset="2"/>
              </a:rPr>
              <a:t> </a:t>
            </a:r>
            <a:r>
              <a:rPr lang="en-US" altLang="en-US" sz="2200" dirty="0">
                <a:sym typeface="Symbol" panose="05050102010706020507" pitchFamily="18" charset="2"/>
              </a:rPr>
              <a:t>is waiting for</a:t>
            </a:r>
            <a:r>
              <a:rPr lang="en-US" altLang="en-US" sz="2200" i="1" dirty="0">
                <a:sym typeface="Symbol" panose="05050102010706020507" pitchFamily="18" charset="2"/>
              </a:rPr>
              <a:t> </a:t>
            </a:r>
            <a:r>
              <a:rPr lang="en-US" altLang="en-US" sz="2200" b="1" i="1" dirty="0">
                <a:sym typeface="Symbol" panose="05050102010706020507" pitchFamily="18" charset="2"/>
              </a:rPr>
              <a:t>P</a:t>
            </a:r>
            <a:r>
              <a:rPr lang="en-US" altLang="en-US" sz="2200" b="1" i="1" baseline="-25000" dirty="0">
                <a:sym typeface="Symbol" panose="05050102010706020507" pitchFamily="18" charset="2"/>
              </a:rPr>
              <a:t>j</a:t>
            </a:r>
            <a:endParaRPr lang="en-US" sz="2200" dirty="0"/>
          </a:p>
        </p:txBody>
      </p:sp>
      <p:sp>
        <p:nvSpPr>
          <p:cNvPr id="11" name="Content Placeholder 10"/>
          <p:cNvSpPr>
            <a:spLocks noGrp="1"/>
          </p:cNvSpPr>
          <p:nvPr>
            <p:ph sz="quarter" idx="16"/>
          </p:nvPr>
        </p:nvSpPr>
        <p:spPr>
          <a:xfrm>
            <a:off x="332508" y="3136825"/>
            <a:ext cx="8470180" cy="809533"/>
          </a:xfrm>
        </p:spPr>
        <p:txBody>
          <a:bodyPr>
            <a:normAutofit/>
          </a:bodyPr>
          <a:lstStyle/>
          <a:p>
            <a:pPr marL="291600" indent="-291600">
              <a:lnSpc>
                <a:spcPct val="100000"/>
              </a:lnSpc>
              <a:buFont typeface="Arial" panose="020B0604020202020204" pitchFamily="34" charset="0"/>
              <a:buChar char="•"/>
            </a:pPr>
            <a:r>
              <a:rPr lang="en-US" altLang="en-US" sz="2200" dirty="0"/>
              <a:t>Periodically invoke an algorithm that searches for a cycle in the graph. If there is a cycle, there exists a deadlock</a:t>
            </a:r>
          </a:p>
        </p:txBody>
      </p:sp>
      <p:sp>
        <p:nvSpPr>
          <p:cNvPr id="8" name="Content Placeholder 7"/>
          <p:cNvSpPr>
            <a:spLocks noGrp="1"/>
          </p:cNvSpPr>
          <p:nvPr>
            <p:ph sz="quarter" idx="13"/>
          </p:nvPr>
        </p:nvSpPr>
        <p:spPr>
          <a:xfrm>
            <a:off x="332998" y="4064768"/>
            <a:ext cx="7355181" cy="427711"/>
          </a:xfrm>
        </p:spPr>
        <p:txBody>
          <a:bodyPr>
            <a:noAutofit/>
          </a:bodyPr>
          <a:lstStyle/>
          <a:p>
            <a:pPr marL="291600" indent="-291600">
              <a:lnSpc>
                <a:spcPct val="100000"/>
              </a:lnSpc>
              <a:buFont typeface="Arial" panose="020B0604020202020204" pitchFamily="34" charset="0"/>
              <a:buChar char="•"/>
            </a:pPr>
            <a:r>
              <a:rPr lang="en-US" altLang="en-US" sz="2200" dirty="0"/>
              <a:t>An algorithm to detect a cycle in a graph requires an order of</a:t>
            </a:r>
          </a:p>
        </p:txBody>
      </p:sp>
      <p:graphicFrame>
        <p:nvGraphicFramePr>
          <p:cNvPr id="19" name="Content Placeholder 18" descr="n squared"/>
          <p:cNvGraphicFramePr>
            <a:graphicFrameLocks noGrp="1" noChangeAspect="1"/>
          </p:cNvGraphicFramePr>
          <p:nvPr>
            <p:ph sz="quarter" idx="20"/>
            <p:extLst>
              <p:ext uri="{D42A27DB-BD31-4B8C-83A1-F6EECF244321}">
                <p14:modId xmlns:p14="http://schemas.microsoft.com/office/powerpoint/2010/main" val="1903406195"/>
              </p:ext>
            </p:extLst>
          </p:nvPr>
        </p:nvGraphicFramePr>
        <p:xfrm>
          <a:off x="7698100" y="4136216"/>
          <a:ext cx="254000" cy="279400"/>
        </p:xfrm>
        <a:graphic>
          <a:graphicData uri="http://schemas.openxmlformats.org/presentationml/2006/ole">
            <mc:AlternateContent xmlns:mc="http://schemas.openxmlformats.org/markup-compatibility/2006">
              <mc:Choice xmlns:v="urn:schemas-microsoft-com:vml" Requires="v">
                <p:oleObj spid="_x0000_s13565" name="Equation" r:id="rId5" imgW="253800" imgH="279360" progId="Equation.DSMT4">
                  <p:embed/>
                </p:oleObj>
              </mc:Choice>
              <mc:Fallback>
                <p:oleObj name="Equation" r:id="rId5" imgW="253800" imgH="279360" progId="Equation.DSMT4">
                  <p:embed/>
                  <p:pic>
                    <p:nvPicPr>
                      <p:cNvPr id="16" name="Object 15" descr="n squared"/>
                      <p:cNvPicPr/>
                      <p:nvPr/>
                    </p:nvPicPr>
                    <p:blipFill>
                      <a:blip r:embed="rId6"/>
                      <a:stretch>
                        <a:fillRect/>
                      </a:stretch>
                    </p:blipFill>
                    <p:spPr>
                      <a:xfrm>
                        <a:off x="7698100" y="4136216"/>
                        <a:ext cx="254000" cy="279400"/>
                      </a:xfrm>
                      <a:prstGeom prst="rect">
                        <a:avLst/>
                      </a:prstGeom>
                    </p:spPr>
                  </p:pic>
                </p:oleObj>
              </mc:Fallback>
            </mc:AlternateContent>
          </a:graphicData>
        </a:graphic>
      </p:graphicFrame>
      <p:sp>
        <p:nvSpPr>
          <p:cNvPr id="17" name="Content Placeholder 7"/>
          <p:cNvSpPr>
            <a:spLocks noGrp="1"/>
          </p:cNvSpPr>
          <p:nvPr>
            <p:ph sz="quarter" idx="13"/>
          </p:nvPr>
        </p:nvSpPr>
        <p:spPr>
          <a:xfrm>
            <a:off x="633298" y="4434558"/>
            <a:ext cx="6720002" cy="427711"/>
          </a:xfrm>
        </p:spPr>
        <p:txBody>
          <a:bodyPr>
            <a:noAutofit/>
          </a:bodyPr>
          <a:lstStyle/>
          <a:p>
            <a:pPr>
              <a:lnSpc>
                <a:spcPct val="100000"/>
              </a:lnSpc>
            </a:pPr>
            <a:r>
              <a:rPr lang="en-US" altLang="en-US" sz="2200" dirty="0"/>
              <a:t>operations, where </a:t>
            </a:r>
            <a:r>
              <a:rPr lang="en-US" altLang="en-US" sz="2200" b="1" i="1" dirty="0"/>
              <a:t>n</a:t>
            </a:r>
            <a:r>
              <a:rPr lang="en-US" altLang="en-US" sz="2200" dirty="0"/>
              <a:t> is the number of vertices in the graph</a:t>
            </a:r>
          </a:p>
        </p:txBody>
      </p:sp>
      <p:sp>
        <p:nvSpPr>
          <p:cNvPr id="4" name="Slide Number Placeholder 3"/>
          <p:cNvSpPr>
            <a:spLocks noGrp="1"/>
          </p:cNvSpPr>
          <p:nvPr>
            <p:ph type="sldNum" sz="quarter" idx="10"/>
          </p:nvPr>
        </p:nvSpPr>
        <p:spPr/>
        <p:txBody>
          <a:bodyPr/>
          <a:lstStyle/>
          <a:p>
            <a:fld id="{D06C706D-0964-7842-B7B8-C5D733700528}" type="slidenum">
              <a:rPr lang="en-US" smtClean="0"/>
              <a:t>36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82080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588432"/>
          </a:xfrm>
        </p:spPr>
        <p:txBody>
          <a:bodyPr>
            <a:noAutofit/>
          </a:bodyPr>
          <a:lstStyle/>
          <a:p>
            <a:r>
              <a:rPr lang="en-US" sz="3200" dirty="0"/>
              <a:t>Resource-Allocation Graph and Wait-for Graph</a:t>
            </a:r>
          </a:p>
        </p:txBody>
      </p:sp>
      <p:pic>
        <p:nvPicPr>
          <p:cNvPr id="17" name="Content Placeholder 16" descr="The diagram shows resource-allocation graph which passes through elements such as P 1, R 1, P 2, R 2, P 3, R 3, P 4, R 4, P 5 and R 5. ">
            <a:extLst>
              <a:ext uri="{FF2B5EF4-FFF2-40B4-BE49-F238E27FC236}">
                <a16:creationId xmlns:a16="http://schemas.microsoft.com/office/drawing/2014/main" id="{5E26CAC4-93C8-4611-B20E-B07A3F8DFD18}"/>
              </a:ext>
            </a:extLst>
          </p:cNvPr>
          <p:cNvPicPr>
            <a:picLocks noGrp="1" noChangeAspect="1"/>
          </p:cNvPicPr>
          <p:nvPr>
            <p:ph sz="quarter" idx="14"/>
          </p:nvPr>
        </p:nvPicPr>
        <p:blipFill>
          <a:blip r:embed="rId2"/>
          <a:stretch>
            <a:fillRect/>
          </a:stretch>
        </p:blipFill>
        <p:spPr>
          <a:xfrm>
            <a:off x="1097939" y="1734407"/>
            <a:ext cx="2399662" cy="3140919"/>
          </a:xfrm>
        </p:spPr>
      </p:pic>
      <p:sp>
        <p:nvSpPr>
          <p:cNvPr id="7" name="Content Placeholder 6"/>
          <p:cNvSpPr>
            <a:spLocks noGrp="1"/>
          </p:cNvSpPr>
          <p:nvPr>
            <p:ph sz="quarter" idx="12"/>
          </p:nvPr>
        </p:nvSpPr>
        <p:spPr>
          <a:xfrm>
            <a:off x="331787" y="5392212"/>
            <a:ext cx="3487738" cy="446613"/>
          </a:xfrm>
        </p:spPr>
        <p:txBody>
          <a:bodyPr>
            <a:normAutofit/>
          </a:bodyPr>
          <a:lstStyle/>
          <a:p>
            <a:r>
              <a:rPr lang="en-US" altLang="en-US" sz="2200" dirty="0"/>
              <a:t>Resource-Allocation Graph</a:t>
            </a:r>
          </a:p>
        </p:txBody>
      </p:sp>
      <p:pic>
        <p:nvPicPr>
          <p:cNvPr id="19" name="Content Placeholder 18" descr="The diagram shows resource-allocation graph which passes through elements such as P 1, P 2, P 3, P 4, and P 5.">
            <a:extLst>
              <a:ext uri="{FF2B5EF4-FFF2-40B4-BE49-F238E27FC236}">
                <a16:creationId xmlns:a16="http://schemas.microsoft.com/office/drawing/2014/main" id="{8B5D4BB0-3E93-4954-9FA9-A3BE2F413FB7}"/>
              </a:ext>
            </a:extLst>
          </p:cNvPr>
          <p:cNvPicPr>
            <a:picLocks noGrp="1" noChangeAspect="1"/>
          </p:cNvPicPr>
          <p:nvPr>
            <p:ph sz="quarter" idx="15"/>
          </p:nvPr>
        </p:nvPicPr>
        <p:blipFill>
          <a:blip r:embed="rId3"/>
          <a:stretch>
            <a:fillRect/>
          </a:stretch>
        </p:blipFill>
        <p:spPr>
          <a:xfrm>
            <a:off x="5257755" y="2294466"/>
            <a:ext cx="2253131" cy="2703758"/>
          </a:xfrm>
        </p:spPr>
      </p:pic>
      <p:sp>
        <p:nvSpPr>
          <p:cNvPr id="8" name="Content Placeholder 7"/>
          <p:cNvSpPr>
            <a:spLocks noGrp="1"/>
          </p:cNvSpPr>
          <p:nvPr>
            <p:ph sz="quarter" idx="13"/>
          </p:nvPr>
        </p:nvSpPr>
        <p:spPr>
          <a:xfrm>
            <a:off x="4400549" y="5325538"/>
            <a:ext cx="3571875" cy="446614"/>
          </a:xfrm>
        </p:spPr>
        <p:txBody>
          <a:bodyPr>
            <a:normAutofit/>
          </a:bodyPr>
          <a:lstStyle/>
          <a:p>
            <a:r>
              <a:rPr lang="en-US" altLang="en-US" sz="2200" dirty="0"/>
              <a:t>Corresponding wait-for graph</a:t>
            </a:r>
          </a:p>
        </p:txBody>
      </p:sp>
      <p:sp>
        <p:nvSpPr>
          <p:cNvPr id="4" name="Slide Number Placeholder 3"/>
          <p:cNvSpPr>
            <a:spLocks noGrp="1"/>
          </p:cNvSpPr>
          <p:nvPr>
            <p:ph type="sldNum" sz="quarter" idx="10"/>
          </p:nvPr>
        </p:nvSpPr>
        <p:spPr/>
        <p:txBody>
          <a:bodyPr/>
          <a:lstStyle/>
          <a:p>
            <a:fld id="{D06C706D-0964-7842-B7B8-C5D733700528}" type="slidenum">
              <a:rPr lang="en-US" smtClean="0"/>
              <a:t>37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98520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2508" y="745068"/>
            <a:ext cx="8470670" cy="640211"/>
          </a:xfrm>
        </p:spPr>
        <p:txBody>
          <a:bodyPr/>
          <a:lstStyle/>
          <a:p>
            <a:r>
              <a:rPr lang="en-US" dirty="0"/>
              <a:t>Several Instances of a Resource Type</a:t>
            </a:r>
          </a:p>
        </p:txBody>
      </p:sp>
      <p:sp>
        <p:nvSpPr>
          <p:cNvPr id="8" name="Content Placeholder 7"/>
          <p:cNvSpPr>
            <a:spLocks noGrp="1"/>
          </p:cNvSpPr>
          <p:nvPr>
            <p:ph sz="quarter" idx="12"/>
          </p:nvPr>
        </p:nvSpPr>
        <p:spPr>
          <a:xfrm>
            <a:off x="332508" y="1572964"/>
            <a:ext cx="8470180" cy="1581961"/>
          </a:xfrm>
        </p:spPr>
        <p:txBody>
          <a:bodyPr>
            <a:normAutofit fontScale="92500" lnSpcReduction="10000"/>
          </a:bodyPr>
          <a:lstStyle/>
          <a:p>
            <a:pPr marL="291600" indent="-291600">
              <a:lnSpc>
                <a:spcPct val="110000"/>
              </a:lnSpc>
              <a:buFont typeface="Arial" panose="020B0604020202020204" pitchFamily="34" charset="0"/>
              <a:buChar char="•"/>
            </a:pPr>
            <a:r>
              <a:rPr lang="en-US" altLang="en-US" sz="2400" b="1" dirty="0">
                <a:solidFill>
                  <a:srgbClr val="000000"/>
                </a:solidFill>
              </a:rPr>
              <a:t>Available</a:t>
            </a:r>
            <a:r>
              <a:rPr lang="en-US" altLang="en-US" sz="2400" dirty="0"/>
              <a:t>: A vector of length </a:t>
            </a:r>
            <a:r>
              <a:rPr lang="en-US" altLang="en-US" sz="2400" b="1" i="1" dirty="0"/>
              <a:t>m</a:t>
            </a:r>
            <a:r>
              <a:rPr lang="en-US" altLang="en-US" sz="2400" dirty="0"/>
              <a:t> indicates the number of available resources of each type</a:t>
            </a:r>
          </a:p>
          <a:p>
            <a:pPr marL="291600" indent="-291600">
              <a:lnSpc>
                <a:spcPct val="110000"/>
              </a:lnSpc>
              <a:buFont typeface="Arial" panose="020B0604020202020204" pitchFamily="34" charset="0"/>
              <a:buChar char="•"/>
            </a:pPr>
            <a:r>
              <a:rPr lang="en-US" altLang="en-US" sz="2400" b="1" dirty="0">
                <a:solidFill>
                  <a:srgbClr val="000000"/>
                </a:solidFill>
              </a:rPr>
              <a:t>Allocation</a:t>
            </a:r>
            <a:r>
              <a:rPr lang="en-US" altLang="en-US" sz="2400" dirty="0"/>
              <a:t>: An </a:t>
            </a:r>
            <a:r>
              <a:rPr lang="en-US" altLang="en-US" sz="2400" b="1" i="1" dirty="0"/>
              <a:t>n </a:t>
            </a:r>
            <a:r>
              <a:rPr lang="en-US" altLang="en-US" sz="2400" b="1" dirty="0">
                <a:latin typeface="Arial" panose="020B0604020202020204" pitchFamily="34" charset="0"/>
                <a:cs typeface="Arial" panose="020B0604020202020204" pitchFamily="34" charset="0"/>
              </a:rPr>
              <a:t>×</a:t>
            </a:r>
            <a:r>
              <a:rPr lang="en-US" altLang="en-US" sz="2400" b="1" i="1" dirty="0"/>
              <a:t> m</a:t>
            </a:r>
            <a:r>
              <a:rPr lang="en-US" altLang="en-US" sz="2400" b="1" dirty="0"/>
              <a:t> </a:t>
            </a:r>
            <a:r>
              <a:rPr lang="en-US" altLang="en-US" sz="2400" dirty="0"/>
              <a:t>matrix defines the number of resources of each type currently allocated to each process</a:t>
            </a:r>
          </a:p>
        </p:txBody>
      </p:sp>
      <p:sp>
        <p:nvSpPr>
          <p:cNvPr id="10" name="Content Placeholder 9"/>
          <p:cNvSpPr>
            <a:spLocks noGrp="1"/>
          </p:cNvSpPr>
          <p:nvPr>
            <p:ph sz="quarter" idx="14"/>
          </p:nvPr>
        </p:nvSpPr>
        <p:spPr>
          <a:xfrm>
            <a:off x="332998" y="3233797"/>
            <a:ext cx="8421562" cy="421107"/>
          </a:xfrm>
        </p:spPr>
        <p:txBody>
          <a:bodyPr>
            <a:normAutofit fontScale="70000" lnSpcReduction="20000"/>
          </a:bodyPr>
          <a:lstStyle/>
          <a:p>
            <a:pPr marL="291600" indent="-291600">
              <a:lnSpc>
                <a:spcPct val="120000"/>
              </a:lnSpc>
              <a:buFont typeface="Arial" panose="020B0604020202020204" pitchFamily="34" charset="0"/>
              <a:buChar char="•"/>
            </a:pPr>
            <a:r>
              <a:rPr lang="en-US" altLang="en-US" b="1" dirty="0">
                <a:solidFill>
                  <a:srgbClr val="000000"/>
                </a:solidFill>
              </a:rPr>
              <a:t>Request</a:t>
            </a:r>
            <a:r>
              <a:rPr lang="en-US" altLang="en-US" dirty="0"/>
              <a:t>: An </a:t>
            </a:r>
            <a:r>
              <a:rPr lang="en-US" altLang="en-US" b="1" i="1" dirty="0"/>
              <a:t>n </a:t>
            </a:r>
            <a:r>
              <a:rPr lang="en-US" altLang="en-US" b="1" dirty="0">
                <a:latin typeface="Arial" panose="020B0604020202020204" pitchFamily="34" charset="0"/>
                <a:cs typeface="Arial" panose="020B0604020202020204" pitchFamily="34" charset="0"/>
              </a:rPr>
              <a:t>×</a:t>
            </a:r>
            <a:r>
              <a:rPr lang="en-US" altLang="en-US" b="1" i="1" dirty="0"/>
              <a:t> m</a:t>
            </a:r>
            <a:r>
              <a:rPr lang="en-US" altLang="en-US" b="1" dirty="0"/>
              <a:t> </a:t>
            </a:r>
            <a:r>
              <a:rPr lang="en-US" altLang="en-US" dirty="0"/>
              <a:t>matrix indicates the current request  of each process. If</a:t>
            </a:r>
            <a:endParaRPr lang="en-US" dirty="0"/>
          </a:p>
        </p:txBody>
      </p:sp>
      <p:graphicFrame>
        <p:nvGraphicFramePr>
          <p:cNvPr id="13" name="Content Placeholder 12" descr="text Request end text open square brackets i close square brackets open square brackets j close square brackets equals k"/>
          <p:cNvGraphicFramePr>
            <a:graphicFrameLocks noGrp="1" noChangeAspect="1"/>
          </p:cNvGraphicFramePr>
          <p:nvPr>
            <p:ph sz="quarter" idx="20"/>
            <p:extLst>
              <p:ext uri="{D42A27DB-BD31-4B8C-83A1-F6EECF244321}">
                <p14:modId xmlns:p14="http://schemas.microsoft.com/office/powerpoint/2010/main" val="3539729878"/>
              </p:ext>
            </p:extLst>
          </p:nvPr>
        </p:nvGraphicFramePr>
        <p:xfrm>
          <a:off x="751074" y="3649709"/>
          <a:ext cx="1858044" cy="353290"/>
        </p:xfrm>
        <a:graphic>
          <a:graphicData uri="http://schemas.openxmlformats.org/presentationml/2006/ole">
            <mc:AlternateContent xmlns:mc="http://schemas.openxmlformats.org/markup-compatibility/2006">
              <mc:Choice xmlns:v="urn:schemas-microsoft-com:vml" Requires="v">
                <p:oleObj spid="_x0000_s14445" name="Equation" r:id="rId3" imgW="1803240" imgH="342720" progId="Equation.DSMT4">
                  <p:embed/>
                </p:oleObj>
              </mc:Choice>
              <mc:Fallback>
                <p:oleObj name="Equation" r:id="rId3" imgW="1803240" imgH="342720" progId="Equation.DSMT4">
                  <p:embed/>
                  <p:pic>
                    <p:nvPicPr>
                      <p:cNvPr id="15" name="Object 14" descr="text Request end text open square brackets i close square brackets open square brackets j close square brackets equals k"/>
                      <p:cNvPicPr/>
                      <p:nvPr/>
                    </p:nvPicPr>
                    <p:blipFill>
                      <a:blip r:embed="rId4"/>
                      <a:stretch>
                        <a:fillRect/>
                      </a:stretch>
                    </p:blipFill>
                    <p:spPr>
                      <a:xfrm>
                        <a:off x="751074" y="3649709"/>
                        <a:ext cx="1858044" cy="353290"/>
                      </a:xfrm>
                      <a:prstGeom prst="rect">
                        <a:avLst/>
                      </a:prstGeom>
                    </p:spPr>
                  </p:pic>
                </p:oleObj>
              </mc:Fallback>
            </mc:AlternateContent>
          </a:graphicData>
        </a:graphic>
      </p:graphicFrame>
      <p:sp>
        <p:nvSpPr>
          <p:cNvPr id="11" name="Content Placeholder 10"/>
          <p:cNvSpPr>
            <a:spLocks noGrp="1"/>
          </p:cNvSpPr>
          <p:nvPr>
            <p:ph sz="quarter" idx="15"/>
          </p:nvPr>
        </p:nvSpPr>
        <p:spPr>
          <a:xfrm>
            <a:off x="2611705" y="3589448"/>
            <a:ext cx="5636369" cy="427319"/>
          </a:xfrm>
        </p:spPr>
        <p:txBody>
          <a:bodyPr>
            <a:noAutofit/>
          </a:bodyPr>
          <a:lstStyle/>
          <a:p>
            <a:pPr>
              <a:lnSpc>
                <a:spcPct val="100000"/>
              </a:lnSpc>
            </a:pPr>
            <a:r>
              <a:rPr lang="en-US" altLang="en-US" sz="2200" dirty="0"/>
              <a:t>then process</a:t>
            </a:r>
            <a:r>
              <a:rPr lang="en-US" altLang="en-US" sz="2200" i="1" dirty="0"/>
              <a:t> </a:t>
            </a:r>
            <a:r>
              <a:rPr lang="en-US" altLang="en-US" sz="2200" b="1" i="1" dirty="0"/>
              <a:t>P</a:t>
            </a:r>
            <a:r>
              <a:rPr lang="en-US" altLang="en-US" sz="2200" b="1" i="1" baseline="-25000" dirty="0"/>
              <a:t>i</a:t>
            </a:r>
            <a:r>
              <a:rPr lang="en-US" altLang="en-US" sz="2200" dirty="0"/>
              <a:t> is requesting</a:t>
            </a:r>
            <a:r>
              <a:rPr lang="en-US" altLang="en-US" sz="2200" i="1" dirty="0"/>
              <a:t> </a:t>
            </a:r>
            <a:r>
              <a:rPr lang="en-US" altLang="en-US" sz="2200" b="1" i="1" dirty="0"/>
              <a:t>k</a:t>
            </a:r>
            <a:r>
              <a:rPr lang="en-US" altLang="en-US" sz="2200" dirty="0"/>
              <a:t> more instances of</a:t>
            </a:r>
          </a:p>
        </p:txBody>
      </p:sp>
      <p:sp>
        <p:nvSpPr>
          <p:cNvPr id="16" name="Content Placeholder 10"/>
          <p:cNvSpPr>
            <a:spLocks noGrp="1"/>
          </p:cNvSpPr>
          <p:nvPr>
            <p:ph sz="quarter" idx="15"/>
          </p:nvPr>
        </p:nvSpPr>
        <p:spPr>
          <a:xfrm>
            <a:off x="608442" y="3976464"/>
            <a:ext cx="2144812" cy="427319"/>
          </a:xfrm>
        </p:spPr>
        <p:txBody>
          <a:bodyPr>
            <a:noAutofit/>
          </a:bodyPr>
          <a:lstStyle/>
          <a:p>
            <a:pPr>
              <a:lnSpc>
                <a:spcPct val="100000"/>
              </a:lnSpc>
            </a:pPr>
            <a:r>
              <a:rPr lang="en-US" altLang="en-US" sz="2200" dirty="0"/>
              <a:t>resource type </a:t>
            </a:r>
            <a:r>
              <a:rPr lang="en-US" altLang="en-US" sz="2200" b="1" i="1" dirty="0"/>
              <a:t>R</a:t>
            </a:r>
            <a:r>
              <a:rPr lang="en-US" altLang="en-US" sz="2200" b="1" i="1" baseline="-25000" dirty="0"/>
              <a:t>j</a:t>
            </a:r>
            <a:r>
              <a:rPr lang="en-US" altLang="en-US" sz="2200" dirty="0"/>
              <a:t>.</a:t>
            </a:r>
          </a:p>
        </p:txBody>
      </p:sp>
      <p:sp>
        <p:nvSpPr>
          <p:cNvPr id="4" name="Slide Number Placeholder 3"/>
          <p:cNvSpPr>
            <a:spLocks noGrp="1"/>
          </p:cNvSpPr>
          <p:nvPr>
            <p:ph type="sldNum" sz="quarter" idx="10"/>
          </p:nvPr>
        </p:nvSpPr>
        <p:spPr/>
        <p:txBody>
          <a:bodyPr/>
          <a:lstStyle/>
          <a:p>
            <a:fld id="{D06C706D-0964-7842-B7B8-C5D733700528}" type="slidenum">
              <a:rPr lang="en-US" smtClean="0"/>
              <a:t>38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12027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2508" y="745069"/>
            <a:ext cx="8470670" cy="686690"/>
          </a:xfrm>
        </p:spPr>
        <p:txBody>
          <a:bodyPr/>
          <a:lstStyle/>
          <a:p>
            <a:r>
              <a:rPr lang="en-US" dirty="0"/>
              <a:t>Detection Algorithm </a:t>
            </a:r>
            <a:r>
              <a:rPr lang="en-US" sz="1000" dirty="0"/>
              <a:t>1</a:t>
            </a:r>
          </a:p>
        </p:txBody>
      </p:sp>
      <p:sp>
        <p:nvSpPr>
          <p:cNvPr id="12" name="Content Placeholder 6"/>
          <p:cNvSpPr>
            <a:spLocks noGrp="1"/>
          </p:cNvSpPr>
          <p:nvPr>
            <p:ph sz="quarter" idx="12"/>
          </p:nvPr>
        </p:nvSpPr>
        <p:spPr>
          <a:xfrm>
            <a:off x="330345" y="1626712"/>
            <a:ext cx="8471391" cy="407979"/>
          </a:xfrm>
        </p:spPr>
        <p:txBody>
          <a:bodyPr>
            <a:normAutofit/>
          </a:bodyPr>
          <a:lstStyle/>
          <a:p>
            <a:pPr marL="403200" indent="-403200">
              <a:lnSpc>
                <a:spcPct val="100000"/>
              </a:lnSpc>
              <a:buFont typeface="+mj-lt"/>
              <a:buAutoNum type="arabicPeriod"/>
            </a:pPr>
            <a:r>
              <a:rPr lang="en-US" altLang="en-US" sz="2000" dirty="0"/>
              <a:t>Let </a:t>
            </a:r>
            <a:r>
              <a:rPr lang="en-US" altLang="en-US" sz="2000" b="1" i="1" dirty="0">
                <a:solidFill>
                  <a:srgbClr val="000000"/>
                </a:solidFill>
              </a:rPr>
              <a:t>Work</a:t>
            </a:r>
            <a:r>
              <a:rPr lang="en-US" altLang="en-US" sz="2000" i="1" dirty="0">
                <a:solidFill>
                  <a:srgbClr val="000000"/>
                </a:solidFill>
              </a:rPr>
              <a:t> </a:t>
            </a:r>
            <a:r>
              <a:rPr lang="en-US" altLang="en-US" sz="2000" dirty="0"/>
              <a:t>and </a:t>
            </a:r>
            <a:r>
              <a:rPr lang="en-US" altLang="en-US" sz="2000" b="1" i="1" dirty="0">
                <a:solidFill>
                  <a:srgbClr val="000000"/>
                </a:solidFill>
              </a:rPr>
              <a:t>Finish</a:t>
            </a:r>
            <a:r>
              <a:rPr lang="en-US" altLang="en-US" sz="2000" dirty="0">
                <a:solidFill>
                  <a:srgbClr val="000000"/>
                </a:solidFill>
              </a:rPr>
              <a:t> </a:t>
            </a:r>
            <a:r>
              <a:rPr lang="en-US" altLang="en-US" sz="2000" dirty="0"/>
              <a:t>be vectors of length</a:t>
            </a:r>
            <a:r>
              <a:rPr lang="en-US" altLang="en-US" sz="2000" i="1" dirty="0"/>
              <a:t> m</a:t>
            </a:r>
            <a:r>
              <a:rPr lang="en-US" altLang="en-US" sz="2000" dirty="0"/>
              <a:t> and</a:t>
            </a:r>
            <a:r>
              <a:rPr lang="en-US" altLang="en-US" sz="2000" i="1" dirty="0"/>
              <a:t> n</a:t>
            </a:r>
            <a:r>
              <a:rPr lang="en-US" altLang="en-US" sz="2000" dirty="0"/>
              <a:t>, respectively. Initialize:</a:t>
            </a:r>
          </a:p>
        </p:txBody>
      </p:sp>
      <p:graphicFrame>
        <p:nvGraphicFramePr>
          <p:cNvPr id="15" name="Content Placeholder 14" descr="table attributes columnalign left end attributes row cell text (a) Work=Available end text end cell row cell left parenthesis text b end text right parenthesis text  For  end text i equals 1 comma text end text ... comma text end text n comma text  if Allocation end text subscript text i end text end subscript not equal to 0 comma text end text t h e n end cell row cell text Finish end text left square bracket i right square bracket equals text false end text semicolon text  otherwise end text comma text  Finish end text left square bracket i right square bracket equals text true end text end cell end table"/>
          <p:cNvGraphicFramePr>
            <a:graphicFrameLocks noGrp="1" noChangeAspect="1"/>
          </p:cNvGraphicFramePr>
          <p:nvPr>
            <p:ph sz="quarter" idx="20"/>
            <p:extLst>
              <p:ext uri="{D42A27DB-BD31-4B8C-83A1-F6EECF244321}">
                <p14:modId xmlns:p14="http://schemas.microsoft.com/office/powerpoint/2010/main" val="1408358471"/>
              </p:ext>
            </p:extLst>
          </p:nvPr>
        </p:nvGraphicFramePr>
        <p:xfrm>
          <a:off x="783149" y="2290797"/>
          <a:ext cx="4610851" cy="1030085"/>
        </p:xfrm>
        <a:graphic>
          <a:graphicData uri="http://schemas.openxmlformats.org/presentationml/2006/ole">
            <mc:AlternateContent xmlns:mc="http://schemas.openxmlformats.org/markup-compatibility/2006">
              <mc:Choice xmlns:v="urn:schemas-microsoft-com:vml" Requires="v">
                <p:oleObj spid="_x0000_s15586" name="Equation" r:id="rId3" imgW="4775040" imgH="1066680" progId="Equation.DSMT4">
                  <p:embed/>
                </p:oleObj>
              </mc:Choice>
              <mc:Fallback>
                <p:oleObj name="Equation" r:id="rId3" imgW="4775040" imgH="1066680" progId="Equation.DSMT4">
                  <p:embed/>
                  <p:pic>
                    <p:nvPicPr>
                      <p:cNvPr id="13" name="Object 12" descr="table attributes columnalign left end attributes row cell text (a) Work=Available end text end cell row cell left parenthesis text b end text right parenthesis text  For  end text i equals 1 comma text end text ... comma text end text n comma text  if Allocation end text subscript text i end text end subscript not equal to 0 comma text end text t h e n end cell row cell text Finish end text left square bracket i right square bracket equals text false end text semicolon text  otherwise end text comma text  Finish end text left square bracket i right square bracket equals text true end text end cell end table"/>
                      <p:cNvPicPr/>
                      <p:nvPr/>
                    </p:nvPicPr>
                    <p:blipFill>
                      <a:blip r:embed="rId4"/>
                      <a:stretch>
                        <a:fillRect/>
                      </a:stretch>
                    </p:blipFill>
                    <p:spPr>
                      <a:xfrm>
                        <a:off x="783149" y="2290797"/>
                        <a:ext cx="4610851" cy="1030085"/>
                      </a:xfrm>
                      <a:prstGeom prst="rect">
                        <a:avLst/>
                      </a:prstGeom>
                    </p:spPr>
                  </p:pic>
                </p:oleObj>
              </mc:Fallback>
            </mc:AlternateContent>
          </a:graphicData>
        </a:graphic>
      </p:graphicFrame>
      <p:sp>
        <p:nvSpPr>
          <p:cNvPr id="10" name="Content Placeholder 9"/>
          <p:cNvSpPr>
            <a:spLocks noGrp="1"/>
          </p:cNvSpPr>
          <p:nvPr>
            <p:ph sz="quarter" idx="14"/>
          </p:nvPr>
        </p:nvSpPr>
        <p:spPr>
          <a:xfrm>
            <a:off x="332998" y="3584236"/>
            <a:ext cx="3757740" cy="421107"/>
          </a:xfrm>
        </p:spPr>
        <p:txBody>
          <a:bodyPr>
            <a:normAutofit fontScale="70000" lnSpcReduction="20000"/>
          </a:bodyPr>
          <a:lstStyle/>
          <a:p>
            <a:pPr marL="403200" indent="-403200">
              <a:lnSpc>
                <a:spcPct val="120000"/>
              </a:lnSpc>
              <a:buFont typeface="+mj-lt"/>
              <a:buAutoNum type="arabicPeriod" startAt="2"/>
            </a:pPr>
            <a:r>
              <a:rPr lang="en-US" altLang="en-US" dirty="0"/>
              <a:t>Find an index </a:t>
            </a:r>
            <a:r>
              <a:rPr lang="en-US" altLang="en-US" b="1" i="1" dirty="0"/>
              <a:t>i</a:t>
            </a:r>
            <a:r>
              <a:rPr lang="en-US" altLang="en-US" i="1" dirty="0"/>
              <a:t> </a:t>
            </a:r>
            <a:r>
              <a:rPr lang="en-US" altLang="en-US" dirty="0"/>
              <a:t>such that both</a:t>
            </a:r>
            <a:endParaRPr lang="en-US" dirty="0"/>
          </a:p>
        </p:txBody>
      </p:sp>
      <p:graphicFrame>
        <p:nvGraphicFramePr>
          <p:cNvPr id="18" name="Content Placeholder 17" descr="table attributes column align left end attributes row cell text (a) Finish end text left square bracket i right square bracket equals equals text false end text end cell row cell left parenthesis b right parenthesis text  Request end text subscript i less or equal than text Work end text end cell end table"/>
          <p:cNvGraphicFramePr>
            <a:graphicFrameLocks noGrp="1" noChangeAspect="1"/>
          </p:cNvGraphicFramePr>
          <p:nvPr>
            <p:ph sz="quarter" idx="19"/>
            <p:extLst>
              <p:ext uri="{D42A27DB-BD31-4B8C-83A1-F6EECF244321}">
                <p14:modId xmlns:p14="http://schemas.microsoft.com/office/powerpoint/2010/main" val="2928331792"/>
              </p:ext>
            </p:extLst>
          </p:nvPr>
        </p:nvGraphicFramePr>
        <p:xfrm>
          <a:off x="753497" y="4134461"/>
          <a:ext cx="2389277" cy="777898"/>
        </p:xfrm>
        <a:graphic>
          <a:graphicData uri="http://schemas.openxmlformats.org/presentationml/2006/ole">
            <mc:AlternateContent xmlns:mc="http://schemas.openxmlformats.org/markup-compatibility/2006">
              <mc:Choice xmlns:v="urn:schemas-microsoft-com:vml" Requires="v">
                <p:oleObj spid="_x0000_s15587" name="Equation" r:id="rId5" imgW="2184120" imgH="711000" progId="Equation.DSMT4">
                  <p:embed/>
                </p:oleObj>
              </mc:Choice>
              <mc:Fallback>
                <p:oleObj name="Equation" r:id="rId5" imgW="2184120" imgH="711000" progId="Equation.DSMT4">
                  <p:embed/>
                  <p:pic>
                    <p:nvPicPr>
                      <p:cNvPr id="14" name="Object 13" descr="table attributes column align left end attributes row cell text (a) Finish end text left square bracket i right square bracket equals equals text false end text end cell row cell left parenthesis b right parenthesis text  Request end text subscript i less or equal than text Work end text end cell end table"/>
                      <p:cNvPicPr/>
                      <p:nvPr/>
                    </p:nvPicPr>
                    <p:blipFill>
                      <a:blip r:embed="rId6"/>
                      <a:stretch>
                        <a:fillRect/>
                      </a:stretch>
                    </p:blipFill>
                    <p:spPr>
                      <a:xfrm>
                        <a:off x="753497" y="4134461"/>
                        <a:ext cx="2389277" cy="777898"/>
                      </a:xfrm>
                      <a:prstGeom prst="rect">
                        <a:avLst/>
                      </a:prstGeom>
                    </p:spPr>
                  </p:pic>
                </p:oleObj>
              </mc:Fallback>
            </mc:AlternateContent>
          </a:graphicData>
        </a:graphic>
      </p:graphicFrame>
      <p:sp>
        <p:nvSpPr>
          <p:cNvPr id="16" name="Content Placeholder 10"/>
          <p:cNvSpPr>
            <a:spLocks noGrp="1"/>
          </p:cNvSpPr>
          <p:nvPr>
            <p:ph sz="quarter" idx="15"/>
          </p:nvPr>
        </p:nvSpPr>
        <p:spPr>
          <a:xfrm>
            <a:off x="753497" y="4994847"/>
            <a:ext cx="3337241" cy="427319"/>
          </a:xfrm>
        </p:spPr>
        <p:txBody>
          <a:bodyPr>
            <a:noAutofit/>
          </a:bodyPr>
          <a:lstStyle/>
          <a:p>
            <a:pPr marL="0" lvl="1">
              <a:lnSpc>
                <a:spcPct val="100000"/>
              </a:lnSpc>
              <a:spcBef>
                <a:spcPts val="1000"/>
              </a:spcBef>
            </a:pPr>
            <a:r>
              <a:rPr lang="en-US" altLang="en-US" sz="2000" dirty="0">
                <a:sym typeface="Symbol" panose="05050102010706020507" pitchFamily="18" charset="2"/>
              </a:rPr>
              <a:t>If no such </a:t>
            </a:r>
            <a:r>
              <a:rPr lang="en-US" altLang="en-US" sz="2000" b="1" i="1" dirty="0">
                <a:sym typeface="Symbol" panose="05050102010706020507" pitchFamily="18" charset="2"/>
              </a:rPr>
              <a:t>i</a:t>
            </a:r>
            <a:r>
              <a:rPr lang="en-US" altLang="en-US" sz="2000" b="1" dirty="0">
                <a:sym typeface="Symbol" panose="05050102010706020507" pitchFamily="18" charset="2"/>
              </a:rPr>
              <a:t> </a:t>
            </a:r>
            <a:r>
              <a:rPr lang="en-US" altLang="en-US" sz="2000" dirty="0">
                <a:sym typeface="Symbol" panose="05050102010706020507" pitchFamily="18" charset="2"/>
              </a:rPr>
              <a:t>exists, go to step 4</a:t>
            </a:r>
            <a:endParaRPr lang="en-US" altLang="en-US" sz="2000" dirty="0"/>
          </a:p>
        </p:txBody>
      </p:sp>
      <p:sp>
        <p:nvSpPr>
          <p:cNvPr id="4" name="Slide Number Placeholder 3"/>
          <p:cNvSpPr>
            <a:spLocks noGrp="1"/>
          </p:cNvSpPr>
          <p:nvPr>
            <p:ph type="sldNum" sz="quarter" idx="10"/>
          </p:nvPr>
        </p:nvSpPr>
        <p:spPr/>
        <p:txBody>
          <a:bodyPr/>
          <a:lstStyle/>
          <a:p>
            <a:fld id="{D06C706D-0964-7842-B7B8-C5D733700528}" type="slidenum">
              <a:rPr lang="en-US" smtClean="0"/>
              <a:t>39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1505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System Model</a:t>
            </a:r>
            <a:endParaRPr lang="en-US" dirty="0"/>
          </a:p>
        </p:txBody>
      </p:sp>
      <p:sp>
        <p:nvSpPr>
          <p:cNvPr id="18" name="Content Placeholder 2">
            <a:extLst>
              <a:ext uri="{FF2B5EF4-FFF2-40B4-BE49-F238E27FC236}">
                <a16:creationId xmlns:a16="http://schemas.microsoft.com/office/drawing/2014/main" id="{9F75B13F-900B-4849-B257-D0CF152A03CF}"/>
              </a:ext>
            </a:extLst>
          </p:cNvPr>
          <p:cNvSpPr>
            <a:spLocks noGrp="1"/>
          </p:cNvSpPr>
          <p:nvPr>
            <p:ph sz="quarter" idx="12"/>
          </p:nvPr>
        </p:nvSpPr>
        <p:spPr>
          <a:xfrm>
            <a:off x="332998" y="1590296"/>
            <a:ext cx="8470180" cy="486200"/>
          </a:xfrm>
        </p:spPr>
        <p:txBody>
          <a:bodyPr>
            <a:normAutofit/>
          </a:bodyPr>
          <a:lstStyle/>
          <a:p>
            <a:pPr marL="291600" indent="-291600">
              <a:lnSpc>
                <a:spcPct val="100000"/>
              </a:lnSpc>
              <a:buFont typeface="Arial" panose="020B0604020202020204" pitchFamily="34" charset="0"/>
              <a:buChar char="•"/>
            </a:pPr>
            <a:r>
              <a:rPr lang="en-US" altLang="en-US" sz="2400" dirty="0"/>
              <a:t>System consists of resources</a:t>
            </a:r>
          </a:p>
        </p:txBody>
      </p:sp>
      <p:sp>
        <p:nvSpPr>
          <p:cNvPr id="7" name="Content Placeholder 6"/>
          <p:cNvSpPr>
            <a:spLocks noGrp="1"/>
          </p:cNvSpPr>
          <p:nvPr>
            <p:ph sz="quarter" idx="13"/>
          </p:nvPr>
        </p:nvSpPr>
        <p:spPr>
          <a:xfrm>
            <a:off x="332998" y="2192318"/>
            <a:ext cx="2350534" cy="437480"/>
          </a:xfrm>
        </p:spPr>
        <p:txBody>
          <a:bodyPr>
            <a:normAutofit fontScale="85000" lnSpcReduction="20000"/>
          </a:bodyPr>
          <a:lstStyle/>
          <a:p>
            <a:pPr marL="291600" indent="-291600">
              <a:lnSpc>
                <a:spcPct val="110000"/>
              </a:lnSpc>
              <a:buFont typeface="Arial" panose="020B0604020202020204" pitchFamily="34" charset="0"/>
              <a:buChar char="•"/>
            </a:pPr>
            <a:r>
              <a:rPr lang="en-US" altLang="en-US" dirty="0"/>
              <a:t>Resource types</a:t>
            </a:r>
            <a:endParaRPr lang="en-US" altLang="en-US" b="1" dirty="0"/>
          </a:p>
        </p:txBody>
      </p:sp>
      <p:graphicFrame>
        <p:nvGraphicFramePr>
          <p:cNvPr id="10" name="Content Placeholder 9" descr="R subscript 1 comma space R subscript 2 comma space... comma space R subscript M"/>
          <p:cNvGraphicFramePr>
            <a:graphicFrameLocks noGrp="1" noChangeAspect="1"/>
          </p:cNvGraphicFramePr>
          <p:nvPr>
            <p:ph sz="quarter" idx="22"/>
            <p:extLst>
              <p:ext uri="{D42A27DB-BD31-4B8C-83A1-F6EECF244321}">
                <p14:modId xmlns:p14="http://schemas.microsoft.com/office/powerpoint/2010/main" val="2800898859"/>
              </p:ext>
            </p:extLst>
          </p:nvPr>
        </p:nvGraphicFramePr>
        <p:xfrm>
          <a:off x="2598762" y="2281060"/>
          <a:ext cx="1480628" cy="323047"/>
        </p:xfrm>
        <a:graphic>
          <a:graphicData uri="http://schemas.openxmlformats.org/presentationml/2006/ole">
            <mc:AlternateContent xmlns:mc="http://schemas.openxmlformats.org/markup-compatibility/2006">
              <mc:Choice xmlns:v="urn:schemas-microsoft-com:vml" Requires="v">
                <p:oleObj spid="_x0000_s1362" name="Equation" r:id="rId3" imgW="1396800" imgH="304560" progId="Equation.DSMT4">
                  <p:embed/>
                </p:oleObj>
              </mc:Choice>
              <mc:Fallback>
                <p:oleObj name="Equation" r:id="rId3" imgW="1396800" imgH="304560" progId="Equation.DSMT4">
                  <p:embed/>
                  <p:pic>
                    <p:nvPicPr>
                      <p:cNvPr id="19" name="Object 18" descr="R subscript 1 comma space R subscript 2 comma space... comma space R subscript M"/>
                      <p:cNvPicPr/>
                      <p:nvPr/>
                    </p:nvPicPr>
                    <p:blipFill>
                      <a:blip r:embed="rId4"/>
                      <a:stretch>
                        <a:fillRect/>
                      </a:stretch>
                    </p:blipFill>
                    <p:spPr>
                      <a:xfrm>
                        <a:off x="2598762" y="2281060"/>
                        <a:ext cx="1480628" cy="323047"/>
                      </a:xfrm>
                      <a:prstGeom prst="rect">
                        <a:avLst/>
                      </a:prstGeom>
                    </p:spPr>
                  </p:pic>
                </p:oleObj>
              </mc:Fallback>
            </mc:AlternateContent>
          </a:graphicData>
        </a:graphic>
      </p:graphicFrame>
      <p:sp>
        <p:nvSpPr>
          <p:cNvPr id="8" name="Content Placeholder 7"/>
          <p:cNvSpPr>
            <a:spLocks noGrp="1"/>
          </p:cNvSpPr>
          <p:nvPr>
            <p:ph sz="quarter" idx="14"/>
          </p:nvPr>
        </p:nvSpPr>
        <p:spPr>
          <a:xfrm>
            <a:off x="332508" y="2745621"/>
            <a:ext cx="8470180" cy="3002188"/>
          </a:xfrm>
        </p:spPr>
        <p:txBody>
          <a:bodyPr>
            <a:noAutofit/>
          </a:bodyPr>
          <a:lstStyle/>
          <a:p>
            <a:pPr marL="901700"/>
            <a:r>
              <a:rPr lang="en-US" altLang="en-US" sz="2400" b="1" dirty="0"/>
              <a:t>CPU cycles, memory space, I/O devices</a:t>
            </a:r>
          </a:p>
          <a:p>
            <a:pPr marL="291600" indent="-291600">
              <a:lnSpc>
                <a:spcPct val="100000"/>
              </a:lnSpc>
              <a:buFont typeface="Arial" panose="020B0604020202020204" pitchFamily="34" charset="0"/>
              <a:buChar char="•"/>
            </a:pPr>
            <a:r>
              <a:rPr lang="en-US" altLang="en-US" sz="2400" dirty="0"/>
              <a:t>Each resource type </a:t>
            </a:r>
            <a:r>
              <a:rPr lang="en-US" altLang="en-US" sz="2400" i="1" dirty="0"/>
              <a:t>R</a:t>
            </a:r>
            <a:r>
              <a:rPr lang="en-US" altLang="en-US" sz="2400" i="1" baseline="-25000" dirty="0"/>
              <a:t>i</a:t>
            </a:r>
            <a:r>
              <a:rPr lang="en-US" altLang="en-US" sz="2400" dirty="0"/>
              <a:t> has </a:t>
            </a:r>
            <a:r>
              <a:rPr lang="en-US" altLang="en-US" sz="2400" i="1" dirty="0"/>
              <a:t>W</a:t>
            </a:r>
            <a:r>
              <a:rPr lang="en-US" altLang="en-US" sz="2400" i="1" baseline="-25000" dirty="0"/>
              <a:t>i</a:t>
            </a:r>
            <a:r>
              <a:rPr lang="en-US" altLang="en-US" sz="2400" dirty="0"/>
              <a:t> instances.</a:t>
            </a:r>
          </a:p>
          <a:p>
            <a:pPr marL="291600" indent="-291600">
              <a:lnSpc>
                <a:spcPct val="100000"/>
              </a:lnSpc>
              <a:buFont typeface="Arial" panose="020B0604020202020204" pitchFamily="34" charset="0"/>
              <a:buChar char="•"/>
            </a:pPr>
            <a:r>
              <a:rPr lang="en-US" altLang="en-US" sz="2400" dirty="0"/>
              <a:t>Each process utilizes a resource as follows:</a:t>
            </a:r>
          </a:p>
          <a:p>
            <a:pPr marL="622800" lvl="1" indent="-320400">
              <a:lnSpc>
                <a:spcPct val="100000"/>
              </a:lnSpc>
              <a:spcBef>
                <a:spcPts val="1000"/>
              </a:spcBef>
            </a:pPr>
            <a:r>
              <a:rPr lang="en-US" altLang="en-US" b="1" dirty="0"/>
              <a:t>request</a:t>
            </a:r>
          </a:p>
          <a:p>
            <a:pPr marL="622800" lvl="1" indent="-320400">
              <a:lnSpc>
                <a:spcPct val="100000"/>
              </a:lnSpc>
              <a:spcBef>
                <a:spcPts val="1000"/>
              </a:spcBef>
            </a:pPr>
            <a:r>
              <a:rPr lang="en-US" altLang="en-US" b="1" dirty="0"/>
              <a:t>use</a:t>
            </a:r>
          </a:p>
          <a:p>
            <a:pPr marL="622800" lvl="1" indent="-320400">
              <a:lnSpc>
                <a:spcPct val="100000"/>
              </a:lnSpc>
              <a:spcBef>
                <a:spcPts val="1000"/>
              </a:spcBef>
            </a:pPr>
            <a:r>
              <a:rPr lang="en-US" altLang="en-US" b="1" dirty="0"/>
              <a:t>release</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4</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4137859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ECB2CAC4-4106-42E8-9DFD-8061D3AC0EF0}"/>
              </a:ext>
            </a:extLst>
          </p:cNvPr>
          <p:cNvSpPr>
            <a:spLocks noGrp="1"/>
          </p:cNvSpPr>
          <p:nvPr>
            <p:ph type="title"/>
          </p:nvPr>
        </p:nvSpPr>
        <p:spPr>
          <a:xfrm>
            <a:off x="332508" y="745068"/>
            <a:ext cx="8470670" cy="685800"/>
          </a:xfrm>
        </p:spPr>
        <p:txBody>
          <a:bodyPr/>
          <a:lstStyle/>
          <a:p>
            <a:r>
              <a:rPr lang="en-US" dirty="0"/>
              <a:t>Detection Algorithm </a:t>
            </a:r>
            <a:r>
              <a:rPr lang="en-US" sz="1000" dirty="0"/>
              <a:t>2</a:t>
            </a:r>
            <a:endParaRPr lang="en-IN" sz="1000" dirty="0"/>
          </a:p>
        </p:txBody>
      </p:sp>
      <p:sp>
        <p:nvSpPr>
          <p:cNvPr id="43" name="Content Placeholder 6">
            <a:extLst>
              <a:ext uri="{FF2B5EF4-FFF2-40B4-BE49-F238E27FC236}">
                <a16:creationId xmlns:a16="http://schemas.microsoft.com/office/drawing/2014/main" id="{E87A54D9-ED18-4670-B28D-85736F265297}"/>
              </a:ext>
            </a:extLst>
          </p:cNvPr>
          <p:cNvSpPr>
            <a:spLocks noGrp="1"/>
          </p:cNvSpPr>
          <p:nvPr>
            <p:ph sz="quarter" idx="12"/>
          </p:nvPr>
        </p:nvSpPr>
        <p:spPr>
          <a:xfrm>
            <a:off x="332508" y="1589076"/>
            <a:ext cx="430332" cy="450990"/>
          </a:xfrm>
        </p:spPr>
        <p:txBody>
          <a:bodyPr>
            <a:normAutofit/>
          </a:bodyPr>
          <a:lstStyle/>
          <a:p>
            <a:pPr marL="457200" indent="-457200">
              <a:lnSpc>
                <a:spcPct val="100000"/>
              </a:lnSpc>
              <a:buFont typeface="+mj-lt"/>
              <a:buAutoNum type="arabicPeriod" startAt="3"/>
            </a:pPr>
            <a:r>
              <a:rPr lang="en-US" altLang="en-US" sz="2000" dirty="0"/>
              <a:t> </a:t>
            </a:r>
          </a:p>
        </p:txBody>
      </p:sp>
      <p:graphicFrame>
        <p:nvGraphicFramePr>
          <p:cNvPr id="19" name="Content Placeholder 18" descr="table attributes column align left end attributes row cell text Work end text equals text Work end text plus text Allocation end text end cell row cell text Finish end text left square bracket i right square bracket equals text true end text end cell end table">
            <a:extLst>
              <a:ext uri="{FF2B5EF4-FFF2-40B4-BE49-F238E27FC236}">
                <a16:creationId xmlns:a16="http://schemas.microsoft.com/office/drawing/2014/main" id="{97BC2391-AA85-4AC8-88DE-98DD6A2E5141}"/>
              </a:ext>
            </a:extLst>
          </p:cNvPr>
          <p:cNvGraphicFramePr>
            <a:graphicFrameLocks noGrp="1" noChangeAspect="1"/>
          </p:cNvGraphicFramePr>
          <p:nvPr>
            <p:ph sz="quarter" idx="21"/>
            <p:extLst>
              <p:ext uri="{D42A27DB-BD31-4B8C-83A1-F6EECF244321}">
                <p14:modId xmlns:p14="http://schemas.microsoft.com/office/powerpoint/2010/main" val="961112603"/>
              </p:ext>
            </p:extLst>
          </p:nvPr>
        </p:nvGraphicFramePr>
        <p:xfrm>
          <a:off x="811864" y="1674149"/>
          <a:ext cx="2097490" cy="554624"/>
        </p:xfrm>
        <a:graphic>
          <a:graphicData uri="http://schemas.openxmlformats.org/presentationml/2006/ole">
            <mc:AlternateContent xmlns:mc="http://schemas.openxmlformats.org/markup-compatibility/2006">
              <mc:Choice xmlns:v="urn:schemas-microsoft-com:vml" Requires="v">
                <p:oleObj spid="_x0000_s20844" name="Equation" r:id="rId3" imgW="2641320" imgH="698400" progId="Equation.DSMT4">
                  <p:embed/>
                </p:oleObj>
              </mc:Choice>
              <mc:Fallback>
                <p:oleObj name="Equation" r:id="rId3" imgW="2641320" imgH="698400" progId="Equation.DSMT4">
                  <p:embed/>
                  <p:pic>
                    <p:nvPicPr>
                      <p:cNvPr id="44" name="Object 43" descr="table attributes column align left end attributes row cell text Work end text equals text Work end text plus text Allocation end text end cell row cell text Finish end text left square bracket i right square bracket equals text true end text end cell end table">
                        <a:extLst>
                          <a:ext uri="{FF2B5EF4-FFF2-40B4-BE49-F238E27FC236}">
                            <a16:creationId xmlns:a16="http://schemas.microsoft.com/office/drawing/2014/main" id="{97BC2391-AA85-4AC8-88DE-98DD6A2E5141}"/>
                          </a:ext>
                        </a:extLst>
                      </p:cNvPr>
                      <p:cNvPicPr/>
                      <p:nvPr/>
                    </p:nvPicPr>
                    <p:blipFill>
                      <a:blip r:embed="rId4"/>
                      <a:stretch>
                        <a:fillRect/>
                      </a:stretch>
                    </p:blipFill>
                    <p:spPr>
                      <a:xfrm>
                        <a:off x="811864" y="1674149"/>
                        <a:ext cx="2097490" cy="554624"/>
                      </a:xfrm>
                      <a:prstGeom prst="rect">
                        <a:avLst/>
                      </a:prstGeom>
                    </p:spPr>
                  </p:pic>
                </p:oleObj>
              </mc:Fallback>
            </mc:AlternateContent>
          </a:graphicData>
        </a:graphic>
      </p:graphicFrame>
      <p:sp>
        <p:nvSpPr>
          <p:cNvPr id="53" name="Content Placeholder 52">
            <a:extLst>
              <a:ext uri="{FF2B5EF4-FFF2-40B4-BE49-F238E27FC236}">
                <a16:creationId xmlns:a16="http://schemas.microsoft.com/office/drawing/2014/main" id="{14DDE26A-EAE6-4117-8240-FFB77585C4B2}"/>
              </a:ext>
            </a:extLst>
          </p:cNvPr>
          <p:cNvSpPr>
            <a:spLocks noGrp="1"/>
          </p:cNvSpPr>
          <p:nvPr>
            <p:ph sz="quarter" idx="14"/>
          </p:nvPr>
        </p:nvSpPr>
        <p:spPr>
          <a:xfrm>
            <a:off x="672577" y="2418973"/>
            <a:ext cx="1660415" cy="421107"/>
          </a:xfrm>
        </p:spPr>
        <p:txBody>
          <a:bodyPr>
            <a:normAutofit/>
          </a:bodyPr>
          <a:lstStyle/>
          <a:p>
            <a:r>
              <a:rPr lang="en-US" altLang="en-US" sz="2000" dirty="0">
                <a:sym typeface="Symbol" panose="05050102010706020507" pitchFamily="18" charset="2"/>
              </a:rPr>
              <a:t>go to step 2</a:t>
            </a:r>
            <a:endParaRPr lang="en-US" altLang="en-US" sz="2000" dirty="0"/>
          </a:p>
        </p:txBody>
      </p:sp>
      <p:sp>
        <p:nvSpPr>
          <p:cNvPr id="54" name="Content Placeholder 53">
            <a:extLst>
              <a:ext uri="{FF2B5EF4-FFF2-40B4-BE49-F238E27FC236}">
                <a16:creationId xmlns:a16="http://schemas.microsoft.com/office/drawing/2014/main" id="{26D9F433-FB00-4953-9545-C22A2043B098}"/>
              </a:ext>
            </a:extLst>
          </p:cNvPr>
          <p:cNvSpPr>
            <a:spLocks noGrp="1"/>
          </p:cNvSpPr>
          <p:nvPr>
            <p:ph sz="quarter" idx="15"/>
          </p:nvPr>
        </p:nvSpPr>
        <p:spPr>
          <a:xfrm>
            <a:off x="332508" y="3055803"/>
            <a:ext cx="828984" cy="427319"/>
          </a:xfrm>
        </p:spPr>
        <p:txBody>
          <a:bodyPr>
            <a:normAutofit/>
          </a:bodyPr>
          <a:lstStyle/>
          <a:p>
            <a:pPr marL="403200" indent="-403200">
              <a:lnSpc>
                <a:spcPct val="100000"/>
              </a:lnSpc>
              <a:buFont typeface="+mj-lt"/>
              <a:buAutoNum type="arabicPeriod" startAt="4"/>
            </a:pPr>
            <a:r>
              <a:rPr lang="en-US" sz="2000" dirty="0"/>
              <a:t>If</a:t>
            </a:r>
          </a:p>
        </p:txBody>
      </p:sp>
      <p:graphicFrame>
        <p:nvGraphicFramePr>
          <p:cNvPr id="21" name="Content Placeholder 20" descr="text Finish end text left square bracket i right square bracket equals equals text false end text comma">
            <a:extLst>
              <a:ext uri="{FF2B5EF4-FFF2-40B4-BE49-F238E27FC236}">
                <a16:creationId xmlns:a16="http://schemas.microsoft.com/office/drawing/2014/main" id="{FE422BE0-5826-4A47-BB54-5C24970FE393}"/>
              </a:ext>
            </a:extLst>
          </p:cNvPr>
          <p:cNvGraphicFramePr>
            <a:graphicFrameLocks noGrp="1" noChangeAspect="1"/>
          </p:cNvGraphicFramePr>
          <p:nvPr>
            <p:ph sz="quarter" idx="22"/>
            <p:extLst>
              <p:ext uri="{D42A27DB-BD31-4B8C-83A1-F6EECF244321}">
                <p14:modId xmlns:p14="http://schemas.microsoft.com/office/powerpoint/2010/main" val="1354984716"/>
              </p:ext>
            </p:extLst>
          </p:nvPr>
        </p:nvGraphicFramePr>
        <p:xfrm>
          <a:off x="1089548" y="3144318"/>
          <a:ext cx="1917700" cy="342900"/>
        </p:xfrm>
        <a:graphic>
          <a:graphicData uri="http://schemas.openxmlformats.org/presentationml/2006/ole">
            <mc:AlternateContent xmlns:mc="http://schemas.openxmlformats.org/markup-compatibility/2006">
              <mc:Choice xmlns:v="urn:schemas-microsoft-com:vml" Requires="v">
                <p:oleObj spid="_x0000_s20845" name="Equation" r:id="rId5" imgW="1917360" imgH="342720" progId="Equation.DSMT4">
                  <p:embed/>
                </p:oleObj>
              </mc:Choice>
              <mc:Fallback>
                <p:oleObj name="Equation" r:id="rId5" imgW="1917360" imgH="342720" progId="Equation.DSMT4">
                  <p:embed/>
                  <p:pic>
                    <p:nvPicPr>
                      <p:cNvPr id="45" name="Object 44" descr="text Finish end text left square bracket i right square bracket equals equals text false end text comma">
                        <a:extLst>
                          <a:ext uri="{FF2B5EF4-FFF2-40B4-BE49-F238E27FC236}">
                            <a16:creationId xmlns:a16="http://schemas.microsoft.com/office/drawing/2014/main" id="{FE422BE0-5826-4A47-BB54-5C24970FE393}"/>
                          </a:ext>
                        </a:extLst>
                      </p:cNvPr>
                      <p:cNvPicPr/>
                      <p:nvPr/>
                    </p:nvPicPr>
                    <p:blipFill>
                      <a:blip r:embed="rId6"/>
                      <a:stretch>
                        <a:fillRect/>
                      </a:stretch>
                    </p:blipFill>
                    <p:spPr>
                      <a:xfrm>
                        <a:off x="1089548" y="3144318"/>
                        <a:ext cx="1917700" cy="342900"/>
                      </a:xfrm>
                      <a:prstGeom prst="rect">
                        <a:avLst/>
                      </a:prstGeom>
                    </p:spPr>
                  </p:pic>
                </p:oleObj>
              </mc:Fallback>
            </mc:AlternateContent>
          </a:graphicData>
        </a:graphic>
      </p:graphicFrame>
      <p:sp>
        <p:nvSpPr>
          <p:cNvPr id="55" name="Content Placeholder 54">
            <a:extLst>
              <a:ext uri="{FF2B5EF4-FFF2-40B4-BE49-F238E27FC236}">
                <a16:creationId xmlns:a16="http://schemas.microsoft.com/office/drawing/2014/main" id="{BD626B2E-D540-4124-9618-88B45864CB71}"/>
              </a:ext>
            </a:extLst>
          </p:cNvPr>
          <p:cNvSpPr>
            <a:spLocks noGrp="1"/>
          </p:cNvSpPr>
          <p:nvPr>
            <p:ph sz="quarter" idx="16"/>
          </p:nvPr>
        </p:nvSpPr>
        <p:spPr>
          <a:xfrm>
            <a:off x="3060508" y="3097198"/>
            <a:ext cx="5718734" cy="388120"/>
          </a:xfrm>
        </p:spPr>
        <p:txBody>
          <a:bodyPr>
            <a:normAutofit/>
          </a:bodyPr>
          <a:lstStyle/>
          <a:p>
            <a:r>
              <a:rPr lang="en-US" altLang="en-US" sz="2000" dirty="0"/>
              <a:t>for some </a:t>
            </a:r>
            <a:r>
              <a:rPr lang="en-US" altLang="en-US" sz="2000" b="1" i="1" dirty="0"/>
              <a:t>i</a:t>
            </a:r>
            <a:r>
              <a:rPr lang="en-US" altLang="en-US" sz="2000" dirty="0"/>
              <a:t>, 1 </a:t>
            </a:r>
            <a:r>
              <a:rPr lang="en-US" altLang="en-US" sz="2000" dirty="0">
                <a:sym typeface="Symbol" panose="05050102010706020507" pitchFamily="18" charset="2"/>
              </a:rPr>
              <a:t> </a:t>
            </a:r>
            <a:r>
              <a:rPr lang="en-US" altLang="en-US" sz="2000" b="1" i="1" dirty="0">
                <a:sym typeface="Symbol" panose="05050102010706020507" pitchFamily="18" charset="2"/>
              </a:rPr>
              <a:t>i</a:t>
            </a:r>
            <a:r>
              <a:rPr lang="en-US" altLang="en-US" sz="2000" dirty="0">
                <a:sym typeface="Symbol" panose="05050102010706020507" pitchFamily="18" charset="2"/>
              </a:rPr>
              <a:t>   </a:t>
            </a:r>
            <a:r>
              <a:rPr lang="en-US" altLang="en-US" sz="2000" b="1" i="1" dirty="0">
                <a:sym typeface="Symbol" panose="05050102010706020507" pitchFamily="18" charset="2"/>
              </a:rPr>
              <a:t>n</a:t>
            </a:r>
            <a:r>
              <a:rPr lang="en-US" altLang="en-US" sz="2000" dirty="0">
                <a:sym typeface="Symbol" panose="05050102010706020507" pitchFamily="18" charset="2"/>
              </a:rPr>
              <a:t>, then the system is in deadlock</a:t>
            </a:r>
            <a:endParaRPr lang="en-US" altLang="en-US" sz="2000" dirty="0"/>
          </a:p>
        </p:txBody>
      </p:sp>
      <p:sp>
        <p:nvSpPr>
          <p:cNvPr id="52" name="Content Placeholder 51">
            <a:extLst>
              <a:ext uri="{FF2B5EF4-FFF2-40B4-BE49-F238E27FC236}">
                <a16:creationId xmlns:a16="http://schemas.microsoft.com/office/drawing/2014/main" id="{4132C5DF-7219-47BD-B1AE-F10562094EE4}"/>
              </a:ext>
            </a:extLst>
          </p:cNvPr>
          <p:cNvSpPr>
            <a:spLocks noGrp="1"/>
          </p:cNvSpPr>
          <p:nvPr>
            <p:ph sz="quarter" idx="13"/>
          </p:nvPr>
        </p:nvSpPr>
        <p:spPr>
          <a:xfrm>
            <a:off x="727126" y="3451567"/>
            <a:ext cx="2105892" cy="427711"/>
          </a:xfrm>
        </p:spPr>
        <p:txBody>
          <a:bodyPr>
            <a:normAutofit/>
          </a:bodyPr>
          <a:lstStyle/>
          <a:p>
            <a:r>
              <a:rPr lang="en-US" altLang="en-US" sz="2000" dirty="0">
                <a:sym typeface="Symbol" panose="05050102010706020507" pitchFamily="18" charset="2"/>
              </a:rPr>
              <a:t>state. Moreover, if</a:t>
            </a:r>
            <a:endParaRPr lang="en-US" altLang="en-US" sz="2000" dirty="0"/>
          </a:p>
        </p:txBody>
      </p:sp>
      <p:graphicFrame>
        <p:nvGraphicFramePr>
          <p:cNvPr id="23" name="Content Placeholder 22" descr="text Finish end text left square bracket i right square bracket equals equals text false end text comma">
            <a:extLst>
              <a:ext uri="{FF2B5EF4-FFF2-40B4-BE49-F238E27FC236}">
                <a16:creationId xmlns:a16="http://schemas.microsoft.com/office/drawing/2014/main" id="{00296A31-4B36-41C9-8A3B-FA0D872CE850}"/>
              </a:ext>
            </a:extLst>
          </p:cNvPr>
          <p:cNvGraphicFramePr>
            <a:graphicFrameLocks noGrp="1" noChangeAspect="1"/>
          </p:cNvGraphicFramePr>
          <p:nvPr>
            <p:ph sz="quarter" idx="22"/>
            <p:extLst>
              <p:ext uri="{D42A27DB-BD31-4B8C-83A1-F6EECF244321}">
                <p14:modId xmlns:p14="http://schemas.microsoft.com/office/powerpoint/2010/main" val="3982880437"/>
              </p:ext>
            </p:extLst>
          </p:nvPr>
        </p:nvGraphicFramePr>
        <p:xfrm>
          <a:off x="2805438" y="3475013"/>
          <a:ext cx="1917700" cy="342900"/>
        </p:xfrm>
        <a:graphic>
          <a:graphicData uri="http://schemas.openxmlformats.org/presentationml/2006/ole">
            <mc:AlternateContent xmlns:mc="http://schemas.openxmlformats.org/markup-compatibility/2006">
              <mc:Choice xmlns:v="urn:schemas-microsoft-com:vml" Requires="v">
                <p:oleObj spid="_x0000_s20846" name="Equation" r:id="rId7" imgW="1917360" imgH="342720" progId="Equation.DSMT4">
                  <p:embed/>
                </p:oleObj>
              </mc:Choice>
              <mc:Fallback>
                <p:oleObj name="Equation" r:id="rId7" imgW="1917360" imgH="342720" progId="Equation.DSMT4">
                  <p:embed/>
                  <p:pic>
                    <p:nvPicPr>
                      <p:cNvPr id="47" name="Object 46" descr="text Finish end text left square bracket i right square bracket equals equals text false end text comma">
                        <a:extLst>
                          <a:ext uri="{FF2B5EF4-FFF2-40B4-BE49-F238E27FC236}">
                            <a16:creationId xmlns:a16="http://schemas.microsoft.com/office/drawing/2014/main" id="{00296A31-4B36-41C9-8A3B-FA0D872CE850}"/>
                          </a:ext>
                        </a:extLst>
                      </p:cNvPr>
                      <p:cNvPicPr/>
                      <p:nvPr/>
                    </p:nvPicPr>
                    <p:blipFill>
                      <a:blip r:embed="rId6"/>
                      <a:stretch>
                        <a:fillRect/>
                      </a:stretch>
                    </p:blipFill>
                    <p:spPr>
                      <a:xfrm>
                        <a:off x="2805438" y="3475013"/>
                        <a:ext cx="1917700" cy="342900"/>
                      </a:xfrm>
                      <a:prstGeom prst="rect">
                        <a:avLst/>
                      </a:prstGeom>
                    </p:spPr>
                  </p:pic>
                </p:oleObj>
              </mc:Fallback>
            </mc:AlternateContent>
          </a:graphicData>
        </a:graphic>
      </p:graphicFrame>
      <p:sp>
        <p:nvSpPr>
          <p:cNvPr id="56" name="Content Placeholder 55">
            <a:extLst>
              <a:ext uri="{FF2B5EF4-FFF2-40B4-BE49-F238E27FC236}">
                <a16:creationId xmlns:a16="http://schemas.microsoft.com/office/drawing/2014/main" id="{F7B3154E-EF03-4051-ACAD-8764DBF892BA}"/>
              </a:ext>
            </a:extLst>
          </p:cNvPr>
          <p:cNvSpPr>
            <a:spLocks noGrp="1"/>
          </p:cNvSpPr>
          <p:nvPr>
            <p:ph sz="quarter" idx="17"/>
          </p:nvPr>
        </p:nvSpPr>
        <p:spPr>
          <a:xfrm>
            <a:off x="4755480" y="3445912"/>
            <a:ext cx="4048814" cy="388120"/>
          </a:xfrm>
        </p:spPr>
        <p:txBody>
          <a:bodyPr>
            <a:normAutofit/>
          </a:bodyPr>
          <a:lstStyle/>
          <a:p>
            <a:r>
              <a:rPr lang="en-US" altLang="en-US" sz="2000" dirty="0">
                <a:sym typeface="Symbol" panose="05050102010706020507" pitchFamily="18" charset="2"/>
              </a:rPr>
              <a:t>then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r>
              <a:rPr lang="en-US" altLang="en-US" sz="2000" dirty="0">
                <a:sym typeface="Symbol" panose="05050102010706020507" pitchFamily="18" charset="2"/>
              </a:rPr>
              <a:t> is deadlocked</a:t>
            </a:r>
            <a:endParaRPr lang="en-US" altLang="en-US" sz="2000" dirty="0"/>
          </a:p>
        </p:txBody>
      </p:sp>
      <p:sp>
        <p:nvSpPr>
          <p:cNvPr id="57" name="Content Placeholder 56">
            <a:extLst>
              <a:ext uri="{FF2B5EF4-FFF2-40B4-BE49-F238E27FC236}">
                <a16:creationId xmlns:a16="http://schemas.microsoft.com/office/drawing/2014/main" id="{B0CE024C-D903-4C4B-8CC0-E78092C8E133}"/>
              </a:ext>
            </a:extLst>
          </p:cNvPr>
          <p:cNvSpPr>
            <a:spLocks noGrp="1"/>
          </p:cNvSpPr>
          <p:nvPr>
            <p:ph sz="quarter" idx="18"/>
          </p:nvPr>
        </p:nvSpPr>
        <p:spPr>
          <a:xfrm>
            <a:off x="333783" y="4270300"/>
            <a:ext cx="3663786" cy="418664"/>
          </a:xfrm>
        </p:spPr>
        <p:txBody>
          <a:bodyPr>
            <a:noAutofit/>
          </a:bodyPr>
          <a:lstStyle/>
          <a:p>
            <a:r>
              <a:rPr lang="en-US" altLang="en-US" sz="2000" b="1" dirty="0">
                <a:solidFill>
                  <a:srgbClr val="C00000"/>
                </a:solidFill>
                <a:sym typeface="Symbol" panose="05050102010706020507" pitchFamily="18" charset="2"/>
              </a:rPr>
              <a:t>Algorithm requires an order of</a:t>
            </a:r>
            <a:endParaRPr lang="en-US" altLang="en-US" sz="2000" dirty="0">
              <a:solidFill>
                <a:srgbClr val="C00000"/>
              </a:solidFill>
            </a:endParaRPr>
          </a:p>
        </p:txBody>
      </p:sp>
      <p:graphicFrame>
        <p:nvGraphicFramePr>
          <p:cNvPr id="25" name="Content Placeholder 24" descr="text O end text left parenthesis m cross times n squared right parenthesis">
            <a:extLst>
              <a:ext uri="{FF2B5EF4-FFF2-40B4-BE49-F238E27FC236}">
                <a16:creationId xmlns:a16="http://schemas.microsoft.com/office/drawing/2014/main" id="{38C790E6-66A7-413C-A578-45D802B87C68}"/>
              </a:ext>
            </a:extLst>
          </p:cNvPr>
          <p:cNvGraphicFramePr>
            <a:graphicFrameLocks noGrp="1" noChangeAspect="1"/>
          </p:cNvGraphicFramePr>
          <p:nvPr>
            <p:ph sz="quarter" idx="21"/>
            <p:extLst>
              <p:ext uri="{D42A27DB-BD31-4B8C-83A1-F6EECF244321}">
                <p14:modId xmlns:p14="http://schemas.microsoft.com/office/powerpoint/2010/main" val="1419636081"/>
              </p:ext>
            </p:extLst>
          </p:nvPr>
        </p:nvGraphicFramePr>
        <p:xfrm>
          <a:off x="3908690" y="4248269"/>
          <a:ext cx="1054100" cy="406400"/>
        </p:xfrm>
        <a:graphic>
          <a:graphicData uri="http://schemas.openxmlformats.org/presentationml/2006/ole">
            <mc:AlternateContent xmlns:mc="http://schemas.openxmlformats.org/markup-compatibility/2006">
              <mc:Choice xmlns:v="urn:schemas-microsoft-com:vml" Requires="v">
                <p:oleObj spid="_x0000_s20847" name="Equation" r:id="rId8" imgW="1054080" imgH="406080" progId="Equation.DSMT4">
                  <p:embed/>
                </p:oleObj>
              </mc:Choice>
              <mc:Fallback>
                <p:oleObj name="Equation" r:id="rId8" imgW="1054080" imgH="406080" progId="Equation.DSMT4">
                  <p:embed/>
                  <p:pic>
                    <p:nvPicPr>
                      <p:cNvPr id="51" name="Object 50" descr="text O end text left parenthesis m cross times n squared right parenthesis">
                        <a:extLst>
                          <a:ext uri="{FF2B5EF4-FFF2-40B4-BE49-F238E27FC236}">
                            <a16:creationId xmlns:a16="http://schemas.microsoft.com/office/drawing/2014/main" id="{38C790E6-66A7-413C-A578-45D802B87C68}"/>
                          </a:ext>
                        </a:extLst>
                      </p:cNvPr>
                      <p:cNvPicPr/>
                      <p:nvPr/>
                    </p:nvPicPr>
                    <p:blipFill>
                      <a:blip r:embed="rId9"/>
                      <a:stretch>
                        <a:fillRect/>
                      </a:stretch>
                    </p:blipFill>
                    <p:spPr>
                      <a:xfrm>
                        <a:off x="3908690" y="4248269"/>
                        <a:ext cx="1054100" cy="406400"/>
                      </a:xfrm>
                      <a:prstGeom prst="rect">
                        <a:avLst/>
                      </a:prstGeom>
                    </p:spPr>
                  </p:pic>
                </p:oleObj>
              </mc:Fallback>
            </mc:AlternateContent>
          </a:graphicData>
        </a:graphic>
      </p:graphicFrame>
      <p:sp>
        <p:nvSpPr>
          <p:cNvPr id="58" name="Content Placeholder 57">
            <a:extLst>
              <a:ext uri="{FF2B5EF4-FFF2-40B4-BE49-F238E27FC236}">
                <a16:creationId xmlns:a16="http://schemas.microsoft.com/office/drawing/2014/main" id="{AE569D1A-FC6D-4010-9D79-BFB9B7DBE36C}"/>
              </a:ext>
            </a:extLst>
          </p:cNvPr>
          <p:cNvSpPr>
            <a:spLocks noGrp="1"/>
          </p:cNvSpPr>
          <p:nvPr>
            <p:ph sz="quarter" idx="19"/>
          </p:nvPr>
        </p:nvSpPr>
        <p:spPr>
          <a:xfrm>
            <a:off x="5068564" y="4266548"/>
            <a:ext cx="3710678" cy="388121"/>
          </a:xfrm>
        </p:spPr>
        <p:txBody>
          <a:bodyPr>
            <a:noAutofit/>
          </a:bodyPr>
          <a:lstStyle/>
          <a:p>
            <a:r>
              <a:rPr lang="en-US" altLang="en-US" sz="2000" b="1" dirty="0">
                <a:solidFill>
                  <a:srgbClr val="C00000"/>
                </a:solidFill>
                <a:sym typeface="Symbol" panose="05050102010706020507" pitchFamily="18" charset="2"/>
              </a:rPr>
              <a:t>operations to detect whether the</a:t>
            </a:r>
            <a:endParaRPr lang="en-US" altLang="en-US" sz="2000" dirty="0">
              <a:solidFill>
                <a:srgbClr val="C00000"/>
              </a:solidFill>
            </a:endParaRPr>
          </a:p>
        </p:txBody>
      </p:sp>
      <p:sp>
        <p:nvSpPr>
          <p:cNvPr id="2" name="Content Placeholder 1">
            <a:extLst>
              <a:ext uri="{FF2B5EF4-FFF2-40B4-BE49-F238E27FC236}">
                <a16:creationId xmlns:a16="http://schemas.microsoft.com/office/drawing/2014/main" id="{A7C7C0A1-5272-4052-98F9-766ED6EB5082}"/>
              </a:ext>
            </a:extLst>
          </p:cNvPr>
          <p:cNvSpPr>
            <a:spLocks noGrp="1"/>
          </p:cNvSpPr>
          <p:nvPr>
            <p:ph sz="quarter" idx="20"/>
          </p:nvPr>
        </p:nvSpPr>
        <p:spPr>
          <a:xfrm>
            <a:off x="332508" y="4646345"/>
            <a:ext cx="2696442" cy="450990"/>
          </a:xfrm>
        </p:spPr>
        <p:txBody>
          <a:bodyPr>
            <a:normAutofit/>
          </a:bodyPr>
          <a:lstStyle/>
          <a:p>
            <a:r>
              <a:rPr lang="en-US" altLang="en-US" sz="2000" b="1" dirty="0">
                <a:solidFill>
                  <a:srgbClr val="CF3E3E"/>
                </a:solidFill>
                <a:sym typeface="Symbol" panose="05050102010706020507" pitchFamily="18" charset="2"/>
              </a:rPr>
              <a:t>is in deadlocked state</a:t>
            </a:r>
            <a:endParaRPr lang="en-US" altLang="en-US" sz="2000" dirty="0">
              <a:solidFill>
                <a:srgbClr val="CF3E3E"/>
              </a:solidFill>
            </a:endParaRPr>
          </a:p>
        </p:txBody>
      </p:sp>
      <p:sp>
        <p:nvSpPr>
          <p:cNvPr id="37" name="Slide Number Placeholder 3">
            <a:extLst>
              <a:ext uri="{FF2B5EF4-FFF2-40B4-BE49-F238E27FC236}">
                <a16:creationId xmlns:a16="http://schemas.microsoft.com/office/drawing/2014/main" id="{7A26FDFC-6BEA-46AC-9EB3-8B80D94B5339}"/>
              </a:ext>
            </a:extLst>
          </p:cNvPr>
          <p:cNvSpPr>
            <a:spLocks noGrp="1"/>
          </p:cNvSpPr>
          <p:nvPr>
            <p:ph type="sldNum" sz="quarter" idx="10"/>
          </p:nvPr>
        </p:nvSpPr>
        <p:spPr/>
        <p:txBody>
          <a:bodyPr/>
          <a:lstStyle/>
          <a:p>
            <a:fld id="{D06C706D-0964-7842-B7B8-C5D733700528}" type="slidenum">
              <a:rPr lang="en-US" smtClean="0"/>
              <a:t>40</a:t>
            </a:fld>
            <a:endParaRPr lang="en-US" dirty="0"/>
          </a:p>
        </p:txBody>
      </p:sp>
      <p:sp>
        <p:nvSpPr>
          <p:cNvPr id="38" name="Footer Placeholder 4">
            <a:extLst>
              <a:ext uri="{FF2B5EF4-FFF2-40B4-BE49-F238E27FC236}">
                <a16:creationId xmlns:a16="http://schemas.microsoft.com/office/drawing/2014/main" id="{B9981FFA-B4EF-4BD0-A58C-C688E424E6EC}"/>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69600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32508" y="745068"/>
            <a:ext cx="8470670" cy="660079"/>
          </a:xfrm>
        </p:spPr>
        <p:txBody>
          <a:bodyPr/>
          <a:lstStyle/>
          <a:p>
            <a:r>
              <a:rPr lang="en-US" altLang="en-US" dirty="0"/>
              <a:t>Example of Detection Algorithm </a:t>
            </a:r>
            <a:r>
              <a:rPr lang="en-US" altLang="en-US" sz="1000" dirty="0"/>
              <a:t>1</a:t>
            </a:r>
            <a:endParaRPr lang="en-US" sz="1000" dirty="0"/>
          </a:p>
        </p:txBody>
      </p:sp>
      <p:sp>
        <p:nvSpPr>
          <p:cNvPr id="16" name="Content Placeholder 15"/>
          <p:cNvSpPr>
            <a:spLocks noGrp="1"/>
          </p:cNvSpPr>
          <p:nvPr>
            <p:ph sz="quarter" idx="12"/>
          </p:nvPr>
        </p:nvSpPr>
        <p:spPr>
          <a:xfrm>
            <a:off x="332508" y="1646209"/>
            <a:ext cx="8470180" cy="1155608"/>
          </a:xfrm>
        </p:spPr>
        <p:txBody>
          <a:bodyPr>
            <a:noAutofit/>
          </a:bodyPr>
          <a:lstStyle/>
          <a:p>
            <a:pPr marL="291600" indent="-291600">
              <a:lnSpc>
                <a:spcPct val="100000"/>
              </a:lnSpc>
              <a:buFont typeface="Arial" panose="020B0604020202020204" pitchFamily="34" charset="0"/>
              <a:buChar char="•"/>
              <a:tabLst>
                <a:tab pos="1428750" algn="l"/>
                <a:tab pos="2338388" algn="ctr"/>
                <a:tab pos="3594100" algn="ctr"/>
                <a:tab pos="4921250" algn="ctr"/>
              </a:tabLst>
            </a:pPr>
            <a:r>
              <a:rPr lang="en-US" altLang="en-US" sz="2000" dirty="0"/>
              <a:t>Five processes </a:t>
            </a:r>
            <a:r>
              <a:rPr lang="en-US" altLang="en-US" sz="2000" b="1" i="1" dirty="0"/>
              <a:t>P</a:t>
            </a:r>
            <a:r>
              <a:rPr lang="en-US" altLang="en-US" sz="2000" b="1" baseline="-25000" dirty="0"/>
              <a:t>0</a:t>
            </a:r>
            <a:r>
              <a:rPr lang="en-US" altLang="en-US" sz="2000" dirty="0"/>
              <a:t> through </a:t>
            </a:r>
            <a:r>
              <a:rPr lang="en-US" altLang="en-US" sz="2000" b="1" i="1" dirty="0"/>
              <a:t>P</a:t>
            </a:r>
            <a:r>
              <a:rPr lang="en-US" altLang="en-US" sz="2000" b="1" baseline="-25000" dirty="0"/>
              <a:t>4</a:t>
            </a:r>
            <a:r>
              <a:rPr lang="en-US" altLang="en-US" sz="2000" dirty="0"/>
              <a:t>;</a:t>
            </a:r>
            <a:r>
              <a:rPr lang="en-US" altLang="en-US" sz="2000" baseline="-25000" dirty="0"/>
              <a:t> </a:t>
            </a:r>
            <a:r>
              <a:rPr lang="en-US" altLang="en-US" sz="2000" dirty="0"/>
              <a:t>three resource types </a:t>
            </a:r>
            <a:br>
              <a:rPr lang="en-US" altLang="en-US" sz="2000" dirty="0"/>
            </a:br>
            <a:r>
              <a:rPr lang="en-US" altLang="en-US" sz="2000" dirty="0"/>
              <a:t>A (7 instances), </a:t>
            </a:r>
            <a:r>
              <a:rPr lang="en-US" altLang="en-US" sz="2000" i="1" dirty="0"/>
              <a:t>B </a:t>
            </a:r>
            <a:r>
              <a:rPr lang="en-US" altLang="en-US" sz="2000" dirty="0"/>
              <a:t>(2 instances), and </a:t>
            </a:r>
            <a:r>
              <a:rPr lang="en-US" altLang="en-US" sz="2000" i="1" dirty="0"/>
              <a:t>C</a:t>
            </a:r>
            <a:r>
              <a:rPr lang="en-US" altLang="en-US" sz="2000" dirty="0"/>
              <a:t> (6 instances)</a:t>
            </a:r>
          </a:p>
          <a:p>
            <a:pPr marL="291600" indent="-291600">
              <a:lnSpc>
                <a:spcPct val="100000"/>
              </a:lnSpc>
              <a:buFont typeface="Arial" panose="020B0604020202020204" pitchFamily="34" charset="0"/>
              <a:buChar char="•"/>
              <a:tabLst>
                <a:tab pos="1428750" algn="l"/>
                <a:tab pos="2338388" algn="ctr"/>
                <a:tab pos="3594100" algn="ctr"/>
                <a:tab pos="4921250" algn="ctr"/>
              </a:tabLst>
            </a:pPr>
            <a:r>
              <a:rPr lang="en-US" altLang="en-US" sz="2000" dirty="0"/>
              <a:t>Snapshot at time </a:t>
            </a:r>
            <a:r>
              <a:rPr lang="en-US" altLang="en-US" sz="2000" b="1" i="1" dirty="0"/>
              <a:t>T</a:t>
            </a:r>
            <a:r>
              <a:rPr lang="en-US" altLang="en-US" sz="2000" b="1" baseline="-25000" dirty="0"/>
              <a:t>0</a:t>
            </a:r>
            <a:r>
              <a:rPr lang="en-US" altLang="en-US" sz="2000" dirty="0"/>
              <a:t>:</a:t>
            </a:r>
          </a:p>
        </p:txBody>
      </p:sp>
      <p:graphicFrame>
        <p:nvGraphicFramePr>
          <p:cNvPr id="22" name="Content Placeholder 21" descr="Table is accessible to screenreaders"/>
          <p:cNvGraphicFramePr>
            <a:graphicFrameLocks noGrp="1"/>
          </p:cNvGraphicFramePr>
          <p:nvPr>
            <p:ph sz="quarter" idx="19"/>
            <p:extLst>
              <p:ext uri="{D42A27DB-BD31-4B8C-83A1-F6EECF244321}">
                <p14:modId xmlns:p14="http://schemas.microsoft.com/office/powerpoint/2010/main" val="3678936811"/>
              </p:ext>
            </p:extLst>
          </p:nvPr>
        </p:nvGraphicFramePr>
        <p:xfrm>
          <a:off x="2239202" y="2852040"/>
          <a:ext cx="3875848" cy="2346960"/>
        </p:xfrm>
        <a:graphic>
          <a:graphicData uri="http://schemas.openxmlformats.org/drawingml/2006/table">
            <a:tbl>
              <a:tblPr firstRow="1" bandRow="1">
                <a:tableStyleId>{5C22544A-7EE6-4342-B048-85BDC9FD1C3A}</a:tableStyleId>
              </a:tblPr>
              <a:tblGrid>
                <a:gridCol w="698827">
                  <a:extLst>
                    <a:ext uri="{9D8B030D-6E8A-4147-A177-3AD203B41FA5}">
                      <a16:colId xmlns:a16="http://schemas.microsoft.com/office/drawing/2014/main" val="4183063268"/>
                    </a:ext>
                  </a:extLst>
                </a:gridCol>
                <a:gridCol w="1198244">
                  <a:extLst>
                    <a:ext uri="{9D8B030D-6E8A-4147-A177-3AD203B41FA5}">
                      <a16:colId xmlns:a16="http://schemas.microsoft.com/office/drawing/2014/main" val="1413535323"/>
                    </a:ext>
                  </a:extLst>
                </a:gridCol>
                <a:gridCol w="951650">
                  <a:extLst>
                    <a:ext uri="{9D8B030D-6E8A-4147-A177-3AD203B41FA5}">
                      <a16:colId xmlns:a16="http://schemas.microsoft.com/office/drawing/2014/main" val="1749105300"/>
                    </a:ext>
                  </a:extLst>
                </a:gridCol>
                <a:gridCol w="1027127">
                  <a:extLst>
                    <a:ext uri="{9D8B030D-6E8A-4147-A177-3AD203B41FA5}">
                      <a16:colId xmlns:a16="http://schemas.microsoft.com/office/drawing/2014/main" val="708563292"/>
                    </a:ext>
                  </a:extLst>
                </a:gridCol>
              </a:tblGrid>
              <a:tr h="267514">
                <a:tc>
                  <a:txBody>
                    <a:bodyPr/>
                    <a:lstStyle/>
                    <a:p>
                      <a:endParaRPr lang="en-US" sz="1600" b="0" u="none" dirty="0"/>
                    </a:p>
                  </a:txBody>
                  <a:tcPr/>
                </a:tc>
                <a:tc>
                  <a:txBody>
                    <a:bodyPr/>
                    <a:lstStyle/>
                    <a:p>
                      <a:r>
                        <a:rPr lang="en-US" sz="1600" b="0" i="1" u="none" dirty="0"/>
                        <a:t>Allocation</a:t>
                      </a:r>
                    </a:p>
                  </a:txBody>
                  <a:tcPr/>
                </a:tc>
                <a:tc>
                  <a:txBody>
                    <a:bodyPr/>
                    <a:lstStyle/>
                    <a:p>
                      <a:r>
                        <a:rPr lang="en-US" sz="1600" b="0" i="1" u="none" dirty="0"/>
                        <a:t>Request</a:t>
                      </a:r>
                    </a:p>
                  </a:txBody>
                  <a:tcPr/>
                </a:tc>
                <a:tc>
                  <a:txBody>
                    <a:bodyPr/>
                    <a:lstStyle/>
                    <a:p>
                      <a:r>
                        <a:rPr lang="en-US" sz="1600" b="0" i="1" u="none" dirty="0"/>
                        <a:t>Available</a:t>
                      </a:r>
                    </a:p>
                  </a:txBody>
                  <a:tcPr/>
                </a:tc>
                <a:extLst>
                  <a:ext uri="{0D108BD9-81ED-4DB2-BD59-A6C34878D82A}">
                    <a16:rowId xmlns:a16="http://schemas.microsoft.com/office/drawing/2014/main" val="2421899581"/>
                  </a:ext>
                </a:extLst>
              </a:tr>
              <a:tr h="267514">
                <a:tc>
                  <a:txBody>
                    <a:bodyPr/>
                    <a:lstStyle/>
                    <a:p>
                      <a:endParaRPr lang="en-US" sz="1600" b="0" dirty="0"/>
                    </a:p>
                  </a:txBody>
                  <a:tcPr/>
                </a:tc>
                <a:tc>
                  <a:txBody>
                    <a:bodyPr/>
                    <a:lstStyle/>
                    <a:p>
                      <a:pPr algn="ctr"/>
                      <a:r>
                        <a:rPr lang="en-US" sz="1600" b="0" dirty="0"/>
                        <a:t>A  B  C</a:t>
                      </a:r>
                    </a:p>
                  </a:txBody>
                  <a:tcPr/>
                </a:tc>
                <a:tc>
                  <a:txBody>
                    <a:bodyPr/>
                    <a:lstStyle/>
                    <a:p>
                      <a:pPr algn="ctr"/>
                      <a:r>
                        <a:rPr lang="en-US" sz="1600" b="0" dirty="0"/>
                        <a:t>A  B  C</a:t>
                      </a:r>
                    </a:p>
                  </a:txBody>
                  <a:tcPr/>
                </a:tc>
                <a:tc>
                  <a:txBody>
                    <a:bodyPr/>
                    <a:lstStyle/>
                    <a:p>
                      <a:pPr algn="ctr"/>
                      <a:r>
                        <a:rPr lang="en-US" sz="1600" b="0" dirty="0"/>
                        <a:t>A  B  C</a:t>
                      </a:r>
                    </a:p>
                  </a:txBody>
                  <a:tcPr/>
                </a:tc>
                <a:extLst>
                  <a:ext uri="{0D108BD9-81ED-4DB2-BD59-A6C34878D82A}">
                    <a16:rowId xmlns:a16="http://schemas.microsoft.com/office/drawing/2014/main" val="1125983311"/>
                  </a:ext>
                </a:extLst>
              </a:tr>
              <a:tr h="267514">
                <a:tc>
                  <a:txBody>
                    <a:bodyPr/>
                    <a:lstStyle/>
                    <a:p>
                      <a:pPr algn="ctr"/>
                      <a:r>
                        <a:rPr lang="en-US" sz="1600" b="0" i="1" dirty="0"/>
                        <a:t>P</a:t>
                      </a:r>
                      <a:r>
                        <a:rPr lang="en-US" sz="1600" b="0" baseline="-25000" dirty="0"/>
                        <a:t>0</a:t>
                      </a:r>
                    </a:p>
                  </a:txBody>
                  <a:tcPr/>
                </a:tc>
                <a:tc>
                  <a:txBody>
                    <a:bodyPr/>
                    <a:lstStyle/>
                    <a:p>
                      <a:pPr algn="ctr"/>
                      <a:r>
                        <a:rPr lang="en-US" sz="1600" b="0" dirty="0"/>
                        <a:t>0  1  0</a:t>
                      </a:r>
                    </a:p>
                  </a:txBody>
                  <a:tcPr/>
                </a:tc>
                <a:tc>
                  <a:txBody>
                    <a:bodyPr/>
                    <a:lstStyle/>
                    <a:p>
                      <a:pPr algn="ctr"/>
                      <a:r>
                        <a:rPr lang="en-US" sz="1600" b="0" dirty="0"/>
                        <a:t>7  5</a:t>
                      </a:r>
                      <a:r>
                        <a:rPr lang="en-US" sz="1600" b="0" baseline="0" dirty="0"/>
                        <a:t>  3</a:t>
                      </a:r>
                      <a:endParaRPr lang="en-US" sz="1600" b="0" dirty="0"/>
                    </a:p>
                  </a:txBody>
                  <a:tcPr/>
                </a:tc>
                <a:tc>
                  <a:txBody>
                    <a:bodyPr/>
                    <a:lstStyle/>
                    <a:p>
                      <a:pPr algn="ctr"/>
                      <a:r>
                        <a:rPr lang="en-US" sz="1600" b="0" dirty="0"/>
                        <a:t>3  3  2</a:t>
                      </a:r>
                    </a:p>
                  </a:txBody>
                  <a:tcPr/>
                </a:tc>
                <a:extLst>
                  <a:ext uri="{0D108BD9-81ED-4DB2-BD59-A6C34878D82A}">
                    <a16:rowId xmlns:a16="http://schemas.microsoft.com/office/drawing/2014/main" val="3848130759"/>
                  </a:ext>
                </a:extLst>
              </a:tr>
              <a:tr h="267514">
                <a:tc>
                  <a:txBody>
                    <a:bodyPr/>
                    <a:lstStyle/>
                    <a:p>
                      <a:pPr algn="ctr"/>
                      <a:r>
                        <a:rPr lang="en-US" sz="1600" b="0" i="1" dirty="0"/>
                        <a:t>P</a:t>
                      </a:r>
                      <a:r>
                        <a:rPr lang="en-US" sz="1600" b="0" baseline="-25000" dirty="0"/>
                        <a:t>1</a:t>
                      </a:r>
                    </a:p>
                  </a:txBody>
                  <a:tcPr/>
                </a:tc>
                <a:tc>
                  <a:txBody>
                    <a:bodyPr/>
                    <a:lstStyle/>
                    <a:p>
                      <a:pPr algn="ctr"/>
                      <a:r>
                        <a:rPr lang="en-US" sz="1600" b="0" dirty="0"/>
                        <a:t>2  0  0</a:t>
                      </a:r>
                    </a:p>
                  </a:txBody>
                  <a:tcPr/>
                </a:tc>
                <a:tc>
                  <a:txBody>
                    <a:bodyPr/>
                    <a:lstStyle/>
                    <a:p>
                      <a:pPr algn="ctr"/>
                      <a:r>
                        <a:rPr lang="en-US" sz="1600" b="0" dirty="0"/>
                        <a:t>3  2  2</a:t>
                      </a:r>
                    </a:p>
                  </a:txBody>
                  <a:tcPr/>
                </a:tc>
                <a:tc>
                  <a:txBody>
                    <a:bodyPr/>
                    <a:lstStyle/>
                    <a:p>
                      <a:pPr algn="ctr"/>
                      <a:endParaRPr lang="en-US" sz="1600" b="0" dirty="0"/>
                    </a:p>
                  </a:txBody>
                  <a:tcPr/>
                </a:tc>
                <a:extLst>
                  <a:ext uri="{0D108BD9-81ED-4DB2-BD59-A6C34878D82A}">
                    <a16:rowId xmlns:a16="http://schemas.microsoft.com/office/drawing/2014/main" val="2171800470"/>
                  </a:ext>
                </a:extLst>
              </a:tr>
              <a:tr h="267514">
                <a:tc>
                  <a:txBody>
                    <a:bodyPr/>
                    <a:lstStyle/>
                    <a:p>
                      <a:pPr algn="ctr"/>
                      <a:r>
                        <a:rPr lang="en-US" sz="1600" b="0" i="1" dirty="0"/>
                        <a:t>P</a:t>
                      </a:r>
                      <a:r>
                        <a:rPr lang="en-US" sz="1600" b="0" baseline="-25000" dirty="0"/>
                        <a:t>2</a:t>
                      </a:r>
                    </a:p>
                  </a:txBody>
                  <a:tcPr/>
                </a:tc>
                <a:tc>
                  <a:txBody>
                    <a:bodyPr/>
                    <a:lstStyle/>
                    <a:p>
                      <a:pPr algn="ctr"/>
                      <a:r>
                        <a:rPr lang="en-US" sz="1600" b="0" dirty="0"/>
                        <a:t>3  0  2</a:t>
                      </a:r>
                    </a:p>
                  </a:txBody>
                  <a:tcPr/>
                </a:tc>
                <a:tc>
                  <a:txBody>
                    <a:bodyPr/>
                    <a:lstStyle/>
                    <a:p>
                      <a:pPr algn="ctr"/>
                      <a:r>
                        <a:rPr lang="en-US" sz="1600" b="0" dirty="0"/>
                        <a:t>9  0  2</a:t>
                      </a:r>
                    </a:p>
                  </a:txBody>
                  <a:tcPr/>
                </a:tc>
                <a:tc>
                  <a:txBody>
                    <a:bodyPr/>
                    <a:lstStyle/>
                    <a:p>
                      <a:pPr algn="ctr"/>
                      <a:endParaRPr lang="en-US" sz="1600" b="0" dirty="0"/>
                    </a:p>
                  </a:txBody>
                  <a:tcPr/>
                </a:tc>
                <a:extLst>
                  <a:ext uri="{0D108BD9-81ED-4DB2-BD59-A6C34878D82A}">
                    <a16:rowId xmlns:a16="http://schemas.microsoft.com/office/drawing/2014/main" val="3345771572"/>
                  </a:ext>
                </a:extLst>
              </a:tr>
              <a:tr h="267514">
                <a:tc>
                  <a:txBody>
                    <a:bodyPr/>
                    <a:lstStyle/>
                    <a:p>
                      <a:pPr algn="ctr"/>
                      <a:r>
                        <a:rPr lang="en-US" sz="1600" b="0" i="1" dirty="0"/>
                        <a:t>P</a:t>
                      </a:r>
                      <a:r>
                        <a:rPr lang="en-US" sz="1600" b="0" baseline="-25000" dirty="0"/>
                        <a:t>3</a:t>
                      </a:r>
                    </a:p>
                  </a:txBody>
                  <a:tcPr/>
                </a:tc>
                <a:tc>
                  <a:txBody>
                    <a:bodyPr/>
                    <a:lstStyle/>
                    <a:p>
                      <a:pPr algn="ctr"/>
                      <a:r>
                        <a:rPr lang="en-US" sz="1600" b="0" dirty="0"/>
                        <a:t>2  1  1</a:t>
                      </a:r>
                    </a:p>
                  </a:txBody>
                  <a:tcPr/>
                </a:tc>
                <a:tc>
                  <a:txBody>
                    <a:bodyPr/>
                    <a:lstStyle/>
                    <a:p>
                      <a:pPr algn="ctr"/>
                      <a:r>
                        <a:rPr lang="en-US" sz="1600" b="0" dirty="0"/>
                        <a:t>2  2  2</a:t>
                      </a:r>
                    </a:p>
                  </a:txBody>
                  <a:tcPr/>
                </a:tc>
                <a:tc>
                  <a:txBody>
                    <a:bodyPr/>
                    <a:lstStyle/>
                    <a:p>
                      <a:pPr algn="ctr"/>
                      <a:endParaRPr lang="en-US" sz="1600" b="0" dirty="0"/>
                    </a:p>
                  </a:txBody>
                  <a:tcPr/>
                </a:tc>
                <a:extLst>
                  <a:ext uri="{0D108BD9-81ED-4DB2-BD59-A6C34878D82A}">
                    <a16:rowId xmlns:a16="http://schemas.microsoft.com/office/drawing/2014/main" val="376613063"/>
                  </a:ext>
                </a:extLst>
              </a:tr>
              <a:tr h="267514">
                <a:tc>
                  <a:txBody>
                    <a:bodyPr/>
                    <a:lstStyle/>
                    <a:p>
                      <a:pPr algn="ctr"/>
                      <a:r>
                        <a:rPr lang="en-US" sz="1600" b="0" i="1" dirty="0"/>
                        <a:t>P</a:t>
                      </a:r>
                      <a:r>
                        <a:rPr lang="en-US" sz="1600" b="0" baseline="-25000" dirty="0"/>
                        <a:t>4</a:t>
                      </a:r>
                    </a:p>
                  </a:txBody>
                  <a:tcPr/>
                </a:tc>
                <a:tc>
                  <a:txBody>
                    <a:bodyPr/>
                    <a:lstStyle/>
                    <a:p>
                      <a:pPr algn="ctr"/>
                      <a:r>
                        <a:rPr lang="en-US" sz="1600" b="0" dirty="0"/>
                        <a:t>0  0  2</a:t>
                      </a:r>
                    </a:p>
                  </a:txBody>
                  <a:tcPr/>
                </a:tc>
                <a:tc>
                  <a:txBody>
                    <a:bodyPr/>
                    <a:lstStyle/>
                    <a:p>
                      <a:pPr algn="ctr"/>
                      <a:r>
                        <a:rPr lang="en-US" sz="1600" b="0" dirty="0"/>
                        <a:t>4  3  3</a:t>
                      </a:r>
                    </a:p>
                  </a:txBody>
                  <a:tcPr/>
                </a:tc>
                <a:tc>
                  <a:txBody>
                    <a:bodyPr/>
                    <a:lstStyle/>
                    <a:p>
                      <a:pPr algn="ctr"/>
                      <a:endParaRPr lang="en-US" sz="1600" b="0" dirty="0"/>
                    </a:p>
                  </a:txBody>
                  <a:tcPr/>
                </a:tc>
                <a:extLst>
                  <a:ext uri="{0D108BD9-81ED-4DB2-BD59-A6C34878D82A}">
                    <a16:rowId xmlns:a16="http://schemas.microsoft.com/office/drawing/2014/main" val="2408157748"/>
                  </a:ext>
                </a:extLst>
              </a:tr>
            </a:tbl>
          </a:graphicData>
        </a:graphic>
      </p:graphicFrame>
      <p:sp>
        <p:nvSpPr>
          <p:cNvPr id="4" name="Content Placeholder 3">
            <a:extLst>
              <a:ext uri="{FF2B5EF4-FFF2-40B4-BE49-F238E27FC236}">
                <a16:creationId xmlns:a16="http://schemas.microsoft.com/office/drawing/2014/main" id="{0A8D47CA-497A-4E05-99EE-CD2076E45CAA}"/>
              </a:ext>
            </a:extLst>
          </p:cNvPr>
          <p:cNvSpPr>
            <a:spLocks noGrp="1"/>
          </p:cNvSpPr>
          <p:nvPr>
            <p:ph sz="quarter" idx="14"/>
          </p:nvPr>
        </p:nvSpPr>
        <p:spPr>
          <a:xfrm>
            <a:off x="332508" y="5466732"/>
            <a:ext cx="1179769" cy="421107"/>
          </a:xfrm>
        </p:spPr>
        <p:txBody>
          <a:bodyPr>
            <a:normAutofit/>
          </a:bodyPr>
          <a:lstStyle/>
          <a:p>
            <a:r>
              <a:rPr lang="en-US" altLang="en-US" sz="2000" dirty="0"/>
              <a:t>Sequence</a:t>
            </a:r>
            <a:endParaRPr lang="en-IN" sz="2000" dirty="0"/>
          </a:p>
        </p:txBody>
      </p:sp>
      <p:graphicFrame>
        <p:nvGraphicFramePr>
          <p:cNvPr id="17" name="Content Placeholder 16" descr="left angle bracket P subscript 1 comma text end text P subscript 3 comma text end text P subscript 4 comma text end text P subscript 0 comma text end text P subscript 2 right angle bracket">
            <a:extLst>
              <a:ext uri="{FF2B5EF4-FFF2-40B4-BE49-F238E27FC236}">
                <a16:creationId xmlns:a16="http://schemas.microsoft.com/office/drawing/2014/main" id="{FB8277F8-0270-4715-9D3F-04DC3354C494}"/>
              </a:ext>
            </a:extLst>
          </p:cNvPr>
          <p:cNvGraphicFramePr>
            <a:graphicFrameLocks noGrp="1" noChangeAspect="1"/>
          </p:cNvGraphicFramePr>
          <p:nvPr>
            <p:ph sz="quarter" idx="20"/>
            <p:extLst>
              <p:ext uri="{D42A27DB-BD31-4B8C-83A1-F6EECF244321}">
                <p14:modId xmlns:p14="http://schemas.microsoft.com/office/powerpoint/2010/main" val="1963516579"/>
              </p:ext>
            </p:extLst>
          </p:nvPr>
        </p:nvGraphicFramePr>
        <p:xfrm>
          <a:off x="1473843" y="5491163"/>
          <a:ext cx="1752600" cy="355600"/>
        </p:xfrm>
        <a:graphic>
          <a:graphicData uri="http://schemas.openxmlformats.org/presentationml/2006/ole">
            <mc:AlternateContent xmlns:mc="http://schemas.openxmlformats.org/markup-compatibility/2006">
              <mc:Choice xmlns:v="urn:schemas-microsoft-com:vml" Requires="v">
                <p:oleObj spid="_x0000_s21674" name="Equation" r:id="rId3" imgW="1752480" imgH="355320" progId="Equation.DSMT4">
                  <p:embed/>
                </p:oleObj>
              </mc:Choice>
              <mc:Fallback>
                <p:oleObj name="Equation" r:id="rId3" imgW="1752480" imgH="355320" progId="Equation.DSMT4">
                  <p:embed/>
                  <p:pic>
                    <p:nvPicPr>
                      <p:cNvPr id="9" name="Object 8" descr="left angle bracket P subscript 1 comma text end text P subscript 3 comma text end text P subscript 4 comma text end text P subscript 0 comma text end text P subscript 2 right angle bracket">
                        <a:extLst>
                          <a:ext uri="{FF2B5EF4-FFF2-40B4-BE49-F238E27FC236}">
                            <a16:creationId xmlns:a16="http://schemas.microsoft.com/office/drawing/2014/main" id="{FB8277F8-0270-4715-9D3F-04DC3354C494}"/>
                          </a:ext>
                        </a:extLst>
                      </p:cNvPr>
                      <p:cNvPicPr/>
                      <p:nvPr/>
                    </p:nvPicPr>
                    <p:blipFill>
                      <a:blip r:embed="rId4"/>
                      <a:stretch>
                        <a:fillRect/>
                      </a:stretch>
                    </p:blipFill>
                    <p:spPr>
                      <a:xfrm>
                        <a:off x="1473843" y="5491163"/>
                        <a:ext cx="1752600" cy="3556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F11FD92-1D14-4839-9AC4-77AAC5F0D7B6}"/>
              </a:ext>
            </a:extLst>
          </p:cNvPr>
          <p:cNvSpPr>
            <a:spLocks noGrp="1"/>
          </p:cNvSpPr>
          <p:nvPr>
            <p:ph sz="quarter" idx="15"/>
          </p:nvPr>
        </p:nvSpPr>
        <p:spPr>
          <a:xfrm>
            <a:off x="3188009" y="5490178"/>
            <a:ext cx="1538670" cy="427319"/>
          </a:xfrm>
        </p:spPr>
        <p:txBody>
          <a:bodyPr>
            <a:normAutofit/>
          </a:bodyPr>
          <a:lstStyle/>
          <a:p>
            <a:r>
              <a:rPr lang="en-US" altLang="en-US" sz="2000" dirty="0"/>
              <a:t>will result in</a:t>
            </a:r>
            <a:endParaRPr lang="en-IN" sz="2000" dirty="0"/>
          </a:p>
        </p:txBody>
      </p:sp>
      <p:graphicFrame>
        <p:nvGraphicFramePr>
          <p:cNvPr id="20" name="Content Placeholder 19" descr="text Finish end text left square bracket i right square bracket equals text true end text">
            <a:extLst>
              <a:ext uri="{FF2B5EF4-FFF2-40B4-BE49-F238E27FC236}">
                <a16:creationId xmlns:a16="http://schemas.microsoft.com/office/drawing/2014/main" id="{B25CAB43-4E46-482D-96AF-2982F5380E92}"/>
              </a:ext>
            </a:extLst>
          </p:cNvPr>
          <p:cNvGraphicFramePr>
            <a:graphicFrameLocks noGrp="1" noChangeAspect="1"/>
          </p:cNvGraphicFramePr>
          <p:nvPr>
            <p:ph sz="quarter" idx="19"/>
            <p:extLst>
              <p:ext uri="{D42A27DB-BD31-4B8C-83A1-F6EECF244321}">
                <p14:modId xmlns:p14="http://schemas.microsoft.com/office/powerpoint/2010/main" val="3043071844"/>
              </p:ext>
            </p:extLst>
          </p:nvPr>
        </p:nvGraphicFramePr>
        <p:xfrm>
          <a:off x="4659650" y="5516161"/>
          <a:ext cx="1600200" cy="342900"/>
        </p:xfrm>
        <a:graphic>
          <a:graphicData uri="http://schemas.openxmlformats.org/presentationml/2006/ole">
            <mc:AlternateContent xmlns:mc="http://schemas.openxmlformats.org/markup-compatibility/2006">
              <mc:Choice xmlns:v="urn:schemas-microsoft-com:vml" Requires="v">
                <p:oleObj spid="_x0000_s21675" name="Equation" r:id="rId5" imgW="1600200" imgH="342720" progId="Equation.DSMT4">
                  <p:embed/>
                </p:oleObj>
              </mc:Choice>
              <mc:Fallback>
                <p:oleObj name="Equation" r:id="rId5" imgW="1600200" imgH="342720" progId="Equation.DSMT4">
                  <p:embed/>
                  <p:pic>
                    <p:nvPicPr>
                      <p:cNvPr id="10" name="Object 9" descr="text Finish end text left square bracket i right square bracket equals text true end text">
                        <a:extLst>
                          <a:ext uri="{FF2B5EF4-FFF2-40B4-BE49-F238E27FC236}">
                            <a16:creationId xmlns:a16="http://schemas.microsoft.com/office/drawing/2014/main" id="{B25CAB43-4E46-482D-96AF-2982F5380E92}"/>
                          </a:ext>
                        </a:extLst>
                      </p:cNvPr>
                      <p:cNvPicPr/>
                      <p:nvPr/>
                    </p:nvPicPr>
                    <p:blipFill>
                      <a:blip r:embed="rId6"/>
                      <a:stretch>
                        <a:fillRect/>
                      </a:stretch>
                    </p:blipFill>
                    <p:spPr>
                      <a:xfrm>
                        <a:off x="4659650" y="5516161"/>
                        <a:ext cx="1600200" cy="3429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A6ED981C-C9E5-433C-B01E-ECAC69546FAD}"/>
              </a:ext>
            </a:extLst>
          </p:cNvPr>
          <p:cNvSpPr>
            <a:spLocks noGrp="1"/>
          </p:cNvSpPr>
          <p:nvPr>
            <p:ph sz="quarter" idx="16"/>
          </p:nvPr>
        </p:nvSpPr>
        <p:spPr>
          <a:xfrm>
            <a:off x="6192821" y="5500347"/>
            <a:ext cx="1041220" cy="388120"/>
          </a:xfrm>
        </p:spPr>
        <p:txBody>
          <a:bodyPr>
            <a:normAutofit/>
          </a:bodyPr>
          <a:lstStyle/>
          <a:p>
            <a:r>
              <a:rPr lang="en-US" altLang="en-US" sz="2000" dirty="0"/>
              <a:t>for all </a:t>
            </a:r>
            <a:r>
              <a:rPr lang="en-US" altLang="en-US" sz="2000" b="1" i="1" dirty="0"/>
              <a:t>i</a:t>
            </a:r>
            <a:endParaRPr lang="en-US" altLang="en-US" sz="2000" b="1" dirty="0"/>
          </a:p>
        </p:txBody>
      </p:sp>
      <p:sp>
        <p:nvSpPr>
          <p:cNvPr id="13" name="Slide Number Placeholder 12"/>
          <p:cNvSpPr>
            <a:spLocks noGrp="1"/>
          </p:cNvSpPr>
          <p:nvPr>
            <p:ph type="sldNum" sz="quarter" idx="10"/>
          </p:nvPr>
        </p:nvSpPr>
        <p:spPr/>
        <p:txBody>
          <a:bodyPr/>
          <a:lstStyle/>
          <a:p>
            <a:fld id="{D06C706D-0964-7842-B7B8-C5D733700528}" type="slidenum">
              <a:rPr lang="en-US" smtClean="0"/>
              <a:t>41</a:t>
            </a:fld>
            <a:endParaRPr lang="en-US" dirty="0"/>
          </a:p>
        </p:txBody>
      </p:sp>
      <p:sp>
        <p:nvSpPr>
          <p:cNvPr id="14" name="Footer Placeholder 13"/>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79649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D16D-34C2-4DDF-AC39-C3E364B34BDA}"/>
              </a:ext>
            </a:extLst>
          </p:cNvPr>
          <p:cNvSpPr>
            <a:spLocks noGrp="1"/>
          </p:cNvSpPr>
          <p:nvPr>
            <p:ph type="title"/>
          </p:nvPr>
        </p:nvSpPr>
        <p:spPr>
          <a:xfrm>
            <a:off x="328596" y="745068"/>
            <a:ext cx="8470670" cy="673424"/>
          </a:xfrm>
        </p:spPr>
        <p:txBody>
          <a:bodyPr>
            <a:normAutofit/>
          </a:bodyPr>
          <a:lstStyle/>
          <a:p>
            <a:r>
              <a:rPr lang="en-US" altLang="en-US" dirty="0"/>
              <a:t>Example of Detection Algorithm </a:t>
            </a:r>
            <a:r>
              <a:rPr lang="en-US" altLang="en-US" sz="1000" dirty="0"/>
              <a:t>2</a:t>
            </a:r>
            <a:endParaRPr lang="en-IN" dirty="0"/>
          </a:p>
        </p:txBody>
      </p:sp>
      <p:sp>
        <p:nvSpPr>
          <p:cNvPr id="3" name="Content Placeholder 2">
            <a:extLst>
              <a:ext uri="{FF2B5EF4-FFF2-40B4-BE49-F238E27FC236}">
                <a16:creationId xmlns:a16="http://schemas.microsoft.com/office/drawing/2014/main" id="{3EFCCE3F-C0B8-478C-B591-B4B0243C6A79}"/>
              </a:ext>
            </a:extLst>
          </p:cNvPr>
          <p:cNvSpPr>
            <a:spLocks noGrp="1"/>
          </p:cNvSpPr>
          <p:nvPr>
            <p:ph sz="quarter" idx="12"/>
          </p:nvPr>
        </p:nvSpPr>
        <p:spPr>
          <a:xfrm>
            <a:off x="328596" y="1582071"/>
            <a:ext cx="5291154" cy="450990"/>
          </a:xfrm>
        </p:spPr>
        <p:txBody>
          <a:bodyPr>
            <a:normAutofit/>
          </a:bodyPr>
          <a:lstStyle/>
          <a:p>
            <a:pPr marL="291600" indent="-291600">
              <a:lnSpc>
                <a:spcPct val="100000"/>
              </a:lnSpc>
              <a:buFont typeface="Arial" panose="020B0604020202020204" pitchFamily="34" charset="0"/>
              <a:buChar char="•"/>
            </a:pPr>
            <a:r>
              <a:rPr lang="en-US" altLang="en-US" sz="2000" b="1" i="1" dirty="0"/>
              <a:t>P</a:t>
            </a:r>
            <a:r>
              <a:rPr lang="en-US" altLang="en-US" sz="2000" b="1" baseline="-25000" dirty="0"/>
              <a:t>2</a:t>
            </a:r>
            <a:r>
              <a:rPr lang="en-US" altLang="en-US" sz="2000" dirty="0"/>
              <a:t> requests an additional instance of type</a:t>
            </a:r>
            <a:r>
              <a:rPr lang="en-US" altLang="en-US" sz="2000" i="1" dirty="0"/>
              <a:t> </a:t>
            </a:r>
            <a:r>
              <a:rPr lang="en-US" altLang="en-US" sz="2000" b="1" i="1" dirty="0"/>
              <a:t>C</a:t>
            </a:r>
            <a:endParaRPr lang="en-US" altLang="en-US" sz="2000" b="1" dirty="0"/>
          </a:p>
        </p:txBody>
      </p:sp>
      <p:graphicFrame>
        <p:nvGraphicFramePr>
          <p:cNvPr id="10" name="Content Placeholder 9" descr="Image description is in table cell"/>
          <p:cNvGraphicFramePr>
            <a:graphicFrameLocks noGrp="1"/>
          </p:cNvGraphicFramePr>
          <p:nvPr>
            <p:ph sz="quarter" idx="20"/>
            <p:extLst>
              <p:ext uri="{D42A27DB-BD31-4B8C-83A1-F6EECF244321}">
                <p14:modId xmlns:p14="http://schemas.microsoft.com/office/powerpoint/2010/main" val="3545164380"/>
              </p:ext>
            </p:extLst>
          </p:nvPr>
        </p:nvGraphicFramePr>
        <p:xfrm>
          <a:off x="3662245" y="2152257"/>
          <a:ext cx="1819510" cy="2346960"/>
        </p:xfrm>
        <a:graphic>
          <a:graphicData uri="http://schemas.openxmlformats.org/drawingml/2006/table">
            <a:tbl>
              <a:tblPr firstRow="1" bandRow="1">
                <a:tableStyleId>{5C22544A-7EE6-4342-B048-85BDC9FD1C3A}</a:tableStyleId>
              </a:tblPr>
              <a:tblGrid>
                <a:gridCol w="385157">
                  <a:extLst>
                    <a:ext uri="{9D8B030D-6E8A-4147-A177-3AD203B41FA5}">
                      <a16:colId xmlns:a16="http://schemas.microsoft.com/office/drawing/2014/main" val="3061133365"/>
                    </a:ext>
                  </a:extLst>
                </a:gridCol>
                <a:gridCol w="1434353">
                  <a:extLst>
                    <a:ext uri="{9D8B030D-6E8A-4147-A177-3AD203B41FA5}">
                      <a16:colId xmlns:a16="http://schemas.microsoft.com/office/drawing/2014/main" val="4187691726"/>
                    </a:ext>
                  </a:extLst>
                </a:gridCol>
              </a:tblGrid>
              <a:tr h="256787">
                <a:tc>
                  <a:txBody>
                    <a:bodyPr/>
                    <a:lstStyle/>
                    <a:p>
                      <a:endParaRPr lang="en-US" sz="1600" u="none" dirty="0"/>
                    </a:p>
                  </a:txBody>
                  <a:tcPr/>
                </a:tc>
                <a:tc>
                  <a:txBody>
                    <a:bodyPr/>
                    <a:lstStyle/>
                    <a:p>
                      <a:pPr algn="ctr"/>
                      <a:r>
                        <a:rPr lang="en-US" sz="1600" i="1" u="none" dirty="0"/>
                        <a:t>Request</a:t>
                      </a:r>
                    </a:p>
                  </a:txBody>
                  <a:tcPr/>
                </a:tc>
                <a:extLst>
                  <a:ext uri="{0D108BD9-81ED-4DB2-BD59-A6C34878D82A}">
                    <a16:rowId xmlns:a16="http://schemas.microsoft.com/office/drawing/2014/main" val="2175727380"/>
                  </a:ext>
                </a:extLst>
              </a:tr>
              <a:tr h="256787">
                <a:tc>
                  <a:txBody>
                    <a:bodyPr/>
                    <a:lstStyle/>
                    <a:p>
                      <a:endParaRPr lang="en-US" sz="1600" dirty="0"/>
                    </a:p>
                  </a:txBody>
                  <a:tcPr/>
                </a:tc>
                <a:tc>
                  <a:txBody>
                    <a:bodyPr/>
                    <a:lstStyle/>
                    <a:p>
                      <a:pPr algn="ctr"/>
                      <a:r>
                        <a:rPr lang="en-US" sz="1600" dirty="0"/>
                        <a:t>A  B  C</a:t>
                      </a:r>
                    </a:p>
                  </a:txBody>
                  <a:tcPr/>
                </a:tc>
                <a:extLst>
                  <a:ext uri="{0D108BD9-81ED-4DB2-BD59-A6C34878D82A}">
                    <a16:rowId xmlns:a16="http://schemas.microsoft.com/office/drawing/2014/main" val="3395654600"/>
                  </a:ext>
                </a:extLst>
              </a:tr>
              <a:tr h="256787">
                <a:tc>
                  <a:txBody>
                    <a:bodyPr/>
                    <a:lstStyle/>
                    <a:p>
                      <a:r>
                        <a:rPr lang="en-US" sz="1600" i="1" dirty="0"/>
                        <a:t>P</a:t>
                      </a:r>
                      <a:r>
                        <a:rPr lang="en-US" sz="1600" baseline="-25000" dirty="0"/>
                        <a:t>0</a:t>
                      </a:r>
                    </a:p>
                  </a:txBody>
                  <a:tcPr/>
                </a:tc>
                <a:tc>
                  <a:txBody>
                    <a:bodyPr/>
                    <a:lstStyle/>
                    <a:p>
                      <a:pPr algn="ctr"/>
                      <a:r>
                        <a:rPr lang="en-US" sz="1600" dirty="0"/>
                        <a:t>0  0  0</a:t>
                      </a:r>
                    </a:p>
                  </a:txBody>
                  <a:tcPr/>
                </a:tc>
                <a:extLst>
                  <a:ext uri="{0D108BD9-81ED-4DB2-BD59-A6C34878D82A}">
                    <a16:rowId xmlns:a16="http://schemas.microsoft.com/office/drawing/2014/main" val="1487953499"/>
                  </a:ext>
                </a:extLst>
              </a:tr>
              <a:tr h="256787">
                <a:tc>
                  <a:txBody>
                    <a:bodyPr/>
                    <a:lstStyle/>
                    <a:p>
                      <a:r>
                        <a:rPr lang="en-US" sz="1600" i="1" dirty="0"/>
                        <a:t>P</a:t>
                      </a:r>
                      <a:r>
                        <a:rPr lang="en-US" sz="1600" baseline="-25000" dirty="0"/>
                        <a:t>1</a:t>
                      </a:r>
                    </a:p>
                  </a:txBody>
                  <a:tcPr/>
                </a:tc>
                <a:tc>
                  <a:txBody>
                    <a:bodyPr/>
                    <a:lstStyle/>
                    <a:p>
                      <a:pPr algn="ctr"/>
                      <a:r>
                        <a:rPr lang="en-US" sz="1600" dirty="0"/>
                        <a:t>2  0  2</a:t>
                      </a:r>
                    </a:p>
                  </a:txBody>
                  <a:tcPr/>
                </a:tc>
                <a:extLst>
                  <a:ext uri="{0D108BD9-81ED-4DB2-BD59-A6C34878D82A}">
                    <a16:rowId xmlns:a16="http://schemas.microsoft.com/office/drawing/2014/main" val="4230613687"/>
                  </a:ext>
                </a:extLst>
              </a:tr>
              <a:tr h="256787">
                <a:tc>
                  <a:txBody>
                    <a:bodyPr/>
                    <a:lstStyle/>
                    <a:p>
                      <a:r>
                        <a:rPr lang="en-US" sz="1600" i="1" dirty="0"/>
                        <a:t>P</a:t>
                      </a:r>
                      <a:r>
                        <a:rPr lang="en-US" sz="1600" baseline="-25000" dirty="0"/>
                        <a:t>2</a:t>
                      </a:r>
                    </a:p>
                  </a:txBody>
                  <a:tcPr/>
                </a:tc>
                <a:tc>
                  <a:txBody>
                    <a:bodyPr/>
                    <a:lstStyle/>
                    <a:p>
                      <a:pPr algn="ctr"/>
                      <a:r>
                        <a:rPr lang="en-US" sz="1600" dirty="0"/>
                        <a:t>0  0  1</a:t>
                      </a:r>
                    </a:p>
                  </a:txBody>
                  <a:tcPr/>
                </a:tc>
                <a:extLst>
                  <a:ext uri="{0D108BD9-81ED-4DB2-BD59-A6C34878D82A}">
                    <a16:rowId xmlns:a16="http://schemas.microsoft.com/office/drawing/2014/main" val="2584974526"/>
                  </a:ext>
                </a:extLst>
              </a:tr>
              <a:tr h="256787">
                <a:tc>
                  <a:txBody>
                    <a:bodyPr/>
                    <a:lstStyle/>
                    <a:p>
                      <a:r>
                        <a:rPr lang="en-US" sz="1600" i="1" dirty="0"/>
                        <a:t>P</a:t>
                      </a:r>
                      <a:r>
                        <a:rPr lang="en-US" sz="1600" baseline="-25000" dirty="0"/>
                        <a:t>3</a:t>
                      </a:r>
                    </a:p>
                  </a:txBody>
                  <a:tcPr/>
                </a:tc>
                <a:tc>
                  <a:txBody>
                    <a:bodyPr/>
                    <a:lstStyle/>
                    <a:p>
                      <a:pPr algn="ctr"/>
                      <a:r>
                        <a:rPr lang="en-US" sz="1600" dirty="0"/>
                        <a:t>1  0  0</a:t>
                      </a:r>
                    </a:p>
                  </a:txBody>
                  <a:tcPr/>
                </a:tc>
                <a:extLst>
                  <a:ext uri="{0D108BD9-81ED-4DB2-BD59-A6C34878D82A}">
                    <a16:rowId xmlns:a16="http://schemas.microsoft.com/office/drawing/2014/main" val="806364282"/>
                  </a:ext>
                </a:extLst>
              </a:tr>
              <a:tr h="256787">
                <a:tc>
                  <a:txBody>
                    <a:bodyPr/>
                    <a:lstStyle/>
                    <a:p>
                      <a:r>
                        <a:rPr lang="en-US" sz="1600" i="1" dirty="0"/>
                        <a:t>P</a:t>
                      </a:r>
                      <a:r>
                        <a:rPr lang="en-US" sz="1600" baseline="-25000" dirty="0"/>
                        <a:t>4</a:t>
                      </a:r>
                    </a:p>
                  </a:txBody>
                  <a:tcPr/>
                </a:tc>
                <a:tc>
                  <a:txBody>
                    <a:bodyPr/>
                    <a:lstStyle/>
                    <a:p>
                      <a:pPr algn="ctr"/>
                      <a:r>
                        <a:rPr lang="en-US" sz="1600" dirty="0"/>
                        <a:t>0  0  2</a:t>
                      </a:r>
                    </a:p>
                  </a:txBody>
                  <a:tcPr/>
                </a:tc>
                <a:extLst>
                  <a:ext uri="{0D108BD9-81ED-4DB2-BD59-A6C34878D82A}">
                    <a16:rowId xmlns:a16="http://schemas.microsoft.com/office/drawing/2014/main" val="3578906983"/>
                  </a:ext>
                </a:extLst>
              </a:tr>
            </a:tbl>
          </a:graphicData>
        </a:graphic>
      </p:graphicFrame>
      <p:sp>
        <p:nvSpPr>
          <p:cNvPr id="7" name="Content Placeholder 6">
            <a:extLst>
              <a:ext uri="{FF2B5EF4-FFF2-40B4-BE49-F238E27FC236}">
                <a16:creationId xmlns:a16="http://schemas.microsoft.com/office/drawing/2014/main" id="{81987E8C-5094-4B13-A3EE-36AA2B100AB5}"/>
              </a:ext>
            </a:extLst>
          </p:cNvPr>
          <p:cNvSpPr>
            <a:spLocks noGrp="1"/>
          </p:cNvSpPr>
          <p:nvPr>
            <p:ph sz="quarter" idx="14"/>
          </p:nvPr>
        </p:nvSpPr>
        <p:spPr>
          <a:xfrm>
            <a:off x="336910" y="4608721"/>
            <a:ext cx="8470180" cy="1460423"/>
          </a:xfrm>
        </p:spPr>
        <p:txBody>
          <a:bodyPr>
            <a:noAutofit/>
          </a:bodyPr>
          <a:lstStyle/>
          <a:p>
            <a:pPr marL="291600" indent="-291600">
              <a:lnSpc>
                <a:spcPct val="100000"/>
              </a:lnSpc>
              <a:buFont typeface="Arial" panose="020B0604020202020204" pitchFamily="34" charset="0"/>
              <a:buChar char="•"/>
              <a:tabLst>
                <a:tab pos="2800350" algn="l"/>
                <a:tab pos="3708400" algn="ctr"/>
              </a:tabLst>
            </a:pPr>
            <a:r>
              <a:rPr lang="en-US" altLang="en-US" sz="2000" dirty="0"/>
              <a:t>State of system?</a:t>
            </a:r>
          </a:p>
          <a:p>
            <a:pPr marL="622800" lvl="1" indent="-320400">
              <a:lnSpc>
                <a:spcPct val="100000"/>
              </a:lnSpc>
              <a:buFont typeface="Arial" panose="020B0604020202020204" pitchFamily="34" charset="0"/>
              <a:buChar char="•"/>
              <a:tabLst>
                <a:tab pos="2800350" algn="l"/>
                <a:tab pos="3708400" algn="ctr"/>
              </a:tabLst>
            </a:pPr>
            <a:r>
              <a:rPr lang="en-US" altLang="en-US" sz="2000" dirty="0"/>
              <a:t>Can reclaim resources held by process </a:t>
            </a:r>
            <a:r>
              <a:rPr lang="en-US" altLang="en-US" sz="2000" b="1" i="1" dirty="0"/>
              <a:t>P</a:t>
            </a:r>
            <a:r>
              <a:rPr lang="en-US" altLang="en-US" sz="2000" b="1" baseline="-25000" dirty="0"/>
              <a:t>0</a:t>
            </a:r>
            <a:r>
              <a:rPr lang="en-US" altLang="en-US" sz="2000" dirty="0"/>
              <a:t>, but insufficient resources to fulfill other processes; requests</a:t>
            </a:r>
          </a:p>
          <a:p>
            <a:pPr marL="622800" lvl="1" indent="-320400">
              <a:lnSpc>
                <a:spcPct val="100000"/>
              </a:lnSpc>
              <a:buFont typeface="Arial" panose="020B0604020202020204" pitchFamily="34" charset="0"/>
              <a:buChar char="•"/>
              <a:tabLst>
                <a:tab pos="2800350" algn="l"/>
                <a:tab pos="3708400" algn="ctr"/>
              </a:tabLst>
            </a:pPr>
            <a:r>
              <a:rPr lang="en-US" altLang="en-US" sz="2000" dirty="0"/>
              <a:t>Deadlock exists, consisting of processes </a:t>
            </a:r>
            <a:r>
              <a:rPr lang="en-US" altLang="en-US" sz="2000" b="1" i="1" dirty="0"/>
              <a:t>P</a:t>
            </a:r>
            <a:r>
              <a:rPr lang="en-US" altLang="en-US" sz="2000" b="1" baseline="-25000" dirty="0"/>
              <a:t>1</a:t>
            </a:r>
            <a:r>
              <a:rPr lang="en-US" altLang="en-US" sz="2000" b="1" dirty="0"/>
              <a:t>, </a:t>
            </a:r>
            <a:r>
              <a:rPr lang="en-US" altLang="en-US" sz="2000" b="1" baseline="-25000" dirty="0"/>
              <a:t> </a:t>
            </a:r>
            <a:r>
              <a:rPr lang="en-US" altLang="en-US" sz="2000" b="1" i="1" dirty="0"/>
              <a:t>P</a:t>
            </a:r>
            <a:r>
              <a:rPr lang="en-US" altLang="en-US" sz="2000" b="1" baseline="-25000" dirty="0"/>
              <a:t>2</a:t>
            </a:r>
            <a:r>
              <a:rPr lang="en-US" altLang="en-US" sz="2000" b="1" dirty="0"/>
              <a:t>, </a:t>
            </a:r>
            <a:r>
              <a:rPr lang="en-US" altLang="en-US" sz="2000" b="1" i="1" dirty="0"/>
              <a:t>P</a:t>
            </a:r>
            <a:r>
              <a:rPr lang="en-US" altLang="en-US" sz="2000" b="1" baseline="-25000" dirty="0"/>
              <a:t>3</a:t>
            </a:r>
            <a:r>
              <a:rPr lang="en-US" altLang="en-US" sz="2000" dirty="0"/>
              <a:t>, and </a:t>
            </a:r>
            <a:r>
              <a:rPr lang="en-US" altLang="en-US" sz="2000" b="1" i="1" dirty="0"/>
              <a:t>P</a:t>
            </a:r>
            <a:r>
              <a:rPr lang="en-US" altLang="en-US" sz="2000" b="1" baseline="-25000" dirty="0"/>
              <a:t>4</a:t>
            </a:r>
            <a:endParaRPr lang="en-IN" sz="2000" dirty="0"/>
          </a:p>
        </p:txBody>
      </p:sp>
      <p:sp>
        <p:nvSpPr>
          <p:cNvPr id="4" name="Slide Number Placeholder 3">
            <a:extLst>
              <a:ext uri="{FF2B5EF4-FFF2-40B4-BE49-F238E27FC236}">
                <a16:creationId xmlns:a16="http://schemas.microsoft.com/office/drawing/2014/main" id="{00F267C9-704F-415D-970A-0BC2ACF48866}"/>
              </a:ext>
            </a:extLst>
          </p:cNvPr>
          <p:cNvSpPr>
            <a:spLocks noGrp="1"/>
          </p:cNvSpPr>
          <p:nvPr>
            <p:ph type="sldNum" sz="quarter" idx="10"/>
          </p:nvPr>
        </p:nvSpPr>
        <p:spPr/>
        <p:txBody>
          <a:bodyPr/>
          <a:lstStyle/>
          <a:p>
            <a:fld id="{D06C706D-0964-7842-B7B8-C5D733700528}" type="slidenum">
              <a:rPr lang="en-US" smtClean="0"/>
              <a:t>42</a:t>
            </a:fld>
            <a:endParaRPr lang="en-US" dirty="0"/>
          </a:p>
        </p:txBody>
      </p:sp>
      <p:sp>
        <p:nvSpPr>
          <p:cNvPr id="5" name="Footer Placeholder 4">
            <a:extLst>
              <a:ext uri="{FF2B5EF4-FFF2-40B4-BE49-F238E27FC236}">
                <a16:creationId xmlns:a16="http://schemas.microsoft.com/office/drawing/2014/main" id="{7CFE30AB-548F-4211-B770-8C049CADC49F}"/>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954178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Detection-Algorithm Usage</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dirty="0"/>
              <a:t>When, and how often, to invoke depends on:</a:t>
            </a:r>
          </a:p>
          <a:p>
            <a:pPr marL="622800" lvl="1" indent="-320400">
              <a:lnSpc>
                <a:spcPct val="100000"/>
              </a:lnSpc>
              <a:spcBef>
                <a:spcPts val="1000"/>
              </a:spcBef>
              <a:buFont typeface="Arial" panose="020B0604020202020204" pitchFamily="34" charset="0"/>
              <a:buChar char="•"/>
            </a:pPr>
            <a:r>
              <a:rPr lang="en-US" altLang="en-US" sz="2200" dirty="0"/>
              <a:t>How often a deadlock is likely to occur?</a:t>
            </a:r>
          </a:p>
          <a:p>
            <a:pPr marL="622800" lvl="1" indent="-320400">
              <a:lnSpc>
                <a:spcPct val="100000"/>
              </a:lnSpc>
              <a:spcBef>
                <a:spcPts val="1000"/>
              </a:spcBef>
              <a:buFont typeface="Arial" panose="020B0604020202020204" pitchFamily="34" charset="0"/>
              <a:buChar char="•"/>
            </a:pPr>
            <a:r>
              <a:rPr lang="en-US" altLang="en-US" sz="2200" dirty="0"/>
              <a:t>How many processes will need to be rolled back?</a:t>
            </a:r>
          </a:p>
          <a:p>
            <a:pPr marL="1144800" lvl="2" indent="230400">
              <a:lnSpc>
                <a:spcPct val="100000"/>
              </a:lnSpc>
              <a:spcBef>
                <a:spcPts val="1000"/>
              </a:spcBef>
              <a:buFont typeface="Arial" panose="020B0604020202020204" pitchFamily="34" charset="0"/>
              <a:buChar char="•"/>
            </a:pPr>
            <a:r>
              <a:rPr lang="en-US" altLang="en-US" sz="2200" dirty="0"/>
              <a:t>one for each disjoint cycle</a:t>
            </a:r>
          </a:p>
          <a:p>
            <a:pPr marL="291600" indent="-291600">
              <a:lnSpc>
                <a:spcPct val="100000"/>
              </a:lnSpc>
              <a:buFont typeface="Arial" panose="020B0604020202020204" pitchFamily="34" charset="0"/>
              <a:buChar char="•"/>
            </a:pPr>
            <a:r>
              <a:rPr lang="en-US" altLang="en-US" sz="2200" dirty="0"/>
              <a:t>If detection algorithm is invoked arbitrarily, there may be many cycles in the resource graph and so we would not be able to tell which of the many deadlocked processes </a:t>
            </a:r>
            <a:r>
              <a:rPr lang="ja-JP" altLang="en-US" sz="2200" dirty="0"/>
              <a:t>“</a:t>
            </a:r>
            <a:r>
              <a:rPr lang="en-US" altLang="ja-JP" sz="2200" dirty="0"/>
              <a:t>caused</a:t>
            </a:r>
            <a:r>
              <a:rPr lang="ja-JP" altLang="en-US" sz="2200" dirty="0"/>
              <a:t>”</a:t>
            </a:r>
            <a:r>
              <a:rPr lang="en-US" altLang="ja-JP" sz="2200" dirty="0"/>
              <a:t> the deadlock.</a:t>
            </a:r>
            <a:endParaRPr lang="en-US" altLang="en-US" sz="2200" dirty="0"/>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43</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598516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normAutofit/>
          </a:bodyPr>
          <a:lstStyle/>
          <a:p>
            <a:r>
              <a:rPr lang="en-IN" altLang="en-US" sz="3400" dirty="0">
                <a:latin typeface="Times" panose="02020603050405020304" pitchFamily="18" charset="0"/>
                <a:cs typeface="Times" panose="02020603050405020304" pitchFamily="18" charset="0"/>
              </a:rPr>
              <a:t>Recovery from Deadlock: Process Termination</a:t>
            </a:r>
            <a:endParaRPr lang="en-US" sz="3400"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dirty="0"/>
              <a:t>Abort all deadlocked processes</a:t>
            </a:r>
          </a:p>
          <a:p>
            <a:pPr marL="291600" indent="-291600">
              <a:lnSpc>
                <a:spcPct val="100000"/>
              </a:lnSpc>
              <a:buFont typeface="Arial" panose="020B0604020202020204" pitchFamily="34" charset="0"/>
              <a:buChar char="•"/>
            </a:pPr>
            <a:r>
              <a:rPr lang="en-US" altLang="en-US" sz="2200" dirty="0"/>
              <a:t>Abort one process at a time until the deadlock cycle is eliminated</a:t>
            </a:r>
          </a:p>
          <a:p>
            <a:pPr marL="291600" indent="-291600">
              <a:lnSpc>
                <a:spcPct val="100000"/>
              </a:lnSpc>
              <a:buFont typeface="Arial" panose="020B0604020202020204" pitchFamily="34" charset="0"/>
              <a:buChar char="•"/>
            </a:pPr>
            <a:r>
              <a:rPr lang="en-US" altLang="en-US" sz="2200" dirty="0"/>
              <a:t>In which order should we choose to abort?</a:t>
            </a:r>
          </a:p>
          <a:p>
            <a:pPr marL="622800" lvl="1" indent="-320400">
              <a:lnSpc>
                <a:spcPct val="100000"/>
              </a:lnSpc>
              <a:spcBef>
                <a:spcPts val="1000"/>
              </a:spcBef>
              <a:buFont typeface="Arial" panose="020B0604020202020204" pitchFamily="34" charset="0"/>
              <a:buAutoNum type="arabicPeriod"/>
            </a:pPr>
            <a:r>
              <a:rPr lang="en-US" altLang="en-US" sz="2200" dirty="0"/>
              <a:t>Priority of the process</a:t>
            </a:r>
          </a:p>
          <a:p>
            <a:pPr marL="622800" lvl="1" indent="-320400">
              <a:lnSpc>
                <a:spcPct val="100000"/>
              </a:lnSpc>
              <a:spcBef>
                <a:spcPts val="1000"/>
              </a:spcBef>
              <a:buFont typeface="Arial" panose="020B0604020202020204" pitchFamily="34" charset="0"/>
              <a:buAutoNum type="arabicPeriod"/>
            </a:pPr>
            <a:r>
              <a:rPr lang="en-US" altLang="en-US" sz="2200" dirty="0"/>
              <a:t>How long process has computed, and how much longer to completion</a:t>
            </a:r>
          </a:p>
          <a:p>
            <a:pPr marL="622800" lvl="1" indent="-320400">
              <a:lnSpc>
                <a:spcPct val="100000"/>
              </a:lnSpc>
              <a:spcBef>
                <a:spcPts val="1000"/>
              </a:spcBef>
              <a:buFont typeface="Arial" panose="020B0604020202020204" pitchFamily="34" charset="0"/>
              <a:buAutoNum type="arabicPeriod"/>
            </a:pPr>
            <a:r>
              <a:rPr lang="en-US" altLang="en-US" sz="2200" dirty="0"/>
              <a:t>Resources the process has used</a:t>
            </a:r>
          </a:p>
          <a:p>
            <a:pPr marL="622800" lvl="1" indent="-320400">
              <a:lnSpc>
                <a:spcPct val="100000"/>
              </a:lnSpc>
              <a:spcBef>
                <a:spcPts val="1000"/>
              </a:spcBef>
              <a:buFont typeface="Arial" panose="020B0604020202020204" pitchFamily="34" charset="0"/>
              <a:buAutoNum type="arabicPeriod"/>
            </a:pPr>
            <a:r>
              <a:rPr lang="en-US" altLang="en-US" sz="2200" dirty="0"/>
              <a:t>Resources process needs to complete</a:t>
            </a:r>
          </a:p>
          <a:p>
            <a:pPr marL="622800" lvl="1" indent="-320400">
              <a:lnSpc>
                <a:spcPct val="100000"/>
              </a:lnSpc>
              <a:spcBef>
                <a:spcPts val="1000"/>
              </a:spcBef>
              <a:buFont typeface="Arial" panose="020B0604020202020204" pitchFamily="34" charset="0"/>
              <a:buAutoNum type="arabicPeriod"/>
            </a:pPr>
            <a:r>
              <a:rPr lang="en-US" altLang="en-US" sz="2200" dirty="0"/>
              <a:t>How many processes will need to be terminated</a:t>
            </a:r>
          </a:p>
          <a:p>
            <a:pPr marL="622800" lvl="1" indent="-320400">
              <a:lnSpc>
                <a:spcPct val="100000"/>
              </a:lnSpc>
              <a:spcBef>
                <a:spcPts val="1000"/>
              </a:spcBef>
              <a:buFont typeface="Arial" panose="020B0604020202020204" pitchFamily="34" charset="0"/>
              <a:buAutoNum type="arabicPeriod"/>
            </a:pPr>
            <a:r>
              <a:rPr lang="en-US" altLang="en-US" sz="2200" dirty="0"/>
              <a:t>Is process interactive or batch?</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44</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1895773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7" y="745068"/>
            <a:ext cx="8560971" cy="698497"/>
          </a:xfrm>
        </p:spPr>
        <p:txBody>
          <a:bodyPr>
            <a:noAutofit/>
          </a:bodyPr>
          <a:lstStyle/>
          <a:p>
            <a:r>
              <a:rPr lang="en-IN" altLang="en-US" sz="3400" dirty="0">
                <a:latin typeface="Times" panose="02020603050405020304" pitchFamily="18" charset="0"/>
                <a:cs typeface="Times" panose="02020603050405020304" pitchFamily="18" charset="0"/>
              </a:rPr>
              <a:t>Recovery from Deadlock: Resource Preemption</a:t>
            </a:r>
            <a:endParaRPr lang="en-US" sz="3400"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b="1" dirty="0"/>
              <a:t>Selecting a victim </a:t>
            </a:r>
            <a:r>
              <a:rPr lang="en-US" altLang="en-US" sz="2400" dirty="0"/>
              <a:t>– minimize cost</a:t>
            </a:r>
          </a:p>
          <a:p>
            <a:pPr marL="291600" indent="-291600">
              <a:lnSpc>
                <a:spcPct val="100000"/>
              </a:lnSpc>
              <a:buFont typeface="Arial" panose="020B0604020202020204" pitchFamily="34" charset="0"/>
              <a:buChar char="•"/>
            </a:pPr>
            <a:r>
              <a:rPr lang="en-US" altLang="en-US" sz="2400" b="1" dirty="0"/>
              <a:t>Rollback</a:t>
            </a:r>
            <a:r>
              <a:rPr lang="en-US" altLang="en-US" sz="2400" dirty="0"/>
              <a:t> – return to some safe state, restart process for that state</a:t>
            </a:r>
          </a:p>
          <a:p>
            <a:pPr marL="291600" indent="-291600">
              <a:lnSpc>
                <a:spcPct val="100000"/>
              </a:lnSpc>
              <a:buFont typeface="Arial" panose="020B0604020202020204" pitchFamily="34" charset="0"/>
              <a:buChar char="•"/>
            </a:pPr>
            <a:r>
              <a:rPr lang="en-US" altLang="en-US" sz="2400" b="1" dirty="0"/>
              <a:t>Starvation</a:t>
            </a:r>
            <a:r>
              <a:rPr lang="en-US" altLang="en-US" sz="2400" dirty="0"/>
              <a:t> –  same process may always be picked as victim, include number of rollback in cost factor</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45</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512872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a:xfrm>
            <a:off x="332508" y="745068"/>
            <a:ext cx="8470670" cy="698497"/>
          </a:xfrm>
        </p:spPr>
        <p:txBody>
          <a:bodyPr/>
          <a:lstStyle/>
          <a:p>
            <a:r>
              <a:rPr lang="en-US"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r>
              <a:rPr lang="en-US" sz="2400" b="1" dirty="0"/>
              <a:t>Copyright © 2020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a:extLst>
              <a:ext uri="{FF2B5EF4-FFF2-40B4-BE49-F238E27FC236}">
                <a16:creationId xmlns:a16="http://schemas.microsoft.com/office/drawing/2014/main" id="{37466E86-0540-D449-BECD-8997E5615106}"/>
              </a:ext>
            </a:extLst>
          </p:cNvPr>
          <p:cNvSpPr>
            <a:spLocks noGrp="1"/>
          </p:cNvSpPr>
          <p:nvPr>
            <p:ph type="sldNum" sz="quarter" idx="10"/>
          </p:nvPr>
        </p:nvSpPr>
        <p:spPr/>
        <p:txBody>
          <a:bodyPr/>
          <a:lstStyle/>
          <a:p>
            <a:fld id="{D06C706D-0964-7842-B7B8-C5D733700528}" type="slidenum">
              <a:rPr lang="en-US" smtClean="0"/>
              <a:t>46</a:t>
            </a:fld>
            <a:endParaRPr lang="en-US" dirty="0"/>
          </a:p>
        </p:txBody>
      </p:sp>
      <p:sp>
        <p:nvSpPr>
          <p:cNvPr id="5" name="Footer Placeholder 4">
            <a:extLst>
              <a:ext uri="{FF2B5EF4-FFF2-40B4-BE49-F238E27FC236}">
                <a16:creationId xmlns:a16="http://schemas.microsoft.com/office/drawing/2014/main" id="{49DD60BE-09E9-3F44-9CDF-5557C9C58BA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487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86690"/>
          </a:xfrm>
        </p:spPr>
        <p:txBody>
          <a:bodyPr/>
          <a:lstStyle/>
          <a:p>
            <a:r>
              <a:rPr lang="en-US" altLang="en-US" dirty="0"/>
              <a:t>Deadlock Characterization</a:t>
            </a:r>
            <a:endParaRPr lang="en-US" dirty="0"/>
          </a:p>
        </p:txBody>
      </p:sp>
      <p:sp>
        <p:nvSpPr>
          <p:cNvPr id="17" name="Content Placeholder 2">
            <a:extLst>
              <a:ext uri="{FF2B5EF4-FFF2-40B4-BE49-F238E27FC236}">
                <a16:creationId xmlns:a16="http://schemas.microsoft.com/office/drawing/2014/main" id="{9F75B13F-900B-4849-B257-D0CF152A03CF}"/>
              </a:ext>
            </a:extLst>
          </p:cNvPr>
          <p:cNvSpPr>
            <a:spLocks noGrp="1"/>
          </p:cNvSpPr>
          <p:nvPr>
            <p:ph sz="quarter" idx="12"/>
          </p:nvPr>
        </p:nvSpPr>
        <p:spPr>
          <a:xfrm>
            <a:off x="332508" y="1638042"/>
            <a:ext cx="8470180" cy="2332379"/>
          </a:xfrm>
        </p:spPr>
        <p:txBody>
          <a:bodyPr>
            <a:noAutofit/>
          </a:bodyPr>
          <a:lstStyle/>
          <a:p>
            <a:pPr algn="ctr">
              <a:lnSpc>
                <a:spcPct val="110000"/>
              </a:lnSpc>
            </a:pPr>
            <a:r>
              <a:rPr lang="en-US" altLang="en-US" sz="2000" dirty="0"/>
              <a:t>Deadlock can arise if four conditions hold simultaneously.</a:t>
            </a:r>
          </a:p>
          <a:p>
            <a:pPr marL="291600" indent="-291600">
              <a:lnSpc>
                <a:spcPct val="100000"/>
              </a:lnSpc>
              <a:buFont typeface="Arial" panose="020B0604020202020204" pitchFamily="34" charset="0"/>
              <a:buChar char="•"/>
            </a:pPr>
            <a:r>
              <a:rPr lang="en-US" altLang="en-US" sz="2000" b="1" dirty="0">
                <a:solidFill>
                  <a:srgbClr val="002060"/>
                </a:solidFill>
              </a:rPr>
              <a:t>Mutual exclusion</a:t>
            </a:r>
            <a:r>
              <a:rPr lang="en-US" altLang="en-US" sz="2000" b="1" dirty="0"/>
              <a:t>:</a:t>
            </a:r>
            <a:r>
              <a:rPr lang="en-US" altLang="en-US" sz="2000" dirty="0"/>
              <a:t> only one process at a time can use a resource</a:t>
            </a:r>
          </a:p>
          <a:p>
            <a:pPr marL="291600" indent="-291600">
              <a:lnSpc>
                <a:spcPct val="100000"/>
              </a:lnSpc>
              <a:buFont typeface="Arial" panose="020B0604020202020204" pitchFamily="34" charset="0"/>
              <a:buChar char="•"/>
            </a:pPr>
            <a:r>
              <a:rPr lang="en-US" altLang="en-US" sz="2000" b="1" dirty="0">
                <a:solidFill>
                  <a:srgbClr val="002060"/>
                </a:solidFill>
              </a:rPr>
              <a:t>Hold and wait</a:t>
            </a:r>
            <a:r>
              <a:rPr lang="en-US" altLang="en-US" sz="2000" b="1" dirty="0"/>
              <a:t>:</a:t>
            </a:r>
            <a:r>
              <a:rPr lang="en-US" altLang="en-US" sz="2000" dirty="0"/>
              <a:t> a process holding at least one resource is waiting to acquire additional resources held by other processes</a:t>
            </a:r>
          </a:p>
          <a:p>
            <a:pPr marL="291600" indent="-291600">
              <a:lnSpc>
                <a:spcPct val="100000"/>
              </a:lnSpc>
              <a:buFont typeface="Arial" panose="020B0604020202020204" pitchFamily="34" charset="0"/>
              <a:buChar char="•"/>
            </a:pPr>
            <a:r>
              <a:rPr lang="en-US" altLang="en-US" sz="2000" b="1" dirty="0">
                <a:solidFill>
                  <a:srgbClr val="002060"/>
                </a:solidFill>
              </a:rPr>
              <a:t>No preemption</a:t>
            </a:r>
            <a:r>
              <a:rPr lang="en-US" altLang="en-US" sz="2000" b="1" dirty="0"/>
              <a:t>:</a:t>
            </a:r>
            <a:r>
              <a:rPr lang="en-US" altLang="en-US" sz="2000" dirty="0"/>
              <a:t> a resource can be released only voluntarily by the process holding it, after that process has completed its task</a:t>
            </a:r>
          </a:p>
        </p:txBody>
      </p:sp>
      <p:sp>
        <p:nvSpPr>
          <p:cNvPr id="18" name="Content Placeholder 6"/>
          <p:cNvSpPr>
            <a:spLocks noGrp="1"/>
          </p:cNvSpPr>
          <p:nvPr>
            <p:ph sz="quarter" idx="14"/>
          </p:nvPr>
        </p:nvSpPr>
        <p:spPr>
          <a:xfrm>
            <a:off x="332017" y="4061490"/>
            <a:ext cx="3763994" cy="422381"/>
          </a:xfrm>
        </p:spPr>
        <p:txBody>
          <a:bodyPr>
            <a:noAutofit/>
          </a:bodyPr>
          <a:lstStyle/>
          <a:p>
            <a:pPr marL="291600" indent="-291600">
              <a:lnSpc>
                <a:spcPct val="100000"/>
              </a:lnSpc>
              <a:buFont typeface="Arial" panose="020B0604020202020204" pitchFamily="34" charset="0"/>
              <a:buChar char="•"/>
            </a:pPr>
            <a:r>
              <a:rPr lang="en-US" altLang="en-US" sz="2000" b="1" dirty="0">
                <a:solidFill>
                  <a:srgbClr val="002060"/>
                </a:solidFill>
              </a:rPr>
              <a:t>Circular wait</a:t>
            </a:r>
            <a:r>
              <a:rPr lang="en-US" altLang="en-US" sz="2000" b="1" dirty="0"/>
              <a:t>:</a:t>
            </a:r>
            <a:r>
              <a:rPr lang="en-US" altLang="en-US" sz="2000" dirty="0"/>
              <a:t> there exists a set</a:t>
            </a:r>
            <a:endParaRPr lang="en-US" sz="2000" dirty="0"/>
          </a:p>
        </p:txBody>
      </p:sp>
      <p:graphicFrame>
        <p:nvGraphicFramePr>
          <p:cNvPr id="14" name="Content Placeholder 13" descr="open curly brackets P subscript 0 comma space P subscript 1 comma space... comma space P subscript n close curly brackets"/>
          <p:cNvGraphicFramePr>
            <a:graphicFrameLocks noGrp="1" noChangeAspect="1"/>
          </p:cNvGraphicFramePr>
          <p:nvPr>
            <p:ph sz="quarter" idx="4294967295"/>
            <p:extLst>
              <p:ext uri="{D42A27DB-BD31-4B8C-83A1-F6EECF244321}">
                <p14:modId xmlns:p14="http://schemas.microsoft.com/office/powerpoint/2010/main" val="772014557"/>
              </p:ext>
            </p:extLst>
          </p:nvPr>
        </p:nvGraphicFramePr>
        <p:xfrm>
          <a:off x="4082270" y="4129183"/>
          <a:ext cx="1346200" cy="342900"/>
        </p:xfrm>
        <a:graphic>
          <a:graphicData uri="http://schemas.openxmlformats.org/presentationml/2006/ole">
            <mc:AlternateContent xmlns:mc="http://schemas.openxmlformats.org/markup-compatibility/2006">
              <mc:Choice xmlns:v="urn:schemas-microsoft-com:vml" Requires="v">
                <p:oleObj spid="_x0000_s3733" name="Equation" r:id="rId3" imgW="1346040" imgH="342720" progId="Equation.DSMT4">
                  <p:embed/>
                </p:oleObj>
              </mc:Choice>
              <mc:Fallback>
                <p:oleObj name="Equation" r:id="rId3" imgW="1346040" imgH="342720" progId="Equation.DSMT4">
                  <p:embed/>
                  <p:pic>
                    <p:nvPicPr>
                      <p:cNvPr id="21" name="Object 20" descr="open curly brackets P subscript 0 comma space P subscript 1 comma space... comma space P subscript n close curly brackets"/>
                      <p:cNvPicPr/>
                      <p:nvPr/>
                    </p:nvPicPr>
                    <p:blipFill>
                      <a:blip r:embed="rId4"/>
                      <a:stretch>
                        <a:fillRect/>
                      </a:stretch>
                    </p:blipFill>
                    <p:spPr>
                      <a:xfrm>
                        <a:off x="4082270" y="4129183"/>
                        <a:ext cx="1346200" cy="342900"/>
                      </a:xfrm>
                      <a:prstGeom prst="rect">
                        <a:avLst/>
                      </a:prstGeom>
                    </p:spPr>
                  </p:pic>
                </p:oleObj>
              </mc:Fallback>
            </mc:AlternateContent>
          </a:graphicData>
        </a:graphic>
      </p:graphicFrame>
      <p:sp>
        <p:nvSpPr>
          <p:cNvPr id="19" name="Content Placeholder 7"/>
          <p:cNvSpPr>
            <a:spLocks noGrp="1"/>
          </p:cNvSpPr>
          <p:nvPr>
            <p:ph sz="quarter" idx="15"/>
          </p:nvPr>
        </p:nvSpPr>
        <p:spPr>
          <a:xfrm>
            <a:off x="5374321" y="4094592"/>
            <a:ext cx="3261484" cy="398804"/>
          </a:xfrm>
        </p:spPr>
        <p:txBody>
          <a:bodyPr>
            <a:noAutofit/>
          </a:bodyPr>
          <a:lstStyle/>
          <a:p>
            <a:r>
              <a:rPr lang="en-US" altLang="en-US" sz="2000" dirty="0"/>
              <a:t>of waiting processes such that</a:t>
            </a:r>
          </a:p>
        </p:txBody>
      </p:sp>
      <p:sp>
        <p:nvSpPr>
          <p:cNvPr id="22" name="Content Placeholder 8"/>
          <p:cNvSpPr>
            <a:spLocks noGrp="1"/>
          </p:cNvSpPr>
          <p:nvPr>
            <p:ph sz="quarter" idx="16"/>
          </p:nvPr>
        </p:nvSpPr>
        <p:spPr>
          <a:xfrm>
            <a:off x="616083" y="4446769"/>
            <a:ext cx="8149027" cy="366771"/>
          </a:xfrm>
        </p:spPr>
        <p:txBody>
          <a:bodyPr>
            <a:noAutofit/>
          </a:bodyPr>
          <a:lstStyle/>
          <a:p>
            <a:pPr>
              <a:lnSpc>
                <a:spcPct val="100000"/>
              </a:lnSpc>
            </a:pPr>
            <a:r>
              <a:rPr lang="en-US" altLang="en-US" sz="2000" i="1" dirty="0"/>
              <a:t>P</a:t>
            </a:r>
            <a:r>
              <a:rPr lang="en-US" altLang="en-US" sz="2000" baseline="-25000" dirty="0"/>
              <a:t>0 </a:t>
            </a:r>
            <a:r>
              <a:rPr lang="en-US" altLang="en-US" sz="2000" dirty="0"/>
              <a:t>is waiting for a resource that is held by </a:t>
            </a:r>
            <a:r>
              <a:rPr lang="en-US" altLang="en-US" sz="2000" i="1" dirty="0"/>
              <a:t>P</a:t>
            </a:r>
            <a:r>
              <a:rPr lang="en-US" altLang="en-US" sz="2000" baseline="-25000" dirty="0"/>
              <a:t>1</a:t>
            </a:r>
            <a:r>
              <a:rPr lang="en-US" altLang="en-US" sz="2000" dirty="0"/>
              <a:t>, </a:t>
            </a:r>
            <a:r>
              <a:rPr lang="en-US" altLang="en-US" sz="2000" i="1" dirty="0"/>
              <a:t>P</a:t>
            </a:r>
            <a:r>
              <a:rPr lang="en-US" altLang="en-US" sz="2000" baseline="-25000" dirty="0"/>
              <a:t>1</a:t>
            </a:r>
            <a:r>
              <a:rPr lang="en-US" altLang="en-US" sz="2000" dirty="0"/>
              <a:t> is waiting for a resource that</a:t>
            </a:r>
          </a:p>
        </p:txBody>
      </p:sp>
      <p:graphicFrame>
        <p:nvGraphicFramePr>
          <p:cNvPr id="16" name="Content Placeholder 15" descr="open curly brackets P subscript 2 comma space... comma space P subscript n minus 1 end subscript close curly brackets"/>
          <p:cNvGraphicFramePr>
            <a:graphicFrameLocks noGrp="1" noChangeAspect="1"/>
          </p:cNvGraphicFramePr>
          <p:nvPr>
            <p:ph sz="quarter" idx="4294967295"/>
            <p:extLst>
              <p:ext uri="{D42A27DB-BD31-4B8C-83A1-F6EECF244321}">
                <p14:modId xmlns:p14="http://schemas.microsoft.com/office/powerpoint/2010/main" val="2938117754"/>
              </p:ext>
            </p:extLst>
          </p:nvPr>
        </p:nvGraphicFramePr>
        <p:xfrm>
          <a:off x="677173" y="4909513"/>
          <a:ext cx="990600" cy="304800"/>
        </p:xfrm>
        <a:graphic>
          <a:graphicData uri="http://schemas.openxmlformats.org/presentationml/2006/ole">
            <mc:AlternateContent xmlns:mc="http://schemas.openxmlformats.org/markup-compatibility/2006">
              <mc:Choice xmlns:v="urn:schemas-microsoft-com:vml" Requires="v">
                <p:oleObj spid="_x0000_s3734" name="Equation" r:id="rId5" imgW="990360" imgH="304560" progId="Equation.DSMT4">
                  <p:embed/>
                </p:oleObj>
              </mc:Choice>
              <mc:Fallback>
                <p:oleObj name="Equation" r:id="rId5" imgW="990360" imgH="304560" progId="Equation.DSMT4">
                  <p:embed/>
                  <p:pic>
                    <p:nvPicPr>
                      <p:cNvPr id="23" name="Object 22" descr="open curly brackets P subscript 2 comma space... comma space P subscript n minus 1 end subscript close curly brackets"/>
                      <p:cNvPicPr/>
                      <p:nvPr/>
                    </p:nvPicPr>
                    <p:blipFill>
                      <a:blip r:embed="rId6"/>
                      <a:stretch>
                        <a:fillRect/>
                      </a:stretch>
                    </p:blipFill>
                    <p:spPr>
                      <a:xfrm>
                        <a:off x="677173" y="4909513"/>
                        <a:ext cx="990600" cy="304800"/>
                      </a:xfrm>
                      <a:prstGeom prst="rect">
                        <a:avLst/>
                      </a:prstGeom>
                    </p:spPr>
                  </p:pic>
                </p:oleObj>
              </mc:Fallback>
            </mc:AlternateContent>
          </a:graphicData>
        </a:graphic>
      </p:graphicFrame>
      <p:sp>
        <p:nvSpPr>
          <p:cNvPr id="20" name="Content Placeholder 8"/>
          <p:cNvSpPr>
            <a:spLocks noGrp="1"/>
          </p:cNvSpPr>
          <p:nvPr>
            <p:ph sz="quarter" idx="16"/>
          </p:nvPr>
        </p:nvSpPr>
        <p:spPr>
          <a:xfrm>
            <a:off x="1657884" y="4851594"/>
            <a:ext cx="7082664" cy="350074"/>
          </a:xfrm>
        </p:spPr>
        <p:txBody>
          <a:bodyPr>
            <a:noAutofit/>
          </a:bodyPr>
          <a:lstStyle/>
          <a:p>
            <a:pPr>
              <a:lnSpc>
                <a:spcPct val="100000"/>
              </a:lnSpc>
            </a:pPr>
            <a:r>
              <a:rPr lang="en-US" altLang="en-US" sz="2000" noProof="1"/>
              <a:t>is waiting for a resource that is held by </a:t>
            </a:r>
            <a:r>
              <a:rPr lang="en-US" altLang="en-US" sz="2000" i="1" noProof="1"/>
              <a:t>P</a:t>
            </a:r>
            <a:r>
              <a:rPr lang="en-US" altLang="en-US" sz="2000" i="1" baseline="-25000" noProof="1"/>
              <a:t>n</a:t>
            </a:r>
            <a:r>
              <a:rPr lang="en-US" altLang="en-US" sz="2000" noProof="1"/>
              <a:t>, and </a:t>
            </a:r>
            <a:r>
              <a:rPr lang="en-US" altLang="en-US" sz="2000" i="1" noProof="1"/>
              <a:t>P</a:t>
            </a:r>
            <a:r>
              <a:rPr lang="en-US" altLang="en-US" sz="2000" i="1" baseline="-25000" noProof="1"/>
              <a:t>n</a:t>
            </a:r>
            <a:r>
              <a:rPr lang="en-US" altLang="en-US" sz="2000" noProof="1"/>
              <a:t> is waiting for a</a:t>
            </a:r>
          </a:p>
        </p:txBody>
      </p:sp>
      <p:sp>
        <p:nvSpPr>
          <p:cNvPr id="24" name="Content Placeholder 8" descr="open curly brackets P subscript 2 comma space... comma space P subscript n minus 1 end subscript close curly brackets"/>
          <p:cNvSpPr>
            <a:spLocks noGrp="1"/>
          </p:cNvSpPr>
          <p:nvPr>
            <p:ph sz="quarter" idx="16"/>
          </p:nvPr>
        </p:nvSpPr>
        <p:spPr>
          <a:xfrm>
            <a:off x="616083" y="5252248"/>
            <a:ext cx="3086101" cy="366771"/>
          </a:xfrm>
        </p:spPr>
        <p:txBody>
          <a:bodyPr>
            <a:noAutofit/>
          </a:bodyPr>
          <a:lstStyle/>
          <a:p>
            <a:pPr>
              <a:lnSpc>
                <a:spcPct val="100000"/>
              </a:lnSpc>
            </a:pPr>
            <a:r>
              <a:rPr lang="en-US" altLang="en-US" sz="2000" dirty="0"/>
              <a:t>resource that is held by </a:t>
            </a:r>
            <a:r>
              <a:rPr lang="en-US" altLang="en-US" sz="2000" i="1" dirty="0"/>
              <a:t>P</a:t>
            </a:r>
            <a:r>
              <a:rPr lang="en-US" altLang="en-US" sz="2000" baseline="-25000" dirty="0"/>
              <a:t>0</a:t>
            </a:r>
            <a:r>
              <a:rPr lang="en-US" altLang="en-US" sz="2000" dirty="0"/>
              <a:t>.</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a:xfrm>
            <a:off x="6604597" y="6329620"/>
            <a:ext cx="1607748" cy="365125"/>
          </a:xfrm>
        </p:spPr>
        <p:txBody>
          <a:bodyPr/>
          <a:lstStyle/>
          <a:p>
            <a:fld id="{D06C706D-0964-7842-B7B8-C5D733700528}" type="slidenum">
              <a:rPr lang="en-US" smtClean="0"/>
              <a:t>5</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99968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Deadlock with Mutex Locks</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a:xfrm>
            <a:off x="332508" y="1594379"/>
            <a:ext cx="8470180" cy="2351320"/>
          </a:xfrm>
        </p:spPr>
        <p:txBody>
          <a:bodyPr/>
          <a:lstStyle/>
          <a:p>
            <a:pPr marL="291600" indent="-291600">
              <a:lnSpc>
                <a:spcPct val="100000"/>
              </a:lnSpc>
              <a:buFont typeface="Arial" panose="020B0604020202020204" pitchFamily="34" charset="0"/>
              <a:buChar char="•"/>
            </a:pPr>
            <a:r>
              <a:rPr lang="en-US" altLang="en-US" dirty="0"/>
              <a:t>Deadlocks can occur via system calls, locking, etc.</a:t>
            </a:r>
          </a:p>
          <a:p>
            <a:pPr marL="291600" indent="-291600">
              <a:lnSpc>
                <a:spcPct val="100000"/>
              </a:lnSpc>
              <a:buFont typeface="Arial" panose="020B0604020202020204" pitchFamily="34" charset="0"/>
              <a:buChar char="•"/>
            </a:pPr>
            <a:r>
              <a:rPr lang="en-US" altLang="en-US" dirty="0"/>
              <a:t>See example box in text page 318 for mutex deadlock</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6</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182740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Resource-Allocation Graph </a:t>
            </a:r>
            <a:r>
              <a:rPr lang="en-US" altLang="en-US" sz="1000" dirty="0"/>
              <a:t>1</a:t>
            </a:r>
            <a:endParaRPr lang="en-US" sz="1000" dirty="0"/>
          </a:p>
        </p:txBody>
      </p:sp>
      <p:sp>
        <p:nvSpPr>
          <p:cNvPr id="18" name="Content Placeholder 6"/>
          <p:cNvSpPr>
            <a:spLocks noGrp="1"/>
          </p:cNvSpPr>
          <p:nvPr>
            <p:ph sz="quarter" idx="12"/>
          </p:nvPr>
        </p:nvSpPr>
        <p:spPr>
          <a:xfrm>
            <a:off x="332508" y="1614326"/>
            <a:ext cx="8470670" cy="450990"/>
          </a:xfrm>
        </p:spPr>
        <p:txBody>
          <a:bodyPr>
            <a:noAutofit/>
          </a:bodyPr>
          <a:lstStyle/>
          <a:p>
            <a:pPr algn="ctr">
              <a:lnSpc>
                <a:spcPct val="100000"/>
              </a:lnSpc>
            </a:pPr>
            <a:r>
              <a:rPr lang="en-US" altLang="en-US" sz="2000" dirty="0"/>
              <a:t>A set of vertices </a:t>
            </a:r>
            <a:r>
              <a:rPr lang="en-US" altLang="en-US" sz="2000" i="1" dirty="0"/>
              <a:t>V</a:t>
            </a:r>
            <a:r>
              <a:rPr lang="en-US" altLang="en-US" sz="2000" dirty="0"/>
              <a:t> and a set of edges </a:t>
            </a:r>
            <a:r>
              <a:rPr lang="en-US" altLang="en-US" sz="2000" i="1" dirty="0"/>
              <a:t>E</a:t>
            </a:r>
            <a:r>
              <a:rPr lang="en-US" altLang="en-US" sz="2000" dirty="0"/>
              <a:t>.</a:t>
            </a:r>
          </a:p>
        </p:txBody>
      </p:sp>
      <p:sp>
        <p:nvSpPr>
          <p:cNvPr id="20" name="Content Placeholder 8"/>
          <p:cNvSpPr>
            <a:spLocks noGrp="1"/>
          </p:cNvSpPr>
          <p:nvPr>
            <p:ph sz="quarter" idx="14"/>
          </p:nvPr>
        </p:nvSpPr>
        <p:spPr>
          <a:xfrm>
            <a:off x="332998" y="2257909"/>
            <a:ext cx="8470180" cy="316849"/>
          </a:xfrm>
        </p:spPr>
        <p:txBody>
          <a:bodyPr>
            <a:noAutofit/>
          </a:bodyPr>
          <a:lstStyle/>
          <a:p>
            <a:pPr marL="291600" indent="-291600">
              <a:lnSpc>
                <a:spcPct val="100000"/>
              </a:lnSpc>
              <a:buFont typeface="Arial" panose="020B0604020202020204" pitchFamily="34" charset="0"/>
              <a:buChar char="•"/>
            </a:pPr>
            <a:r>
              <a:rPr lang="en-US" altLang="en-US" sz="2000" i="1" dirty="0"/>
              <a:t>V</a:t>
            </a:r>
            <a:r>
              <a:rPr lang="en-US" altLang="en-US" sz="2000" dirty="0"/>
              <a:t> is partitioned into two types:</a:t>
            </a:r>
          </a:p>
        </p:txBody>
      </p:sp>
      <p:sp>
        <p:nvSpPr>
          <p:cNvPr id="22" name="Content Placeholder 8"/>
          <p:cNvSpPr>
            <a:spLocks noGrp="1"/>
          </p:cNvSpPr>
          <p:nvPr>
            <p:ph sz="quarter" idx="15"/>
          </p:nvPr>
        </p:nvSpPr>
        <p:spPr>
          <a:xfrm>
            <a:off x="629620" y="2790981"/>
            <a:ext cx="365324" cy="427319"/>
          </a:xfrm>
        </p:spPr>
        <p:txBody>
          <a:bodyPr>
            <a:noAutofit/>
          </a:bodyPr>
          <a:lstStyle/>
          <a:p>
            <a:pPr marL="342900" indent="-342900">
              <a:lnSpc>
                <a:spcPct val="100000"/>
              </a:lnSpc>
              <a:buFont typeface="Arial" panose="020B0604020202020204" pitchFamily="34" charset="0"/>
              <a:buChar char="•"/>
            </a:pPr>
            <a:r>
              <a:rPr lang="en-US" altLang="en-US" sz="2000" dirty="0"/>
              <a:t> </a:t>
            </a:r>
          </a:p>
        </p:txBody>
      </p:sp>
      <p:graphicFrame>
        <p:nvGraphicFramePr>
          <p:cNvPr id="21" name="Content Placeholder 20" descr="P equals open curly brackets P subscript 1 comma space P subscript 2 comma space... comma space P subscript n close curly brackets comma"/>
          <p:cNvGraphicFramePr>
            <a:graphicFrameLocks noGrp="1" noChangeAspect="1"/>
          </p:cNvGraphicFramePr>
          <p:nvPr>
            <p:ph sz="quarter" idx="19"/>
            <p:extLst>
              <p:ext uri="{D42A27DB-BD31-4B8C-83A1-F6EECF244321}">
                <p14:modId xmlns:p14="http://schemas.microsoft.com/office/powerpoint/2010/main" val="243123844"/>
              </p:ext>
            </p:extLst>
          </p:nvPr>
        </p:nvGraphicFramePr>
        <p:xfrm>
          <a:off x="1027033" y="2843780"/>
          <a:ext cx="1841500" cy="342900"/>
        </p:xfrm>
        <a:graphic>
          <a:graphicData uri="http://schemas.openxmlformats.org/presentationml/2006/ole">
            <mc:AlternateContent xmlns:mc="http://schemas.openxmlformats.org/markup-compatibility/2006">
              <mc:Choice xmlns:v="urn:schemas-microsoft-com:vml" Requires="v">
                <p:oleObj spid="_x0000_s22776" name="Equation" r:id="rId3" imgW="1841400" imgH="342720" progId="Equation.DSMT4">
                  <p:embed/>
                </p:oleObj>
              </mc:Choice>
              <mc:Fallback>
                <p:oleObj name="Equation" r:id="rId3" imgW="1841400" imgH="342720" progId="Equation.DSMT4">
                  <p:embed/>
                  <p:pic>
                    <p:nvPicPr>
                      <p:cNvPr id="25" name="Object 24" descr="P equals open curly brackets P subscript 1 comma space P subscript 2 comma space... comma space P subscript n close curly brackets comma"/>
                      <p:cNvPicPr/>
                      <p:nvPr/>
                    </p:nvPicPr>
                    <p:blipFill>
                      <a:blip r:embed="rId4"/>
                      <a:stretch>
                        <a:fillRect/>
                      </a:stretch>
                    </p:blipFill>
                    <p:spPr>
                      <a:xfrm>
                        <a:off x="1027033" y="2843780"/>
                        <a:ext cx="1841500" cy="342900"/>
                      </a:xfrm>
                      <a:prstGeom prst="rect">
                        <a:avLst/>
                      </a:prstGeom>
                    </p:spPr>
                  </p:pic>
                </p:oleObj>
              </mc:Fallback>
            </mc:AlternateContent>
          </a:graphicData>
        </a:graphic>
      </p:graphicFrame>
      <p:sp>
        <p:nvSpPr>
          <p:cNvPr id="19" name="Content Placeholder 7"/>
          <p:cNvSpPr>
            <a:spLocks noGrp="1"/>
          </p:cNvSpPr>
          <p:nvPr>
            <p:ph sz="quarter" idx="13"/>
          </p:nvPr>
        </p:nvSpPr>
        <p:spPr>
          <a:xfrm>
            <a:off x="2864528" y="2817315"/>
            <a:ext cx="5894548" cy="419536"/>
          </a:xfrm>
        </p:spPr>
        <p:txBody>
          <a:bodyPr>
            <a:noAutofit/>
          </a:bodyPr>
          <a:lstStyle/>
          <a:p>
            <a:r>
              <a:rPr lang="en-US" altLang="en-US" sz="2000" dirty="0"/>
              <a:t>the set consisting of all the processes in the system</a:t>
            </a:r>
          </a:p>
        </p:txBody>
      </p:sp>
      <p:sp>
        <p:nvSpPr>
          <p:cNvPr id="24" name="Content Placeholder 8"/>
          <p:cNvSpPr>
            <a:spLocks noGrp="1"/>
          </p:cNvSpPr>
          <p:nvPr>
            <p:ph sz="quarter" idx="16"/>
          </p:nvPr>
        </p:nvSpPr>
        <p:spPr>
          <a:xfrm>
            <a:off x="629620" y="3348538"/>
            <a:ext cx="365324" cy="469625"/>
          </a:xfrm>
        </p:spPr>
        <p:txBody>
          <a:bodyPr>
            <a:noAutofit/>
          </a:bodyPr>
          <a:lstStyle/>
          <a:p>
            <a:pPr marL="342900" indent="-342900">
              <a:lnSpc>
                <a:spcPct val="100000"/>
              </a:lnSpc>
              <a:buFont typeface="Arial" panose="020B0604020202020204" pitchFamily="34" charset="0"/>
              <a:buChar char="•"/>
            </a:pPr>
            <a:r>
              <a:rPr lang="en-US" altLang="en-US" sz="2000" dirty="0"/>
              <a:t> </a:t>
            </a:r>
          </a:p>
        </p:txBody>
      </p:sp>
      <p:graphicFrame>
        <p:nvGraphicFramePr>
          <p:cNvPr id="30" name="Content Placeholder 29" descr="R equals open curly brackets R subscript 1 comma space R comma space... comma space R subscript m close curly brackets comma"/>
          <p:cNvGraphicFramePr>
            <a:graphicFrameLocks noGrp="1" noChangeAspect="1"/>
          </p:cNvGraphicFramePr>
          <p:nvPr>
            <p:ph sz="quarter" idx="19"/>
            <p:extLst>
              <p:ext uri="{D42A27DB-BD31-4B8C-83A1-F6EECF244321}">
                <p14:modId xmlns:p14="http://schemas.microsoft.com/office/powerpoint/2010/main" val="2297418769"/>
              </p:ext>
            </p:extLst>
          </p:nvPr>
        </p:nvGraphicFramePr>
        <p:xfrm>
          <a:off x="1047704" y="3427093"/>
          <a:ext cx="1968500" cy="342900"/>
        </p:xfrm>
        <a:graphic>
          <a:graphicData uri="http://schemas.openxmlformats.org/presentationml/2006/ole">
            <mc:AlternateContent xmlns:mc="http://schemas.openxmlformats.org/markup-compatibility/2006">
              <mc:Choice xmlns:v="urn:schemas-microsoft-com:vml" Requires="v">
                <p:oleObj spid="_x0000_s22777" name="Equation" r:id="rId5" imgW="1968480" imgH="342720" progId="Equation.DSMT4">
                  <p:embed/>
                </p:oleObj>
              </mc:Choice>
              <mc:Fallback>
                <p:oleObj name="Equation" r:id="rId5" imgW="1968480" imgH="342720" progId="Equation.DSMT4">
                  <p:embed/>
                  <p:pic>
                    <p:nvPicPr>
                      <p:cNvPr id="26" name="Object 25" descr="R equals open curly brackets R subscript 1 comma space R comma space... comma space R subscript m close curly brackets comma"/>
                      <p:cNvPicPr/>
                      <p:nvPr/>
                    </p:nvPicPr>
                    <p:blipFill>
                      <a:blip r:embed="rId6"/>
                      <a:stretch>
                        <a:fillRect/>
                      </a:stretch>
                    </p:blipFill>
                    <p:spPr>
                      <a:xfrm>
                        <a:off x="1047704" y="3427093"/>
                        <a:ext cx="1968500" cy="342900"/>
                      </a:xfrm>
                      <a:prstGeom prst="rect">
                        <a:avLst/>
                      </a:prstGeom>
                    </p:spPr>
                  </p:pic>
                </p:oleObj>
              </mc:Fallback>
            </mc:AlternateContent>
          </a:graphicData>
        </a:graphic>
      </p:graphicFrame>
      <p:sp>
        <p:nvSpPr>
          <p:cNvPr id="35" name="Content Placeholder 19"/>
          <p:cNvSpPr>
            <a:spLocks noGrp="1"/>
          </p:cNvSpPr>
          <p:nvPr>
            <p:ph sz="quarter" idx="19"/>
          </p:nvPr>
        </p:nvSpPr>
        <p:spPr>
          <a:xfrm>
            <a:off x="2911644" y="3440073"/>
            <a:ext cx="5630142" cy="469625"/>
          </a:xfrm>
        </p:spPr>
        <p:txBody>
          <a:bodyPr>
            <a:normAutofit/>
          </a:bodyPr>
          <a:lstStyle/>
          <a:p>
            <a:pPr marL="0" lvl="1">
              <a:spcBef>
                <a:spcPts val="1000"/>
              </a:spcBef>
            </a:pPr>
            <a:r>
              <a:rPr lang="en-US" altLang="en-US" sz="2000" dirty="0"/>
              <a:t>the set consisting of all resource types in the </a:t>
            </a:r>
            <a:r>
              <a:rPr lang="en-US" altLang="en-US" sz="2000" dirty="0" smtClean="0"/>
              <a:t>system</a:t>
            </a:r>
            <a:endParaRPr lang="en-US" altLang="en-US" sz="2000" dirty="0"/>
          </a:p>
        </p:txBody>
      </p:sp>
      <p:sp>
        <p:nvSpPr>
          <p:cNvPr id="3" name="Content Placeholder 2"/>
          <p:cNvSpPr>
            <a:spLocks noGrp="1"/>
          </p:cNvSpPr>
          <p:nvPr>
            <p:ph sz="quarter" idx="17"/>
          </p:nvPr>
        </p:nvSpPr>
        <p:spPr>
          <a:xfrm>
            <a:off x="332998" y="4030610"/>
            <a:ext cx="3456949" cy="469625"/>
          </a:xfrm>
        </p:spPr>
        <p:txBody>
          <a:bodyPr>
            <a:normAutofit/>
          </a:bodyPr>
          <a:lstStyle/>
          <a:p>
            <a:pPr marL="291600" indent="-291600">
              <a:lnSpc>
                <a:spcPct val="100000"/>
              </a:lnSpc>
              <a:buFont typeface="Arial" panose="020B0604020202020204" pitchFamily="34" charset="0"/>
              <a:buChar char="•"/>
            </a:pPr>
            <a:r>
              <a:rPr lang="en-US" altLang="en-US" sz="2000" b="1" dirty="0">
                <a:solidFill>
                  <a:srgbClr val="002060"/>
                </a:solidFill>
              </a:rPr>
              <a:t>request edge</a:t>
            </a:r>
            <a:r>
              <a:rPr lang="en-US" altLang="en-US" sz="2000" dirty="0">
                <a:solidFill>
                  <a:srgbClr val="002060"/>
                </a:solidFill>
              </a:rPr>
              <a:t> </a:t>
            </a:r>
            <a:r>
              <a:rPr lang="en-US" altLang="en-US" sz="2000" dirty="0"/>
              <a:t>– directed edge</a:t>
            </a:r>
            <a:endParaRPr lang="en-US" sz="2000" dirty="0"/>
          </a:p>
        </p:txBody>
      </p:sp>
      <p:graphicFrame>
        <p:nvGraphicFramePr>
          <p:cNvPr id="32" name="Content Placeholder 31" descr="P subscript i rightwards arrow R subscript j"/>
          <p:cNvGraphicFramePr>
            <a:graphicFrameLocks noGrp="1" noChangeAspect="1"/>
          </p:cNvGraphicFramePr>
          <p:nvPr>
            <p:ph sz="quarter" idx="22"/>
            <p:extLst>
              <p:ext uri="{D42A27DB-BD31-4B8C-83A1-F6EECF244321}">
                <p14:modId xmlns:p14="http://schemas.microsoft.com/office/powerpoint/2010/main" val="2784066793"/>
              </p:ext>
            </p:extLst>
          </p:nvPr>
        </p:nvGraphicFramePr>
        <p:xfrm>
          <a:off x="3774184" y="4123803"/>
          <a:ext cx="800100" cy="342900"/>
        </p:xfrm>
        <a:graphic>
          <a:graphicData uri="http://schemas.openxmlformats.org/presentationml/2006/ole">
            <mc:AlternateContent xmlns:mc="http://schemas.openxmlformats.org/markup-compatibility/2006">
              <mc:Choice xmlns:v="urn:schemas-microsoft-com:vml" Requires="v">
                <p:oleObj spid="_x0000_s22778" name="Equation" r:id="rId7" imgW="799920" imgH="342720" progId="Equation.DSMT4">
                  <p:embed/>
                </p:oleObj>
              </mc:Choice>
              <mc:Fallback>
                <p:oleObj name="Equation" r:id="rId7" imgW="799920" imgH="342720" progId="Equation.DSMT4">
                  <p:embed/>
                  <p:pic>
                    <p:nvPicPr>
                      <p:cNvPr id="28" name="Object 27" descr="P subscript i rightwards arrow R subscript j"/>
                      <p:cNvPicPr/>
                      <p:nvPr/>
                    </p:nvPicPr>
                    <p:blipFill>
                      <a:blip r:embed="rId8"/>
                      <a:stretch>
                        <a:fillRect/>
                      </a:stretch>
                    </p:blipFill>
                    <p:spPr>
                      <a:xfrm>
                        <a:off x="3774184" y="4123803"/>
                        <a:ext cx="800100" cy="342900"/>
                      </a:xfrm>
                      <a:prstGeom prst="rect">
                        <a:avLst/>
                      </a:prstGeom>
                    </p:spPr>
                  </p:pic>
                </p:oleObj>
              </mc:Fallback>
            </mc:AlternateContent>
          </a:graphicData>
        </a:graphic>
      </p:graphicFrame>
      <p:sp>
        <p:nvSpPr>
          <p:cNvPr id="6" name="Content Placeholder 5"/>
          <p:cNvSpPr>
            <a:spLocks noGrp="1"/>
          </p:cNvSpPr>
          <p:nvPr>
            <p:ph sz="quarter" idx="18"/>
          </p:nvPr>
        </p:nvSpPr>
        <p:spPr>
          <a:xfrm>
            <a:off x="332508" y="4600192"/>
            <a:ext cx="3914149" cy="469625"/>
          </a:xfrm>
        </p:spPr>
        <p:txBody>
          <a:bodyPr>
            <a:normAutofit/>
          </a:bodyPr>
          <a:lstStyle/>
          <a:p>
            <a:pPr marL="291600" indent="-291600">
              <a:lnSpc>
                <a:spcPct val="100000"/>
              </a:lnSpc>
              <a:buFont typeface="Arial" panose="020B0604020202020204" pitchFamily="34" charset="0"/>
              <a:buChar char="•"/>
            </a:pPr>
            <a:r>
              <a:rPr lang="en-US" altLang="en-US" sz="2000" b="1" dirty="0">
                <a:solidFill>
                  <a:srgbClr val="002060"/>
                </a:solidFill>
                <a:sym typeface="Symbol" panose="05050102010706020507" pitchFamily="18" charset="2"/>
              </a:rPr>
              <a:t>assignment edge</a:t>
            </a:r>
            <a:r>
              <a:rPr lang="en-US" altLang="en-US" sz="2000" dirty="0">
                <a:solidFill>
                  <a:srgbClr val="002060"/>
                </a:solidFill>
                <a:sym typeface="Symbol" panose="05050102010706020507" pitchFamily="18" charset="2"/>
              </a:rPr>
              <a:t> </a:t>
            </a:r>
            <a:r>
              <a:rPr lang="en-US" altLang="en-US" sz="2000" dirty="0"/>
              <a:t>– directed edge</a:t>
            </a:r>
            <a:endParaRPr lang="en-US" sz="2000" dirty="0"/>
          </a:p>
        </p:txBody>
      </p:sp>
      <p:graphicFrame>
        <p:nvGraphicFramePr>
          <p:cNvPr id="34" name="Content Placeholder 33" descr="R subscript j rightwards arrow P subscript i"/>
          <p:cNvGraphicFramePr>
            <a:graphicFrameLocks noGrp="1" noChangeAspect="1"/>
          </p:cNvGraphicFramePr>
          <p:nvPr>
            <p:ph sz="quarter" idx="21"/>
            <p:extLst>
              <p:ext uri="{D42A27DB-BD31-4B8C-83A1-F6EECF244321}">
                <p14:modId xmlns:p14="http://schemas.microsoft.com/office/powerpoint/2010/main" val="4024027700"/>
              </p:ext>
            </p:extLst>
          </p:nvPr>
        </p:nvGraphicFramePr>
        <p:xfrm>
          <a:off x="4184296" y="4679602"/>
          <a:ext cx="800100" cy="342900"/>
        </p:xfrm>
        <a:graphic>
          <a:graphicData uri="http://schemas.openxmlformats.org/presentationml/2006/ole">
            <mc:AlternateContent xmlns:mc="http://schemas.openxmlformats.org/markup-compatibility/2006">
              <mc:Choice xmlns:v="urn:schemas-microsoft-com:vml" Requires="v">
                <p:oleObj spid="_x0000_s22779" name="Equation" r:id="rId9" imgW="799920" imgH="342720" progId="Equation.DSMT4">
                  <p:embed/>
                </p:oleObj>
              </mc:Choice>
              <mc:Fallback>
                <p:oleObj name="Equation" r:id="rId9" imgW="799920" imgH="342720" progId="Equation.DSMT4">
                  <p:embed/>
                  <p:pic>
                    <p:nvPicPr>
                      <p:cNvPr id="29" name="Object 28" descr="R subscript j rightwards arrow P subscript i"/>
                      <p:cNvPicPr/>
                      <p:nvPr/>
                    </p:nvPicPr>
                    <p:blipFill>
                      <a:blip r:embed="rId10"/>
                      <a:stretch>
                        <a:fillRect/>
                      </a:stretch>
                    </p:blipFill>
                    <p:spPr>
                      <a:xfrm>
                        <a:off x="4184296" y="4679602"/>
                        <a:ext cx="800100" cy="342900"/>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7</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42700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9E3E-10AD-4C50-87BE-E245B479E1EA}"/>
              </a:ext>
            </a:extLst>
          </p:cNvPr>
          <p:cNvSpPr>
            <a:spLocks noGrp="1"/>
          </p:cNvSpPr>
          <p:nvPr>
            <p:ph type="title"/>
          </p:nvPr>
        </p:nvSpPr>
        <p:spPr>
          <a:xfrm>
            <a:off x="332508" y="745068"/>
            <a:ext cx="8470670" cy="693207"/>
          </a:xfrm>
        </p:spPr>
        <p:txBody>
          <a:bodyPr/>
          <a:lstStyle/>
          <a:p>
            <a:r>
              <a:rPr lang="en-US" altLang="en-US" dirty="0"/>
              <a:t>Resource-Allocation Graph </a:t>
            </a:r>
            <a:r>
              <a:rPr lang="en-US" altLang="en-US" sz="1000" dirty="0"/>
              <a:t>2</a:t>
            </a:r>
            <a:endParaRPr lang="en-US" dirty="0"/>
          </a:p>
        </p:txBody>
      </p:sp>
      <p:sp>
        <p:nvSpPr>
          <p:cNvPr id="3" name="Content Placeholder 2">
            <a:extLst>
              <a:ext uri="{FF2B5EF4-FFF2-40B4-BE49-F238E27FC236}">
                <a16:creationId xmlns:a16="http://schemas.microsoft.com/office/drawing/2014/main" id="{D3357482-C232-4848-A5E6-484C353F3A6E}"/>
              </a:ext>
            </a:extLst>
          </p:cNvPr>
          <p:cNvSpPr>
            <a:spLocks noGrp="1"/>
          </p:cNvSpPr>
          <p:nvPr>
            <p:ph sz="quarter" idx="12"/>
          </p:nvPr>
        </p:nvSpPr>
        <p:spPr>
          <a:xfrm>
            <a:off x="331788" y="1772713"/>
            <a:ext cx="1525588" cy="455522"/>
          </a:xfrm>
        </p:spPr>
        <p:txBody>
          <a:bodyPr>
            <a:normAutofit/>
          </a:bodyPr>
          <a:lstStyle/>
          <a:p>
            <a:pPr marL="292608" indent="-292608">
              <a:buFont typeface="Arial" panose="020B0604020202020204" pitchFamily="34" charset="0"/>
              <a:buChar char="•"/>
            </a:pPr>
            <a:r>
              <a:rPr lang="en-US" altLang="en-US" sz="2400" dirty="0"/>
              <a:t>Process</a:t>
            </a:r>
            <a:endParaRPr lang="en-US" sz="2400" dirty="0"/>
          </a:p>
        </p:txBody>
      </p:sp>
      <p:pic>
        <p:nvPicPr>
          <p:cNvPr id="17" name="Content Placeholder 16" descr="A process is represented by a circle.">
            <a:extLst>
              <a:ext uri="{FF2B5EF4-FFF2-40B4-BE49-F238E27FC236}">
                <a16:creationId xmlns:a16="http://schemas.microsoft.com/office/drawing/2014/main" id="{EC198114-1CAD-4CBA-849F-24EC1D5F8500}"/>
              </a:ext>
            </a:extLst>
          </p:cNvPr>
          <p:cNvPicPr>
            <a:picLocks noGrp="1" noChangeAspect="1"/>
          </p:cNvPicPr>
          <p:nvPr>
            <p:ph sz="quarter" idx="16"/>
          </p:nvPr>
        </p:nvPicPr>
        <p:blipFill>
          <a:blip r:embed="rId2"/>
          <a:stretch>
            <a:fillRect/>
          </a:stretch>
        </p:blipFill>
        <p:spPr>
          <a:xfrm>
            <a:off x="5774727" y="1955341"/>
            <a:ext cx="608742" cy="608742"/>
          </a:xfrm>
        </p:spPr>
      </p:pic>
      <p:sp>
        <p:nvSpPr>
          <p:cNvPr id="4" name="Content Placeholder 3">
            <a:extLst>
              <a:ext uri="{FF2B5EF4-FFF2-40B4-BE49-F238E27FC236}">
                <a16:creationId xmlns:a16="http://schemas.microsoft.com/office/drawing/2014/main" id="{2BC35528-F078-442D-9542-7D1A53107CA9}"/>
              </a:ext>
            </a:extLst>
          </p:cNvPr>
          <p:cNvSpPr>
            <a:spLocks noGrp="1"/>
          </p:cNvSpPr>
          <p:nvPr>
            <p:ph sz="quarter" idx="13"/>
          </p:nvPr>
        </p:nvSpPr>
        <p:spPr>
          <a:xfrm>
            <a:off x="332508" y="2664747"/>
            <a:ext cx="4458567" cy="455522"/>
          </a:xfrm>
        </p:spPr>
        <p:txBody>
          <a:bodyPr>
            <a:normAutofit/>
          </a:bodyPr>
          <a:lstStyle/>
          <a:p>
            <a:pPr marL="292608" indent="-292608">
              <a:buFont typeface="Arial" panose="020B0604020202020204" pitchFamily="34" charset="0"/>
              <a:buChar char="•"/>
            </a:pPr>
            <a:r>
              <a:rPr lang="en-US" altLang="en-US" sz="2400" dirty="0"/>
              <a:t>Resource Type with 4 instances</a:t>
            </a:r>
            <a:endParaRPr lang="en-US" sz="2400" dirty="0"/>
          </a:p>
        </p:txBody>
      </p:sp>
      <p:pic>
        <p:nvPicPr>
          <p:cNvPr id="19" name="Content Placeholder 18" descr="A resource Type with 4 instances is represented by 4 squares within a larger square.">
            <a:extLst>
              <a:ext uri="{FF2B5EF4-FFF2-40B4-BE49-F238E27FC236}">
                <a16:creationId xmlns:a16="http://schemas.microsoft.com/office/drawing/2014/main" id="{A5A48B03-D3C2-4451-B097-5CF6AED76058}"/>
              </a:ext>
            </a:extLst>
          </p:cNvPr>
          <p:cNvPicPr>
            <a:picLocks noGrp="1" noChangeAspect="1"/>
          </p:cNvPicPr>
          <p:nvPr>
            <p:ph sz="quarter" idx="17"/>
          </p:nvPr>
        </p:nvPicPr>
        <p:blipFill>
          <a:blip r:embed="rId3"/>
          <a:stretch>
            <a:fillRect/>
          </a:stretch>
        </p:blipFill>
        <p:spPr>
          <a:xfrm>
            <a:off x="5774727" y="3208171"/>
            <a:ext cx="650484" cy="621787"/>
          </a:xfrm>
        </p:spPr>
      </p:pic>
      <p:sp>
        <p:nvSpPr>
          <p:cNvPr id="5" name="Content Placeholder 4">
            <a:extLst>
              <a:ext uri="{FF2B5EF4-FFF2-40B4-BE49-F238E27FC236}">
                <a16:creationId xmlns:a16="http://schemas.microsoft.com/office/drawing/2014/main" id="{5C804E4F-F937-4A8E-972F-463C2CC0695A}"/>
              </a:ext>
            </a:extLst>
          </p:cNvPr>
          <p:cNvSpPr>
            <a:spLocks noGrp="1"/>
          </p:cNvSpPr>
          <p:nvPr>
            <p:ph sz="quarter" idx="14"/>
          </p:nvPr>
        </p:nvSpPr>
        <p:spPr>
          <a:xfrm>
            <a:off x="332508" y="3952351"/>
            <a:ext cx="3677517" cy="466109"/>
          </a:xfrm>
        </p:spPr>
        <p:txBody>
          <a:bodyPr>
            <a:normAutofit/>
          </a:bodyPr>
          <a:lstStyle/>
          <a:p>
            <a:pPr marL="292608" indent="-292608">
              <a:buFont typeface="Arial" panose="020B0604020202020204" pitchFamily="34" charset="0"/>
              <a:buChar char="•"/>
            </a:pPr>
            <a:r>
              <a:rPr lang="en-US" altLang="en-US" sz="2400" i="1" dirty="0"/>
              <a:t>P</a:t>
            </a:r>
            <a:r>
              <a:rPr lang="en-US" altLang="en-US" sz="2400" i="1" baseline="-25000" dirty="0"/>
              <a:t>i</a:t>
            </a:r>
            <a:r>
              <a:rPr lang="en-US" altLang="en-US" sz="2400" i="1" dirty="0"/>
              <a:t> </a:t>
            </a:r>
            <a:r>
              <a:rPr lang="en-US" altLang="en-US" sz="2400" dirty="0"/>
              <a:t>requests instance of </a:t>
            </a:r>
            <a:r>
              <a:rPr lang="en-US" altLang="en-US" sz="2400" i="1" dirty="0" err="1"/>
              <a:t>R</a:t>
            </a:r>
            <a:r>
              <a:rPr lang="en-US" altLang="en-US" sz="2400" i="1" baseline="-25000" dirty="0" err="1"/>
              <a:t>j</a:t>
            </a:r>
            <a:endParaRPr lang="en-US" altLang="en-US" sz="2400" dirty="0"/>
          </a:p>
        </p:txBody>
      </p:sp>
      <p:pic>
        <p:nvPicPr>
          <p:cNvPr id="23" name="Content Placeholder 22" descr="P subscript i requests instance of R subscript j is represented by a circled labeled P subscript i connected to a resource Type with 4 instances labeled R subscript j.">
            <a:extLst>
              <a:ext uri="{FF2B5EF4-FFF2-40B4-BE49-F238E27FC236}">
                <a16:creationId xmlns:a16="http://schemas.microsoft.com/office/drawing/2014/main" id="{1E6D248F-B056-4D62-86ED-13A1B34E6FEA}"/>
              </a:ext>
            </a:extLst>
          </p:cNvPr>
          <p:cNvPicPr>
            <a:picLocks noGrp="1" noChangeAspect="1"/>
          </p:cNvPicPr>
          <p:nvPr>
            <p:ph sz="quarter" idx="19"/>
          </p:nvPr>
        </p:nvPicPr>
        <p:blipFill>
          <a:blip r:embed="rId4"/>
          <a:stretch>
            <a:fillRect/>
          </a:stretch>
        </p:blipFill>
        <p:spPr>
          <a:xfrm>
            <a:off x="5430892" y="4392506"/>
            <a:ext cx="1234862" cy="731771"/>
          </a:xfrm>
        </p:spPr>
      </p:pic>
      <p:sp>
        <p:nvSpPr>
          <p:cNvPr id="6" name="Content Placeholder 5">
            <a:extLst>
              <a:ext uri="{FF2B5EF4-FFF2-40B4-BE49-F238E27FC236}">
                <a16:creationId xmlns:a16="http://schemas.microsoft.com/office/drawing/2014/main" id="{EBE96C1E-93F1-4736-ABC1-97F97F0A57BA}"/>
              </a:ext>
            </a:extLst>
          </p:cNvPr>
          <p:cNvSpPr>
            <a:spLocks noGrp="1"/>
          </p:cNvSpPr>
          <p:nvPr>
            <p:ph sz="quarter" idx="15"/>
          </p:nvPr>
        </p:nvSpPr>
        <p:spPr>
          <a:xfrm>
            <a:off x="331788" y="5059330"/>
            <a:ext cx="4173537" cy="455522"/>
          </a:xfrm>
        </p:spPr>
        <p:txBody>
          <a:bodyPr>
            <a:normAutofit/>
          </a:bodyPr>
          <a:lstStyle/>
          <a:p>
            <a:pPr marL="292608" indent="-292608">
              <a:buFont typeface="Arial" panose="020B0604020202020204" pitchFamily="34" charset="0"/>
              <a:buChar char="•"/>
            </a:pPr>
            <a:r>
              <a:rPr lang="en-US" altLang="en-US" sz="2400" i="1" dirty="0"/>
              <a:t>P</a:t>
            </a:r>
            <a:r>
              <a:rPr lang="en-US" altLang="en-US" sz="2400" i="1" baseline="-25000" dirty="0"/>
              <a:t>i</a:t>
            </a:r>
            <a:r>
              <a:rPr lang="en-US" altLang="en-US" sz="2400" dirty="0"/>
              <a:t> is holding an instance of </a:t>
            </a:r>
            <a:r>
              <a:rPr lang="en-US" altLang="en-US" sz="2400" i="1" dirty="0" err="1"/>
              <a:t>R</a:t>
            </a:r>
            <a:r>
              <a:rPr lang="en-US" altLang="en-US" sz="2400" i="1" baseline="-25000" dirty="0" err="1"/>
              <a:t>j</a:t>
            </a:r>
            <a:endParaRPr lang="en-US" sz="2400" dirty="0"/>
          </a:p>
        </p:txBody>
      </p:sp>
      <p:pic>
        <p:nvPicPr>
          <p:cNvPr id="21" name="Content Placeholder 20" descr="P subscript i holding an instance of R subscript j is represented by one resource in a resource Type with 4 instances connected to a circle labeled P subscript i. ">
            <a:extLst>
              <a:ext uri="{FF2B5EF4-FFF2-40B4-BE49-F238E27FC236}">
                <a16:creationId xmlns:a16="http://schemas.microsoft.com/office/drawing/2014/main" id="{72FDD3A9-9D22-4D30-B82E-FD9541AB78B7}"/>
              </a:ext>
            </a:extLst>
          </p:cNvPr>
          <p:cNvPicPr>
            <a:picLocks noGrp="1" noChangeAspect="1"/>
          </p:cNvPicPr>
          <p:nvPr>
            <p:ph sz="quarter" idx="18"/>
          </p:nvPr>
        </p:nvPicPr>
        <p:blipFill>
          <a:blip r:embed="rId5"/>
          <a:stretch>
            <a:fillRect/>
          </a:stretch>
        </p:blipFill>
        <p:spPr>
          <a:xfrm>
            <a:off x="5501574" y="5514852"/>
            <a:ext cx="1164180" cy="694946"/>
          </a:xfrm>
        </p:spPr>
      </p:pic>
      <p:sp>
        <p:nvSpPr>
          <p:cNvPr id="13" name="Slide Number Placeholder 12">
            <a:extLst>
              <a:ext uri="{FF2B5EF4-FFF2-40B4-BE49-F238E27FC236}">
                <a16:creationId xmlns:a16="http://schemas.microsoft.com/office/drawing/2014/main" id="{551B60D7-5371-47E3-8809-E92B60E304C4}"/>
              </a:ext>
            </a:extLst>
          </p:cNvPr>
          <p:cNvSpPr>
            <a:spLocks noGrp="1"/>
          </p:cNvSpPr>
          <p:nvPr>
            <p:ph type="sldNum" sz="quarter" idx="10"/>
          </p:nvPr>
        </p:nvSpPr>
        <p:spPr/>
        <p:txBody>
          <a:bodyPr/>
          <a:lstStyle/>
          <a:p>
            <a:fld id="{D06C706D-0964-7842-B7B8-C5D733700528}" type="slidenum">
              <a:rPr lang="en-US" smtClean="0"/>
              <a:t>8</a:t>
            </a:fld>
            <a:endParaRPr lang="en-US" dirty="0"/>
          </a:p>
        </p:txBody>
      </p:sp>
      <p:sp>
        <p:nvSpPr>
          <p:cNvPr id="14" name="Footer Placeholder 13">
            <a:extLst>
              <a:ext uri="{FF2B5EF4-FFF2-40B4-BE49-F238E27FC236}">
                <a16:creationId xmlns:a16="http://schemas.microsoft.com/office/drawing/2014/main" id="{AE442903-366F-4BB2-92FB-9E187CA419F3}"/>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8385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EDAAE3-A6FD-46C3-BD73-7B4AF0CB2879}"/>
              </a:ext>
            </a:extLst>
          </p:cNvPr>
          <p:cNvSpPr>
            <a:spLocks noGrp="1"/>
          </p:cNvSpPr>
          <p:nvPr>
            <p:ph type="title"/>
          </p:nvPr>
        </p:nvSpPr>
        <p:spPr/>
        <p:txBody>
          <a:bodyPr>
            <a:normAutofit fontScale="90000"/>
          </a:bodyPr>
          <a:lstStyle/>
          <a:p>
            <a:r>
              <a:rPr lang="en-US" altLang="en-US" dirty="0"/>
              <a:t>Example of a Resource Allocation Graph</a:t>
            </a:r>
            <a:endParaRPr lang="en-US" dirty="0"/>
          </a:p>
        </p:txBody>
      </p:sp>
      <p:pic>
        <p:nvPicPr>
          <p:cNvPr id="8" name="Picture 1032" descr="Diagram shows resource-allocation graph which passes through elements such as P 1, R 1, P 2, R 2, R 3 and terminates on P 3. It also shows disconnected element R 4."/>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3349417" y="1810289"/>
            <a:ext cx="2795401" cy="413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fld id="{D06C706D-0964-7842-B7B8-C5D733700528}" type="slidenum">
              <a:rPr lang="en-US" smtClean="0"/>
              <a:t>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38169987"/>
      </p:ext>
    </p:extLst>
  </p:cSld>
  <p:clrMapOvr>
    <a:masterClrMapping/>
  </p:clrMapOvr>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CCB66-4AA7-4FD7-BE8F-CC297FA1F980}">
  <ds:schemaRefs>
    <ds:schemaRef ds:uri="http://schemas.openxmlformats.org/package/2006/metadata/core-properties"/>
    <ds:schemaRef ds:uri="http://purl.org/dc/elements/1.1/"/>
    <ds:schemaRef ds:uri="http://purl.org/dc/dcmitype/"/>
    <ds:schemaRef ds:uri="http://purl.org/dc/terms/"/>
    <ds:schemaRef ds:uri="2e108766-8a5d-4dd6-bf2d-0e83b2e3ea10"/>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1357AF-A4F6-4D72-B408-F8E5FAFEFC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1326</TotalTime>
  <Words>2777</Words>
  <Application>Microsoft Office PowerPoint</Application>
  <PresentationFormat>On-screen Show (4:3)</PresentationFormat>
  <Paragraphs>447</Paragraphs>
  <Slides>46</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MS PGothic</vt:lpstr>
      <vt:lpstr>MS PGothic</vt:lpstr>
      <vt:lpstr>ＭＳ Ｐ明朝</vt:lpstr>
      <vt:lpstr>Arial</vt:lpstr>
      <vt:lpstr>Calibri</vt:lpstr>
      <vt:lpstr>Courier New</vt:lpstr>
      <vt:lpstr>Monotype Sorts</vt:lpstr>
      <vt:lpstr>Symbol</vt:lpstr>
      <vt:lpstr>Times</vt:lpstr>
      <vt:lpstr>Times New Roman</vt:lpstr>
      <vt:lpstr>Standard</vt:lpstr>
      <vt:lpstr>Equation</vt:lpstr>
      <vt:lpstr>Operating System Concepts</vt:lpstr>
      <vt:lpstr>Chapter 8: Deadlocks</vt:lpstr>
      <vt:lpstr>Chapter Objectives</vt:lpstr>
      <vt:lpstr>System Model</vt:lpstr>
      <vt:lpstr>Deadlock Characterization</vt:lpstr>
      <vt:lpstr>Deadlock with Mutex Locks</vt:lpstr>
      <vt:lpstr>Resource-Allocation Graph 1</vt:lpstr>
      <vt:lpstr>Resource-Allocation Graph 2</vt:lpstr>
      <vt:lpstr>Example of a Resource Allocation Graph</vt:lpstr>
      <vt:lpstr>Resource Allocation Graph With A Deadlock</vt:lpstr>
      <vt:lpstr>Graph With A Cycle But No Deadlock</vt:lpstr>
      <vt:lpstr>Basic Facts 1</vt:lpstr>
      <vt:lpstr>Methods for Handling Deadlocks</vt:lpstr>
      <vt:lpstr>Deadlock Prevention 1</vt:lpstr>
      <vt:lpstr>Deadlock Prevention 2</vt:lpstr>
      <vt:lpstr>Deadlock Example</vt:lpstr>
      <vt:lpstr>Deadlock Example with Lock Ordering</vt:lpstr>
      <vt:lpstr>Deadlock Avoidance</vt:lpstr>
      <vt:lpstr>Safe State</vt:lpstr>
      <vt:lpstr>Basic Facts 2</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1 </vt:lpstr>
      <vt:lpstr>Data Structures for the Banker’s Algorithm 2 </vt:lpstr>
      <vt:lpstr>Safety Algorithm</vt:lpstr>
      <vt:lpstr>Resource-Request Algorithm for Process Pi</vt:lpstr>
      <vt:lpstr>Example of Banker’s Algorithm 1</vt:lpstr>
      <vt:lpstr>Example of Banker’s Algorithm 2</vt:lpstr>
      <vt:lpstr>Example: P1 Request (1,0,2)</vt:lpstr>
      <vt:lpstr>Deadlock Detection</vt:lpstr>
      <vt:lpstr>Single Instance of Each Resource Type</vt:lpstr>
      <vt:lpstr>Resource-Allocation Graph and Wait-for Graph</vt:lpstr>
      <vt:lpstr>Several Instances of a Resource Type</vt:lpstr>
      <vt:lpstr>Detection Algorithm 1</vt:lpstr>
      <vt:lpstr>Detection Algorithm 2</vt:lpstr>
      <vt:lpstr>Example of Detection Algorithm 1</vt:lpstr>
      <vt:lpstr>Example of Detection Algorithm 2</vt:lpstr>
      <vt:lpstr>Detection-Algorithm Usage</vt:lpstr>
      <vt:lpstr>Recovery from Deadlock: Process Termination</vt:lpstr>
      <vt:lpstr>Recovery from Deadlock: Resource Preemption</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M, Satchithanandan</cp:lastModifiedBy>
  <cp:revision>317</cp:revision>
  <dcterms:created xsi:type="dcterms:W3CDTF">2018-08-23T13:01:59Z</dcterms:created>
  <dcterms:modified xsi:type="dcterms:W3CDTF">2020-02-28T13:00:44Z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