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56"/>
  </p:notesMasterIdLst>
  <p:sldIdLst>
    <p:sldId id="265" r:id="rId5"/>
    <p:sldId id="266"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314"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15" r:id="rId45"/>
    <p:sldId id="305" r:id="rId46"/>
    <p:sldId id="306" r:id="rId47"/>
    <p:sldId id="307" r:id="rId48"/>
    <p:sldId id="308" r:id="rId49"/>
    <p:sldId id="309" r:id="rId50"/>
    <p:sldId id="310" r:id="rId51"/>
    <p:sldId id="311" r:id="rId52"/>
    <p:sldId id="312" r:id="rId53"/>
    <p:sldId id="313" r:id="rId54"/>
    <p:sldId id="26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94830" autoAdjust="0"/>
  </p:normalViewPr>
  <p:slideViewPr>
    <p:cSldViewPr snapToGrid="0" snapToObjects="1">
      <p:cViewPr>
        <p:scale>
          <a:sx n="90" d="100"/>
          <a:sy n="90" d="100"/>
        </p:scale>
        <p:origin x="912" y="408"/>
      </p:cViewPr>
      <p:guideLst>
        <p:guide orient="horz" pos="2160"/>
        <p:guide pos="2880"/>
      </p:guideLst>
    </p:cSldViewPr>
  </p:slideViewPr>
  <p:outlineViewPr>
    <p:cViewPr>
      <p:scale>
        <a:sx n="50" d="100"/>
        <a:sy n="50" d="100"/>
      </p:scale>
      <p:origin x="0" y="-114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3/31/2020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4569884"/>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baseline="0">
                <a:solidFill>
                  <a:schemeClr val="tx1"/>
                </a:solidFill>
                <a:latin typeface="Times New Roman" panose="02020603050405020304" pitchFamily="18"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2" r:id="rId16"/>
    <p:sldLayoutId id="2147483694" r:id="rId17"/>
    <p:sldLayoutId id="2147483695" r:id="rId18"/>
    <p:sldLayoutId id="2147483696" r:id="rId19"/>
    <p:sldLayoutId id="2147483698" r:id="rId20"/>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dirty="0">
                <a:latin typeface="Times New Roman" panose="02020603050405020304" pitchFamily="18" charset="0"/>
              </a:rPr>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dirty="0"/>
              <a:t>Silberschatz,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dirty="0"/>
              <a:t>Chapter 18</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dirty="0"/>
              <a:t>Virtual Machines</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Benefits and Features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b="1" dirty="0">
                <a:solidFill>
                  <a:srgbClr val="002060"/>
                </a:solidFill>
              </a:rPr>
              <a:t>Templating</a:t>
            </a:r>
            <a:r>
              <a:rPr lang="en-US" altLang="en-US" sz="2400" dirty="0">
                <a:solidFill>
                  <a:srgbClr val="002060"/>
                </a:solidFill>
              </a:rPr>
              <a:t> </a:t>
            </a:r>
            <a:r>
              <a:rPr lang="en-US" altLang="en-US" sz="2400" dirty="0"/>
              <a:t>– create an O</a:t>
            </a:r>
            <a:r>
              <a:rPr lang="en-US" altLang="en-US" sz="100" dirty="0"/>
              <a:t> </a:t>
            </a:r>
            <a:r>
              <a:rPr lang="en-US" altLang="en-US" sz="2400" dirty="0"/>
              <a:t>S + application V</a:t>
            </a:r>
            <a:r>
              <a:rPr lang="en-US" altLang="en-US" sz="100" dirty="0"/>
              <a:t> </a:t>
            </a:r>
            <a:r>
              <a:rPr lang="en-US" altLang="en-US" sz="2400" dirty="0"/>
              <a:t>M, provide it to customers, use it to create multiple instances of that combination</a:t>
            </a:r>
          </a:p>
          <a:p>
            <a:pPr marL="291600" indent="-291600">
              <a:lnSpc>
                <a:spcPct val="100000"/>
              </a:lnSpc>
              <a:buFont typeface="Arial" panose="020B0604020202020204" pitchFamily="34" charset="0"/>
              <a:buChar char="•"/>
            </a:pPr>
            <a:r>
              <a:rPr lang="en-US" altLang="en-US" sz="2400" b="1" dirty="0">
                <a:solidFill>
                  <a:srgbClr val="002060"/>
                </a:solidFill>
              </a:rPr>
              <a:t>Live migration</a:t>
            </a:r>
            <a:r>
              <a:rPr lang="en-US" altLang="en-US" sz="2400" b="1" dirty="0">
                <a:solidFill>
                  <a:srgbClr val="3366FF"/>
                </a:solidFill>
              </a:rPr>
              <a:t> </a:t>
            </a:r>
            <a:r>
              <a:rPr lang="en-US" altLang="en-US" sz="2400" dirty="0"/>
              <a:t>– move a running V</a:t>
            </a:r>
            <a:r>
              <a:rPr lang="en-US" altLang="en-US" sz="100" dirty="0"/>
              <a:t> </a:t>
            </a:r>
            <a:r>
              <a:rPr lang="en-US" altLang="en-US" sz="2400" dirty="0"/>
              <a:t>M from one host to another!</a:t>
            </a:r>
          </a:p>
          <a:p>
            <a:pPr marL="622800" lvl="1" indent="-320400">
              <a:lnSpc>
                <a:spcPct val="100000"/>
              </a:lnSpc>
              <a:spcBef>
                <a:spcPts val="1000"/>
              </a:spcBef>
              <a:buFont typeface="Arial" panose="020B0604020202020204" pitchFamily="34" charset="0"/>
              <a:buChar char="•"/>
            </a:pPr>
            <a:r>
              <a:rPr lang="en-US" altLang="en-US" sz="2200" dirty="0"/>
              <a:t>No interruption of user access</a:t>
            </a:r>
          </a:p>
          <a:p>
            <a:pPr marL="291600" indent="-291600">
              <a:lnSpc>
                <a:spcPct val="100000"/>
              </a:lnSpc>
              <a:buFont typeface="Arial" panose="020B0604020202020204" pitchFamily="34" charset="0"/>
              <a:buChar char="•"/>
            </a:pPr>
            <a:r>
              <a:rPr lang="en-US" altLang="en-US" sz="2400" dirty="0"/>
              <a:t>All those features taken together -&gt; </a:t>
            </a:r>
            <a:r>
              <a:rPr lang="en-US" altLang="en-US" sz="2400" b="1" dirty="0">
                <a:solidFill>
                  <a:srgbClr val="002060"/>
                </a:solidFill>
              </a:rPr>
              <a:t>cloud computing</a:t>
            </a:r>
          </a:p>
          <a:p>
            <a:pPr marL="622800" lvl="1" indent="-320400">
              <a:lnSpc>
                <a:spcPct val="100000"/>
              </a:lnSpc>
              <a:spcBef>
                <a:spcPts val="1000"/>
              </a:spcBef>
              <a:buFont typeface="Arial" panose="020B0604020202020204" pitchFamily="34" charset="0"/>
              <a:buChar char="•"/>
            </a:pPr>
            <a:r>
              <a:rPr lang="en-US" altLang="en-US" sz="2200" dirty="0"/>
              <a:t>Using A</a:t>
            </a:r>
            <a:r>
              <a:rPr lang="en-US" altLang="en-US" sz="100" dirty="0"/>
              <a:t> </a:t>
            </a:r>
            <a:r>
              <a:rPr lang="en-US" altLang="en-US" sz="2200" dirty="0"/>
              <a:t>P</a:t>
            </a:r>
            <a:r>
              <a:rPr lang="en-US" altLang="en-US" sz="100" dirty="0"/>
              <a:t> </a:t>
            </a:r>
            <a:r>
              <a:rPr lang="en-US" altLang="en-US" sz="2200" dirty="0"/>
              <a:t>Is, programs tell cloud infrastructure (servers, networking, storage) to create new guests, V</a:t>
            </a:r>
            <a:r>
              <a:rPr lang="en-US" altLang="en-US" sz="100" dirty="0"/>
              <a:t> </a:t>
            </a:r>
            <a:r>
              <a:rPr lang="en-US" altLang="en-US" sz="2200" dirty="0"/>
              <a:t>Ms, virtual desktops</a:t>
            </a:r>
          </a:p>
        </p:txBody>
      </p:sp>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2166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Building Blocks</a:t>
            </a:r>
            <a:endParaRPr lang="en-IN" dirty="0"/>
          </a:p>
        </p:txBody>
      </p:sp>
      <p:sp>
        <p:nvSpPr>
          <p:cNvPr id="3" name="Content Placeholder 2"/>
          <p:cNvSpPr>
            <a:spLocks noGrp="1"/>
          </p:cNvSpPr>
          <p:nvPr>
            <p:ph sz="quarter" idx="12"/>
          </p:nvPr>
        </p:nvSpPr>
        <p:spPr>
          <a:xfrm>
            <a:off x="332508" y="1594379"/>
            <a:ext cx="8470180" cy="4343283"/>
          </a:xfrm>
        </p:spPr>
        <p:txBody>
          <a:bodyPr>
            <a:normAutofit/>
          </a:bodyPr>
          <a:lstStyle/>
          <a:p>
            <a:pPr marL="291600" indent="-291600">
              <a:lnSpc>
                <a:spcPct val="100000"/>
              </a:lnSpc>
              <a:buFont typeface="Arial" panose="020B0604020202020204" pitchFamily="34" charset="0"/>
              <a:buChar char="•"/>
              <a:defRPr/>
            </a:pPr>
            <a:r>
              <a:rPr lang="en-US" sz="2400" dirty="0">
                <a:ea typeface="ＭＳ Ｐゴシック" charset="0"/>
              </a:rPr>
              <a:t>Generally difficult to provide an </a:t>
            </a:r>
            <a:r>
              <a:rPr lang="en-US" sz="2400" b="1" i="1" dirty="0">
                <a:ea typeface="ＭＳ Ｐゴシック" charset="0"/>
              </a:rPr>
              <a:t>exact</a:t>
            </a:r>
            <a:r>
              <a:rPr lang="en-US" sz="2400" dirty="0">
                <a:ea typeface="ＭＳ Ｐゴシック" charset="0"/>
              </a:rPr>
              <a:t> duplicate of underlying machine</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Especially if only dual-mode operation available on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But getting easier over time as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 features and support for 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err="1">
                <a:ea typeface="ＭＳ Ｐゴシック" charset="0"/>
              </a:rPr>
              <a:t>M</a:t>
            </a:r>
            <a:r>
              <a:rPr lang="en-US" sz="2200" dirty="0">
                <a:ea typeface="ＭＳ Ｐゴシック" charset="0"/>
              </a:rPr>
              <a:t> improves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Most 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a:ea typeface="ＭＳ Ｐゴシック" charset="0"/>
              </a:rPr>
              <a:t>Ms implement </a:t>
            </a:r>
            <a:r>
              <a:rPr lang="en-US" sz="2200" b="1" dirty="0">
                <a:solidFill>
                  <a:srgbClr val="002060"/>
                </a:solidFill>
                <a:ea typeface="ＭＳ Ｐゴシック" charset="0"/>
                <a:cs typeface="ＭＳ Ｐゴシック" charset="0"/>
              </a:rPr>
              <a:t>virtual C</a:t>
            </a:r>
            <a:r>
              <a:rPr lang="en-US" sz="100" b="1" dirty="0">
                <a:solidFill>
                  <a:srgbClr val="002060"/>
                </a:solidFill>
                <a:ea typeface="ＭＳ Ｐゴシック" charset="0"/>
                <a:cs typeface="ＭＳ Ｐゴシック" charset="0"/>
              </a:rPr>
              <a:t> </a:t>
            </a:r>
            <a:r>
              <a:rPr lang="en-US" sz="2200" b="1" dirty="0">
                <a:solidFill>
                  <a:srgbClr val="002060"/>
                </a:solidFill>
                <a:ea typeface="ＭＳ Ｐゴシック" charset="0"/>
                <a:cs typeface="ＭＳ Ｐゴシック" charset="0"/>
              </a:rPr>
              <a:t>P</a:t>
            </a:r>
            <a:r>
              <a:rPr lang="en-US" sz="100" b="1" dirty="0">
                <a:solidFill>
                  <a:srgbClr val="002060"/>
                </a:solidFill>
                <a:ea typeface="ＭＳ Ｐゴシック" charset="0"/>
                <a:cs typeface="ＭＳ Ｐゴシック" charset="0"/>
              </a:rPr>
              <a:t> </a:t>
            </a:r>
            <a:r>
              <a:rPr lang="en-US" sz="2200" b="1" dirty="0">
                <a:solidFill>
                  <a:srgbClr val="002060"/>
                </a:solidFill>
                <a:ea typeface="ＭＳ Ｐゴシック" charset="0"/>
                <a:cs typeface="ＭＳ Ｐゴシック" charset="0"/>
              </a:rPr>
              <a:t>U</a:t>
            </a:r>
            <a:r>
              <a:rPr lang="en-US" sz="2200" b="1" dirty="0">
                <a:solidFill>
                  <a:srgbClr val="3366FF"/>
                </a:solidFill>
                <a:ea typeface="ＭＳ Ｐゴシック" charset="0"/>
                <a:cs typeface="ＭＳ Ｐゴシック" charset="0"/>
              </a:rPr>
              <a:t> </a:t>
            </a:r>
            <a:r>
              <a:rPr lang="en-US" sz="2200" dirty="0">
                <a:ea typeface="ＭＳ Ｐゴシック" charset="0"/>
              </a:rPr>
              <a:t>(</a:t>
            </a:r>
            <a:r>
              <a:rPr lang="en-US" sz="2200" b="1" dirty="0">
                <a:solidFill>
                  <a:srgbClr val="002060"/>
                </a:solidFill>
                <a:ea typeface="ＭＳ Ｐゴシック" charset="0"/>
                <a:cs typeface="ＭＳ Ｐゴシック" charset="0"/>
              </a:rPr>
              <a:t>V</a:t>
            </a:r>
            <a:r>
              <a:rPr lang="en-US" sz="100" b="1" dirty="0">
                <a:solidFill>
                  <a:srgbClr val="002060"/>
                </a:solidFill>
                <a:ea typeface="ＭＳ Ｐゴシック" charset="0"/>
                <a:cs typeface="ＭＳ Ｐゴシック" charset="0"/>
              </a:rPr>
              <a:t> </a:t>
            </a:r>
            <a:r>
              <a:rPr lang="en-US" sz="2200" b="1" dirty="0">
                <a:solidFill>
                  <a:srgbClr val="002060"/>
                </a:solidFill>
                <a:ea typeface="ＭＳ Ｐゴシック" charset="0"/>
                <a:cs typeface="ＭＳ Ｐゴシック" charset="0"/>
              </a:rPr>
              <a:t>C</a:t>
            </a:r>
            <a:r>
              <a:rPr lang="en-US" sz="100" b="1" dirty="0">
                <a:solidFill>
                  <a:srgbClr val="002060"/>
                </a:solidFill>
                <a:ea typeface="ＭＳ Ｐゴシック" charset="0"/>
                <a:cs typeface="ＭＳ Ｐゴシック" charset="0"/>
              </a:rPr>
              <a:t> </a:t>
            </a:r>
            <a:r>
              <a:rPr lang="en-US" sz="2200" b="1" dirty="0">
                <a:solidFill>
                  <a:srgbClr val="002060"/>
                </a:solidFill>
                <a:ea typeface="ＭＳ Ｐゴシック" charset="0"/>
                <a:cs typeface="ＭＳ Ｐゴシック" charset="0"/>
              </a:rPr>
              <a:t>P</a:t>
            </a:r>
            <a:r>
              <a:rPr lang="en-US" sz="100" b="1" dirty="0">
                <a:solidFill>
                  <a:srgbClr val="002060"/>
                </a:solidFill>
                <a:ea typeface="ＭＳ Ｐゴシック" charset="0"/>
                <a:cs typeface="ＭＳ Ｐゴシック" charset="0"/>
              </a:rPr>
              <a:t> </a:t>
            </a:r>
            <a:r>
              <a:rPr lang="en-US" sz="2200" b="1" dirty="0">
                <a:solidFill>
                  <a:srgbClr val="002060"/>
                </a:solidFill>
                <a:ea typeface="ＭＳ Ｐゴシック" charset="0"/>
                <a:cs typeface="ＭＳ Ｐゴシック" charset="0"/>
              </a:rPr>
              <a:t>U</a:t>
            </a:r>
            <a:r>
              <a:rPr lang="en-US" sz="2200" dirty="0">
                <a:ea typeface="ＭＳ Ｐゴシック" charset="0"/>
              </a:rPr>
              <a:t>) to represent state of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 per guest as guest believes it to be</a:t>
            </a:r>
          </a:p>
          <a:p>
            <a:pPr marL="1144800" lvl="2" indent="-230400">
              <a:lnSpc>
                <a:spcPct val="100000"/>
              </a:lnSpc>
              <a:spcBef>
                <a:spcPts val="1000"/>
              </a:spcBef>
              <a:buFont typeface="Arial" panose="020B0604020202020204" pitchFamily="34" charset="0"/>
              <a:buChar char="•"/>
              <a:defRPr/>
            </a:pPr>
            <a:r>
              <a:rPr lang="en-US" dirty="0">
                <a:ea typeface="ＭＳ Ｐゴシック" charset="0"/>
              </a:rPr>
              <a:t>When guest context switched onto C</a:t>
            </a:r>
            <a:r>
              <a:rPr lang="en-US" sz="100" dirty="0">
                <a:ea typeface="ＭＳ Ｐゴシック" charset="0"/>
              </a:rPr>
              <a:t> </a:t>
            </a:r>
            <a:r>
              <a:rPr lang="en-US" dirty="0">
                <a:ea typeface="ＭＳ Ｐゴシック" charset="0"/>
              </a:rPr>
              <a:t>P</a:t>
            </a:r>
            <a:r>
              <a:rPr lang="en-US" sz="100" dirty="0">
                <a:ea typeface="ＭＳ Ｐゴシック" charset="0"/>
              </a:rPr>
              <a:t> </a:t>
            </a:r>
            <a:r>
              <a:rPr lang="en-US" dirty="0">
                <a:ea typeface="ＭＳ Ｐゴシック" charset="0"/>
              </a:rPr>
              <a:t>U by V</a:t>
            </a:r>
            <a:r>
              <a:rPr lang="en-US" sz="100" dirty="0">
                <a:ea typeface="ＭＳ Ｐゴシック" charset="0"/>
              </a:rPr>
              <a:t> </a:t>
            </a:r>
            <a:r>
              <a:rPr lang="en-US" dirty="0">
                <a:ea typeface="ＭＳ Ｐゴシック" charset="0"/>
              </a:rPr>
              <a:t>M</a:t>
            </a:r>
            <a:r>
              <a:rPr lang="en-US" sz="100" dirty="0">
                <a:ea typeface="ＭＳ Ｐゴシック" charset="0"/>
              </a:rPr>
              <a:t> </a:t>
            </a:r>
            <a:r>
              <a:rPr lang="en-US" dirty="0" err="1">
                <a:ea typeface="ＭＳ Ｐゴシック" charset="0"/>
              </a:rPr>
              <a:t>M</a:t>
            </a:r>
            <a:r>
              <a:rPr lang="en-US" dirty="0">
                <a:ea typeface="ＭＳ Ｐゴシック" charset="0"/>
              </a:rPr>
              <a:t>, information from V</a:t>
            </a:r>
            <a:r>
              <a:rPr lang="en-US" sz="100" dirty="0">
                <a:ea typeface="ＭＳ Ｐゴシック" charset="0"/>
              </a:rPr>
              <a:t> </a:t>
            </a:r>
            <a:r>
              <a:rPr lang="en-US" dirty="0">
                <a:ea typeface="ＭＳ Ｐゴシック" charset="0"/>
              </a:rPr>
              <a:t>C</a:t>
            </a:r>
            <a:r>
              <a:rPr lang="en-US" sz="100" dirty="0">
                <a:ea typeface="ＭＳ Ｐゴシック" charset="0"/>
              </a:rPr>
              <a:t> </a:t>
            </a:r>
            <a:r>
              <a:rPr lang="en-US" dirty="0">
                <a:ea typeface="ＭＳ Ｐゴシック" charset="0"/>
              </a:rPr>
              <a:t>P</a:t>
            </a:r>
            <a:r>
              <a:rPr lang="en-US" sz="100" dirty="0">
                <a:ea typeface="ＭＳ Ｐゴシック" charset="0"/>
              </a:rPr>
              <a:t> </a:t>
            </a:r>
            <a:r>
              <a:rPr lang="en-US" dirty="0">
                <a:ea typeface="ＭＳ Ｐゴシック" charset="0"/>
              </a:rPr>
              <a:t>U loaded and stored</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Several techniques, as described in next slides</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4033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Building Block – Trap and Emulate</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Dual mode C</a:t>
            </a:r>
            <a:r>
              <a:rPr lang="en-US" altLang="en-US" sz="100" dirty="0"/>
              <a:t> </a:t>
            </a:r>
            <a:r>
              <a:rPr lang="en-US" altLang="en-US" dirty="0"/>
              <a:t>P</a:t>
            </a:r>
            <a:r>
              <a:rPr lang="en-US" altLang="en-US" sz="100" dirty="0"/>
              <a:t> </a:t>
            </a:r>
            <a:r>
              <a:rPr lang="en-US" altLang="en-US" dirty="0"/>
              <a:t>U means guest executes in user mode</a:t>
            </a:r>
          </a:p>
          <a:p>
            <a:pPr marL="622800" lvl="1" indent="-320400">
              <a:lnSpc>
                <a:spcPct val="100000"/>
              </a:lnSpc>
              <a:spcBef>
                <a:spcPts val="1000"/>
              </a:spcBef>
              <a:buFont typeface="Arial" panose="020B0604020202020204" pitchFamily="34" charset="0"/>
              <a:buChar char="•"/>
            </a:pPr>
            <a:r>
              <a:rPr lang="en-US" altLang="en-US" sz="2600" dirty="0"/>
              <a:t>Kernel runs in kernel mode</a:t>
            </a:r>
          </a:p>
          <a:p>
            <a:pPr marL="622800" lvl="1" indent="-320400">
              <a:lnSpc>
                <a:spcPct val="100000"/>
              </a:lnSpc>
              <a:spcBef>
                <a:spcPts val="1000"/>
              </a:spcBef>
              <a:buFont typeface="Arial" panose="020B0604020202020204" pitchFamily="34" charset="0"/>
              <a:buChar char="•"/>
            </a:pPr>
            <a:r>
              <a:rPr lang="en-US" altLang="en-US" sz="2600" dirty="0"/>
              <a:t>Not safe to let guest kernel run in kernel mode too</a:t>
            </a:r>
          </a:p>
          <a:p>
            <a:pPr marL="622800" lvl="1" indent="-320400">
              <a:lnSpc>
                <a:spcPct val="100000"/>
              </a:lnSpc>
              <a:spcBef>
                <a:spcPts val="1000"/>
              </a:spcBef>
              <a:buFont typeface="Arial" panose="020B0604020202020204" pitchFamily="34" charset="0"/>
              <a:buChar char="•"/>
            </a:pPr>
            <a:r>
              <a:rPr lang="en-US" altLang="en-US" sz="2600" dirty="0"/>
              <a:t>So V</a:t>
            </a:r>
            <a:r>
              <a:rPr lang="en-US" altLang="en-US" sz="100" dirty="0"/>
              <a:t> </a:t>
            </a:r>
            <a:r>
              <a:rPr lang="en-US" altLang="en-US" sz="2600" dirty="0"/>
              <a:t>M needs two modes – virtual user mode and virtual kernel mode</a:t>
            </a:r>
          </a:p>
          <a:p>
            <a:pPr marL="1144800" lvl="2" indent="-230400">
              <a:lnSpc>
                <a:spcPct val="100000"/>
              </a:lnSpc>
              <a:spcBef>
                <a:spcPts val="1000"/>
              </a:spcBef>
              <a:buFont typeface="Arial" panose="020B0604020202020204" pitchFamily="34" charset="0"/>
              <a:buChar char="•"/>
            </a:pPr>
            <a:r>
              <a:rPr lang="en-US" altLang="en-US" sz="2400" dirty="0"/>
              <a:t>Both of which run in real user mode</a:t>
            </a:r>
          </a:p>
          <a:p>
            <a:pPr marL="622800" lvl="1" indent="-320400">
              <a:lnSpc>
                <a:spcPct val="100000"/>
              </a:lnSpc>
              <a:spcBef>
                <a:spcPts val="1000"/>
              </a:spcBef>
              <a:buFont typeface="Arial" panose="020B0604020202020204" pitchFamily="34" charset="0"/>
              <a:buChar char="•"/>
            </a:pPr>
            <a:r>
              <a:rPr lang="en-US" altLang="en-US" sz="2600" dirty="0"/>
              <a:t>Actions in guest that usually cause switch to kernel mode must cause switch to virtual kernel mode</a:t>
            </a:r>
          </a:p>
        </p:txBody>
      </p:sp>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9471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Trap-and-Emulate</a:t>
            </a:r>
            <a:endParaRPr lang="en-IN" sz="1000" dirty="0"/>
          </a:p>
        </p:txBody>
      </p:sp>
      <p:sp>
        <p:nvSpPr>
          <p:cNvPr id="3" name="Content Placeholder 2"/>
          <p:cNvSpPr>
            <a:spLocks noGrp="1"/>
          </p:cNvSpPr>
          <p:nvPr>
            <p:ph sz="quarter" idx="12"/>
          </p:nvPr>
        </p:nvSpPr>
        <p:spPr>
          <a:xfrm>
            <a:off x="332508" y="1594379"/>
            <a:ext cx="8470180" cy="4390786"/>
          </a:xfrm>
        </p:spPr>
        <p:txBody>
          <a:bodyPr>
            <a:normAutofit/>
          </a:bodyPr>
          <a:lstStyle/>
          <a:p>
            <a:pPr marL="291600" indent="-291600">
              <a:lnSpc>
                <a:spcPct val="100000"/>
              </a:lnSpc>
              <a:buFont typeface="Arial" panose="020B0604020202020204" pitchFamily="34" charset="0"/>
              <a:buChar char="•"/>
            </a:pPr>
            <a:r>
              <a:rPr lang="en-US" altLang="en-US" sz="1800" dirty="0"/>
              <a:t>How does switch from virtual user mode to virtual kernel mode occur?</a:t>
            </a:r>
          </a:p>
          <a:p>
            <a:pPr marL="622800" lvl="1" indent="-320400">
              <a:lnSpc>
                <a:spcPct val="100000"/>
              </a:lnSpc>
              <a:spcBef>
                <a:spcPts val="1000"/>
              </a:spcBef>
              <a:buFont typeface="Arial" panose="020B0604020202020204" pitchFamily="34" charset="0"/>
              <a:buChar char="•"/>
            </a:pPr>
            <a:r>
              <a:rPr lang="en-US" altLang="en-US" sz="1600" dirty="0"/>
              <a:t>Attempting a privileged instruction in user mode causes an error -&gt; trap</a:t>
            </a:r>
          </a:p>
          <a:p>
            <a:pPr marL="622800" lvl="1" indent="-320400">
              <a:lnSpc>
                <a:spcPct val="100000"/>
              </a:lnSpc>
              <a:spcBef>
                <a:spcPts val="1000"/>
              </a:spcBef>
              <a:buFont typeface="Arial" panose="020B0604020202020204" pitchFamily="34" charset="0"/>
              <a:buChar char="•"/>
            </a:pPr>
            <a:r>
              <a:rPr lang="en-US" altLang="en-US" sz="1600" dirty="0"/>
              <a:t>V</a:t>
            </a:r>
            <a:r>
              <a:rPr lang="en-US" altLang="en-US" sz="100" dirty="0"/>
              <a:t> </a:t>
            </a:r>
            <a:r>
              <a:rPr lang="en-US" altLang="en-US" sz="1600" dirty="0"/>
              <a:t>M</a:t>
            </a:r>
            <a:r>
              <a:rPr lang="en-US" altLang="en-US" sz="100" dirty="0"/>
              <a:t> </a:t>
            </a:r>
            <a:r>
              <a:rPr lang="en-US" altLang="en-US" sz="1600" dirty="0" err="1"/>
              <a:t>M</a:t>
            </a:r>
            <a:r>
              <a:rPr lang="en-US" altLang="en-US" sz="1600" dirty="0"/>
              <a:t> gains control, analyzes error, executes operation as attempted by guest</a:t>
            </a:r>
          </a:p>
          <a:p>
            <a:pPr marL="622800" lvl="1" indent="-320400">
              <a:lnSpc>
                <a:spcPct val="100000"/>
              </a:lnSpc>
              <a:spcBef>
                <a:spcPts val="1000"/>
              </a:spcBef>
              <a:buFont typeface="Arial" panose="020B0604020202020204" pitchFamily="34" charset="0"/>
              <a:buChar char="•"/>
            </a:pPr>
            <a:r>
              <a:rPr lang="en-US" altLang="en-US" sz="1600" dirty="0"/>
              <a:t>Returns control to guest in user mode</a:t>
            </a:r>
          </a:p>
          <a:p>
            <a:pPr marL="622800" lvl="1" indent="-320400">
              <a:lnSpc>
                <a:spcPct val="100000"/>
              </a:lnSpc>
              <a:spcBef>
                <a:spcPts val="1000"/>
              </a:spcBef>
              <a:buFont typeface="Arial" panose="020B0604020202020204" pitchFamily="34" charset="0"/>
              <a:buChar char="•"/>
            </a:pPr>
            <a:r>
              <a:rPr lang="en-US" altLang="en-US" sz="1600" dirty="0"/>
              <a:t>Known as</a:t>
            </a:r>
            <a:r>
              <a:rPr lang="en-US" altLang="en-US" sz="1600" b="1" dirty="0">
                <a:solidFill>
                  <a:srgbClr val="3366FF"/>
                </a:solidFill>
              </a:rPr>
              <a:t> </a:t>
            </a:r>
            <a:r>
              <a:rPr lang="en-US" altLang="en-US" sz="1600" b="1" dirty="0">
                <a:solidFill>
                  <a:srgbClr val="002060"/>
                </a:solidFill>
              </a:rPr>
              <a:t>trap-and-emulate</a:t>
            </a:r>
          </a:p>
          <a:p>
            <a:pPr marL="622800" lvl="1" indent="-320400">
              <a:lnSpc>
                <a:spcPct val="100000"/>
              </a:lnSpc>
              <a:spcBef>
                <a:spcPts val="1000"/>
              </a:spcBef>
              <a:buFont typeface="Arial" panose="020B0604020202020204" pitchFamily="34" charset="0"/>
              <a:buChar char="•"/>
            </a:pPr>
            <a:r>
              <a:rPr lang="en-US" altLang="en-US" sz="1600" dirty="0"/>
              <a:t>Most virtualization products use this at least in part</a:t>
            </a:r>
          </a:p>
          <a:p>
            <a:pPr marL="291600" indent="-291600">
              <a:lnSpc>
                <a:spcPct val="100000"/>
              </a:lnSpc>
              <a:buFont typeface="Arial" panose="020B0604020202020204" pitchFamily="34" charset="0"/>
              <a:buChar char="•"/>
            </a:pPr>
            <a:r>
              <a:rPr lang="en-US" altLang="en-US" sz="1800" dirty="0"/>
              <a:t>User mode code in guest runs at same speed as if not a guest</a:t>
            </a:r>
          </a:p>
          <a:p>
            <a:pPr marL="291600" indent="-291600">
              <a:lnSpc>
                <a:spcPct val="100000"/>
              </a:lnSpc>
              <a:buFont typeface="Arial" panose="020B0604020202020204" pitchFamily="34" charset="0"/>
              <a:buChar char="•"/>
            </a:pPr>
            <a:r>
              <a:rPr lang="en-US" altLang="en-US" sz="1800" dirty="0"/>
              <a:t>But kernel mode privilege mode code runs slower due to trap-and-emulate</a:t>
            </a:r>
          </a:p>
          <a:p>
            <a:pPr marL="622800" lvl="1" indent="-320400">
              <a:lnSpc>
                <a:spcPct val="100000"/>
              </a:lnSpc>
              <a:spcBef>
                <a:spcPts val="1000"/>
              </a:spcBef>
              <a:buFont typeface="Arial" panose="020B0604020202020204" pitchFamily="34" charset="0"/>
              <a:buChar char="•"/>
            </a:pPr>
            <a:r>
              <a:rPr lang="en-US" altLang="en-US" sz="1600" dirty="0"/>
              <a:t>Especially a problem when multiple guests running, each needing trap-and-emulate</a:t>
            </a:r>
          </a:p>
          <a:p>
            <a:pPr marL="291600" indent="-291600">
              <a:lnSpc>
                <a:spcPct val="100000"/>
              </a:lnSpc>
              <a:buFont typeface="Arial" panose="020B0604020202020204" pitchFamily="34" charset="0"/>
              <a:buChar char="•"/>
            </a:pPr>
            <a:r>
              <a:rPr lang="en-US" altLang="en-US" sz="1800" dirty="0"/>
              <a:t>C</a:t>
            </a:r>
            <a:r>
              <a:rPr lang="en-US" altLang="en-US" sz="100" dirty="0"/>
              <a:t> </a:t>
            </a:r>
            <a:r>
              <a:rPr lang="en-US" altLang="en-US" sz="1800" dirty="0"/>
              <a:t>P</a:t>
            </a:r>
            <a:r>
              <a:rPr lang="en-US" altLang="en-US" sz="100" dirty="0"/>
              <a:t> </a:t>
            </a:r>
            <a:r>
              <a:rPr lang="en-US" altLang="en-US" sz="1800" dirty="0"/>
              <a:t>Us adding hardware support, mode C</a:t>
            </a:r>
            <a:r>
              <a:rPr lang="en-US" altLang="en-US" sz="100" dirty="0"/>
              <a:t> </a:t>
            </a:r>
            <a:r>
              <a:rPr lang="en-US" altLang="en-US" sz="1800" dirty="0"/>
              <a:t>P</a:t>
            </a:r>
            <a:r>
              <a:rPr lang="en-US" altLang="en-US" sz="100" dirty="0"/>
              <a:t> </a:t>
            </a:r>
            <a:r>
              <a:rPr lang="en-US" altLang="en-US" sz="1800" dirty="0"/>
              <a:t>U modes to improve virtualization performance</a:t>
            </a:r>
          </a:p>
        </p:txBody>
      </p:sp>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3253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000" dirty="0"/>
              <a:t>Trap-and-Emulate Virtualization Implementation</a:t>
            </a:r>
            <a:endParaRPr lang="en-IN" sz="3000" dirty="0"/>
          </a:p>
        </p:txBody>
      </p:sp>
      <p:pic>
        <p:nvPicPr>
          <p:cNvPr id="7" name="Content Placeholder 6" descr="Diagram shows phases of trap-and-emulate method like guest in user mode attempting to execute privileged instruction, trap to V M M in kernel mode, emulate action, update V C P U, and return to user mode."/>
          <p:cNvPicPr>
            <a:picLocks noGrp="1" noChangeAspect="1"/>
          </p:cNvPicPr>
          <p:nvPr>
            <p:ph sz="quarter" idx="12"/>
          </p:nvPr>
        </p:nvPicPr>
        <p:blipFill>
          <a:blip r:embed="rId2"/>
          <a:stretch>
            <a:fillRect/>
          </a:stretch>
        </p:blipFill>
        <p:spPr>
          <a:xfrm>
            <a:off x="927610" y="1873298"/>
            <a:ext cx="7279255" cy="4011516"/>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9138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Building Block – Binary Translation</a:t>
            </a:r>
            <a:endParaRPr lang="en-IN"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2600" dirty="0"/>
              <a:t>Some C</a:t>
            </a:r>
            <a:r>
              <a:rPr lang="en-US" altLang="en-US" sz="100" dirty="0"/>
              <a:t> </a:t>
            </a:r>
            <a:r>
              <a:rPr lang="en-US" altLang="en-US" sz="2600" dirty="0"/>
              <a:t>P</a:t>
            </a:r>
            <a:r>
              <a:rPr lang="en-US" altLang="en-US" sz="100" dirty="0"/>
              <a:t> </a:t>
            </a:r>
            <a:r>
              <a:rPr lang="en-US" altLang="en-US" sz="2600" dirty="0"/>
              <a:t>Us don’t have clean separation between privileged and nonprivileged instructions</a:t>
            </a:r>
          </a:p>
          <a:p>
            <a:pPr marL="622800" lvl="1" indent="-320400">
              <a:lnSpc>
                <a:spcPct val="100000"/>
              </a:lnSpc>
              <a:spcBef>
                <a:spcPts val="1000"/>
              </a:spcBef>
              <a:buFont typeface="Arial" panose="020B0604020202020204" pitchFamily="34" charset="0"/>
              <a:buChar char="•"/>
            </a:pPr>
            <a:r>
              <a:rPr lang="en-US" altLang="en-US" dirty="0"/>
              <a:t>Earlier Intel x86 C</a:t>
            </a:r>
            <a:r>
              <a:rPr lang="en-US" altLang="en-US" sz="100" dirty="0"/>
              <a:t> </a:t>
            </a:r>
            <a:r>
              <a:rPr lang="en-US" altLang="en-US" dirty="0"/>
              <a:t>P</a:t>
            </a:r>
            <a:r>
              <a:rPr lang="en-US" altLang="en-US" sz="100" dirty="0"/>
              <a:t> </a:t>
            </a:r>
            <a:r>
              <a:rPr lang="en-US" altLang="en-US" dirty="0"/>
              <a:t>Us are among them</a:t>
            </a:r>
          </a:p>
          <a:p>
            <a:pPr marL="1144800" lvl="2" indent="-230400">
              <a:lnSpc>
                <a:spcPct val="100000"/>
              </a:lnSpc>
              <a:spcBef>
                <a:spcPts val="1000"/>
              </a:spcBef>
              <a:buFont typeface="Arial" panose="020B0604020202020204" pitchFamily="34" charset="0"/>
              <a:buChar char="•"/>
            </a:pPr>
            <a:r>
              <a:rPr lang="en-US" altLang="en-US" sz="2200" dirty="0"/>
              <a:t>Earliest Intel C</a:t>
            </a:r>
            <a:r>
              <a:rPr lang="en-US" altLang="en-US" sz="100" dirty="0"/>
              <a:t> </a:t>
            </a:r>
            <a:r>
              <a:rPr lang="en-US" altLang="en-US" sz="2200" dirty="0"/>
              <a:t>P</a:t>
            </a:r>
            <a:r>
              <a:rPr lang="en-US" altLang="en-US" sz="100" dirty="0"/>
              <a:t> </a:t>
            </a:r>
            <a:r>
              <a:rPr lang="en-US" altLang="en-US" sz="2200" dirty="0"/>
              <a:t>U designed for a calculator</a:t>
            </a:r>
          </a:p>
          <a:p>
            <a:pPr marL="622800" lvl="1" indent="-320400">
              <a:lnSpc>
                <a:spcPct val="100000"/>
              </a:lnSpc>
              <a:spcBef>
                <a:spcPts val="1000"/>
              </a:spcBef>
              <a:buFont typeface="Arial" panose="020B0604020202020204" pitchFamily="34" charset="0"/>
              <a:buChar char="•"/>
            </a:pPr>
            <a:r>
              <a:rPr lang="en-US" altLang="en-US" dirty="0"/>
              <a:t>Backward compatibility means difficult to improve</a:t>
            </a:r>
          </a:p>
          <a:p>
            <a:pPr marL="622800" lvl="1" indent="-320400">
              <a:lnSpc>
                <a:spcPct val="100000"/>
              </a:lnSpc>
              <a:spcBef>
                <a:spcPts val="1000"/>
              </a:spcBef>
              <a:buFont typeface="Arial" panose="020B0604020202020204" pitchFamily="34" charset="0"/>
              <a:buChar char="•"/>
            </a:pPr>
            <a:r>
              <a:rPr lang="en-US" altLang="en-US" dirty="0"/>
              <a:t>Consider Intel x86 </a:t>
            </a:r>
            <a:r>
              <a:rPr lang="en-US" altLang="en-US" b="1" dirty="0" err="1">
                <a:cs typeface="Courier New" panose="02070309020205020404" pitchFamily="49" charset="0"/>
              </a:rPr>
              <a:t>popf</a:t>
            </a:r>
            <a:r>
              <a:rPr lang="en-US" altLang="en-US" dirty="0"/>
              <a:t> instruction</a:t>
            </a:r>
          </a:p>
          <a:p>
            <a:pPr marL="1144800" lvl="2" indent="-230400">
              <a:lnSpc>
                <a:spcPct val="100000"/>
              </a:lnSpc>
              <a:spcBef>
                <a:spcPts val="1000"/>
              </a:spcBef>
              <a:buFont typeface="Arial" panose="020B0604020202020204" pitchFamily="34" charset="0"/>
              <a:buChar char="•"/>
            </a:pPr>
            <a:r>
              <a:rPr lang="en-US" altLang="en-US" sz="2200" dirty="0"/>
              <a:t>Loads C</a:t>
            </a:r>
            <a:r>
              <a:rPr lang="en-US" altLang="en-US" sz="100" dirty="0"/>
              <a:t> </a:t>
            </a:r>
            <a:r>
              <a:rPr lang="en-US" altLang="en-US" sz="2200" dirty="0"/>
              <a:t>P</a:t>
            </a:r>
            <a:r>
              <a:rPr lang="en-US" altLang="en-US" sz="100" dirty="0"/>
              <a:t> </a:t>
            </a:r>
            <a:r>
              <a:rPr lang="en-US" altLang="en-US" sz="2200" dirty="0"/>
              <a:t>U flags register from contents of the stack</a:t>
            </a:r>
          </a:p>
          <a:p>
            <a:pPr marL="1144800" lvl="2" indent="-230400">
              <a:lnSpc>
                <a:spcPct val="100000"/>
              </a:lnSpc>
              <a:spcBef>
                <a:spcPts val="1000"/>
              </a:spcBef>
              <a:buFont typeface="Arial" panose="020B0604020202020204" pitchFamily="34" charset="0"/>
              <a:buChar char="•"/>
            </a:pPr>
            <a:r>
              <a:rPr lang="en-US" altLang="en-US" sz="2200" dirty="0"/>
              <a:t>If C</a:t>
            </a:r>
            <a:r>
              <a:rPr lang="en-US" altLang="en-US" sz="100" dirty="0"/>
              <a:t> </a:t>
            </a:r>
            <a:r>
              <a:rPr lang="en-US" altLang="en-US" sz="2200" dirty="0"/>
              <a:t>P</a:t>
            </a:r>
            <a:r>
              <a:rPr lang="en-US" altLang="en-US" sz="100" dirty="0"/>
              <a:t> </a:t>
            </a:r>
            <a:r>
              <a:rPr lang="en-US" altLang="en-US" sz="2200" dirty="0"/>
              <a:t>U in privileged mode -&gt; all flags replaced</a:t>
            </a:r>
          </a:p>
          <a:p>
            <a:pPr marL="1144800" lvl="2" indent="-230400">
              <a:lnSpc>
                <a:spcPct val="100000"/>
              </a:lnSpc>
              <a:spcBef>
                <a:spcPts val="1000"/>
              </a:spcBef>
              <a:buFont typeface="Arial" panose="020B0604020202020204" pitchFamily="34" charset="0"/>
              <a:buChar char="•"/>
            </a:pPr>
            <a:r>
              <a:rPr lang="en-US" altLang="en-US" sz="2200" dirty="0"/>
              <a:t>If C</a:t>
            </a:r>
            <a:r>
              <a:rPr lang="en-US" altLang="en-US" sz="100" dirty="0"/>
              <a:t> </a:t>
            </a:r>
            <a:r>
              <a:rPr lang="en-US" altLang="en-US" sz="2200" dirty="0"/>
              <a:t>P</a:t>
            </a:r>
            <a:r>
              <a:rPr lang="en-US" altLang="en-US" sz="100" dirty="0"/>
              <a:t> </a:t>
            </a:r>
            <a:r>
              <a:rPr lang="en-US" altLang="en-US" sz="2200" dirty="0"/>
              <a:t>U in user mode -&gt; on some flags replaced</a:t>
            </a:r>
          </a:p>
          <a:p>
            <a:pPr marL="1602000" lvl="3" indent="-230400">
              <a:lnSpc>
                <a:spcPct val="100000"/>
              </a:lnSpc>
              <a:spcBef>
                <a:spcPts val="1000"/>
              </a:spcBef>
              <a:buFont typeface="Arial" panose="020B0604020202020204" pitchFamily="34" charset="0"/>
              <a:buChar char="•"/>
            </a:pPr>
            <a:r>
              <a:rPr lang="en-US" altLang="en-US" sz="2000" dirty="0"/>
              <a:t>No trap is generated</a:t>
            </a:r>
          </a:p>
        </p:txBody>
      </p:sp>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8326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Binary Translation </a:t>
            </a:r>
            <a:r>
              <a:rPr lang="en-US" altLang="en-US" sz="1000" dirty="0"/>
              <a:t>1</a:t>
            </a:r>
            <a:endParaRPr lang="en-IN" sz="1000" dirty="0"/>
          </a:p>
        </p:txBody>
      </p:sp>
      <p:sp>
        <p:nvSpPr>
          <p:cNvPr id="3" name="Content Placeholder 2"/>
          <p:cNvSpPr>
            <a:spLocks noGrp="1"/>
          </p:cNvSpPr>
          <p:nvPr>
            <p:ph sz="quarter" idx="12"/>
          </p:nvPr>
        </p:nvSpPr>
        <p:spPr>
          <a:xfrm>
            <a:off x="332508" y="1680010"/>
            <a:ext cx="8470180" cy="1309044"/>
          </a:xfrm>
        </p:spPr>
        <p:txBody>
          <a:bodyPr>
            <a:normAutofit lnSpcReduction="10000"/>
          </a:bodyPr>
          <a:lstStyle/>
          <a:p>
            <a:pPr marL="291600" indent="-291600">
              <a:lnSpc>
                <a:spcPct val="100000"/>
              </a:lnSpc>
              <a:buFont typeface="Arial" panose="020B0604020202020204" pitchFamily="34" charset="0"/>
              <a:buChar char="•"/>
              <a:defRPr/>
            </a:pPr>
            <a:r>
              <a:rPr lang="en-US" sz="2200" dirty="0">
                <a:ea typeface="ＭＳ Ｐゴシック" charset="0"/>
              </a:rPr>
              <a:t>Other similar problem instructions we will call </a:t>
            </a:r>
            <a:r>
              <a:rPr lang="en-US" sz="2200" b="1" i="1" dirty="0">
                <a:ea typeface="ＭＳ Ｐゴシック" charset="0"/>
              </a:rPr>
              <a:t>special instructions</a:t>
            </a:r>
            <a:endParaRPr lang="en-US" sz="2200" b="1" dirty="0">
              <a:ea typeface="ＭＳ Ｐゴシック" charset="0"/>
            </a:endParaRP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rPr>
              <a:t>Caused trap-and-emulate method considered impossible until 19</a:t>
            </a:r>
            <a:r>
              <a:rPr lang="en-US" sz="100" dirty="0">
                <a:ea typeface="ＭＳ Ｐゴシック" charset="0"/>
              </a:rPr>
              <a:t> </a:t>
            </a:r>
            <a:r>
              <a:rPr lang="en-US" sz="2000" dirty="0">
                <a:ea typeface="ＭＳ Ｐゴシック" charset="0"/>
              </a:rPr>
              <a:t>98</a:t>
            </a:r>
          </a:p>
          <a:p>
            <a:pPr marL="291600" indent="-291600">
              <a:lnSpc>
                <a:spcPct val="100000"/>
              </a:lnSpc>
              <a:buFont typeface="Arial" panose="020B0604020202020204" pitchFamily="34" charset="0"/>
              <a:buChar char="•"/>
              <a:defRPr/>
            </a:pPr>
            <a:r>
              <a:rPr lang="en-US" sz="2200" dirty="0">
                <a:ea typeface="ＭＳ Ｐゴシック" charset="0"/>
              </a:rPr>
              <a:t>Binary translation solves the problem</a:t>
            </a:r>
          </a:p>
        </p:txBody>
      </p:sp>
      <p:sp>
        <p:nvSpPr>
          <p:cNvPr id="6" name="Content Placeholder 5"/>
          <p:cNvSpPr>
            <a:spLocks noGrp="1"/>
          </p:cNvSpPr>
          <p:nvPr>
            <p:ph sz="quarter" idx="13"/>
          </p:nvPr>
        </p:nvSpPr>
        <p:spPr>
          <a:xfrm>
            <a:off x="332508" y="3007315"/>
            <a:ext cx="8470180" cy="1317641"/>
          </a:xfrm>
        </p:spPr>
        <p:txBody>
          <a:bodyPr>
            <a:normAutofit/>
          </a:bodyPr>
          <a:lstStyle/>
          <a:p>
            <a:pPr marL="804672" lvl="1" indent="-411480">
              <a:lnSpc>
                <a:spcPct val="100000"/>
              </a:lnSpc>
              <a:spcBef>
                <a:spcPts val="1000"/>
              </a:spcBef>
              <a:buFont typeface="+mj-lt"/>
              <a:buAutoNum type="arabicPeriod"/>
              <a:defRPr/>
            </a:pPr>
            <a:r>
              <a:rPr lang="en-US" sz="2000" dirty="0">
                <a:ea typeface="ＭＳ Ｐゴシック" charset="0"/>
              </a:rPr>
              <a:t>Basics are simple, but implementation very complex</a:t>
            </a:r>
          </a:p>
          <a:p>
            <a:pPr marL="804672" lvl="1" indent="-411480">
              <a:lnSpc>
                <a:spcPct val="100000"/>
              </a:lnSpc>
              <a:spcBef>
                <a:spcPts val="1000"/>
              </a:spcBef>
              <a:buFont typeface="+mj-lt"/>
              <a:buAutoNum type="arabicPeriod"/>
              <a:defRPr/>
            </a:pPr>
            <a:r>
              <a:rPr lang="en-US" sz="2000" dirty="0">
                <a:ea typeface="ＭＳ Ｐゴシック" charset="0"/>
              </a:rPr>
              <a:t>If guest V</a:t>
            </a:r>
            <a:r>
              <a:rPr lang="en-US" sz="100" dirty="0">
                <a:ea typeface="ＭＳ Ｐゴシック" charset="0"/>
              </a:rPr>
              <a:t> </a:t>
            </a:r>
            <a:r>
              <a:rPr lang="en-US" sz="2000" dirty="0">
                <a:ea typeface="ＭＳ Ｐゴシック" charset="0"/>
              </a:rPr>
              <a:t>C</a:t>
            </a:r>
            <a:r>
              <a:rPr lang="en-US" sz="100" dirty="0">
                <a:ea typeface="ＭＳ Ｐゴシック" charset="0"/>
              </a:rPr>
              <a:t> </a:t>
            </a:r>
            <a:r>
              <a:rPr lang="en-US" sz="2000" dirty="0">
                <a:ea typeface="ＭＳ Ｐゴシック" charset="0"/>
              </a:rPr>
              <a:t>P</a:t>
            </a:r>
            <a:r>
              <a:rPr lang="en-US" sz="100" dirty="0">
                <a:ea typeface="ＭＳ Ｐゴシック" charset="0"/>
              </a:rPr>
              <a:t> </a:t>
            </a:r>
            <a:r>
              <a:rPr lang="en-US" sz="2000" dirty="0">
                <a:ea typeface="ＭＳ Ｐゴシック" charset="0"/>
              </a:rPr>
              <a:t>U is in user mode, guest can run instructions natively</a:t>
            </a:r>
          </a:p>
          <a:p>
            <a:pPr marL="804672" lvl="1" indent="-411480">
              <a:lnSpc>
                <a:spcPct val="100000"/>
              </a:lnSpc>
              <a:spcBef>
                <a:spcPts val="1000"/>
              </a:spcBef>
              <a:buFont typeface="+mj-lt"/>
              <a:buAutoNum type="arabicPeriod"/>
              <a:defRPr/>
            </a:pPr>
            <a:r>
              <a:rPr lang="en-US" sz="2000" dirty="0">
                <a:ea typeface="ＭＳ Ｐゴシック" charset="0"/>
              </a:rPr>
              <a:t>If guest V</a:t>
            </a:r>
            <a:r>
              <a:rPr lang="en-US" sz="100" dirty="0">
                <a:ea typeface="ＭＳ Ｐゴシック" charset="0"/>
              </a:rPr>
              <a:t> </a:t>
            </a:r>
            <a:r>
              <a:rPr lang="en-US" sz="2000" dirty="0">
                <a:ea typeface="ＭＳ Ｐゴシック" charset="0"/>
              </a:rPr>
              <a:t>C</a:t>
            </a:r>
            <a:r>
              <a:rPr lang="en-US" sz="100" dirty="0">
                <a:ea typeface="ＭＳ Ｐゴシック" charset="0"/>
              </a:rPr>
              <a:t> </a:t>
            </a:r>
            <a:r>
              <a:rPr lang="en-US" sz="2000" dirty="0">
                <a:ea typeface="ＭＳ Ｐゴシック" charset="0"/>
              </a:rPr>
              <a:t>P</a:t>
            </a:r>
            <a:r>
              <a:rPr lang="en-US" sz="100" dirty="0">
                <a:ea typeface="ＭＳ Ｐゴシック" charset="0"/>
              </a:rPr>
              <a:t> </a:t>
            </a:r>
            <a:r>
              <a:rPr lang="en-US" sz="2000" dirty="0">
                <a:ea typeface="ＭＳ Ｐゴシック" charset="0"/>
              </a:rPr>
              <a:t>U in kernel mode (guest believes it is in kernel mode)</a:t>
            </a:r>
          </a:p>
        </p:txBody>
      </p:sp>
      <p:sp>
        <p:nvSpPr>
          <p:cNvPr id="7" name="Content Placeholder 6"/>
          <p:cNvSpPr>
            <a:spLocks noGrp="1"/>
          </p:cNvSpPr>
          <p:nvPr>
            <p:ph sz="quarter" idx="14"/>
          </p:nvPr>
        </p:nvSpPr>
        <p:spPr>
          <a:xfrm>
            <a:off x="332508" y="4366967"/>
            <a:ext cx="8470180" cy="1719815"/>
          </a:xfrm>
        </p:spPr>
        <p:txBody>
          <a:bodyPr>
            <a:normAutofit/>
          </a:bodyPr>
          <a:lstStyle/>
          <a:p>
            <a:pPr marL="1143000" lvl="2" indent="-411480">
              <a:lnSpc>
                <a:spcPct val="100000"/>
              </a:lnSpc>
              <a:spcBef>
                <a:spcPts val="1000"/>
              </a:spcBef>
              <a:buFont typeface="+mj-lt"/>
              <a:buAutoNum type="arabicPeriod"/>
              <a:defRPr/>
            </a:pPr>
            <a:r>
              <a:rPr lang="en-US" sz="1800" dirty="0">
                <a:ea typeface="ＭＳ Ｐゴシック" charset="0"/>
              </a:rPr>
              <a:t>V</a:t>
            </a:r>
            <a:r>
              <a:rPr lang="en-US" sz="100" dirty="0">
                <a:ea typeface="ＭＳ Ｐゴシック" charset="0"/>
              </a:rPr>
              <a:t> </a:t>
            </a:r>
            <a:r>
              <a:rPr lang="en-US" sz="1800" dirty="0">
                <a:ea typeface="ＭＳ Ｐゴシック" charset="0"/>
              </a:rPr>
              <a:t>M</a:t>
            </a:r>
            <a:r>
              <a:rPr lang="en-US" sz="100" dirty="0">
                <a:ea typeface="ＭＳ Ｐゴシック" charset="0"/>
              </a:rPr>
              <a:t> </a:t>
            </a:r>
            <a:r>
              <a:rPr lang="en-US" sz="1800" dirty="0" err="1">
                <a:ea typeface="ＭＳ Ｐゴシック" charset="0"/>
              </a:rPr>
              <a:t>M</a:t>
            </a:r>
            <a:r>
              <a:rPr lang="en-US" sz="1800" dirty="0">
                <a:ea typeface="ＭＳ Ｐゴシック" charset="0"/>
              </a:rPr>
              <a:t> examines every instruction guest is about to execute by reading a few instructions ahead of program counter</a:t>
            </a:r>
          </a:p>
          <a:p>
            <a:pPr marL="1143000" lvl="2" indent="-411480">
              <a:lnSpc>
                <a:spcPct val="100000"/>
              </a:lnSpc>
              <a:spcBef>
                <a:spcPts val="1000"/>
              </a:spcBef>
              <a:buFont typeface="+mj-lt"/>
              <a:buAutoNum type="arabicPeriod"/>
              <a:defRPr/>
            </a:pPr>
            <a:r>
              <a:rPr lang="en-US" sz="1800" dirty="0">
                <a:ea typeface="ＭＳ Ｐゴシック" charset="0"/>
              </a:rPr>
              <a:t>Non-special-instructions run natively</a:t>
            </a:r>
          </a:p>
          <a:p>
            <a:pPr marL="1143000" lvl="2" indent="-411480">
              <a:lnSpc>
                <a:spcPct val="100000"/>
              </a:lnSpc>
              <a:spcBef>
                <a:spcPts val="1000"/>
              </a:spcBef>
              <a:buFont typeface="+mj-lt"/>
              <a:buAutoNum type="arabicPeriod"/>
              <a:defRPr/>
            </a:pPr>
            <a:r>
              <a:rPr lang="en-US" sz="1800" dirty="0">
                <a:ea typeface="ＭＳ Ｐゴシック" charset="0"/>
              </a:rPr>
              <a:t>Special instructions translated into new set of instructions that perform equivalent task (for example changing the flags in the V</a:t>
            </a:r>
            <a:r>
              <a:rPr lang="en-US" sz="100" dirty="0">
                <a:ea typeface="ＭＳ Ｐゴシック" charset="0"/>
              </a:rPr>
              <a:t> </a:t>
            </a:r>
            <a:r>
              <a:rPr lang="en-US" sz="1800" dirty="0">
                <a:ea typeface="ＭＳ Ｐゴシック" charset="0"/>
              </a:rPr>
              <a:t>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a:t>
            </a:r>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2452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Binary Translation </a:t>
            </a:r>
            <a:r>
              <a:rPr lang="en-US" altLang="en-US" sz="1000" dirty="0"/>
              <a:t>2</a:t>
            </a:r>
            <a:endParaRPr lang="en-IN" sz="1000" dirty="0"/>
          </a:p>
        </p:txBody>
      </p:sp>
      <p:sp>
        <p:nvSpPr>
          <p:cNvPr id="3" name="Content Placeholder 2"/>
          <p:cNvSpPr>
            <a:spLocks noGrp="1"/>
          </p:cNvSpPr>
          <p:nvPr>
            <p:ph sz="quarter" idx="12"/>
          </p:nvPr>
        </p:nvSpPr>
        <p:spPr>
          <a:xfrm>
            <a:off x="332508" y="1594379"/>
            <a:ext cx="8470180" cy="3930121"/>
          </a:xfrm>
        </p:spPr>
        <p:txBody>
          <a:bodyPr>
            <a:normAutofit/>
          </a:bodyPr>
          <a:lstStyle/>
          <a:p>
            <a:pPr marL="291600" indent="-291600">
              <a:lnSpc>
                <a:spcPct val="100000"/>
              </a:lnSpc>
              <a:buFont typeface="Arial" panose="020B0604020202020204" pitchFamily="34" charset="0"/>
              <a:buChar char="•"/>
              <a:defRPr/>
            </a:pPr>
            <a:r>
              <a:rPr lang="en-US" sz="2200" dirty="0">
                <a:ea typeface="ＭＳ Ｐゴシック" charset="0"/>
              </a:rPr>
              <a:t>Implemented by translation of code within 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err="1">
                <a:ea typeface="ＭＳ Ｐゴシック" charset="0"/>
              </a:rPr>
              <a:t>M</a:t>
            </a:r>
            <a:endParaRPr lang="en-US" sz="2200" dirty="0">
              <a:ea typeface="ＭＳ Ｐゴシック" charset="0"/>
            </a:endParaRPr>
          </a:p>
          <a:p>
            <a:pPr marL="291600" indent="-291600">
              <a:lnSpc>
                <a:spcPct val="100000"/>
              </a:lnSpc>
              <a:buFont typeface="Arial" panose="020B0604020202020204" pitchFamily="34" charset="0"/>
              <a:buChar char="•"/>
              <a:defRPr/>
            </a:pPr>
            <a:r>
              <a:rPr lang="en-US" sz="2200" dirty="0">
                <a:ea typeface="ＭＳ Ｐゴシック" charset="0"/>
              </a:rPr>
              <a:t>Code reads native instructions dynamically from guest, on demand, generates native binary code that executes in place of original code</a:t>
            </a:r>
          </a:p>
          <a:p>
            <a:pPr marL="291600" indent="-291600">
              <a:lnSpc>
                <a:spcPct val="100000"/>
              </a:lnSpc>
              <a:buFont typeface="Arial" panose="020B0604020202020204" pitchFamily="34" charset="0"/>
              <a:buChar char="•"/>
              <a:defRPr/>
            </a:pPr>
            <a:r>
              <a:rPr lang="en-US" sz="2200" dirty="0">
                <a:ea typeface="ＭＳ Ｐゴシック" charset="0"/>
              </a:rPr>
              <a:t>Performance of this method would be poor without optimizations</a:t>
            </a: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rPr>
              <a:t>Products like V</a:t>
            </a:r>
            <a:r>
              <a:rPr lang="en-US" sz="100" dirty="0">
                <a:ea typeface="ＭＳ Ｐゴシック" charset="0"/>
              </a:rPr>
              <a:t> </a:t>
            </a:r>
            <a:r>
              <a:rPr lang="en-US" sz="2000" dirty="0" err="1">
                <a:ea typeface="ＭＳ Ｐゴシック" charset="0"/>
              </a:rPr>
              <a:t>Mware</a:t>
            </a:r>
            <a:r>
              <a:rPr lang="en-US" sz="2000" dirty="0">
                <a:ea typeface="ＭＳ Ｐゴシック" charset="0"/>
              </a:rPr>
              <a:t> use caching</a:t>
            </a:r>
          </a:p>
          <a:p>
            <a:pPr marL="1144800" lvl="2" indent="-230400">
              <a:lnSpc>
                <a:spcPct val="100000"/>
              </a:lnSpc>
              <a:spcBef>
                <a:spcPts val="1000"/>
              </a:spcBef>
              <a:buFont typeface="Arial" panose="020B0604020202020204" pitchFamily="34" charset="0"/>
              <a:buChar char="•"/>
              <a:defRPr/>
            </a:pPr>
            <a:r>
              <a:rPr lang="en-US" sz="1800" dirty="0">
                <a:ea typeface="ＭＳ Ｐゴシック" charset="0"/>
              </a:rPr>
              <a:t>Translate once, and when guest executes code containing special instruction cached translation used instead of translating again</a:t>
            </a:r>
          </a:p>
          <a:p>
            <a:pPr marL="1144800" lvl="2" indent="-230400">
              <a:lnSpc>
                <a:spcPct val="100000"/>
              </a:lnSpc>
              <a:spcBef>
                <a:spcPts val="1000"/>
              </a:spcBef>
              <a:buFont typeface="Arial" panose="020B0604020202020204" pitchFamily="34" charset="0"/>
              <a:buChar char="•"/>
              <a:defRPr/>
            </a:pPr>
            <a:r>
              <a:rPr lang="en-US" sz="1800" dirty="0">
                <a:ea typeface="ＭＳ Ｐゴシック" charset="0"/>
              </a:rPr>
              <a:t>Testing showed booting Windows X</a:t>
            </a:r>
            <a:r>
              <a:rPr lang="en-IN" sz="100" dirty="0">
                <a:ea typeface="ＭＳ Ｐゴシック" charset="0"/>
              </a:rPr>
              <a:t> </a:t>
            </a:r>
            <a:r>
              <a:rPr lang="en-US" sz="1800" dirty="0">
                <a:ea typeface="ＭＳ Ｐゴシック" charset="0"/>
              </a:rPr>
              <a:t>P as guest caused 950,000 translations, at 3 microseconds each, or 3 second (5 %) slowdown over native</a:t>
            </a:r>
          </a:p>
        </p:txBody>
      </p:sp>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898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000" dirty="0"/>
              <a:t>Binary Translation Virtualization Implementation</a:t>
            </a:r>
            <a:endParaRPr lang="en-IN" sz="3000" dirty="0"/>
          </a:p>
        </p:txBody>
      </p:sp>
      <p:pic>
        <p:nvPicPr>
          <p:cNvPr id="7" name="Content Placeholder 6" descr="Diagram shows phases of binary translation technique like V M M reads instructions, guest in user mode running special instructions, V M M translate execute translation in kernel mode, update V C P U, and return to user mode."/>
          <p:cNvPicPr>
            <a:picLocks noGrp="1" noChangeAspect="1"/>
          </p:cNvPicPr>
          <p:nvPr>
            <p:ph sz="quarter" idx="12"/>
          </p:nvPr>
        </p:nvPicPr>
        <p:blipFill>
          <a:blip r:embed="rId2"/>
          <a:stretch>
            <a:fillRect/>
          </a:stretch>
        </p:blipFill>
        <p:spPr>
          <a:xfrm>
            <a:off x="936755" y="1903145"/>
            <a:ext cx="7260965" cy="3999323"/>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7893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Nested Page Tables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518554"/>
          </a:xfrm>
        </p:spPr>
        <p:txBody>
          <a:bodyPr>
            <a:noAutofit/>
          </a:bodyPr>
          <a:lstStyle/>
          <a:p>
            <a:pPr marL="291600" indent="-291600">
              <a:lnSpc>
                <a:spcPct val="100000"/>
              </a:lnSpc>
              <a:buFont typeface="Arial" panose="020B0604020202020204" pitchFamily="34" charset="0"/>
              <a:buChar char="•"/>
            </a:pPr>
            <a:r>
              <a:rPr lang="en-US" altLang="en-US" sz="1800" dirty="0"/>
              <a:t>Memory management another general challenge to V</a:t>
            </a:r>
            <a:r>
              <a:rPr lang="en-US" altLang="en-US" sz="100" dirty="0"/>
              <a:t> </a:t>
            </a:r>
            <a:r>
              <a:rPr lang="en-US" altLang="en-US" sz="1800" dirty="0"/>
              <a:t>M</a:t>
            </a:r>
            <a:r>
              <a:rPr lang="en-US" altLang="en-US" sz="100" dirty="0"/>
              <a:t> </a:t>
            </a:r>
            <a:r>
              <a:rPr lang="en-US" altLang="en-US" sz="1800" dirty="0" err="1"/>
              <a:t>M</a:t>
            </a:r>
            <a:r>
              <a:rPr lang="en-US" altLang="en-US" sz="1800" dirty="0"/>
              <a:t> implementations</a:t>
            </a:r>
          </a:p>
          <a:p>
            <a:pPr marL="291600" indent="-291600">
              <a:lnSpc>
                <a:spcPct val="100000"/>
              </a:lnSpc>
              <a:buFont typeface="Arial" panose="020B0604020202020204" pitchFamily="34" charset="0"/>
              <a:buChar char="•"/>
            </a:pPr>
            <a:r>
              <a:rPr lang="en-US" altLang="en-US" sz="1800" dirty="0"/>
              <a:t>How can V</a:t>
            </a:r>
            <a:r>
              <a:rPr lang="en-US" altLang="en-US" sz="100" dirty="0"/>
              <a:t> </a:t>
            </a:r>
            <a:r>
              <a:rPr lang="en-US" altLang="en-US" sz="1800" dirty="0"/>
              <a:t>M</a:t>
            </a:r>
            <a:r>
              <a:rPr lang="en-US" altLang="en-US" sz="100" dirty="0"/>
              <a:t> </a:t>
            </a:r>
            <a:r>
              <a:rPr lang="en-US" altLang="en-US" sz="1800" dirty="0" err="1"/>
              <a:t>M</a:t>
            </a:r>
            <a:r>
              <a:rPr lang="en-US" altLang="en-US" sz="1800" dirty="0"/>
              <a:t> keep page-table state for both guests believing they control the page tables and V</a:t>
            </a:r>
            <a:r>
              <a:rPr lang="en-US" altLang="en-US" sz="100" dirty="0"/>
              <a:t> </a:t>
            </a:r>
            <a:r>
              <a:rPr lang="en-US" altLang="en-US" sz="1800" dirty="0"/>
              <a:t>M</a:t>
            </a:r>
            <a:r>
              <a:rPr lang="en-US" altLang="en-US" sz="100" dirty="0"/>
              <a:t> </a:t>
            </a:r>
            <a:r>
              <a:rPr lang="en-US" altLang="en-US" sz="1800" dirty="0" err="1"/>
              <a:t>M</a:t>
            </a:r>
            <a:r>
              <a:rPr lang="en-US" altLang="en-US" sz="1800" dirty="0"/>
              <a:t> that does control the tables?</a:t>
            </a:r>
          </a:p>
          <a:p>
            <a:pPr marL="291600" indent="-291600">
              <a:lnSpc>
                <a:spcPct val="100000"/>
              </a:lnSpc>
              <a:buFont typeface="Arial" panose="020B0604020202020204" pitchFamily="34" charset="0"/>
              <a:buChar char="•"/>
            </a:pPr>
            <a:r>
              <a:rPr lang="en-US" altLang="en-US" sz="1800" dirty="0"/>
              <a:t>Common method (for trap-and-emulate and binary translation) is </a:t>
            </a:r>
            <a:r>
              <a:rPr lang="en-US" altLang="en-US" sz="1800" b="1" dirty="0">
                <a:solidFill>
                  <a:srgbClr val="002060"/>
                </a:solidFill>
              </a:rPr>
              <a:t>nested page</a:t>
            </a:r>
            <a:r>
              <a:rPr lang="en-US" altLang="en-US" sz="1800" dirty="0">
                <a:solidFill>
                  <a:srgbClr val="002060"/>
                </a:solidFill>
              </a:rPr>
              <a:t> </a:t>
            </a:r>
            <a:r>
              <a:rPr lang="en-US" altLang="en-US" sz="1800" b="1" dirty="0">
                <a:solidFill>
                  <a:srgbClr val="002060"/>
                </a:solidFill>
              </a:rPr>
              <a:t>tables</a:t>
            </a:r>
            <a:r>
              <a:rPr lang="en-US" altLang="en-US" sz="1800" dirty="0">
                <a:solidFill>
                  <a:srgbClr val="002060"/>
                </a:solidFill>
              </a:rPr>
              <a:t> </a:t>
            </a:r>
            <a:r>
              <a:rPr lang="en-US" altLang="en-US" sz="1800" dirty="0"/>
              <a:t>(</a:t>
            </a:r>
            <a:r>
              <a:rPr lang="en-US" altLang="en-US" sz="1800" b="1" dirty="0">
                <a:solidFill>
                  <a:srgbClr val="002060"/>
                </a:solidFill>
              </a:rPr>
              <a:t>N</a:t>
            </a:r>
            <a:r>
              <a:rPr lang="en-US" altLang="en-US" sz="100" b="1" dirty="0">
                <a:solidFill>
                  <a:srgbClr val="002060"/>
                </a:solidFill>
              </a:rPr>
              <a:t> </a:t>
            </a:r>
            <a:r>
              <a:rPr lang="en-US" altLang="en-US" sz="1800" b="1" dirty="0">
                <a:solidFill>
                  <a:srgbClr val="002060"/>
                </a:solidFill>
              </a:rPr>
              <a:t>P</a:t>
            </a:r>
            <a:r>
              <a:rPr lang="en-US" altLang="en-US" sz="100" b="1" dirty="0">
                <a:solidFill>
                  <a:srgbClr val="002060"/>
                </a:solidFill>
              </a:rPr>
              <a:t> </a:t>
            </a:r>
            <a:r>
              <a:rPr lang="en-US" altLang="en-US" sz="1800" b="1" dirty="0">
                <a:solidFill>
                  <a:srgbClr val="002060"/>
                </a:solidFill>
              </a:rPr>
              <a:t>Ts</a:t>
            </a:r>
            <a:r>
              <a:rPr lang="en-US" altLang="en-US" sz="1800" dirty="0"/>
              <a:t>) </a:t>
            </a:r>
          </a:p>
          <a:p>
            <a:pPr marL="622800" lvl="1" indent="-320400">
              <a:lnSpc>
                <a:spcPct val="100000"/>
              </a:lnSpc>
              <a:spcBef>
                <a:spcPts val="1000"/>
              </a:spcBef>
              <a:buFont typeface="Arial" panose="020B0604020202020204" pitchFamily="34" charset="0"/>
              <a:buChar char="•"/>
            </a:pPr>
            <a:r>
              <a:rPr lang="en-US" altLang="en-US" sz="1600" dirty="0"/>
              <a:t>Each guest maintains page tables to translate virtual to physical addresses</a:t>
            </a:r>
          </a:p>
          <a:p>
            <a:pPr marL="622800" lvl="1" indent="-320400">
              <a:lnSpc>
                <a:spcPct val="100000"/>
              </a:lnSpc>
              <a:spcBef>
                <a:spcPts val="1000"/>
              </a:spcBef>
              <a:buFont typeface="Arial" panose="020B0604020202020204" pitchFamily="34" charset="0"/>
              <a:buChar char="•"/>
            </a:pPr>
            <a:r>
              <a:rPr lang="en-US" altLang="en-US" sz="1600" dirty="0"/>
              <a:t>V</a:t>
            </a:r>
            <a:r>
              <a:rPr lang="en-US" altLang="en-US" sz="100" dirty="0"/>
              <a:t> </a:t>
            </a:r>
            <a:r>
              <a:rPr lang="en-US" altLang="en-US" sz="1600" dirty="0"/>
              <a:t>M</a:t>
            </a:r>
            <a:r>
              <a:rPr lang="en-US" altLang="en-US" sz="100" dirty="0"/>
              <a:t> </a:t>
            </a:r>
            <a:r>
              <a:rPr lang="en-US" altLang="en-US" sz="1600" dirty="0" err="1"/>
              <a:t>M</a:t>
            </a:r>
            <a:r>
              <a:rPr lang="en-US" altLang="en-US" sz="1600" dirty="0"/>
              <a:t> maintains per guest N</a:t>
            </a:r>
            <a:r>
              <a:rPr lang="en-US" altLang="en-US" sz="100" dirty="0"/>
              <a:t> </a:t>
            </a:r>
            <a:r>
              <a:rPr lang="en-US" altLang="en-US" sz="1600" dirty="0"/>
              <a:t>P</a:t>
            </a:r>
            <a:r>
              <a:rPr lang="en-US" altLang="en-US" sz="100" dirty="0"/>
              <a:t> </a:t>
            </a:r>
            <a:r>
              <a:rPr lang="en-US" altLang="en-US" sz="1600" dirty="0"/>
              <a:t>Ts to represent guest’s page-table state</a:t>
            </a:r>
          </a:p>
          <a:p>
            <a:pPr marL="1144800" lvl="2" indent="-230400">
              <a:lnSpc>
                <a:spcPct val="100000"/>
              </a:lnSpc>
              <a:spcBef>
                <a:spcPts val="1000"/>
              </a:spcBef>
              <a:buFont typeface="Arial" panose="020B0604020202020204" pitchFamily="34" charset="0"/>
              <a:buChar char="•"/>
            </a:pPr>
            <a:r>
              <a:rPr lang="en-US" altLang="en-US" sz="1400" dirty="0"/>
              <a:t>Just as V</a:t>
            </a:r>
            <a:r>
              <a:rPr lang="en-US" altLang="en-US" sz="100" dirty="0"/>
              <a:t> </a:t>
            </a:r>
            <a:r>
              <a:rPr lang="en-US" altLang="en-US" sz="1400" dirty="0"/>
              <a:t>C</a:t>
            </a:r>
            <a:r>
              <a:rPr lang="en-US" altLang="en-US" sz="100" dirty="0"/>
              <a:t> </a:t>
            </a:r>
            <a:r>
              <a:rPr lang="en-US" altLang="en-US" sz="1400" dirty="0"/>
              <a:t>P</a:t>
            </a:r>
            <a:r>
              <a:rPr lang="en-US" altLang="en-US" sz="100" dirty="0"/>
              <a:t> </a:t>
            </a:r>
            <a:r>
              <a:rPr lang="en-US" altLang="en-US" sz="1400" dirty="0"/>
              <a:t>U stores guest C</a:t>
            </a:r>
            <a:r>
              <a:rPr lang="en-US" altLang="en-US" sz="100" dirty="0"/>
              <a:t> </a:t>
            </a:r>
            <a:r>
              <a:rPr lang="en-US" altLang="en-US" sz="1400" dirty="0"/>
              <a:t>P</a:t>
            </a:r>
            <a:r>
              <a:rPr lang="en-US" altLang="en-US" sz="100" dirty="0"/>
              <a:t> </a:t>
            </a:r>
            <a:r>
              <a:rPr lang="en-US" altLang="en-US" sz="1400" dirty="0"/>
              <a:t>U state</a:t>
            </a:r>
          </a:p>
          <a:p>
            <a:pPr marL="622800" lvl="1" indent="-320400">
              <a:lnSpc>
                <a:spcPct val="100000"/>
              </a:lnSpc>
              <a:spcBef>
                <a:spcPts val="1000"/>
              </a:spcBef>
              <a:buFont typeface="Arial" panose="020B0604020202020204" pitchFamily="34" charset="0"/>
              <a:buChar char="•"/>
            </a:pPr>
            <a:r>
              <a:rPr lang="en-US" altLang="en-US" sz="1600" dirty="0"/>
              <a:t>When guest on C</a:t>
            </a:r>
            <a:r>
              <a:rPr lang="en-US" altLang="en-US" sz="100" dirty="0"/>
              <a:t> </a:t>
            </a:r>
            <a:r>
              <a:rPr lang="en-US" altLang="en-US" sz="1600" dirty="0"/>
              <a:t>P</a:t>
            </a:r>
            <a:r>
              <a:rPr lang="en-US" altLang="en-US" sz="100" dirty="0"/>
              <a:t> </a:t>
            </a:r>
            <a:r>
              <a:rPr lang="en-US" altLang="en-US" sz="1600" dirty="0"/>
              <a:t>U -&gt; V</a:t>
            </a:r>
            <a:r>
              <a:rPr lang="en-US" altLang="en-US" sz="100" dirty="0"/>
              <a:t> </a:t>
            </a:r>
            <a:r>
              <a:rPr lang="en-US" altLang="en-US" sz="1600" dirty="0"/>
              <a:t>M</a:t>
            </a:r>
            <a:r>
              <a:rPr lang="en-US" altLang="en-US" sz="100" dirty="0"/>
              <a:t> </a:t>
            </a:r>
            <a:r>
              <a:rPr lang="en-US" altLang="en-US" sz="1600" dirty="0" err="1"/>
              <a:t>M</a:t>
            </a:r>
            <a:r>
              <a:rPr lang="en-US" altLang="en-US" sz="1600" dirty="0"/>
              <a:t> makes that guest’s N</a:t>
            </a:r>
            <a:r>
              <a:rPr lang="en-US" altLang="en-US" sz="100" dirty="0"/>
              <a:t> </a:t>
            </a:r>
            <a:r>
              <a:rPr lang="en-US" altLang="en-US" sz="1600" dirty="0"/>
              <a:t>P</a:t>
            </a:r>
            <a:r>
              <a:rPr lang="en-US" altLang="en-US" sz="100" dirty="0"/>
              <a:t> </a:t>
            </a:r>
            <a:r>
              <a:rPr lang="en-US" altLang="en-US" sz="1600" dirty="0"/>
              <a:t>Ts the active system page tables</a:t>
            </a:r>
          </a:p>
          <a:p>
            <a:pPr marL="622800" lvl="1" indent="-320400">
              <a:lnSpc>
                <a:spcPct val="100000"/>
              </a:lnSpc>
              <a:spcBef>
                <a:spcPts val="1000"/>
              </a:spcBef>
              <a:buFont typeface="Arial" panose="020B0604020202020204" pitchFamily="34" charset="0"/>
              <a:buChar char="•"/>
            </a:pPr>
            <a:r>
              <a:rPr lang="en-US" altLang="en-US" sz="1600" dirty="0"/>
              <a:t>Guest tries to change page table -&gt; V</a:t>
            </a:r>
            <a:r>
              <a:rPr lang="en-US" altLang="en-US" sz="100" dirty="0"/>
              <a:t> </a:t>
            </a:r>
            <a:r>
              <a:rPr lang="en-US" altLang="en-US" sz="1600" dirty="0"/>
              <a:t>M</a:t>
            </a:r>
            <a:r>
              <a:rPr lang="en-US" altLang="en-US" sz="100" dirty="0"/>
              <a:t> </a:t>
            </a:r>
            <a:r>
              <a:rPr lang="en-US" altLang="en-US" sz="1600" dirty="0" err="1"/>
              <a:t>M</a:t>
            </a:r>
            <a:r>
              <a:rPr lang="en-US" altLang="en-US" sz="1600" dirty="0"/>
              <a:t> makes equivalent change to N</a:t>
            </a:r>
            <a:r>
              <a:rPr lang="en-US" altLang="en-US" sz="100" dirty="0"/>
              <a:t> </a:t>
            </a:r>
            <a:r>
              <a:rPr lang="en-US" altLang="en-US" sz="1600" dirty="0"/>
              <a:t>P</a:t>
            </a:r>
            <a:r>
              <a:rPr lang="en-US" altLang="en-US" sz="100" dirty="0"/>
              <a:t> </a:t>
            </a:r>
            <a:r>
              <a:rPr lang="en-US" altLang="en-US" sz="1600" dirty="0"/>
              <a:t>Ts and its own page tables</a:t>
            </a:r>
          </a:p>
          <a:p>
            <a:pPr marL="622800" lvl="1" indent="-320400">
              <a:lnSpc>
                <a:spcPct val="100000"/>
              </a:lnSpc>
              <a:spcBef>
                <a:spcPts val="1000"/>
              </a:spcBef>
              <a:buFont typeface="Arial" panose="020B0604020202020204" pitchFamily="34" charset="0"/>
              <a:buChar char="•"/>
            </a:pPr>
            <a:r>
              <a:rPr lang="en-US" altLang="en-US" sz="1600" dirty="0"/>
              <a:t>Can cause many more T</a:t>
            </a:r>
            <a:r>
              <a:rPr lang="en-US" altLang="en-US" sz="100" dirty="0"/>
              <a:t> </a:t>
            </a:r>
            <a:r>
              <a:rPr lang="en-US" altLang="en-US" sz="1600" dirty="0"/>
              <a:t>L</a:t>
            </a:r>
            <a:r>
              <a:rPr lang="en-US" altLang="en-US" sz="100" dirty="0"/>
              <a:t> </a:t>
            </a:r>
            <a:r>
              <a:rPr lang="en-US" altLang="en-US" sz="1600" dirty="0"/>
              <a:t>B misses -&gt; much slower performance</a:t>
            </a:r>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7178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18: Virtual Machines</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Overview</a:t>
            </a:r>
          </a:p>
          <a:p>
            <a:pPr marL="291600" indent="-291600">
              <a:lnSpc>
                <a:spcPct val="100000"/>
              </a:lnSpc>
              <a:buFont typeface="Arial" panose="020B0604020202020204" pitchFamily="34" charset="0"/>
              <a:buChar char="•"/>
            </a:pPr>
            <a:r>
              <a:rPr lang="en-US" altLang="en-US" dirty="0"/>
              <a:t>History</a:t>
            </a:r>
          </a:p>
          <a:p>
            <a:pPr marL="291600" indent="-291600">
              <a:lnSpc>
                <a:spcPct val="100000"/>
              </a:lnSpc>
              <a:buFont typeface="Arial" panose="020B0604020202020204" pitchFamily="34" charset="0"/>
              <a:buChar char="•"/>
            </a:pPr>
            <a:r>
              <a:rPr lang="en-US" altLang="en-US" dirty="0"/>
              <a:t>Benefits and Features</a:t>
            </a:r>
          </a:p>
          <a:p>
            <a:pPr marL="291600" indent="-291600">
              <a:lnSpc>
                <a:spcPct val="100000"/>
              </a:lnSpc>
              <a:buFont typeface="Arial" panose="020B0604020202020204" pitchFamily="34" charset="0"/>
              <a:buChar char="•"/>
            </a:pPr>
            <a:r>
              <a:rPr lang="en-US" altLang="en-US" dirty="0"/>
              <a:t>Building Blocks</a:t>
            </a:r>
          </a:p>
          <a:p>
            <a:pPr marL="291600" indent="-291600">
              <a:lnSpc>
                <a:spcPct val="100000"/>
              </a:lnSpc>
              <a:buFont typeface="Arial" panose="020B0604020202020204" pitchFamily="34" charset="0"/>
              <a:buChar char="•"/>
            </a:pPr>
            <a:r>
              <a:rPr lang="en-US" altLang="en-US" dirty="0"/>
              <a:t>Types of Virtual Machines and Their Implementations</a:t>
            </a:r>
          </a:p>
          <a:p>
            <a:pPr marL="291600" indent="-291600">
              <a:lnSpc>
                <a:spcPct val="100000"/>
              </a:lnSpc>
              <a:buFont typeface="Arial" panose="020B0604020202020204" pitchFamily="34" charset="0"/>
              <a:buChar char="•"/>
            </a:pPr>
            <a:r>
              <a:rPr lang="en-US" altLang="en-US" dirty="0"/>
              <a:t>Virtualization and Operating-System Components</a:t>
            </a:r>
          </a:p>
          <a:p>
            <a:pPr marL="291600" indent="-291600">
              <a:lnSpc>
                <a:spcPct val="100000"/>
              </a:lnSpc>
              <a:buFont typeface="Arial" panose="020B0604020202020204" pitchFamily="34" charset="0"/>
              <a:buChar char="•"/>
            </a:pPr>
            <a:r>
              <a:rPr lang="en-US" altLang="en-US" dirty="0"/>
              <a:t>Examples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Building Blocks – Hardware Assistance</a:t>
            </a:r>
            <a:endParaRPr lang="en-IN" dirty="0"/>
          </a:p>
        </p:txBody>
      </p:sp>
      <p:sp>
        <p:nvSpPr>
          <p:cNvPr id="3" name="Content Placeholder 2"/>
          <p:cNvSpPr>
            <a:spLocks noGrp="1"/>
          </p:cNvSpPr>
          <p:nvPr>
            <p:ph sz="quarter" idx="12"/>
          </p:nvPr>
        </p:nvSpPr>
        <p:spPr>
          <a:xfrm>
            <a:off x="332508" y="1594379"/>
            <a:ext cx="8470180" cy="4628292"/>
          </a:xfrm>
        </p:spPr>
        <p:txBody>
          <a:bodyPr>
            <a:normAutofit/>
          </a:bodyPr>
          <a:lstStyle/>
          <a:p>
            <a:pPr marL="291600" indent="-291600">
              <a:lnSpc>
                <a:spcPct val="100000"/>
              </a:lnSpc>
              <a:buFont typeface="Arial" panose="020B0604020202020204" pitchFamily="34" charset="0"/>
              <a:buChar char="•"/>
            </a:pPr>
            <a:r>
              <a:rPr lang="en-US" altLang="en-US" sz="1800" dirty="0"/>
              <a:t>All virtualization needs some H</a:t>
            </a:r>
            <a:r>
              <a:rPr lang="en-US" altLang="en-US" sz="100" dirty="0"/>
              <a:t> </a:t>
            </a:r>
            <a:r>
              <a:rPr lang="en-US" altLang="en-US" sz="1800" dirty="0"/>
              <a:t>W support</a:t>
            </a:r>
          </a:p>
          <a:p>
            <a:pPr marL="291600" indent="-291600">
              <a:lnSpc>
                <a:spcPct val="100000"/>
              </a:lnSpc>
              <a:buFont typeface="Arial" panose="020B0604020202020204" pitchFamily="34" charset="0"/>
              <a:buChar char="•"/>
            </a:pPr>
            <a:r>
              <a:rPr lang="en-US" altLang="en-US" sz="1800" dirty="0"/>
              <a:t>More support -&gt; more feature rich, stable, better performance of guests</a:t>
            </a:r>
          </a:p>
          <a:p>
            <a:pPr marL="291600" indent="-291600">
              <a:lnSpc>
                <a:spcPct val="100000"/>
              </a:lnSpc>
              <a:buFont typeface="Arial" panose="020B0604020202020204" pitchFamily="34" charset="0"/>
              <a:buChar char="•"/>
            </a:pPr>
            <a:r>
              <a:rPr lang="en-US" altLang="en-US" sz="1800" dirty="0"/>
              <a:t>Intel added new </a:t>
            </a:r>
            <a:r>
              <a:rPr lang="en-US" altLang="en-US" sz="1800" b="1" dirty="0">
                <a:solidFill>
                  <a:srgbClr val="002060"/>
                </a:solidFill>
              </a:rPr>
              <a:t>V</a:t>
            </a:r>
            <a:r>
              <a:rPr lang="en-US" altLang="en-US" sz="100" b="1" dirty="0">
                <a:solidFill>
                  <a:srgbClr val="002060"/>
                </a:solidFill>
              </a:rPr>
              <a:t> </a:t>
            </a:r>
            <a:r>
              <a:rPr lang="en-US" altLang="en-US" sz="1800" b="1" dirty="0">
                <a:solidFill>
                  <a:srgbClr val="002060"/>
                </a:solidFill>
              </a:rPr>
              <a:t>T-x</a:t>
            </a:r>
            <a:r>
              <a:rPr lang="en-US" altLang="en-US" sz="1800" dirty="0"/>
              <a:t> instructions in 2005 and A</a:t>
            </a:r>
            <a:r>
              <a:rPr lang="en-US" altLang="en-US" sz="100" dirty="0"/>
              <a:t> </a:t>
            </a:r>
            <a:r>
              <a:rPr lang="en-US" altLang="en-US" sz="1800" dirty="0"/>
              <a:t>M</a:t>
            </a:r>
            <a:r>
              <a:rPr lang="en-US" altLang="en-US" sz="100" dirty="0"/>
              <a:t> </a:t>
            </a:r>
            <a:r>
              <a:rPr lang="en-US" altLang="en-US" sz="1800" dirty="0"/>
              <a:t>D the </a:t>
            </a:r>
            <a:r>
              <a:rPr lang="en-US" altLang="en-US" sz="1800" b="1" dirty="0">
                <a:solidFill>
                  <a:srgbClr val="002060"/>
                </a:solidFill>
              </a:rPr>
              <a:t>A</a:t>
            </a:r>
            <a:r>
              <a:rPr lang="en-US" altLang="en-US" sz="100" b="1" dirty="0">
                <a:solidFill>
                  <a:srgbClr val="002060"/>
                </a:solidFill>
              </a:rPr>
              <a:t> </a:t>
            </a:r>
            <a:r>
              <a:rPr lang="en-US" altLang="en-US" sz="1800" b="1" dirty="0">
                <a:solidFill>
                  <a:srgbClr val="002060"/>
                </a:solidFill>
              </a:rPr>
              <a:t>M</a:t>
            </a:r>
            <a:r>
              <a:rPr lang="en-US" altLang="en-US" sz="100" b="1" dirty="0">
                <a:solidFill>
                  <a:srgbClr val="002060"/>
                </a:solidFill>
              </a:rPr>
              <a:t> </a:t>
            </a:r>
            <a:r>
              <a:rPr lang="en-US" altLang="en-US" sz="1800" b="1" dirty="0">
                <a:solidFill>
                  <a:srgbClr val="002060"/>
                </a:solidFill>
              </a:rPr>
              <a:t>D-V</a:t>
            </a:r>
            <a:r>
              <a:rPr lang="en-US" altLang="en-US" sz="1800" b="1" dirty="0">
                <a:solidFill>
                  <a:srgbClr val="3366FF"/>
                </a:solidFill>
              </a:rPr>
              <a:t> </a:t>
            </a:r>
            <a:r>
              <a:rPr lang="en-US" altLang="en-US" sz="1800" dirty="0"/>
              <a:t>instructions in 2006</a:t>
            </a:r>
          </a:p>
          <a:p>
            <a:pPr marL="622800" lvl="1" indent="-320400">
              <a:lnSpc>
                <a:spcPct val="100000"/>
              </a:lnSpc>
              <a:spcBef>
                <a:spcPts val="1000"/>
              </a:spcBef>
              <a:buFont typeface="Arial" panose="020B0604020202020204" pitchFamily="34" charset="0"/>
              <a:buChar char="•"/>
            </a:pPr>
            <a:r>
              <a:rPr lang="en-US" altLang="en-US" sz="1600" dirty="0"/>
              <a:t>C</a:t>
            </a:r>
            <a:r>
              <a:rPr lang="en-US" altLang="en-US" sz="100" dirty="0"/>
              <a:t> </a:t>
            </a:r>
            <a:r>
              <a:rPr lang="en-US" altLang="en-US" sz="1600" dirty="0"/>
              <a:t>P</a:t>
            </a:r>
            <a:r>
              <a:rPr lang="en-US" altLang="en-US" sz="100" dirty="0"/>
              <a:t> </a:t>
            </a:r>
            <a:r>
              <a:rPr lang="en-US" altLang="en-US" sz="1600" dirty="0"/>
              <a:t>Us with these instructions remove need for binary translation</a:t>
            </a:r>
          </a:p>
          <a:p>
            <a:pPr marL="622800" lvl="1" indent="-320400">
              <a:lnSpc>
                <a:spcPct val="100000"/>
              </a:lnSpc>
              <a:spcBef>
                <a:spcPts val="1000"/>
              </a:spcBef>
              <a:buFont typeface="Arial" panose="020B0604020202020204" pitchFamily="34" charset="0"/>
              <a:buChar char="•"/>
            </a:pPr>
            <a:r>
              <a:rPr lang="en-US" altLang="en-US" sz="1600" dirty="0"/>
              <a:t>Generally define more C</a:t>
            </a:r>
            <a:r>
              <a:rPr lang="en-US" altLang="en-US" sz="100" dirty="0"/>
              <a:t> </a:t>
            </a:r>
            <a:r>
              <a:rPr lang="en-US" altLang="en-US" sz="1600" dirty="0"/>
              <a:t>P</a:t>
            </a:r>
            <a:r>
              <a:rPr lang="en-US" altLang="en-US" sz="100" dirty="0"/>
              <a:t> </a:t>
            </a:r>
            <a:r>
              <a:rPr lang="en-US" altLang="en-US" sz="1600" dirty="0"/>
              <a:t>U modes – “guest” and “host”</a:t>
            </a:r>
          </a:p>
          <a:p>
            <a:pPr marL="622800" lvl="1" indent="-320400">
              <a:lnSpc>
                <a:spcPct val="100000"/>
              </a:lnSpc>
              <a:spcBef>
                <a:spcPts val="1000"/>
              </a:spcBef>
              <a:buFont typeface="Arial" panose="020B0604020202020204" pitchFamily="34" charset="0"/>
              <a:buChar char="•"/>
            </a:pPr>
            <a:r>
              <a:rPr lang="en-US" altLang="en-US" sz="1600" dirty="0"/>
              <a:t>V</a:t>
            </a:r>
            <a:r>
              <a:rPr lang="en-US" altLang="en-US" sz="100" dirty="0"/>
              <a:t> </a:t>
            </a:r>
            <a:r>
              <a:rPr lang="en-US" altLang="en-US" sz="1600" dirty="0"/>
              <a:t>M</a:t>
            </a:r>
            <a:r>
              <a:rPr lang="en-US" altLang="en-US" sz="100" dirty="0"/>
              <a:t> </a:t>
            </a:r>
            <a:r>
              <a:rPr lang="en-US" altLang="en-US" sz="1600" dirty="0" err="1"/>
              <a:t>M</a:t>
            </a:r>
            <a:r>
              <a:rPr lang="en-US" altLang="en-US" sz="1600" dirty="0"/>
              <a:t> can enable host mode, define characteristics of each guest V</a:t>
            </a:r>
            <a:r>
              <a:rPr lang="en-US" altLang="en-US" sz="100" dirty="0"/>
              <a:t> </a:t>
            </a:r>
            <a:r>
              <a:rPr lang="en-US" altLang="en-US" sz="1600" dirty="0"/>
              <a:t>M, switch to guest mode and guest(s) on C</a:t>
            </a:r>
            <a:r>
              <a:rPr lang="en-US" altLang="en-US" sz="100" dirty="0"/>
              <a:t> </a:t>
            </a:r>
            <a:r>
              <a:rPr lang="en-US" altLang="en-US" sz="1600" dirty="0"/>
              <a:t>P</a:t>
            </a:r>
            <a:r>
              <a:rPr lang="en-US" altLang="en-US" sz="100" dirty="0"/>
              <a:t> </a:t>
            </a:r>
            <a:r>
              <a:rPr lang="en-US" altLang="en-US" sz="1600" dirty="0"/>
              <a:t>U(s)</a:t>
            </a:r>
          </a:p>
          <a:p>
            <a:pPr marL="622800" lvl="1" indent="-320400">
              <a:lnSpc>
                <a:spcPct val="100000"/>
              </a:lnSpc>
              <a:spcBef>
                <a:spcPts val="1000"/>
              </a:spcBef>
              <a:buFont typeface="Arial" panose="020B0604020202020204" pitchFamily="34" charset="0"/>
              <a:buChar char="•"/>
            </a:pPr>
            <a:r>
              <a:rPr lang="en-US" altLang="en-US" sz="1600" dirty="0"/>
              <a:t>In guest mode, guest O</a:t>
            </a:r>
            <a:r>
              <a:rPr lang="en-US" altLang="en-US" sz="100" dirty="0"/>
              <a:t> </a:t>
            </a:r>
            <a:r>
              <a:rPr lang="en-US" altLang="en-US" sz="1600" dirty="0"/>
              <a:t>S thinks it is running natively, sees devices (as defined by V</a:t>
            </a:r>
            <a:r>
              <a:rPr lang="en-US" altLang="en-US" sz="100" dirty="0"/>
              <a:t> </a:t>
            </a:r>
            <a:r>
              <a:rPr lang="en-US" altLang="en-US" sz="1600" dirty="0"/>
              <a:t>M</a:t>
            </a:r>
            <a:r>
              <a:rPr lang="en-US" altLang="en-US" sz="100" dirty="0"/>
              <a:t> </a:t>
            </a:r>
            <a:r>
              <a:rPr lang="en-US" altLang="en-US" sz="1600" dirty="0" err="1"/>
              <a:t>M</a:t>
            </a:r>
            <a:r>
              <a:rPr lang="en-US" altLang="en-US" sz="1600" dirty="0"/>
              <a:t> for that guest)</a:t>
            </a:r>
          </a:p>
          <a:p>
            <a:pPr marL="1144800" lvl="2" indent="-230400">
              <a:lnSpc>
                <a:spcPct val="100000"/>
              </a:lnSpc>
              <a:spcBef>
                <a:spcPts val="1000"/>
              </a:spcBef>
              <a:buFont typeface="Arial" panose="020B0604020202020204" pitchFamily="34" charset="0"/>
              <a:buChar char="•"/>
            </a:pPr>
            <a:r>
              <a:rPr lang="en-US" altLang="en-US" sz="1400" dirty="0"/>
              <a:t>Access to virtualized device, </a:t>
            </a:r>
            <a:r>
              <a:rPr lang="en-US" altLang="en-US" sz="1400" dirty="0" err="1"/>
              <a:t>priv</a:t>
            </a:r>
            <a:r>
              <a:rPr lang="en-US" altLang="en-US" sz="1400" dirty="0"/>
              <a:t> instructions cause trap to V</a:t>
            </a:r>
            <a:r>
              <a:rPr lang="en-US" altLang="en-US" sz="100" dirty="0"/>
              <a:t> </a:t>
            </a:r>
            <a:r>
              <a:rPr lang="en-US" altLang="en-US" sz="1400" dirty="0"/>
              <a:t>M</a:t>
            </a:r>
            <a:r>
              <a:rPr lang="en-US" altLang="en-US" sz="100" dirty="0"/>
              <a:t> </a:t>
            </a:r>
            <a:r>
              <a:rPr lang="en-US" altLang="en-US" sz="1400" dirty="0" err="1"/>
              <a:t>M</a:t>
            </a:r>
            <a:endParaRPr lang="en-US" altLang="en-US" sz="1400" dirty="0"/>
          </a:p>
          <a:p>
            <a:pPr marL="1144800" lvl="2" indent="-230400">
              <a:lnSpc>
                <a:spcPct val="100000"/>
              </a:lnSpc>
              <a:spcBef>
                <a:spcPts val="1000"/>
              </a:spcBef>
              <a:buFont typeface="Arial" panose="020B0604020202020204" pitchFamily="34" charset="0"/>
              <a:buChar char="•"/>
            </a:pPr>
            <a:r>
              <a:rPr lang="en-US" altLang="en-US" sz="1400" dirty="0"/>
              <a:t>C</a:t>
            </a:r>
            <a:r>
              <a:rPr lang="en-US" altLang="en-US" sz="100" dirty="0"/>
              <a:t> </a:t>
            </a:r>
            <a:r>
              <a:rPr lang="en-US" altLang="en-US" sz="1400" dirty="0"/>
              <a:t>P</a:t>
            </a:r>
            <a:r>
              <a:rPr lang="en-US" altLang="en-US" sz="100" dirty="0"/>
              <a:t> </a:t>
            </a:r>
            <a:r>
              <a:rPr lang="en-US" altLang="en-US" sz="1400" dirty="0"/>
              <a:t>U maintains V</a:t>
            </a:r>
            <a:r>
              <a:rPr lang="en-US" altLang="en-US" sz="100" dirty="0"/>
              <a:t> </a:t>
            </a:r>
            <a:r>
              <a:rPr lang="en-US" altLang="en-US" sz="1400" dirty="0"/>
              <a:t>C</a:t>
            </a:r>
            <a:r>
              <a:rPr lang="en-US" altLang="en-US" sz="100" dirty="0"/>
              <a:t> </a:t>
            </a:r>
            <a:r>
              <a:rPr lang="en-US" altLang="en-US" sz="1400" dirty="0"/>
              <a:t>P</a:t>
            </a:r>
            <a:r>
              <a:rPr lang="en-US" altLang="en-US" sz="100" dirty="0"/>
              <a:t> </a:t>
            </a:r>
            <a:r>
              <a:rPr lang="en-US" altLang="en-US" sz="1400" dirty="0"/>
              <a:t>U, context switches it as needed</a:t>
            </a:r>
          </a:p>
          <a:p>
            <a:pPr marL="291600" indent="-291600">
              <a:lnSpc>
                <a:spcPct val="100000"/>
              </a:lnSpc>
              <a:buFont typeface="Arial" panose="020B0604020202020204" pitchFamily="34" charset="0"/>
              <a:buChar char="•"/>
            </a:pPr>
            <a:r>
              <a:rPr lang="en-US" altLang="en-US" sz="1800" dirty="0"/>
              <a:t>H</a:t>
            </a:r>
            <a:r>
              <a:rPr lang="en-US" altLang="en-US" sz="100" dirty="0"/>
              <a:t> </a:t>
            </a:r>
            <a:r>
              <a:rPr lang="en-US" altLang="en-US" sz="1800" dirty="0"/>
              <a:t>W support for Nested Page Tables, D</a:t>
            </a:r>
            <a:r>
              <a:rPr lang="en-US" altLang="en-US" sz="100" dirty="0"/>
              <a:t> </a:t>
            </a:r>
            <a:r>
              <a:rPr lang="en-US" altLang="en-US" sz="1800" dirty="0"/>
              <a:t>M</a:t>
            </a:r>
            <a:r>
              <a:rPr lang="en-US" altLang="en-US" sz="100" dirty="0"/>
              <a:t> </a:t>
            </a:r>
            <a:r>
              <a:rPr lang="en-US" altLang="en-US" sz="1800" dirty="0"/>
              <a:t>A, interrupts as well over time</a:t>
            </a:r>
          </a:p>
        </p:txBody>
      </p:sp>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9816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Nested Page Tables </a:t>
            </a:r>
            <a:r>
              <a:rPr lang="en-US" altLang="en-US" sz="1000" dirty="0"/>
              <a:t>2</a:t>
            </a:r>
            <a:endParaRPr lang="en-IN" sz="1000" dirty="0"/>
          </a:p>
        </p:txBody>
      </p:sp>
      <p:pic>
        <p:nvPicPr>
          <p:cNvPr id="7" name="Content Placeholder 6" descr="Diagram shows guest containing guest virtual address, kernel paging data structures and guest physical address, V M M nested page table data structure containing P M L 4 E, P D P T E, P D E and P T E and host physical address."/>
          <p:cNvPicPr>
            <a:picLocks noGrp="1" noChangeAspect="1"/>
          </p:cNvPicPr>
          <p:nvPr>
            <p:ph sz="quarter" idx="12"/>
          </p:nvPr>
        </p:nvPicPr>
        <p:blipFill>
          <a:blip r:embed="rId2"/>
          <a:stretch>
            <a:fillRect/>
          </a:stretch>
        </p:blipFill>
        <p:spPr>
          <a:xfrm>
            <a:off x="1303237" y="1704761"/>
            <a:ext cx="6528002" cy="434859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98966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000" dirty="0"/>
              <a:t>Types of Virtual Machines and Implementations</a:t>
            </a:r>
            <a:endParaRPr lang="en-IN" sz="3000"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defRPr/>
            </a:pPr>
            <a:r>
              <a:rPr lang="en-US" sz="1800" dirty="0">
                <a:ea typeface="ＭＳ Ｐゴシック" charset="0"/>
              </a:rPr>
              <a:t>Many variations as well as H</a:t>
            </a:r>
            <a:r>
              <a:rPr lang="en-US" sz="100" dirty="0">
                <a:ea typeface="ＭＳ Ｐゴシック" charset="0"/>
              </a:rPr>
              <a:t> </a:t>
            </a:r>
            <a:r>
              <a:rPr lang="en-US" sz="1800" dirty="0">
                <a:ea typeface="ＭＳ Ｐゴシック" charset="0"/>
              </a:rPr>
              <a:t>W details</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Assume V</a:t>
            </a:r>
            <a:r>
              <a:rPr lang="en-US" sz="100" dirty="0">
                <a:ea typeface="ＭＳ Ｐゴシック" charset="0"/>
              </a:rPr>
              <a:t> </a:t>
            </a:r>
            <a:r>
              <a:rPr lang="en-US" sz="1600" dirty="0">
                <a:ea typeface="ＭＳ Ｐゴシック" charset="0"/>
              </a:rPr>
              <a:t>M</a:t>
            </a:r>
            <a:r>
              <a:rPr lang="en-US" sz="100" dirty="0">
                <a:ea typeface="ＭＳ Ｐゴシック" charset="0"/>
              </a:rPr>
              <a:t> </a:t>
            </a:r>
            <a:r>
              <a:rPr lang="en-US" sz="1600" dirty="0">
                <a:ea typeface="ＭＳ Ｐゴシック" charset="0"/>
              </a:rPr>
              <a:t>Ms take advantage of HW features</a:t>
            </a:r>
          </a:p>
          <a:p>
            <a:pPr marL="1144800" lvl="2" indent="-230400">
              <a:lnSpc>
                <a:spcPct val="100000"/>
              </a:lnSpc>
              <a:spcBef>
                <a:spcPts val="1000"/>
              </a:spcBef>
              <a:buFont typeface="Arial" panose="020B0604020202020204" pitchFamily="34" charset="0"/>
              <a:buChar char="•"/>
              <a:defRPr/>
            </a:pPr>
            <a:r>
              <a:rPr lang="en-US" sz="1400" dirty="0">
                <a:ea typeface="ＭＳ Ｐゴシック" charset="0"/>
              </a:rPr>
              <a:t>H</a:t>
            </a:r>
            <a:r>
              <a:rPr lang="en-US" sz="100" dirty="0">
                <a:ea typeface="ＭＳ Ｐゴシック" charset="0"/>
              </a:rPr>
              <a:t> </a:t>
            </a:r>
            <a:r>
              <a:rPr lang="en-US" sz="1400" dirty="0">
                <a:ea typeface="ＭＳ Ｐゴシック" charset="0"/>
              </a:rPr>
              <a:t>W features can simplify implementation, improve performance</a:t>
            </a:r>
          </a:p>
          <a:p>
            <a:pPr marL="291600" indent="-291600">
              <a:lnSpc>
                <a:spcPct val="100000"/>
              </a:lnSpc>
              <a:buFont typeface="Arial" panose="020B0604020202020204" pitchFamily="34" charset="0"/>
              <a:buChar char="•"/>
              <a:defRPr/>
            </a:pPr>
            <a:r>
              <a:rPr lang="en-US" sz="1800" dirty="0">
                <a:ea typeface="ＭＳ Ｐゴシック" charset="0"/>
              </a:rPr>
              <a:t>Whatever the type, a V</a:t>
            </a:r>
            <a:r>
              <a:rPr lang="en-US" sz="100" dirty="0">
                <a:ea typeface="ＭＳ Ｐゴシック" charset="0"/>
              </a:rPr>
              <a:t> </a:t>
            </a:r>
            <a:r>
              <a:rPr lang="en-US" sz="1800" dirty="0">
                <a:ea typeface="ＭＳ Ｐゴシック" charset="0"/>
              </a:rPr>
              <a:t>M has a lifecycle</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Created by V</a:t>
            </a:r>
            <a:r>
              <a:rPr lang="en-US" sz="100" dirty="0">
                <a:ea typeface="ＭＳ Ｐゴシック" charset="0"/>
              </a:rPr>
              <a:t> </a:t>
            </a:r>
            <a:r>
              <a:rPr lang="en-US" sz="1600" dirty="0">
                <a:ea typeface="ＭＳ Ｐゴシック" charset="0"/>
              </a:rPr>
              <a:t>M</a:t>
            </a:r>
            <a:r>
              <a:rPr lang="en-US" sz="100" dirty="0">
                <a:ea typeface="ＭＳ Ｐゴシック" charset="0"/>
              </a:rPr>
              <a:t> </a:t>
            </a:r>
            <a:r>
              <a:rPr lang="en-US" sz="1600" dirty="0" err="1">
                <a:ea typeface="ＭＳ Ｐゴシック" charset="0"/>
              </a:rPr>
              <a:t>M</a:t>
            </a:r>
            <a:endParaRPr lang="en-US" sz="1600" dirty="0">
              <a:ea typeface="ＭＳ Ｐゴシック" charset="0"/>
            </a:endParaRP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Resources assigned to it (number of cores, amount of memory, networking details, storage details)</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In type 0 hypervisor, resources usually dedicated</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Other types dedicate or share resources, or a mix</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When no longer needed, V</a:t>
            </a:r>
            <a:r>
              <a:rPr lang="en-US" sz="100" dirty="0">
                <a:ea typeface="ＭＳ Ｐゴシック" charset="0"/>
              </a:rPr>
              <a:t> </a:t>
            </a:r>
            <a:r>
              <a:rPr lang="en-US" sz="1600" dirty="0">
                <a:ea typeface="ＭＳ Ｐゴシック" charset="0"/>
              </a:rPr>
              <a:t>M can be deleted, freeing </a:t>
            </a:r>
            <a:r>
              <a:rPr lang="en-US" sz="1600" dirty="0" err="1">
                <a:ea typeface="ＭＳ Ｐゴシック" charset="0"/>
              </a:rPr>
              <a:t>resouces</a:t>
            </a:r>
            <a:endParaRPr lang="en-US" sz="1600" dirty="0">
              <a:ea typeface="ＭＳ Ｐゴシック" charset="0"/>
            </a:endParaRPr>
          </a:p>
          <a:p>
            <a:pPr marL="291600" indent="-291600">
              <a:lnSpc>
                <a:spcPct val="100000"/>
              </a:lnSpc>
              <a:buFont typeface="Arial" panose="020B0604020202020204" pitchFamily="34" charset="0"/>
              <a:buChar char="•"/>
              <a:defRPr/>
            </a:pPr>
            <a:r>
              <a:rPr lang="en-US" sz="1800" dirty="0">
                <a:ea typeface="ＭＳ Ｐゴシック" charset="0"/>
              </a:rPr>
              <a:t>Steps simpler, faster than with a physical machine install</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Can lead to </a:t>
            </a:r>
            <a:r>
              <a:rPr lang="en-US" sz="1600" b="1" dirty="0">
                <a:solidFill>
                  <a:srgbClr val="002060"/>
                </a:solidFill>
                <a:ea typeface="ＭＳ Ｐゴシック" charset="0"/>
              </a:rPr>
              <a:t>virtual machine sprawl</a:t>
            </a:r>
            <a:r>
              <a:rPr lang="en-US" sz="1600" b="1" dirty="0">
                <a:solidFill>
                  <a:srgbClr val="3366FF"/>
                </a:solidFill>
                <a:ea typeface="ＭＳ Ｐゴシック" charset="0"/>
              </a:rPr>
              <a:t> </a:t>
            </a:r>
            <a:r>
              <a:rPr lang="en-US" sz="1600" dirty="0">
                <a:ea typeface="ＭＳ Ｐゴシック" charset="0"/>
              </a:rPr>
              <a:t>with lots of V</a:t>
            </a:r>
            <a:r>
              <a:rPr lang="en-US" sz="100" dirty="0">
                <a:ea typeface="ＭＳ Ｐゴシック" charset="0"/>
              </a:rPr>
              <a:t> </a:t>
            </a:r>
            <a:r>
              <a:rPr lang="en-US" sz="1600" dirty="0">
                <a:ea typeface="ＭＳ Ｐゴシック" charset="0"/>
              </a:rPr>
              <a:t>Ms, history and state difficult to track</a:t>
            </a:r>
          </a:p>
        </p:txBody>
      </p:sp>
      <p:sp>
        <p:nvSpPr>
          <p:cNvPr id="4" name="Slide Number Placeholder 3"/>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2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Type 0 Hypervisor</a:t>
            </a:r>
            <a:endParaRPr lang="en-IN"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1800" dirty="0"/>
              <a:t>Old idea, under many names by H</a:t>
            </a:r>
            <a:r>
              <a:rPr lang="en-US" altLang="en-US" sz="100" dirty="0"/>
              <a:t> </a:t>
            </a:r>
            <a:r>
              <a:rPr lang="en-US" altLang="en-US" sz="1800" dirty="0"/>
              <a:t>W manufacturers</a:t>
            </a:r>
          </a:p>
          <a:p>
            <a:pPr marL="622800" lvl="1" indent="-320400">
              <a:lnSpc>
                <a:spcPct val="100000"/>
              </a:lnSpc>
              <a:spcBef>
                <a:spcPts val="1000"/>
              </a:spcBef>
              <a:buFont typeface="Arial" panose="020B0604020202020204" pitchFamily="34" charset="0"/>
              <a:buChar char="•"/>
            </a:pPr>
            <a:r>
              <a:rPr lang="en-US" altLang="en-US" sz="1600" dirty="0"/>
              <a:t>“partitions”, “domains”</a:t>
            </a:r>
          </a:p>
          <a:p>
            <a:pPr marL="622800" lvl="1" indent="-320400">
              <a:lnSpc>
                <a:spcPct val="100000"/>
              </a:lnSpc>
              <a:spcBef>
                <a:spcPts val="1000"/>
              </a:spcBef>
              <a:buFont typeface="Arial" panose="020B0604020202020204" pitchFamily="34" charset="0"/>
              <a:buChar char="•"/>
            </a:pPr>
            <a:r>
              <a:rPr lang="en-US" altLang="en-US" sz="1600" dirty="0"/>
              <a:t>A HW feature implemented by firmware</a:t>
            </a:r>
          </a:p>
          <a:p>
            <a:pPr marL="622800" lvl="1" indent="-320400">
              <a:lnSpc>
                <a:spcPct val="100000"/>
              </a:lnSpc>
              <a:spcBef>
                <a:spcPts val="1000"/>
              </a:spcBef>
              <a:buFont typeface="Arial" panose="020B0604020202020204" pitchFamily="34" charset="0"/>
              <a:buChar char="•"/>
            </a:pPr>
            <a:r>
              <a:rPr lang="en-US" altLang="en-US" sz="1600" dirty="0"/>
              <a:t>OS need to nothing special, V</a:t>
            </a:r>
            <a:r>
              <a:rPr lang="en-US" altLang="en-US" sz="100" dirty="0"/>
              <a:t> </a:t>
            </a:r>
            <a:r>
              <a:rPr lang="en-US" altLang="en-US" sz="1600" dirty="0"/>
              <a:t>M</a:t>
            </a:r>
            <a:r>
              <a:rPr lang="en-US" altLang="en-US" sz="100" dirty="0"/>
              <a:t> </a:t>
            </a:r>
            <a:r>
              <a:rPr lang="en-US" altLang="en-US" sz="1600" dirty="0" err="1"/>
              <a:t>M</a:t>
            </a:r>
            <a:r>
              <a:rPr lang="en-US" altLang="en-US" sz="1600" dirty="0"/>
              <a:t> is in firmware</a:t>
            </a:r>
          </a:p>
          <a:p>
            <a:pPr marL="622800" lvl="1" indent="-320400">
              <a:lnSpc>
                <a:spcPct val="100000"/>
              </a:lnSpc>
              <a:spcBef>
                <a:spcPts val="1000"/>
              </a:spcBef>
              <a:buFont typeface="Arial" panose="020B0604020202020204" pitchFamily="34" charset="0"/>
              <a:buChar char="•"/>
            </a:pPr>
            <a:r>
              <a:rPr lang="en-US" altLang="en-US" sz="1600" dirty="0"/>
              <a:t>Smaller feature set than other types</a:t>
            </a:r>
          </a:p>
          <a:p>
            <a:pPr marL="622800" lvl="1" indent="-320400">
              <a:lnSpc>
                <a:spcPct val="100000"/>
              </a:lnSpc>
              <a:spcBef>
                <a:spcPts val="1000"/>
              </a:spcBef>
              <a:buFont typeface="Arial" panose="020B0604020202020204" pitchFamily="34" charset="0"/>
              <a:buChar char="•"/>
            </a:pPr>
            <a:r>
              <a:rPr lang="en-US" altLang="en-US" sz="1600" dirty="0"/>
              <a:t>Each guest has dedicated H</a:t>
            </a:r>
            <a:r>
              <a:rPr lang="en-US" altLang="en-US" sz="100" dirty="0"/>
              <a:t> </a:t>
            </a:r>
            <a:r>
              <a:rPr lang="en-US" altLang="en-US" sz="1600" dirty="0"/>
              <a:t>W</a:t>
            </a:r>
          </a:p>
          <a:p>
            <a:pPr marL="291600" indent="-291600">
              <a:lnSpc>
                <a:spcPct val="100000"/>
              </a:lnSpc>
              <a:buFont typeface="Arial" panose="020B0604020202020204" pitchFamily="34" charset="0"/>
              <a:buChar char="•"/>
            </a:pPr>
            <a:r>
              <a:rPr lang="en-US" altLang="en-US" sz="1800" dirty="0"/>
              <a:t>I/O a challenge as difficult to have enough devices, controllers to dedicate to each guest</a:t>
            </a:r>
          </a:p>
          <a:p>
            <a:pPr marL="291600" indent="-291600">
              <a:lnSpc>
                <a:spcPct val="100000"/>
              </a:lnSpc>
              <a:buFont typeface="Arial" panose="020B0604020202020204" pitchFamily="34" charset="0"/>
              <a:buChar char="•"/>
            </a:pPr>
            <a:r>
              <a:rPr lang="en-US" altLang="en-US" sz="1800" dirty="0"/>
              <a:t>Sometimes V</a:t>
            </a:r>
            <a:r>
              <a:rPr lang="en-US" altLang="en-US" sz="100" dirty="0"/>
              <a:t> </a:t>
            </a:r>
            <a:r>
              <a:rPr lang="en-US" altLang="en-US" sz="1800" dirty="0"/>
              <a:t>M</a:t>
            </a:r>
            <a:r>
              <a:rPr lang="en-US" altLang="en-US" sz="100" dirty="0"/>
              <a:t> </a:t>
            </a:r>
            <a:r>
              <a:rPr lang="en-US" altLang="en-US" sz="1800" dirty="0" err="1"/>
              <a:t>M</a:t>
            </a:r>
            <a:r>
              <a:rPr lang="en-US" altLang="en-US" sz="1800" dirty="0"/>
              <a:t> implements a </a:t>
            </a:r>
            <a:r>
              <a:rPr lang="en-US" altLang="en-US" sz="1800" b="1" dirty="0">
                <a:solidFill>
                  <a:srgbClr val="002060"/>
                </a:solidFill>
              </a:rPr>
              <a:t>control partition</a:t>
            </a:r>
            <a:r>
              <a:rPr lang="en-US" altLang="en-US" sz="1800" b="1" dirty="0">
                <a:solidFill>
                  <a:srgbClr val="3366FF"/>
                </a:solidFill>
              </a:rPr>
              <a:t> </a:t>
            </a:r>
            <a:r>
              <a:rPr lang="en-US" altLang="en-US" sz="1800" dirty="0"/>
              <a:t>running daemons that other guests communicate with for shared I/O</a:t>
            </a:r>
          </a:p>
          <a:p>
            <a:pPr marL="291600" indent="-291600">
              <a:lnSpc>
                <a:spcPct val="100000"/>
              </a:lnSpc>
              <a:buFont typeface="Arial" panose="020B0604020202020204" pitchFamily="34" charset="0"/>
              <a:buChar char="•"/>
            </a:pPr>
            <a:r>
              <a:rPr lang="en-US" altLang="en-US" sz="1800" dirty="0"/>
              <a:t>Can provide virtualization-within-virtualization (guest itself can be a V</a:t>
            </a:r>
            <a:r>
              <a:rPr lang="en-US" altLang="en-US" sz="100" dirty="0"/>
              <a:t> </a:t>
            </a:r>
            <a:r>
              <a:rPr lang="en-US" altLang="en-US" sz="1800" dirty="0"/>
              <a:t>M</a:t>
            </a:r>
            <a:r>
              <a:rPr lang="en-US" altLang="en-US" sz="100" dirty="0"/>
              <a:t> </a:t>
            </a:r>
            <a:r>
              <a:rPr lang="en-US" altLang="en-US" sz="1800" dirty="0" err="1"/>
              <a:t>M</a:t>
            </a:r>
            <a:r>
              <a:rPr lang="en-US" altLang="en-US" sz="1800" dirty="0"/>
              <a:t> with guests</a:t>
            </a:r>
          </a:p>
          <a:p>
            <a:pPr marL="622800" lvl="1" indent="-320400">
              <a:lnSpc>
                <a:spcPct val="100000"/>
              </a:lnSpc>
              <a:spcBef>
                <a:spcPts val="1000"/>
              </a:spcBef>
              <a:buFont typeface="Arial" panose="020B0604020202020204" pitchFamily="34" charset="0"/>
              <a:buChar char="•"/>
            </a:pPr>
            <a:r>
              <a:rPr lang="en-US" altLang="en-US" sz="1600" dirty="0"/>
              <a:t>Other types have difficulty doing this</a:t>
            </a:r>
          </a:p>
        </p:txBody>
      </p:sp>
      <p:sp>
        <p:nvSpPr>
          <p:cNvPr id="4" name="Slide Number Placeholder 3"/>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6371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 0 Hypervisor</a:t>
            </a:r>
            <a:endParaRPr lang="en-IN" dirty="0"/>
          </a:p>
        </p:txBody>
      </p:sp>
      <p:pic>
        <p:nvPicPr>
          <p:cNvPr id="7" name="Content Placeholder 6" descr="Diagram shows type 0 hypervisor block which includes hypervisor in firmware, I/O devices, set of CPUs and memory, and guest operating systems."/>
          <p:cNvPicPr>
            <a:picLocks noGrp="1" noChangeAspect="1"/>
          </p:cNvPicPr>
          <p:nvPr>
            <p:ph sz="quarter" idx="12"/>
          </p:nvPr>
        </p:nvPicPr>
        <p:blipFill>
          <a:blip r:embed="rId2"/>
          <a:stretch>
            <a:fillRect/>
          </a:stretch>
        </p:blipFill>
        <p:spPr>
          <a:xfrm>
            <a:off x="1311386" y="2088506"/>
            <a:ext cx="6511702" cy="358110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5414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Type 1 Hypervisor </a:t>
            </a:r>
            <a:r>
              <a:rPr lang="en-US" altLang="en-US" sz="1000" dirty="0"/>
              <a:t>1</a:t>
            </a:r>
            <a:endParaRPr lang="en-IN" sz="1000" dirty="0"/>
          </a:p>
        </p:txBody>
      </p:sp>
      <p:sp>
        <p:nvSpPr>
          <p:cNvPr id="3" name="Content Placeholder 2"/>
          <p:cNvSpPr>
            <a:spLocks noGrp="1"/>
          </p:cNvSpPr>
          <p:nvPr>
            <p:ph sz="quarter" idx="12"/>
          </p:nvPr>
        </p:nvSpPr>
        <p:spPr>
          <a:xfrm>
            <a:off x="332508" y="1594378"/>
            <a:ext cx="8470180" cy="3427565"/>
          </a:xfrm>
        </p:spPr>
        <p:txBody>
          <a:bodyPr>
            <a:normAutofit/>
          </a:bodyPr>
          <a:lstStyle/>
          <a:p>
            <a:pPr marL="291600" indent="-291600">
              <a:lnSpc>
                <a:spcPct val="100000"/>
              </a:lnSpc>
              <a:buFont typeface="Arial" panose="020B0604020202020204" pitchFamily="34" charset="0"/>
              <a:buChar char="•"/>
            </a:pPr>
            <a:r>
              <a:rPr lang="en-US" altLang="en-US" sz="2400" dirty="0"/>
              <a:t>Commonly found in company datacenters</a:t>
            </a:r>
          </a:p>
          <a:p>
            <a:pPr marL="622800" lvl="1" indent="-320400">
              <a:lnSpc>
                <a:spcPct val="100000"/>
              </a:lnSpc>
              <a:spcBef>
                <a:spcPts val="1000"/>
              </a:spcBef>
              <a:buFont typeface="Arial" panose="020B0604020202020204" pitchFamily="34" charset="0"/>
              <a:buChar char="•"/>
            </a:pPr>
            <a:r>
              <a:rPr lang="en-US" altLang="en-US" sz="2200" dirty="0"/>
              <a:t>In a sense becoming “datacenter operating systems”</a:t>
            </a:r>
          </a:p>
          <a:p>
            <a:pPr marL="1144800" lvl="2" indent="-230400">
              <a:lnSpc>
                <a:spcPct val="100000"/>
              </a:lnSpc>
              <a:spcBef>
                <a:spcPts val="1000"/>
              </a:spcBef>
              <a:buFont typeface="Arial" panose="020B0604020202020204" pitchFamily="34" charset="0"/>
              <a:buChar char="•"/>
            </a:pPr>
            <a:r>
              <a:rPr lang="en-US" altLang="en-US" dirty="0"/>
              <a:t>Datacenter managers control and manage OSes in new, sophisticated ways by controlling the Type 1 hypervisor</a:t>
            </a:r>
          </a:p>
          <a:p>
            <a:pPr marL="1144800" lvl="2" indent="-230400">
              <a:lnSpc>
                <a:spcPct val="100000"/>
              </a:lnSpc>
              <a:spcBef>
                <a:spcPts val="1000"/>
              </a:spcBef>
              <a:buFont typeface="Arial" panose="020B0604020202020204" pitchFamily="34" charset="0"/>
              <a:buChar char="•"/>
            </a:pPr>
            <a:r>
              <a:rPr lang="en-US" altLang="en-US" dirty="0"/>
              <a:t>Consolidation of multiple OSes and apps onto less H</a:t>
            </a:r>
            <a:r>
              <a:rPr lang="en-US" altLang="en-US" sz="100" dirty="0"/>
              <a:t> </a:t>
            </a:r>
            <a:r>
              <a:rPr lang="en-US" altLang="en-US" dirty="0"/>
              <a:t>W</a:t>
            </a:r>
          </a:p>
          <a:p>
            <a:pPr marL="1144800" lvl="2" indent="-230400">
              <a:lnSpc>
                <a:spcPct val="100000"/>
              </a:lnSpc>
              <a:spcBef>
                <a:spcPts val="1000"/>
              </a:spcBef>
              <a:buFont typeface="Arial" panose="020B0604020202020204" pitchFamily="34" charset="0"/>
              <a:buChar char="•"/>
            </a:pPr>
            <a:r>
              <a:rPr lang="en-US" altLang="en-US" dirty="0"/>
              <a:t>Move guests between systems to balance performance</a:t>
            </a:r>
          </a:p>
          <a:p>
            <a:pPr marL="1144800" lvl="2" indent="-230400">
              <a:lnSpc>
                <a:spcPct val="100000"/>
              </a:lnSpc>
              <a:spcBef>
                <a:spcPts val="1000"/>
              </a:spcBef>
              <a:buFont typeface="Arial" panose="020B0604020202020204" pitchFamily="34" charset="0"/>
              <a:buChar char="•"/>
            </a:pPr>
            <a:r>
              <a:rPr lang="en-US" altLang="en-US" dirty="0"/>
              <a:t>Snapshots and cloning</a:t>
            </a:r>
          </a:p>
        </p:txBody>
      </p:sp>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683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Type 1 Hypervisor </a:t>
            </a:r>
            <a:r>
              <a:rPr lang="en-US" altLang="en-US" sz="1000" dirty="0"/>
              <a:t>2</a:t>
            </a:r>
            <a:endParaRPr lang="en-IN" sz="1000" dirty="0"/>
          </a:p>
        </p:txBody>
      </p:sp>
      <p:sp>
        <p:nvSpPr>
          <p:cNvPr id="3" name="Content Placeholder 2"/>
          <p:cNvSpPr>
            <a:spLocks noGrp="1"/>
          </p:cNvSpPr>
          <p:nvPr>
            <p:ph sz="quarter" idx="12"/>
          </p:nvPr>
        </p:nvSpPr>
        <p:spPr>
          <a:xfrm>
            <a:off x="332508" y="1594378"/>
            <a:ext cx="8470180" cy="4254879"/>
          </a:xfrm>
        </p:spPr>
        <p:txBody>
          <a:bodyPr>
            <a:normAutofit/>
          </a:bodyPr>
          <a:lstStyle/>
          <a:p>
            <a:pPr marL="291600" indent="-291600">
              <a:lnSpc>
                <a:spcPct val="100000"/>
              </a:lnSpc>
              <a:buFont typeface="Arial" panose="020B0604020202020204" pitchFamily="34" charset="0"/>
              <a:buChar char="•"/>
            </a:pPr>
            <a:r>
              <a:rPr lang="en-US" altLang="en-US" sz="2400" dirty="0"/>
              <a:t>Special purpose operating systems that run natively on H</a:t>
            </a:r>
            <a:r>
              <a:rPr lang="en-US" altLang="en-US" sz="100" dirty="0"/>
              <a:t> </a:t>
            </a:r>
            <a:r>
              <a:rPr lang="en-US" altLang="en-US" sz="2400" dirty="0"/>
              <a:t>W</a:t>
            </a:r>
          </a:p>
          <a:p>
            <a:pPr marL="622800" lvl="1" indent="-320400">
              <a:lnSpc>
                <a:spcPct val="100000"/>
              </a:lnSpc>
              <a:spcBef>
                <a:spcPts val="1000"/>
              </a:spcBef>
              <a:buFont typeface="Arial" panose="020B0604020202020204" pitchFamily="34" charset="0"/>
              <a:buChar char="•"/>
            </a:pPr>
            <a:r>
              <a:rPr lang="en-US" altLang="en-US" sz="2000" dirty="0"/>
              <a:t>Rather than providing system call interface, create run and manage guest OSes</a:t>
            </a:r>
          </a:p>
          <a:p>
            <a:pPr marL="622800" lvl="1" indent="-320400">
              <a:lnSpc>
                <a:spcPct val="100000"/>
              </a:lnSpc>
              <a:spcBef>
                <a:spcPts val="1000"/>
              </a:spcBef>
              <a:buFont typeface="Arial" panose="020B0604020202020204" pitchFamily="34" charset="0"/>
              <a:buChar char="•"/>
            </a:pPr>
            <a:r>
              <a:rPr lang="en-US" altLang="en-US" sz="2000" dirty="0"/>
              <a:t>Can run on Type 0 hypervisors but not on other Type 1s</a:t>
            </a:r>
          </a:p>
          <a:p>
            <a:pPr marL="622800" lvl="1" indent="-320400">
              <a:lnSpc>
                <a:spcPct val="100000"/>
              </a:lnSpc>
              <a:spcBef>
                <a:spcPts val="1000"/>
              </a:spcBef>
              <a:buFont typeface="Arial" panose="020B0604020202020204" pitchFamily="34" charset="0"/>
              <a:buChar char="•"/>
            </a:pPr>
            <a:r>
              <a:rPr lang="en-US" altLang="en-US" sz="2000" dirty="0"/>
              <a:t>Run in kernel mode</a:t>
            </a:r>
          </a:p>
          <a:p>
            <a:pPr marL="622800" lvl="1" indent="-320400">
              <a:lnSpc>
                <a:spcPct val="100000"/>
              </a:lnSpc>
              <a:spcBef>
                <a:spcPts val="1000"/>
              </a:spcBef>
              <a:buFont typeface="Arial" panose="020B0604020202020204" pitchFamily="34" charset="0"/>
              <a:buChar char="•"/>
            </a:pPr>
            <a:r>
              <a:rPr lang="en-US" altLang="en-US" sz="2000" dirty="0"/>
              <a:t>Guests generally don’t know they are running in a V</a:t>
            </a:r>
            <a:r>
              <a:rPr lang="en-US" altLang="en-US" sz="100" dirty="0"/>
              <a:t> </a:t>
            </a:r>
            <a:r>
              <a:rPr lang="en-US" altLang="en-US" sz="2000" dirty="0"/>
              <a:t>M</a:t>
            </a:r>
          </a:p>
          <a:p>
            <a:pPr marL="622800" lvl="1" indent="-320400">
              <a:lnSpc>
                <a:spcPct val="100000"/>
              </a:lnSpc>
              <a:spcBef>
                <a:spcPts val="1000"/>
              </a:spcBef>
              <a:buFont typeface="Arial" panose="020B0604020202020204" pitchFamily="34" charset="0"/>
              <a:buChar char="•"/>
            </a:pPr>
            <a:r>
              <a:rPr lang="en-US" altLang="en-US" sz="2000" dirty="0"/>
              <a:t>Implement device drivers for host H</a:t>
            </a:r>
            <a:r>
              <a:rPr lang="en-US" altLang="en-US" sz="100" dirty="0"/>
              <a:t> </a:t>
            </a:r>
            <a:r>
              <a:rPr lang="en-US" altLang="en-US" sz="2000" dirty="0"/>
              <a:t>W because no other component can</a:t>
            </a:r>
          </a:p>
          <a:p>
            <a:pPr marL="622800" lvl="1" indent="-320400">
              <a:lnSpc>
                <a:spcPct val="100000"/>
              </a:lnSpc>
              <a:spcBef>
                <a:spcPts val="1000"/>
              </a:spcBef>
              <a:buFont typeface="Arial" panose="020B0604020202020204" pitchFamily="34" charset="0"/>
              <a:buChar char="•"/>
            </a:pPr>
            <a:r>
              <a:rPr lang="en-US" altLang="en-US" sz="2000" dirty="0"/>
              <a:t>Also provide other traditional O</a:t>
            </a:r>
            <a:r>
              <a:rPr lang="en-US" altLang="en-US" sz="100" dirty="0"/>
              <a:t> </a:t>
            </a:r>
            <a:r>
              <a:rPr lang="en-US" altLang="en-US" sz="2000" dirty="0"/>
              <a:t>S services like C</a:t>
            </a:r>
            <a:r>
              <a:rPr lang="en-US" altLang="en-US" sz="100" dirty="0"/>
              <a:t> </a:t>
            </a:r>
            <a:r>
              <a:rPr lang="en-US" altLang="en-US" sz="2000" dirty="0"/>
              <a:t>P</a:t>
            </a:r>
            <a:r>
              <a:rPr lang="en-US" altLang="en-US" sz="100" dirty="0"/>
              <a:t> </a:t>
            </a:r>
            <a:r>
              <a:rPr lang="en-US" altLang="en-US" sz="2000" dirty="0"/>
              <a:t>U and memory management</a:t>
            </a:r>
          </a:p>
        </p:txBody>
      </p:sp>
      <p:sp>
        <p:nvSpPr>
          <p:cNvPr id="4" name="Slide Number Placeholder 3"/>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76112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Type 1 Hypervisor </a:t>
            </a:r>
            <a:r>
              <a:rPr lang="en-US" altLang="en-US" sz="1000" dirty="0"/>
              <a:t>3</a:t>
            </a:r>
            <a:endParaRPr lang="en-IN" sz="1000" dirty="0"/>
          </a:p>
        </p:txBody>
      </p:sp>
      <p:sp>
        <p:nvSpPr>
          <p:cNvPr id="3" name="Content Placeholder 2"/>
          <p:cNvSpPr>
            <a:spLocks noGrp="1"/>
          </p:cNvSpPr>
          <p:nvPr>
            <p:ph sz="quarter" idx="12"/>
          </p:nvPr>
        </p:nvSpPr>
        <p:spPr>
          <a:xfrm>
            <a:off x="332508" y="1594379"/>
            <a:ext cx="8039596" cy="4611158"/>
          </a:xfrm>
        </p:spPr>
        <p:txBody>
          <a:bodyPr>
            <a:normAutofit/>
          </a:bodyPr>
          <a:lstStyle/>
          <a:p>
            <a:pPr marL="291600" indent="-291600">
              <a:lnSpc>
                <a:spcPct val="100000"/>
              </a:lnSpc>
              <a:buFont typeface="Arial" panose="020B0604020202020204" pitchFamily="34" charset="0"/>
              <a:buChar char="•"/>
              <a:defRPr/>
            </a:pPr>
            <a:r>
              <a:rPr lang="en-US" sz="2400" dirty="0">
                <a:ea typeface="ＭＳ Ｐゴシック" charset="0"/>
              </a:rPr>
              <a:t>Another variation is a general purpose O</a:t>
            </a:r>
            <a:r>
              <a:rPr lang="en-US" sz="100" dirty="0">
                <a:ea typeface="ＭＳ Ｐゴシック" charset="0"/>
              </a:rPr>
              <a:t> </a:t>
            </a:r>
            <a:r>
              <a:rPr lang="en-US" sz="2400" dirty="0">
                <a:ea typeface="ＭＳ Ｐゴシック" charset="0"/>
              </a:rPr>
              <a:t>S that also provides V</a:t>
            </a:r>
            <a:r>
              <a:rPr lang="en-US" sz="100" dirty="0">
                <a:ea typeface="ＭＳ Ｐゴシック" charset="0"/>
              </a:rPr>
              <a:t> </a:t>
            </a:r>
            <a:r>
              <a:rPr lang="en-US" sz="2400" dirty="0">
                <a:ea typeface="ＭＳ Ｐゴシック" charset="0"/>
              </a:rPr>
              <a:t>M</a:t>
            </a:r>
            <a:r>
              <a:rPr lang="en-US" sz="100" dirty="0">
                <a:ea typeface="ＭＳ Ｐゴシック" charset="0"/>
              </a:rPr>
              <a:t> </a:t>
            </a:r>
            <a:r>
              <a:rPr lang="en-US" sz="2400" dirty="0" err="1">
                <a:ea typeface="ＭＳ Ｐゴシック" charset="0"/>
              </a:rPr>
              <a:t>M</a:t>
            </a:r>
            <a:r>
              <a:rPr lang="en-US" sz="2400" dirty="0">
                <a:ea typeface="ＭＳ Ｐゴシック" charset="0"/>
              </a:rPr>
              <a:t> functionality</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RedHat Enterprise Linux with K</a:t>
            </a:r>
            <a:r>
              <a:rPr lang="en-US" sz="100" dirty="0">
                <a:ea typeface="ＭＳ Ｐゴシック" charset="0"/>
              </a:rPr>
              <a:t> </a:t>
            </a:r>
            <a:r>
              <a:rPr lang="en-US" sz="2200" dirty="0">
                <a:ea typeface="ＭＳ Ｐゴシック" charset="0"/>
              </a:rPr>
              <a:t>V</a:t>
            </a:r>
            <a:r>
              <a:rPr lang="en-US" sz="100" dirty="0">
                <a:ea typeface="ＭＳ Ｐゴシック" charset="0"/>
              </a:rPr>
              <a:t> </a:t>
            </a:r>
            <a:r>
              <a:rPr lang="en-US" sz="2200" dirty="0">
                <a:ea typeface="ＭＳ Ｐゴシック" charset="0"/>
              </a:rPr>
              <a:t>M, Windows with Hyper-V, Oracle Solaris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Perform normal duties as well as 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err="1">
                <a:ea typeface="ＭＳ Ｐゴシック" charset="0"/>
              </a:rPr>
              <a:t>M</a:t>
            </a:r>
            <a:r>
              <a:rPr lang="en-US" sz="2200" dirty="0">
                <a:ea typeface="ＭＳ Ｐゴシック" charset="0"/>
              </a:rPr>
              <a:t> duties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Typically less feature rich than dedicated Type 1 hypervisors</a:t>
            </a:r>
          </a:p>
          <a:p>
            <a:pPr marL="291600" indent="-291600">
              <a:lnSpc>
                <a:spcPct val="100000"/>
              </a:lnSpc>
              <a:buFont typeface="Arial" panose="020B0604020202020204" pitchFamily="34" charset="0"/>
              <a:buChar char="•"/>
              <a:defRPr/>
            </a:pPr>
            <a:r>
              <a:rPr lang="en-US" sz="2400" dirty="0">
                <a:ea typeface="ＭＳ Ｐゴシック" charset="0"/>
              </a:rPr>
              <a:t>In many ways, treat guests OSes as just another process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Albeit with special handling when guest tries to execute special instructions</a:t>
            </a:r>
          </a:p>
        </p:txBody>
      </p:sp>
      <p:sp>
        <p:nvSpPr>
          <p:cNvPr id="4" name="Slide Number Placeholder 3"/>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57036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Type 2 Hypervisor</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Less interesting from an O</a:t>
            </a:r>
            <a:r>
              <a:rPr lang="en-US" altLang="en-US" sz="100" dirty="0"/>
              <a:t> </a:t>
            </a:r>
            <a:r>
              <a:rPr lang="en-US" altLang="en-US" sz="2200" dirty="0"/>
              <a:t>S perspective </a:t>
            </a:r>
          </a:p>
          <a:p>
            <a:pPr marL="622800" lvl="1" indent="-320400">
              <a:lnSpc>
                <a:spcPct val="100000"/>
              </a:lnSpc>
              <a:spcBef>
                <a:spcPts val="1000"/>
              </a:spcBef>
              <a:buFont typeface="Arial" panose="020B0604020202020204" pitchFamily="34" charset="0"/>
              <a:buChar char="•"/>
            </a:pPr>
            <a:r>
              <a:rPr lang="en-US" altLang="en-US" sz="2000" dirty="0"/>
              <a:t>Very little O</a:t>
            </a:r>
            <a:r>
              <a:rPr lang="en-US" altLang="en-US" sz="100" dirty="0"/>
              <a:t> </a:t>
            </a:r>
            <a:r>
              <a:rPr lang="en-US" altLang="en-US" sz="2000" dirty="0"/>
              <a:t>S involvement in virtualization</a:t>
            </a:r>
          </a:p>
          <a:p>
            <a:pPr marL="622800" lvl="1" indent="-320400">
              <a:lnSpc>
                <a:spcPct val="100000"/>
              </a:lnSpc>
              <a:spcBef>
                <a:spcPts val="1000"/>
              </a:spcBef>
              <a:buFont typeface="Arial" panose="020B0604020202020204" pitchFamily="34" charset="0"/>
              <a:buChar char="•"/>
            </a:pPr>
            <a:r>
              <a:rPr lang="en-US" altLang="en-US" sz="2000" dirty="0"/>
              <a:t>V</a:t>
            </a:r>
            <a:r>
              <a:rPr lang="en-US" altLang="en-US" sz="100" dirty="0"/>
              <a:t> </a:t>
            </a:r>
            <a:r>
              <a:rPr lang="en-US" altLang="en-US" sz="2000" dirty="0"/>
              <a:t>M</a:t>
            </a:r>
            <a:r>
              <a:rPr lang="en-US" altLang="en-US" sz="100" dirty="0"/>
              <a:t> </a:t>
            </a:r>
            <a:r>
              <a:rPr lang="en-US" altLang="en-US" sz="2000" dirty="0" err="1"/>
              <a:t>M</a:t>
            </a:r>
            <a:r>
              <a:rPr lang="en-US" altLang="en-US" sz="2000" dirty="0"/>
              <a:t> is simply another process, run and managed by host</a:t>
            </a:r>
          </a:p>
          <a:p>
            <a:pPr marL="1144800" lvl="2" indent="-230400">
              <a:lnSpc>
                <a:spcPct val="100000"/>
              </a:lnSpc>
              <a:spcBef>
                <a:spcPts val="1000"/>
              </a:spcBef>
              <a:buFont typeface="Arial" panose="020B0604020202020204" pitchFamily="34" charset="0"/>
              <a:buChar char="•"/>
            </a:pPr>
            <a:r>
              <a:rPr lang="en-US" altLang="en-US" sz="1800" dirty="0"/>
              <a:t>Even the host doesn’t know they are a V</a:t>
            </a:r>
            <a:r>
              <a:rPr lang="en-US" altLang="en-US" sz="100" dirty="0"/>
              <a:t> </a:t>
            </a:r>
            <a:r>
              <a:rPr lang="en-US" altLang="en-US" sz="1800" dirty="0"/>
              <a:t>M</a:t>
            </a:r>
            <a:r>
              <a:rPr lang="en-US" altLang="en-US" sz="100" dirty="0"/>
              <a:t> </a:t>
            </a:r>
            <a:r>
              <a:rPr lang="en-US" altLang="en-US" sz="1800" dirty="0" err="1"/>
              <a:t>M</a:t>
            </a:r>
            <a:r>
              <a:rPr lang="en-US" altLang="en-US" sz="1800" dirty="0"/>
              <a:t> running guests</a:t>
            </a:r>
          </a:p>
          <a:p>
            <a:pPr marL="622800" lvl="1" indent="-320400">
              <a:lnSpc>
                <a:spcPct val="100000"/>
              </a:lnSpc>
              <a:spcBef>
                <a:spcPts val="1000"/>
              </a:spcBef>
              <a:buFont typeface="Arial" panose="020B0604020202020204" pitchFamily="34" charset="0"/>
              <a:buChar char="•"/>
            </a:pPr>
            <a:r>
              <a:rPr lang="en-US" altLang="en-US" sz="2000" dirty="0"/>
              <a:t>Tend to have poorer overall performance because can’t take advantage of some H</a:t>
            </a:r>
            <a:r>
              <a:rPr lang="en-US" altLang="en-US" sz="100" dirty="0"/>
              <a:t> </a:t>
            </a:r>
            <a:r>
              <a:rPr lang="en-US" altLang="en-US" sz="2000" dirty="0"/>
              <a:t>W features</a:t>
            </a:r>
          </a:p>
          <a:p>
            <a:pPr marL="622800" lvl="1" indent="-320400">
              <a:lnSpc>
                <a:spcPct val="100000"/>
              </a:lnSpc>
              <a:spcBef>
                <a:spcPts val="1000"/>
              </a:spcBef>
              <a:buFont typeface="Arial" panose="020B0604020202020204" pitchFamily="34" charset="0"/>
              <a:buChar char="•"/>
            </a:pPr>
            <a:r>
              <a:rPr lang="en-US" altLang="en-US" sz="2000" dirty="0"/>
              <a:t>But also a benefit because require no changes to host O</a:t>
            </a:r>
            <a:r>
              <a:rPr lang="en-US" altLang="en-US" sz="100" dirty="0"/>
              <a:t> </a:t>
            </a:r>
            <a:r>
              <a:rPr lang="en-US" altLang="en-US" sz="2000" dirty="0"/>
              <a:t>S</a:t>
            </a:r>
          </a:p>
          <a:p>
            <a:pPr marL="1144800" lvl="2" indent="-230400">
              <a:lnSpc>
                <a:spcPct val="100000"/>
              </a:lnSpc>
              <a:spcBef>
                <a:spcPts val="1000"/>
              </a:spcBef>
              <a:buFont typeface="Arial" panose="020B0604020202020204" pitchFamily="34" charset="0"/>
              <a:buChar char="•"/>
            </a:pPr>
            <a:r>
              <a:rPr lang="en-US" altLang="en-US" sz="1800" dirty="0"/>
              <a:t>Student could have Type 2 hypervisor on native host, run multiple guests, all on standard host O</a:t>
            </a:r>
            <a:r>
              <a:rPr lang="en-US" altLang="en-US" sz="100" dirty="0"/>
              <a:t> </a:t>
            </a:r>
            <a:r>
              <a:rPr lang="en-US" altLang="en-US" sz="1800" dirty="0"/>
              <a:t>S such as Windows, Linux, </a:t>
            </a:r>
            <a:r>
              <a:rPr lang="en-US" altLang="en-US" sz="1800" dirty="0" err="1"/>
              <a:t>MacO</a:t>
            </a:r>
            <a:r>
              <a:rPr lang="en-US" altLang="en-US" sz="100" dirty="0"/>
              <a:t> </a:t>
            </a:r>
            <a:r>
              <a:rPr lang="en-US" altLang="en-US" sz="1800" dirty="0"/>
              <a:t>S</a:t>
            </a:r>
          </a:p>
        </p:txBody>
      </p:sp>
      <p:sp>
        <p:nvSpPr>
          <p:cNvPr id="4" name="Slide Number Placeholder 3"/>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2756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Paravirtualization </a:t>
            </a:r>
            <a:r>
              <a:rPr lang="en-US" altLang="en-US" sz="1000" dirty="0"/>
              <a:t>1</a:t>
            </a:r>
            <a:endParaRPr lang="en-IN" sz="1000" dirty="0"/>
          </a:p>
        </p:txBody>
      </p:sp>
      <p:sp>
        <p:nvSpPr>
          <p:cNvPr id="3" name="Content Placeholder 2"/>
          <p:cNvSpPr>
            <a:spLocks noGrp="1"/>
          </p:cNvSpPr>
          <p:nvPr>
            <p:ph sz="quarter" idx="12"/>
          </p:nvPr>
        </p:nvSpPr>
        <p:spPr>
          <a:xfrm>
            <a:off x="332508" y="1594378"/>
            <a:ext cx="8470180" cy="4519983"/>
          </a:xfrm>
        </p:spPr>
        <p:txBody>
          <a:bodyPr>
            <a:normAutofit/>
          </a:bodyPr>
          <a:lstStyle/>
          <a:p>
            <a:pPr marL="291600" indent="-291600">
              <a:lnSpc>
                <a:spcPct val="100000"/>
              </a:lnSpc>
              <a:buFont typeface="Arial" panose="020B0604020202020204" pitchFamily="34" charset="0"/>
              <a:buChar char="•"/>
            </a:pPr>
            <a:r>
              <a:rPr lang="en-US" altLang="en-US" sz="2000" dirty="0"/>
              <a:t>Does not fit the definition of virtualization – V</a:t>
            </a:r>
            <a:r>
              <a:rPr lang="en-US" altLang="en-US" sz="100" dirty="0"/>
              <a:t> </a:t>
            </a:r>
            <a:r>
              <a:rPr lang="en-US" altLang="en-US" sz="2000" dirty="0"/>
              <a:t>M</a:t>
            </a:r>
            <a:r>
              <a:rPr lang="en-US" altLang="en-US" sz="100" dirty="0"/>
              <a:t> </a:t>
            </a:r>
            <a:r>
              <a:rPr lang="en-US" altLang="en-US" sz="2000" dirty="0" err="1"/>
              <a:t>M</a:t>
            </a:r>
            <a:r>
              <a:rPr lang="en-US" altLang="en-US" sz="2000" dirty="0"/>
              <a:t> not presenting an exact duplication of underlying hardware</a:t>
            </a:r>
          </a:p>
          <a:p>
            <a:pPr marL="622800" lvl="1" indent="-320400">
              <a:lnSpc>
                <a:spcPct val="100000"/>
              </a:lnSpc>
              <a:spcBef>
                <a:spcPts val="1000"/>
              </a:spcBef>
              <a:buFont typeface="Arial" panose="020B0604020202020204" pitchFamily="34" charset="0"/>
              <a:buChar char="•"/>
            </a:pPr>
            <a:r>
              <a:rPr lang="en-US" altLang="en-US" sz="1800" dirty="0"/>
              <a:t>But still useful!</a:t>
            </a:r>
          </a:p>
          <a:p>
            <a:pPr marL="622800" lvl="1" indent="-320400">
              <a:lnSpc>
                <a:spcPct val="100000"/>
              </a:lnSpc>
              <a:spcBef>
                <a:spcPts val="1000"/>
              </a:spcBef>
              <a:buFont typeface="Arial" panose="020B0604020202020204" pitchFamily="34" charset="0"/>
              <a:buChar char="•"/>
            </a:pPr>
            <a:r>
              <a:rPr lang="en-US" altLang="en-US" sz="1800" dirty="0"/>
              <a:t>V</a:t>
            </a:r>
            <a:r>
              <a:rPr lang="en-US" altLang="en-US" sz="100" dirty="0"/>
              <a:t> </a:t>
            </a:r>
            <a:r>
              <a:rPr lang="en-US" altLang="en-US" sz="1800" dirty="0"/>
              <a:t>M</a:t>
            </a:r>
            <a:r>
              <a:rPr lang="en-US" altLang="en-US" sz="100" dirty="0"/>
              <a:t> </a:t>
            </a:r>
            <a:r>
              <a:rPr lang="en-US" altLang="en-US" sz="1800" dirty="0" err="1"/>
              <a:t>M</a:t>
            </a:r>
            <a:r>
              <a:rPr lang="en-US" altLang="en-US" sz="1800" dirty="0"/>
              <a:t> provides services that guest must be modified to use</a:t>
            </a:r>
          </a:p>
          <a:p>
            <a:pPr marL="622800" lvl="1" indent="-320400">
              <a:lnSpc>
                <a:spcPct val="100000"/>
              </a:lnSpc>
              <a:spcBef>
                <a:spcPts val="1000"/>
              </a:spcBef>
              <a:buFont typeface="Arial" panose="020B0604020202020204" pitchFamily="34" charset="0"/>
              <a:buChar char="•"/>
            </a:pPr>
            <a:r>
              <a:rPr lang="en-US" altLang="en-US" sz="1800" dirty="0"/>
              <a:t>Leads to increased performance</a:t>
            </a:r>
          </a:p>
          <a:p>
            <a:pPr marL="622800" lvl="1" indent="-320400">
              <a:lnSpc>
                <a:spcPct val="100000"/>
              </a:lnSpc>
              <a:spcBef>
                <a:spcPts val="1000"/>
              </a:spcBef>
              <a:buFont typeface="Arial" panose="020B0604020202020204" pitchFamily="34" charset="0"/>
              <a:buChar char="•"/>
            </a:pPr>
            <a:r>
              <a:rPr lang="en-US" altLang="en-US" sz="1800" dirty="0"/>
              <a:t>Less needed as hardware support for V</a:t>
            </a:r>
            <a:r>
              <a:rPr lang="en-US" altLang="en-US" sz="100" dirty="0"/>
              <a:t> </a:t>
            </a:r>
            <a:r>
              <a:rPr lang="en-US" altLang="en-US" sz="1800" dirty="0"/>
              <a:t>Ms grows</a:t>
            </a:r>
          </a:p>
          <a:p>
            <a:pPr marL="291600" indent="-291600">
              <a:lnSpc>
                <a:spcPct val="100000"/>
              </a:lnSpc>
              <a:buFont typeface="Arial" panose="020B0604020202020204" pitchFamily="34" charset="0"/>
              <a:buChar char="•"/>
            </a:pPr>
            <a:r>
              <a:rPr lang="en-US" altLang="en-US" sz="2000" dirty="0" err="1"/>
              <a:t>Xen</a:t>
            </a:r>
            <a:r>
              <a:rPr lang="en-US" altLang="en-US" sz="2000" dirty="0"/>
              <a:t>, leader in </a:t>
            </a:r>
            <a:r>
              <a:rPr lang="en-US" altLang="en-US" sz="2000" dirty="0" err="1"/>
              <a:t>paravirtualized</a:t>
            </a:r>
            <a:r>
              <a:rPr lang="en-US" altLang="en-US" sz="2000" dirty="0"/>
              <a:t> space, adds several techniques </a:t>
            </a:r>
          </a:p>
          <a:p>
            <a:pPr marL="622800" lvl="1" indent="-320400">
              <a:lnSpc>
                <a:spcPct val="100000"/>
              </a:lnSpc>
              <a:spcBef>
                <a:spcPts val="1000"/>
              </a:spcBef>
              <a:buFont typeface="Arial" panose="020B0604020202020204" pitchFamily="34" charset="0"/>
              <a:buChar char="•"/>
            </a:pPr>
            <a:r>
              <a:rPr lang="en-US" altLang="en-US" sz="1800" dirty="0"/>
              <a:t>For example, clean and simple device abstractions</a:t>
            </a:r>
          </a:p>
          <a:p>
            <a:pPr marL="1144800" lvl="2" indent="-230400">
              <a:lnSpc>
                <a:spcPct val="100000"/>
              </a:lnSpc>
              <a:spcBef>
                <a:spcPts val="1000"/>
              </a:spcBef>
              <a:buFont typeface="Arial" panose="020B0604020202020204" pitchFamily="34" charset="0"/>
              <a:buChar char="•"/>
            </a:pPr>
            <a:r>
              <a:rPr lang="en-US" altLang="en-US" sz="1600" dirty="0"/>
              <a:t>Efficient I/O</a:t>
            </a:r>
          </a:p>
          <a:p>
            <a:pPr marL="1144800" lvl="2" indent="-230400">
              <a:lnSpc>
                <a:spcPct val="100000"/>
              </a:lnSpc>
              <a:spcBef>
                <a:spcPts val="1000"/>
              </a:spcBef>
              <a:buFont typeface="Arial" panose="020B0604020202020204" pitchFamily="34" charset="0"/>
              <a:buChar char="•"/>
            </a:pPr>
            <a:r>
              <a:rPr lang="en-US" altLang="en-US" sz="1600" dirty="0"/>
              <a:t>Good communication between guest and V</a:t>
            </a:r>
            <a:r>
              <a:rPr lang="en-US" altLang="en-US" sz="100" dirty="0"/>
              <a:t> </a:t>
            </a:r>
            <a:r>
              <a:rPr lang="en-US" altLang="en-US" sz="1600" dirty="0"/>
              <a:t>M</a:t>
            </a:r>
            <a:r>
              <a:rPr lang="en-US" altLang="en-US" sz="100" dirty="0"/>
              <a:t> </a:t>
            </a:r>
            <a:r>
              <a:rPr lang="en-US" altLang="en-US" sz="1600" dirty="0" err="1"/>
              <a:t>M</a:t>
            </a:r>
            <a:r>
              <a:rPr lang="en-US" altLang="en-US" sz="1600" dirty="0"/>
              <a:t> about device I/O</a:t>
            </a:r>
          </a:p>
          <a:p>
            <a:pPr marL="1144800" lvl="2" indent="-230400">
              <a:lnSpc>
                <a:spcPct val="100000"/>
              </a:lnSpc>
              <a:spcBef>
                <a:spcPts val="1000"/>
              </a:spcBef>
              <a:buFont typeface="Arial" panose="020B0604020202020204" pitchFamily="34" charset="0"/>
              <a:buChar char="•"/>
            </a:pPr>
            <a:r>
              <a:rPr lang="en-US" altLang="en-US" sz="1600" dirty="0"/>
              <a:t>Each device has circular buffer shared by guest and V</a:t>
            </a:r>
            <a:r>
              <a:rPr lang="en-US" altLang="en-US" sz="100" dirty="0"/>
              <a:t> </a:t>
            </a:r>
            <a:r>
              <a:rPr lang="en-US" altLang="en-US" sz="1600" dirty="0"/>
              <a:t>M</a:t>
            </a:r>
            <a:r>
              <a:rPr lang="en-US" altLang="en-US" sz="100" dirty="0"/>
              <a:t> </a:t>
            </a:r>
            <a:r>
              <a:rPr lang="en-US" altLang="en-US" sz="1600" dirty="0" err="1"/>
              <a:t>M</a:t>
            </a:r>
            <a:r>
              <a:rPr lang="en-US" altLang="en-US" sz="1600" dirty="0"/>
              <a:t> via shared memory</a:t>
            </a:r>
          </a:p>
        </p:txBody>
      </p:sp>
      <p:sp>
        <p:nvSpPr>
          <p:cNvPr id="4" name="Slide Number Placeholder 3"/>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4794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Chapter Objectives</a:t>
            </a:r>
            <a:endParaRPr lang="en-IN"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Explore the history and benefits of virtual machines</a:t>
            </a:r>
          </a:p>
          <a:p>
            <a:pPr marL="291600" indent="-291600">
              <a:lnSpc>
                <a:spcPct val="100000"/>
              </a:lnSpc>
              <a:buFont typeface="Arial" panose="020B0604020202020204" pitchFamily="34" charset="0"/>
              <a:buChar char="•"/>
            </a:pPr>
            <a:r>
              <a:rPr lang="en-US" altLang="en-US" dirty="0"/>
              <a:t>Discuss the various virtual machine technologies</a:t>
            </a:r>
          </a:p>
          <a:p>
            <a:pPr marL="291600" indent="-291600">
              <a:lnSpc>
                <a:spcPct val="100000"/>
              </a:lnSpc>
              <a:buFont typeface="Arial" panose="020B0604020202020204" pitchFamily="34" charset="0"/>
              <a:buChar char="•"/>
            </a:pPr>
            <a:r>
              <a:rPr lang="en-US" altLang="en-US" dirty="0"/>
              <a:t>Describe the methods used to implement virtualization</a:t>
            </a:r>
          </a:p>
          <a:p>
            <a:pPr marL="291600" indent="-291600">
              <a:lnSpc>
                <a:spcPct val="100000"/>
              </a:lnSpc>
              <a:buFont typeface="Arial" panose="020B0604020202020204" pitchFamily="34" charset="0"/>
              <a:buChar char="•"/>
            </a:pPr>
            <a:r>
              <a:rPr lang="en-US" altLang="en-US" dirty="0"/>
              <a:t>Show the most common hardware features that support virtualization and explain how they are used by operating-system modules</a:t>
            </a:r>
          </a:p>
          <a:p>
            <a:pPr marL="291600" indent="-291600">
              <a:lnSpc>
                <a:spcPct val="100000"/>
              </a:lnSpc>
              <a:buFont typeface="Arial" panose="020B0604020202020204" pitchFamily="34" charset="0"/>
              <a:buChar char="•"/>
            </a:pPr>
            <a:r>
              <a:rPr lang="en-US" altLang="en-US" dirty="0"/>
              <a:t>Discuss current virtualization research areas</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7157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err="1"/>
              <a:t>Xen</a:t>
            </a:r>
            <a:r>
              <a:rPr lang="en-US" altLang="en-US" dirty="0"/>
              <a:t> I/O via Shared Circular Buffer</a:t>
            </a:r>
            <a:endParaRPr lang="en-IN" dirty="0"/>
          </a:p>
        </p:txBody>
      </p:sp>
      <p:pic>
        <p:nvPicPr>
          <p:cNvPr id="8" name="Content Placeholder 7" descr="Diagram shows circular ring divided into segments representing request consumer private pointer in Xen, request producer shared pointer updated by guest OS, response producer shared pointer updated by Xen, and response consumer private pointer in guest OS.">
            <a:extLst>
              <a:ext uri="{FF2B5EF4-FFF2-40B4-BE49-F238E27FC236}">
                <a16:creationId xmlns:a16="http://schemas.microsoft.com/office/drawing/2014/main" id="{E1A8330A-C50A-433A-B051-1CEBDD9119AE}"/>
              </a:ext>
            </a:extLst>
          </p:cNvPr>
          <p:cNvPicPr>
            <a:picLocks noGrp="1" noChangeAspect="1"/>
          </p:cNvPicPr>
          <p:nvPr>
            <p:ph sz="quarter" idx="12"/>
          </p:nvPr>
        </p:nvPicPr>
        <p:blipFill>
          <a:blip r:embed="rId2"/>
          <a:stretch>
            <a:fillRect/>
          </a:stretch>
        </p:blipFill>
        <p:spPr>
          <a:xfrm>
            <a:off x="937631" y="1964581"/>
            <a:ext cx="7259215" cy="399520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9814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Paravirtualization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defRPr/>
            </a:pPr>
            <a:r>
              <a:rPr lang="en-US" altLang="en-US" sz="2200" dirty="0" err="1"/>
              <a:t>Xen</a:t>
            </a:r>
            <a:r>
              <a:rPr lang="en-US" altLang="en-US" sz="2200" dirty="0"/>
              <a:t>, leader in </a:t>
            </a:r>
            <a:r>
              <a:rPr lang="en-US" altLang="en-US" sz="2200" dirty="0" err="1"/>
              <a:t>paravirtualized</a:t>
            </a:r>
            <a:r>
              <a:rPr lang="en-US" altLang="en-US" sz="2200" dirty="0"/>
              <a:t> space, adds several techniques (Cont.) </a:t>
            </a:r>
            <a:endParaRPr lang="en-US" sz="2200" dirty="0">
              <a:ea typeface="ＭＳ Ｐゴシック" charset="0"/>
            </a:endParaRP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rPr>
              <a:t>Memory management does not include nested page tables</a:t>
            </a:r>
          </a:p>
          <a:p>
            <a:pPr marL="1144800" lvl="2" indent="-230400">
              <a:lnSpc>
                <a:spcPct val="100000"/>
              </a:lnSpc>
              <a:spcBef>
                <a:spcPts val="1000"/>
              </a:spcBef>
              <a:buFont typeface="Arial" panose="020B0604020202020204" pitchFamily="34" charset="0"/>
              <a:buChar char="•"/>
              <a:defRPr/>
            </a:pPr>
            <a:r>
              <a:rPr lang="en-US" sz="1800" dirty="0">
                <a:ea typeface="ＭＳ Ｐゴシック" charset="0"/>
              </a:rPr>
              <a:t>Each guest has own read-only tables</a:t>
            </a:r>
          </a:p>
          <a:p>
            <a:pPr marL="1144800" lvl="2" indent="-230400">
              <a:lnSpc>
                <a:spcPct val="100000"/>
              </a:lnSpc>
              <a:spcBef>
                <a:spcPts val="1000"/>
              </a:spcBef>
              <a:buFont typeface="Arial" panose="020B0604020202020204" pitchFamily="34" charset="0"/>
              <a:buChar char="•"/>
              <a:defRPr/>
            </a:pPr>
            <a:r>
              <a:rPr lang="en-US" sz="1800" dirty="0">
                <a:ea typeface="ＭＳ Ｐゴシック" charset="0"/>
              </a:rPr>
              <a:t>Guest uses </a:t>
            </a:r>
            <a:r>
              <a:rPr lang="en-US" sz="1800" b="1" dirty="0" err="1">
                <a:solidFill>
                  <a:srgbClr val="002060"/>
                </a:solidFill>
                <a:ea typeface="ＭＳ Ｐゴシック" charset="0"/>
                <a:cs typeface="ＭＳ Ｐゴシック" charset="0"/>
              </a:rPr>
              <a:t>hypercall</a:t>
            </a:r>
            <a:r>
              <a:rPr lang="en-US" sz="1800" dirty="0">
                <a:ea typeface="ＭＳ Ｐゴシック" charset="0"/>
              </a:rPr>
              <a:t> (call to hypervisor) when page-table changes needed</a:t>
            </a:r>
          </a:p>
          <a:p>
            <a:pPr marL="291600" indent="-291600">
              <a:lnSpc>
                <a:spcPct val="100000"/>
              </a:lnSpc>
              <a:buFont typeface="Arial" panose="020B0604020202020204" pitchFamily="34" charset="0"/>
              <a:buChar char="•"/>
              <a:defRPr/>
            </a:pPr>
            <a:r>
              <a:rPr lang="en-US" sz="2200" dirty="0">
                <a:ea typeface="ＭＳ Ｐゴシック" charset="0"/>
              </a:rPr>
              <a:t>Paravirtualization allowed virtualization of older x86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Us (and others) without binary translation</a:t>
            </a:r>
          </a:p>
          <a:p>
            <a:pPr marL="291600" indent="-291600">
              <a:lnSpc>
                <a:spcPct val="100000"/>
              </a:lnSpc>
              <a:buFont typeface="Arial" panose="020B0604020202020204" pitchFamily="34" charset="0"/>
              <a:buChar char="•"/>
              <a:defRPr/>
            </a:pPr>
            <a:r>
              <a:rPr lang="en-US" sz="2200" dirty="0">
                <a:ea typeface="ＭＳ Ｐゴシック" charset="0"/>
              </a:rPr>
              <a:t>Guest had to be modified to use run on </a:t>
            </a:r>
            <a:r>
              <a:rPr lang="en-US" sz="2200" dirty="0" err="1">
                <a:ea typeface="ＭＳ Ｐゴシック" charset="0"/>
              </a:rPr>
              <a:t>paravirtualized</a:t>
            </a:r>
            <a:r>
              <a:rPr lang="en-US" sz="2200" dirty="0">
                <a:ea typeface="ＭＳ Ｐゴシック" charset="0"/>
              </a:rPr>
              <a:t> 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err="1">
                <a:ea typeface="ＭＳ Ｐゴシック" charset="0"/>
              </a:rPr>
              <a:t>M</a:t>
            </a:r>
            <a:endParaRPr lang="en-US" sz="2200" dirty="0">
              <a:ea typeface="ＭＳ Ｐゴシック" charset="0"/>
            </a:endParaRPr>
          </a:p>
          <a:p>
            <a:pPr marL="291600" indent="-291600">
              <a:lnSpc>
                <a:spcPct val="100000"/>
              </a:lnSpc>
              <a:buFont typeface="Arial" panose="020B0604020202020204" pitchFamily="34" charset="0"/>
              <a:buChar char="•"/>
              <a:defRPr/>
            </a:pPr>
            <a:r>
              <a:rPr lang="en-US" sz="2200" dirty="0">
                <a:ea typeface="ＭＳ Ｐゴシック" charset="0"/>
              </a:rPr>
              <a:t>But on modern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Us Xen no longer requires guest modification -&gt; no longer paravirtualization</a:t>
            </a:r>
          </a:p>
        </p:txBody>
      </p:sp>
      <p:sp>
        <p:nvSpPr>
          <p:cNvPr id="4" name="Slide Number Placeholder 3"/>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33586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600" dirty="0"/>
              <a:t>Types of V</a:t>
            </a:r>
            <a:r>
              <a:rPr lang="en-US" altLang="en-US" sz="100" dirty="0"/>
              <a:t> </a:t>
            </a:r>
            <a:r>
              <a:rPr lang="en-US" altLang="en-US" sz="2600" dirty="0"/>
              <a:t>Ms – Programming Environment Virtualization</a:t>
            </a:r>
            <a:endParaRPr lang="en-IN" sz="26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defRPr/>
            </a:pPr>
            <a:r>
              <a:rPr lang="en-US" sz="2000" dirty="0">
                <a:ea typeface="ＭＳ Ｐゴシック" charset="0"/>
              </a:rPr>
              <a:t>Also not-really-virtualization but using same techniques, providing similar features</a:t>
            </a:r>
          </a:p>
          <a:p>
            <a:pPr marL="291600" indent="-291600">
              <a:lnSpc>
                <a:spcPct val="100000"/>
              </a:lnSpc>
              <a:buFont typeface="Arial" panose="020B0604020202020204" pitchFamily="34" charset="0"/>
              <a:buChar char="•"/>
              <a:defRPr/>
            </a:pPr>
            <a:r>
              <a:rPr lang="en-US" sz="2000" dirty="0">
                <a:ea typeface="ＭＳ Ｐゴシック" charset="0"/>
              </a:rPr>
              <a:t>Programming language is designed to run within custom-built virtualized environment</a:t>
            </a:r>
          </a:p>
          <a:p>
            <a:pPr marL="622800" lvl="1" indent="-320400">
              <a:lnSpc>
                <a:spcPct val="100000"/>
              </a:lnSpc>
              <a:spcBef>
                <a:spcPts val="1000"/>
              </a:spcBef>
              <a:buFont typeface="Arial" panose="020B0604020202020204" pitchFamily="34" charset="0"/>
              <a:buChar char="•"/>
              <a:defRPr/>
            </a:pPr>
            <a:r>
              <a:rPr lang="en-US" sz="1800" dirty="0">
                <a:ea typeface="ＭＳ Ｐゴシック" charset="0"/>
              </a:rPr>
              <a:t>For example Oracle Java has many features that depend on running in </a:t>
            </a:r>
            <a:r>
              <a:rPr lang="en-US" sz="1800" b="1" dirty="0">
                <a:solidFill>
                  <a:srgbClr val="002060"/>
                </a:solidFill>
                <a:ea typeface="ＭＳ Ｐゴシック" charset="0"/>
              </a:rPr>
              <a:t>Java Virtual Machine</a:t>
            </a:r>
            <a:r>
              <a:rPr lang="en-US" sz="1800" dirty="0">
                <a:solidFill>
                  <a:srgbClr val="002060"/>
                </a:solidFill>
                <a:ea typeface="ＭＳ Ｐゴシック" charset="0"/>
              </a:rPr>
              <a:t> </a:t>
            </a:r>
            <a:r>
              <a:rPr lang="en-US" sz="1800" dirty="0">
                <a:ea typeface="ＭＳ Ｐゴシック" charset="0"/>
              </a:rPr>
              <a:t>(</a:t>
            </a:r>
            <a:r>
              <a:rPr lang="en-US" sz="1800" b="1" dirty="0">
                <a:solidFill>
                  <a:srgbClr val="002060"/>
                </a:solidFill>
                <a:ea typeface="ＭＳ Ｐゴシック" charset="0"/>
              </a:rPr>
              <a:t>J</a:t>
            </a:r>
            <a:r>
              <a:rPr lang="en-US" sz="100" b="1" dirty="0">
                <a:solidFill>
                  <a:srgbClr val="002060"/>
                </a:solidFill>
                <a:ea typeface="ＭＳ Ｐゴシック" charset="0"/>
              </a:rPr>
              <a:t> </a:t>
            </a:r>
            <a:r>
              <a:rPr lang="en-US" sz="1800" b="1" dirty="0">
                <a:solidFill>
                  <a:srgbClr val="002060"/>
                </a:solidFill>
                <a:ea typeface="ＭＳ Ｐゴシック" charset="0"/>
              </a:rPr>
              <a:t>V</a:t>
            </a:r>
            <a:r>
              <a:rPr lang="en-US" sz="100" b="1" dirty="0">
                <a:solidFill>
                  <a:srgbClr val="002060"/>
                </a:solidFill>
                <a:ea typeface="ＭＳ Ｐゴシック" charset="0"/>
              </a:rPr>
              <a:t> </a:t>
            </a:r>
            <a:r>
              <a:rPr lang="en-US" sz="1800" b="1" dirty="0">
                <a:solidFill>
                  <a:srgbClr val="002060"/>
                </a:solidFill>
                <a:ea typeface="ＭＳ Ｐゴシック" charset="0"/>
              </a:rPr>
              <a:t>M</a:t>
            </a:r>
            <a:r>
              <a:rPr lang="en-US" sz="1800" dirty="0">
                <a:ea typeface="ＭＳ Ｐゴシック" charset="0"/>
              </a:rPr>
              <a:t>)</a:t>
            </a:r>
          </a:p>
          <a:p>
            <a:pPr marL="291600" indent="-291600">
              <a:lnSpc>
                <a:spcPct val="100000"/>
              </a:lnSpc>
              <a:buFont typeface="Arial" panose="020B0604020202020204" pitchFamily="34" charset="0"/>
              <a:buChar char="•"/>
              <a:defRPr/>
            </a:pPr>
            <a:r>
              <a:rPr lang="en-US" sz="2000" dirty="0">
                <a:ea typeface="ＭＳ Ｐゴシック" charset="0"/>
              </a:rPr>
              <a:t>In this case virtualization is defined as providing A</a:t>
            </a:r>
            <a:r>
              <a:rPr lang="en-US" sz="100" dirty="0">
                <a:ea typeface="ＭＳ Ｐゴシック" charset="0"/>
              </a:rPr>
              <a:t> </a:t>
            </a:r>
            <a:r>
              <a:rPr lang="en-US" sz="2000" dirty="0">
                <a:ea typeface="ＭＳ Ｐゴシック" charset="0"/>
              </a:rPr>
              <a:t>P</a:t>
            </a:r>
            <a:r>
              <a:rPr lang="en-US" sz="100" dirty="0">
                <a:ea typeface="ＭＳ Ｐゴシック" charset="0"/>
              </a:rPr>
              <a:t> </a:t>
            </a:r>
            <a:r>
              <a:rPr lang="en-US" sz="2000" dirty="0">
                <a:ea typeface="ＭＳ Ｐゴシック" charset="0"/>
              </a:rPr>
              <a:t>Is that define a set of features made available to a language and programs written in that language to provide an improved execution environment</a:t>
            </a:r>
          </a:p>
          <a:p>
            <a:pPr marL="291600" indent="-291600">
              <a:lnSpc>
                <a:spcPct val="100000"/>
              </a:lnSpc>
              <a:buFont typeface="Arial" panose="020B0604020202020204" pitchFamily="34" charset="0"/>
              <a:buChar char="•"/>
              <a:defRPr/>
            </a:pPr>
            <a:r>
              <a:rPr lang="en-US" sz="2000" dirty="0">
                <a:ea typeface="ＭＳ Ｐゴシック" charset="0"/>
              </a:rPr>
              <a:t>J</a:t>
            </a:r>
            <a:r>
              <a:rPr lang="en-US" sz="100" dirty="0">
                <a:ea typeface="ＭＳ Ｐゴシック" charset="0"/>
              </a:rPr>
              <a:t> </a:t>
            </a:r>
            <a:r>
              <a:rPr lang="en-US" sz="2000" dirty="0">
                <a:ea typeface="ＭＳ Ｐゴシック" charset="0"/>
              </a:rPr>
              <a:t>V</a:t>
            </a:r>
            <a:r>
              <a:rPr lang="en-US" sz="100" dirty="0">
                <a:ea typeface="ＭＳ Ｐゴシック" charset="0"/>
              </a:rPr>
              <a:t> </a:t>
            </a:r>
            <a:r>
              <a:rPr lang="en-US" sz="2000" dirty="0">
                <a:ea typeface="ＭＳ Ｐゴシック" charset="0"/>
              </a:rPr>
              <a:t>M compiled to run on many systems (including some smart phones even)</a:t>
            </a:r>
          </a:p>
          <a:p>
            <a:pPr marL="291600" indent="-291600">
              <a:lnSpc>
                <a:spcPct val="100000"/>
              </a:lnSpc>
              <a:buFont typeface="Arial" panose="020B0604020202020204" pitchFamily="34" charset="0"/>
              <a:buChar char="•"/>
              <a:defRPr/>
            </a:pPr>
            <a:r>
              <a:rPr lang="en-US" sz="2000" dirty="0">
                <a:ea typeface="ＭＳ Ｐゴシック" charset="0"/>
              </a:rPr>
              <a:t>Programs written in Java run in the J</a:t>
            </a:r>
            <a:r>
              <a:rPr lang="en-US" sz="100" dirty="0">
                <a:ea typeface="ＭＳ Ｐゴシック" charset="0"/>
              </a:rPr>
              <a:t> </a:t>
            </a:r>
            <a:r>
              <a:rPr lang="en-US" sz="2000" dirty="0">
                <a:ea typeface="ＭＳ Ｐゴシック" charset="0"/>
              </a:rPr>
              <a:t>V</a:t>
            </a:r>
            <a:r>
              <a:rPr lang="en-US" sz="100" dirty="0">
                <a:ea typeface="ＭＳ Ｐゴシック" charset="0"/>
              </a:rPr>
              <a:t> </a:t>
            </a:r>
            <a:r>
              <a:rPr lang="en-US" sz="2000" dirty="0">
                <a:ea typeface="ＭＳ Ｐゴシック" charset="0"/>
              </a:rPr>
              <a:t>M no matter the underlying system</a:t>
            </a:r>
          </a:p>
          <a:p>
            <a:pPr marL="291600" indent="-291600">
              <a:lnSpc>
                <a:spcPct val="100000"/>
              </a:lnSpc>
              <a:buFont typeface="Arial" panose="020B0604020202020204" pitchFamily="34" charset="0"/>
              <a:buChar char="•"/>
              <a:defRPr/>
            </a:pPr>
            <a:r>
              <a:rPr lang="en-US" sz="2000" dirty="0">
                <a:ea typeface="ＭＳ Ｐゴシック" charset="0"/>
              </a:rPr>
              <a:t>Similar to </a:t>
            </a:r>
            <a:r>
              <a:rPr lang="en-US" sz="2000" b="1" dirty="0">
                <a:solidFill>
                  <a:srgbClr val="002060"/>
                </a:solidFill>
                <a:ea typeface="ＭＳ Ｐゴシック" charset="0"/>
              </a:rPr>
              <a:t>interpreted languages</a:t>
            </a:r>
          </a:p>
        </p:txBody>
      </p:sp>
      <p:sp>
        <p:nvSpPr>
          <p:cNvPr id="4" name="Slide Number Placeholder 3"/>
          <p:cNvSpPr>
            <a:spLocks noGrp="1"/>
          </p:cNvSpPr>
          <p:nvPr>
            <p:ph type="sldNum" sz="quarter" idx="10"/>
          </p:nvPr>
        </p:nvSpPr>
        <p:spPr/>
        <p:txBody>
          <a:bodyPr/>
          <a:lstStyle/>
          <a:p>
            <a:fld id="{D06C706D-0964-7842-B7B8-C5D733700528}" type="slidenum">
              <a:rPr lang="en-US" smtClean="0"/>
              <a:t>32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48913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Types of V</a:t>
            </a:r>
            <a:r>
              <a:rPr lang="en-US" altLang="en-US" sz="100" dirty="0"/>
              <a:t> </a:t>
            </a:r>
            <a:r>
              <a:rPr lang="en-US" altLang="en-US" dirty="0"/>
              <a:t>Ms – Emulation</a:t>
            </a:r>
            <a:endParaRPr lang="en-IN"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1800" dirty="0"/>
              <a:t>Another (older) way for running one operating system on a different operating system</a:t>
            </a:r>
          </a:p>
          <a:p>
            <a:pPr marL="622800" lvl="1" indent="-320400">
              <a:lnSpc>
                <a:spcPct val="100000"/>
              </a:lnSpc>
              <a:spcBef>
                <a:spcPts val="1000"/>
              </a:spcBef>
              <a:buFont typeface="Arial" panose="020B0604020202020204" pitchFamily="34" charset="0"/>
              <a:buChar char="•"/>
            </a:pPr>
            <a:r>
              <a:rPr lang="en-US" altLang="en-US" sz="1600" dirty="0"/>
              <a:t>Virtualization requires underlying C</a:t>
            </a:r>
            <a:r>
              <a:rPr lang="en-US" altLang="en-US" sz="100" dirty="0"/>
              <a:t> </a:t>
            </a:r>
            <a:r>
              <a:rPr lang="en-US" altLang="en-US" sz="1600" dirty="0"/>
              <a:t>P</a:t>
            </a:r>
            <a:r>
              <a:rPr lang="en-US" altLang="en-US" sz="100" dirty="0"/>
              <a:t> </a:t>
            </a:r>
            <a:r>
              <a:rPr lang="en-US" altLang="en-US" sz="1600" dirty="0"/>
              <a:t>U to be same as guest was compiled for</a:t>
            </a:r>
          </a:p>
          <a:p>
            <a:pPr marL="622800" lvl="1" indent="-320400">
              <a:lnSpc>
                <a:spcPct val="100000"/>
              </a:lnSpc>
              <a:spcBef>
                <a:spcPts val="1000"/>
              </a:spcBef>
              <a:buFont typeface="Arial" panose="020B0604020202020204" pitchFamily="34" charset="0"/>
              <a:buChar char="•"/>
            </a:pPr>
            <a:r>
              <a:rPr lang="en-US" altLang="en-US" sz="1600" dirty="0"/>
              <a:t>Emulation allows guest to run on different C</a:t>
            </a:r>
            <a:r>
              <a:rPr lang="en-US" altLang="en-US" sz="100" dirty="0"/>
              <a:t> </a:t>
            </a:r>
            <a:r>
              <a:rPr lang="en-US" altLang="en-US" sz="1600" dirty="0"/>
              <a:t>P</a:t>
            </a:r>
            <a:r>
              <a:rPr lang="en-US" altLang="en-US" sz="100" dirty="0"/>
              <a:t> </a:t>
            </a:r>
            <a:r>
              <a:rPr lang="en-US" altLang="en-US" sz="1600" dirty="0"/>
              <a:t>U</a:t>
            </a:r>
          </a:p>
          <a:p>
            <a:pPr marL="291600" indent="-291600">
              <a:lnSpc>
                <a:spcPct val="100000"/>
              </a:lnSpc>
              <a:buFont typeface="Arial" panose="020B0604020202020204" pitchFamily="34" charset="0"/>
              <a:buChar char="•"/>
            </a:pPr>
            <a:r>
              <a:rPr lang="en-US" altLang="en-US" sz="1800" dirty="0"/>
              <a:t>Necessary to translate all guest instructions from guest C</a:t>
            </a:r>
            <a:r>
              <a:rPr lang="en-US" altLang="en-US" sz="100" dirty="0"/>
              <a:t> </a:t>
            </a:r>
            <a:r>
              <a:rPr lang="en-US" altLang="en-US" sz="1800" dirty="0"/>
              <a:t>P</a:t>
            </a:r>
            <a:r>
              <a:rPr lang="en-US" altLang="en-US" sz="100" dirty="0"/>
              <a:t> </a:t>
            </a:r>
            <a:r>
              <a:rPr lang="en-US" altLang="en-US" sz="1800" dirty="0"/>
              <a:t>U to native C</a:t>
            </a:r>
            <a:r>
              <a:rPr lang="en-US" altLang="en-US" sz="100" dirty="0"/>
              <a:t> </a:t>
            </a:r>
            <a:r>
              <a:rPr lang="en-US" altLang="en-US" sz="1800" dirty="0"/>
              <a:t>P</a:t>
            </a:r>
            <a:r>
              <a:rPr lang="en-US" altLang="en-US" sz="100" dirty="0"/>
              <a:t> </a:t>
            </a:r>
            <a:r>
              <a:rPr lang="en-US" altLang="en-US" sz="1800" dirty="0"/>
              <a:t>U</a:t>
            </a:r>
          </a:p>
          <a:p>
            <a:pPr marL="622800" lvl="1" indent="-320400">
              <a:lnSpc>
                <a:spcPct val="100000"/>
              </a:lnSpc>
              <a:spcBef>
                <a:spcPts val="1000"/>
              </a:spcBef>
              <a:buFont typeface="Arial" panose="020B0604020202020204" pitchFamily="34" charset="0"/>
              <a:buChar char="•"/>
            </a:pPr>
            <a:r>
              <a:rPr lang="en-US" altLang="en-US" sz="1600" dirty="0"/>
              <a:t>Emulation, not virtualization</a:t>
            </a:r>
          </a:p>
          <a:p>
            <a:pPr marL="291600" indent="-291600">
              <a:lnSpc>
                <a:spcPct val="100000"/>
              </a:lnSpc>
              <a:buFont typeface="Arial" panose="020B0604020202020204" pitchFamily="34" charset="0"/>
              <a:buChar char="•"/>
            </a:pPr>
            <a:r>
              <a:rPr lang="en-US" altLang="en-US" sz="1800" dirty="0"/>
              <a:t>Useful when host system has one architecture, guest compiled for other architecture</a:t>
            </a:r>
          </a:p>
          <a:p>
            <a:pPr marL="622800" lvl="1" indent="-320400">
              <a:lnSpc>
                <a:spcPct val="100000"/>
              </a:lnSpc>
              <a:spcBef>
                <a:spcPts val="1000"/>
              </a:spcBef>
              <a:buFont typeface="Arial" panose="020B0604020202020204" pitchFamily="34" charset="0"/>
              <a:buChar char="•"/>
            </a:pPr>
            <a:r>
              <a:rPr lang="en-US" altLang="en-US" sz="1600" dirty="0"/>
              <a:t>Company replacing outdated servers with new servers containing different C</a:t>
            </a:r>
            <a:r>
              <a:rPr lang="en-US" altLang="en-US" sz="100" dirty="0"/>
              <a:t> </a:t>
            </a:r>
            <a:r>
              <a:rPr lang="en-US" altLang="en-US" sz="1600" dirty="0"/>
              <a:t>P</a:t>
            </a:r>
            <a:r>
              <a:rPr lang="en-US" altLang="en-US" sz="100" dirty="0"/>
              <a:t> </a:t>
            </a:r>
            <a:r>
              <a:rPr lang="en-US" altLang="en-US" sz="1600" dirty="0"/>
              <a:t>U architecture, but still want to run old applications</a:t>
            </a:r>
          </a:p>
          <a:p>
            <a:pPr marL="291600" indent="-291600">
              <a:lnSpc>
                <a:spcPct val="100000"/>
              </a:lnSpc>
              <a:buFont typeface="Arial" panose="020B0604020202020204" pitchFamily="34" charset="0"/>
              <a:buChar char="•"/>
            </a:pPr>
            <a:r>
              <a:rPr lang="en-US" altLang="en-US" sz="1800" dirty="0"/>
              <a:t>Performance challenge – order of magnitude slower than native code</a:t>
            </a:r>
          </a:p>
          <a:p>
            <a:pPr marL="622800" lvl="1" indent="-320400">
              <a:lnSpc>
                <a:spcPct val="100000"/>
              </a:lnSpc>
              <a:spcBef>
                <a:spcPts val="1000"/>
              </a:spcBef>
              <a:buFont typeface="Arial" panose="020B0604020202020204" pitchFamily="34" charset="0"/>
              <a:buChar char="•"/>
            </a:pPr>
            <a:r>
              <a:rPr lang="en-US" altLang="en-US" sz="1600" dirty="0"/>
              <a:t>New machines faster than older machines so can reduce slowdown</a:t>
            </a:r>
          </a:p>
          <a:p>
            <a:pPr marL="291600" indent="-291600">
              <a:lnSpc>
                <a:spcPct val="100000"/>
              </a:lnSpc>
              <a:buFont typeface="Arial" panose="020B0604020202020204" pitchFamily="34" charset="0"/>
              <a:buChar char="•"/>
            </a:pPr>
            <a:r>
              <a:rPr lang="en-US" altLang="en-US" sz="1800" dirty="0"/>
              <a:t>Very popular – especially in gaming where old consoles emulated on new</a:t>
            </a:r>
          </a:p>
        </p:txBody>
      </p:sp>
      <p:sp>
        <p:nvSpPr>
          <p:cNvPr id="4" name="Slide Number Placeholder 3"/>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6506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800" dirty="0"/>
              <a:t>Types of V</a:t>
            </a:r>
            <a:r>
              <a:rPr lang="en-US" altLang="en-US" sz="100" dirty="0"/>
              <a:t> </a:t>
            </a:r>
            <a:r>
              <a:rPr lang="en-US" altLang="en-US" sz="3800" dirty="0"/>
              <a:t>Ms – Application Containment</a:t>
            </a:r>
            <a:endParaRPr lang="en-IN" sz="3800" dirty="0"/>
          </a:p>
        </p:txBody>
      </p:sp>
      <p:sp>
        <p:nvSpPr>
          <p:cNvPr id="3" name="Content Placeholder 2"/>
          <p:cNvSpPr>
            <a:spLocks noGrp="1"/>
          </p:cNvSpPr>
          <p:nvPr>
            <p:ph sz="quarter" idx="12"/>
          </p:nvPr>
        </p:nvSpPr>
        <p:spPr>
          <a:xfrm>
            <a:off x="332508" y="1594379"/>
            <a:ext cx="8470180" cy="4283907"/>
          </a:xfrm>
        </p:spPr>
        <p:txBody>
          <a:bodyPr>
            <a:normAutofit/>
          </a:bodyPr>
          <a:lstStyle/>
          <a:p>
            <a:pPr marL="291600" indent="-291600">
              <a:lnSpc>
                <a:spcPct val="100000"/>
              </a:lnSpc>
              <a:buFont typeface="Arial" panose="020B0604020202020204" pitchFamily="34" charset="0"/>
              <a:buChar char="•"/>
            </a:pPr>
            <a:r>
              <a:rPr lang="en-US" altLang="en-US" sz="1800" dirty="0"/>
              <a:t>Some goals of virtualization are segregation of apps, performance and resource management, easy start, stop, move, and management of them</a:t>
            </a:r>
          </a:p>
          <a:p>
            <a:pPr marL="291600" indent="-291600">
              <a:lnSpc>
                <a:spcPct val="100000"/>
              </a:lnSpc>
              <a:buFont typeface="Arial" panose="020B0604020202020204" pitchFamily="34" charset="0"/>
              <a:buChar char="•"/>
            </a:pPr>
            <a:r>
              <a:rPr lang="en-US" altLang="en-US" sz="1800" dirty="0"/>
              <a:t>Can do those things without full-fledged virtualization</a:t>
            </a:r>
          </a:p>
          <a:p>
            <a:pPr marL="622800" lvl="1" indent="-320400">
              <a:lnSpc>
                <a:spcPct val="100000"/>
              </a:lnSpc>
              <a:spcBef>
                <a:spcPts val="1000"/>
              </a:spcBef>
              <a:buFont typeface="Arial" panose="020B0604020202020204" pitchFamily="34" charset="0"/>
              <a:buChar char="•"/>
            </a:pPr>
            <a:r>
              <a:rPr lang="en-US" altLang="en-US" sz="1600" dirty="0"/>
              <a:t>If applications compiled for the host operating system, don’t need full virtualization to meet these goals</a:t>
            </a:r>
          </a:p>
          <a:p>
            <a:pPr marL="291600" indent="-291600">
              <a:lnSpc>
                <a:spcPct val="100000"/>
              </a:lnSpc>
              <a:buFont typeface="Arial" panose="020B0604020202020204" pitchFamily="34" charset="0"/>
              <a:buChar char="•"/>
            </a:pPr>
            <a:r>
              <a:rPr lang="en-US" altLang="en-US" sz="1800" dirty="0"/>
              <a:t>Oracle </a:t>
            </a:r>
            <a:r>
              <a:rPr lang="en-US" altLang="en-US" sz="1800" b="1" dirty="0">
                <a:solidFill>
                  <a:srgbClr val="002060"/>
                </a:solidFill>
              </a:rPr>
              <a:t>containers</a:t>
            </a:r>
            <a:r>
              <a:rPr lang="en-US" altLang="en-US" sz="1800" dirty="0"/>
              <a:t> / </a:t>
            </a:r>
            <a:r>
              <a:rPr lang="en-US" altLang="en-US" sz="1800" b="1" dirty="0">
                <a:solidFill>
                  <a:srgbClr val="002060"/>
                </a:solidFill>
              </a:rPr>
              <a:t>zones</a:t>
            </a:r>
            <a:r>
              <a:rPr lang="en-US" altLang="en-US" sz="1800" dirty="0"/>
              <a:t> for example create virtual layer between O</a:t>
            </a:r>
            <a:r>
              <a:rPr lang="en-US" altLang="en-US" sz="100" dirty="0"/>
              <a:t> </a:t>
            </a:r>
            <a:r>
              <a:rPr lang="en-US" altLang="en-US" sz="1800" dirty="0"/>
              <a:t>S and apps</a:t>
            </a:r>
          </a:p>
          <a:p>
            <a:pPr marL="622800" lvl="1" indent="-320400">
              <a:lnSpc>
                <a:spcPct val="100000"/>
              </a:lnSpc>
              <a:spcBef>
                <a:spcPts val="1000"/>
              </a:spcBef>
              <a:buFont typeface="Arial" panose="020B0604020202020204" pitchFamily="34" charset="0"/>
              <a:buChar char="•"/>
            </a:pPr>
            <a:r>
              <a:rPr lang="en-US" altLang="en-US" sz="1600" dirty="0"/>
              <a:t>Only one kernel running – host O</a:t>
            </a:r>
            <a:r>
              <a:rPr lang="en-US" altLang="en-US" sz="100" dirty="0"/>
              <a:t> </a:t>
            </a:r>
            <a:r>
              <a:rPr lang="en-US" altLang="en-US" sz="1600" dirty="0"/>
              <a:t>S</a:t>
            </a:r>
          </a:p>
          <a:p>
            <a:pPr marL="622800" lvl="1" indent="-320400">
              <a:lnSpc>
                <a:spcPct val="100000"/>
              </a:lnSpc>
              <a:spcBef>
                <a:spcPts val="1000"/>
              </a:spcBef>
              <a:buFont typeface="Arial" panose="020B0604020202020204" pitchFamily="34" charset="0"/>
              <a:buChar char="•"/>
            </a:pPr>
            <a:r>
              <a:rPr lang="en-US" altLang="en-US" sz="1600" dirty="0"/>
              <a:t>O</a:t>
            </a:r>
            <a:r>
              <a:rPr lang="en-US" altLang="en-US" sz="100" dirty="0"/>
              <a:t> </a:t>
            </a:r>
            <a:r>
              <a:rPr lang="en-US" altLang="en-US" sz="1600" dirty="0"/>
              <a:t>S and devices are virtualized, providing resources within zone with impression that they are only processes on system</a:t>
            </a:r>
          </a:p>
          <a:p>
            <a:pPr marL="622800" lvl="1" indent="-320400">
              <a:lnSpc>
                <a:spcPct val="100000"/>
              </a:lnSpc>
              <a:spcBef>
                <a:spcPts val="1000"/>
              </a:spcBef>
              <a:buFont typeface="Arial" panose="020B0604020202020204" pitchFamily="34" charset="0"/>
              <a:buChar char="•"/>
            </a:pPr>
            <a:r>
              <a:rPr lang="en-US" altLang="en-US" sz="1600" dirty="0"/>
              <a:t>Each zone has its own applications; networking stack, addresses, and ports; user accounts, </a:t>
            </a:r>
            <a:r>
              <a:rPr lang="en-US" altLang="en-US" sz="1600" dirty="0" err="1"/>
              <a:t>etc</a:t>
            </a:r>
            <a:endParaRPr lang="en-US" altLang="en-US" sz="1600" dirty="0"/>
          </a:p>
          <a:p>
            <a:pPr marL="622800" lvl="1" indent="-320400">
              <a:lnSpc>
                <a:spcPct val="100000"/>
              </a:lnSpc>
              <a:spcBef>
                <a:spcPts val="1000"/>
              </a:spcBef>
              <a:buFont typeface="Arial" panose="020B0604020202020204" pitchFamily="34" charset="0"/>
              <a:buChar char="•"/>
            </a:pPr>
            <a:r>
              <a:rPr lang="en-US" altLang="en-US" sz="1600" dirty="0"/>
              <a:t>C</a:t>
            </a:r>
            <a:r>
              <a:rPr lang="en-US" altLang="en-US" sz="100" dirty="0"/>
              <a:t> </a:t>
            </a:r>
            <a:r>
              <a:rPr lang="en-US" altLang="en-US" sz="1600" dirty="0"/>
              <a:t>P</a:t>
            </a:r>
            <a:r>
              <a:rPr lang="en-US" altLang="en-US" sz="100" dirty="0"/>
              <a:t> </a:t>
            </a:r>
            <a:r>
              <a:rPr lang="en-US" altLang="en-US" sz="1600" dirty="0"/>
              <a:t>U and memory resources divided between zones</a:t>
            </a:r>
          </a:p>
          <a:p>
            <a:pPr marL="1144800" lvl="2" indent="-230400">
              <a:lnSpc>
                <a:spcPct val="100000"/>
              </a:lnSpc>
              <a:spcBef>
                <a:spcPts val="1000"/>
              </a:spcBef>
              <a:buFont typeface="Arial" panose="020B0604020202020204" pitchFamily="34" charset="0"/>
              <a:buChar char="•"/>
            </a:pPr>
            <a:r>
              <a:rPr lang="en-US" altLang="en-US" sz="1400" dirty="0"/>
              <a:t>Zone can have its own scheduler to use those resources</a:t>
            </a:r>
          </a:p>
        </p:txBody>
      </p:sp>
      <p:sp>
        <p:nvSpPr>
          <p:cNvPr id="4" name="Slide Number Placeholder 3"/>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8573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Solaris 10 with Two Zones</a:t>
            </a:r>
            <a:endParaRPr lang="en-IN" dirty="0"/>
          </a:p>
        </p:txBody>
      </p:sp>
      <p:pic>
        <p:nvPicPr>
          <p:cNvPr id="7" name="Content Placeholder 6" descr="Diagram shows Solaris 10 consisting of Solaris kernel, network addresses, zone management, virtual platform device management, global zone and two zones with its own user programs, system programs, device access, and CPU and memory resources."/>
          <p:cNvPicPr>
            <a:picLocks noGrp="1" noChangeAspect="1"/>
          </p:cNvPicPr>
          <p:nvPr>
            <p:ph sz="quarter" idx="12"/>
          </p:nvPr>
        </p:nvPicPr>
        <p:blipFill>
          <a:blip r:embed="rId2"/>
          <a:stretch>
            <a:fillRect/>
          </a:stretch>
        </p:blipFill>
        <p:spPr>
          <a:xfrm>
            <a:off x="728957" y="1825956"/>
            <a:ext cx="7676561" cy="422495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45314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Virtualization and Operating-System Components</a:t>
            </a:r>
            <a:endParaRPr lang="en-IN" sz="3200" dirty="0"/>
          </a:p>
        </p:txBody>
      </p:sp>
      <p:sp>
        <p:nvSpPr>
          <p:cNvPr id="3" name="Content Placeholder 2"/>
          <p:cNvSpPr>
            <a:spLocks noGrp="1"/>
          </p:cNvSpPr>
          <p:nvPr>
            <p:ph sz="quarter" idx="12"/>
          </p:nvPr>
        </p:nvSpPr>
        <p:spPr>
          <a:xfrm>
            <a:off x="332508" y="1594379"/>
            <a:ext cx="8470180" cy="3428883"/>
          </a:xfrm>
        </p:spPr>
        <p:txBody>
          <a:bodyPr>
            <a:normAutofit/>
          </a:bodyPr>
          <a:lstStyle/>
          <a:p>
            <a:pPr marL="292608" indent="-292608">
              <a:lnSpc>
                <a:spcPct val="100000"/>
              </a:lnSpc>
              <a:buFont typeface="Arial" panose="020B0604020202020204" pitchFamily="34" charset="0"/>
              <a:buChar char="•"/>
              <a:defRPr/>
            </a:pPr>
            <a:r>
              <a:rPr lang="en-US" sz="2600" dirty="0">
                <a:ea typeface="ＭＳ Ｐゴシック" charset="0"/>
              </a:rPr>
              <a:t>Now look at operating system aspects of virtualization</a:t>
            </a:r>
          </a:p>
          <a:p>
            <a:pPr marL="622800" lvl="1" indent="-320400">
              <a:lnSpc>
                <a:spcPct val="100000"/>
              </a:lnSpc>
              <a:spcBef>
                <a:spcPts val="1000"/>
              </a:spcBef>
              <a:buFont typeface="Arial" panose="020B0604020202020204" pitchFamily="34" charset="0"/>
              <a:buChar char="•"/>
              <a:defRPr/>
            </a:pPr>
            <a:r>
              <a:rPr lang="en-US" dirty="0">
                <a:ea typeface="ＭＳ Ｐゴシック" charset="0"/>
              </a:rPr>
              <a:t>C</a:t>
            </a:r>
            <a:r>
              <a:rPr lang="en-US" sz="100" dirty="0">
                <a:ea typeface="ＭＳ Ｐゴシック" charset="0"/>
              </a:rPr>
              <a:t> </a:t>
            </a:r>
            <a:r>
              <a:rPr lang="en-US" dirty="0">
                <a:ea typeface="ＭＳ Ｐゴシック" charset="0"/>
              </a:rPr>
              <a:t>P</a:t>
            </a:r>
            <a:r>
              <a:rPr lang="en-US" sz="100" dirty="0">
                <a:ea typeface="ＭＳ Ｐゴシック" charset="0"/>
              </a:rPr>
              <a:t> </a:t>
            </a:r>
            <a:r>
              <a:rPr lang="en-US" dirty="0">
                <a:ea typeface="ＭＳ Ｐゴシック" charset="0"/>
              </a:rPr>
              <a:t>U scheduling, memory management, I/O, storage, and unique V</a:t>
            </a:r>
            <a:r>
              <a:rPr lang="en-US" sz="100" dirty="0">
                <a:ea typeface="ＭＳ Ｐゴシック" charset="0"/>
              </a:rPr>
              <a:t> </a:t>
            </a:r>
            <a:r>
              <a:rPr lang="en-US" dirty="0">
                <a:ea typeface="ＭＳ Ｐゴシック" charset="0"/>
              </a:rPr>
              <a:t>M migration feature</a:t>
            </a:r>
          </a:p>
          <a:p>
            <a:pPr marL="1144800" lvl="2" indent="-230400">
              <a:lnSpc>
                <a:spcPct val="100000"/>
              </a:lnSpc>
              <a:spcBef>
                <a:spcPts val="1000"/>
              </a:spcBef>
              <a:buFont typeface="Arial" panose="020B0604020202020204" pitchFamily="34" charset="0"/>
              <a:buChar char="•"/>
              <a:defRPr/>
            </a:pPr>
            <a:r>
              <a:rPr lang="en-US" sz="2200" dirty="0">
                <a:ea typeface="ＭＳ Ｐゴシック" charset="0"/>
              </a:rPr>
              <a:t>How do 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a:ea typeface="ＭＳ Ｐゴシック" charset="0"/>
              </a:rPr>
              <a:t>Ms schedule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 use when guests believe they have dedicated C</a:t>
            </a:r>
            <a:r>
              <a:rPr lang="en-US" sz="100" dirty="0">
                <a:ea typeface="ＭＳ Ｐゴシック" charset="0"/>
              </a:rPr>
              <a:t> </a:t>
            </a:r>
            <a:r>
              <a:rPr lang="en-US" sz="2200" dirty="0">
                <a:ea typeface="ＭＳ Ｐゴシック" charset="0"/>
              </a:rPr>
              <a:t>P</a:t>
            </a:r>
            <a:r>
              <a:rPr lang="en-US" sz="100" dirty="0">
                <a:ea typeface="ＭＳ Ｐゴシック" charset="0"/>
              </a:rPr>
              <a:t> </a:t>
            </a:r>
            <a:r>
              <a:rPr lang="en-US" sz="2200" dirty="0">
                <a:ea typeface="ＭＳ Ｐゴシック" charset="0"/>
              </a:rPr>
              <a:t>Us?</a:t>
            </a:r>
          </a:p>
          <a:p>
            <a:pPr marL="1144800" lvl="2" indent="-230400">
              <a:lnSpc>
                <a:spcPct val="100000"/>
              </a:lnSpc>
              <a:spcBef>
                <a:spcPts val="1000"/>
              </a:spcBef>
              <a:buFont typeface="Arial" panose="020B0604020202020204" pitchFamily="34" charset="0"/>
              <a:buChar char="•"/>
              <a:defRPr/>
            </a:pPr>
            <a:r>
              <a:rPr lang="en-US" sz="2200" dirty="0">
                <a:ea typeface="ＭＳ Ｐゴシック" charset="0"/>
              </a:rPr>
              <a:t>How can memory management work when many guests require large amounts of memory?</a:t>
            </a:r>
          </a:p>
        </p:txBody>
      </p:sp>
      <p:sp>
        <p:nvSpPr>
          <p:cNvPr id="4" name="Slide Number Placeholder 3"/>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06678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C</a:t>
            </a:r>
            <a:r>
              <a:rPr lang="en-US" altLang="en-US" sz="100" dirty="0"/>
              <a:t> </a:t>
            </a:r>
            <a:r>
              <a:rPr lang="en-US" altLang="en-US" dirty="0"/>
              <a:t>P</a:t>
            </a:r>
            <a:r>
              <a:rPr lang="en-US" altLang="en-US" sz="100" dirty="0"/>
              <a:t> </a:t>
            </a:r>
            <a:r>
              <a:rPr lang="en-US" altLang="en-US" dirty="0"/>
              <a:t>U Scheduling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518554"/>
          </a:xfrm>
        </p:spPr>
        <p:txBody>
          <a:bodyPr>
            <a:normAutofit/>
          </a:bodyPr>
          <a:lstStyle/>
          <a:p>
            <a:pPr marL="291600" indent="-291600">
              <a:lnSpc>
                <a:spcPct val="100000"/>
              </a:lnSpc>
              <a:buFont typeface="Arial" panose="020B0604020202020204" pitchFamily="34" charset="0"/>
              <a:buChar char="•"/>
              <a:defRPr/>
            </a:pPr>
            <a:r>
              <a:rPr lang="en-US" sz="2000" dirty="0">
                <a:ea typeface="ＭＳ Ｐゴシック" charset="0"/>
              </a:rPr>
              <a:t>Even single-C</a:t>
            </a:r>
            <a:r>
              <a:rPr lang="en-US" sz="100" dirty="0">
                <a:ea typeface="ＭＳ Ｐゴシック" charset="0"/>
              </a:rPr>
              <a:t> </a:t>
            </a:r>
            <a:r>
              <a:rPr lang="en-US" sz="2000" dirty="0">
                <a:ea typeface="ＭＳ Ｐゴシック" charset="0"/>
              </a:rPr>
              <a:t>P</a:t>
            </a:r>
            <a:r>
              <a:rPr lang="en-US" sz="100" dirty="0">
                <a:ea typeface="ＭＳ Ｐゴシック" charset="0"/>
              </a:rPr>
              <a:t> </a:t>
            </a:r>
            <a:r>
              <a:rPr lang="en-US" sz="2000" dirty="0">
                <a:ea typeface="ＭＳ Ｐゴシック" charset="0"/>
              </a:rPr>
              <a:t>U systems act like multiprocessor ones when virtualized</a:t>
            </a:r>
          </a:p>
          <a:p>
            <a:pPr marL="800100" lvl="1" indent="-342900">
              <a:lnSpc>
                <a:spcPct val="100000"/>
              </a:lnSpc>
              <a:spcBef>
                <a:spcPts val="1000"/>
              </a:spcBef>
              <a:buFont typeface="Arial" panose="020B0604020202020204" pitchFamily="34" charset="0"/>
              <a:buChar char="•"/>
              <a:defRPr/>
            </a:pPr>
            <a:r>
              <a:rPr lang="en-US" sz="2000" dirty="0">
                <a:ea typeface="ＭＳ Ｐゴシック" charset="0"/>
              </a:rPr>
              <a:t>One or more virtual C</a:t>
            </a:r>
            <a:r>
              <a:rPr lang="en-US" sz="100" dirty="0">
                <a:ea typeface="ＭＳ Ｐゴシック" charset="0"/>
              </a:rPr>
              <a:t> </a:t>
            </a:r>
            <a:r>
              <a:rPr lang="en-US" sz="2000" dirty="0">
                <a:ea typeface="ＭＳ Ｐゴシック" charset="0"/>
              </a:rPr>
              <a:t>P</a:t>
            </a:r>
            <a:r>
              <a:rPr lang="en-US" sz="100" dirty="0">
                <a:ea typeface="ＭＳ Ｐゴシック" charset="0"/>
              </a:rPr>
              <a:t> </a:t>
            </a:r>
            <a:r>
              <a:rPr lang="en-US" sz="2000" dirty="0">
                <a:ea typeface="ＭＳ Ｐゴシック" charset="0"/>
              </a:rPr>
              <a:t>Us per guest</a:t>
            </a:r>
          </a:p>
          <a:p>
            <a:pPr marL="291600" indent="-291600">
              <a:lnSpc>
                <a:spcPct val="100000"/>
              </a:lnSpc>
              <a:buFont typeface="Arial" panose="020B0604020202020204" pitchFamily="34" charset="0"/>
              <a:buChar char="•"/>
              <a:defRPr/>
            </a:pPr>
            <a:r>
              <a:rPr lang="en-US" sz="2000" dirty="0">
                <a:ea typeface="ＭＳ Ｐゴシック" charset="0"/>
              </a:rPr>
              <a:t>Generally V</a:t>
            </a:r>
            <a:r>
              <a:rPr lang="en-US" sz="100" dirty="0">
                <a:ea typeface="ＭＳ Ｐゴシック" charset="0"/>
              </a:rPr>
              <a:t> </a:t>
            </a:r>
            <a:r>
              <a:rPr lang="en-US" sz="2000" dirty="0">
                <a:ea typeface="ＭＳ Ｐゴシック" charset="0"/>
              </a:rPr>
              <a:t>M</a:t>
            </a:r>
            <a:r>
              <a:rPr lang="en-US" sz="100" dirty="0">
                <a:ea typeface="ＭＳ Ｐゴシック" charset="0"/>
              </a:rPr>
              <a:t> </a:t>
            </a:r>
            <a:r>
              <a:rPr lang="en-US" sz="2000" dirty="0" err="1">
                <a:ea typeface="ＭＳ Ｐゴシック" charset="0"/>
              </a:rPr>
              <a:t>M</a:t>
            </a:r>
            <a:r>
              <a:rPr lang="en-US" sz="2000" dirty="0">
                <a:ea typeface="ＭＳ Ｐゴシック" charset="0"/>
              </a:rPr>
              <a:t> has one or more physical C</a:t>
            </a:r>
            <a:r>
              <a:rPr lang="en-US" sz="100" dirty="0">
                <a:ea typeface="ＭＳ Ｐゴシック" charset="0"/>
              </a:rPr>
              <a:t> </a:t>
            </a:r>
            <a:r>
              <a:rPr lang="en-US" sz="2000" dirty="0">
                <a:ea typeface="ＭＳ Ｐゴシック" charset="0"/>
              </a:rPr>
              <a:t>P</a:t>
            </a:r>
            <a:r>
              <a:rPr lang="en-US" sz="100" dirty="0">
                <a:ea typeface="ＭＳ Ｐゴシック" charset="0"/>
              </a:rPr>
              <a:t> </a:t>
            </a:r>
            <a:r>
              <a:rPr lang="en-US" sz="2000" dirty="0">
                <a:ea typeface="ＭＳ Ｐゴシック" charset="0"/>
              </a:rPr>
              <a:t>Us and number of threads to run on them</a:t>
            </a:r>
          </a:p>
          <a:p>
            <a:pPr marL="622800" lvl="1" indent="-320400">
              <a:lnSpc>
                <a:spcPct val="100000"/>
              </a:lnSpc>
              <a:spcBef>
                <a:spcPts val="1000"/>
              </a:spcBef>
              <a:buFont typeface="Arial" panose="020B0604020202020204" pitchFamily="34" charset="0"/>
              <a:buChar char="•"/>
              <a:defRPr/>
            </a:pPr>
            <a:r>
              <a:rPr lang="en-US" sz="1800" dirty="0">
                <a:ea typeface="ＭＳ Ｐゴシック" charset="0"/>
              </a:rPr>
              <a:t>Guests configured with certain number of V</a:t>
            </a:r>
            <a:r>
              <a:rPr lang="en-US" sz="100" dirty="0">
                <a:ea typeface="ＭＳ Ｐゴシック" charset="0"/>
              </a:rPr>
              <a:t> </a:t>
            </a:r>
            <a:r>
              <a:rPr lang="en-US" sz="1800" dirty="0">
                <a:ea typeface="ＭＳ Ｐゴシック" charset="0"/>
              </a:rPr>
              <a:t>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Us</a:t>
            </a:r>
          </a:p>
          <a:p>
            <a:pPr marL="1144800" lvl="2" indent="-230400">
              <a:lnSpc>
                <a:spcPct val="100000"/>
              </a:lnSpc>
              <a:spcBef>
                <a:spcPts val="1000"/>
              </a:spcBef>
              <a:buFont typeface="Arial" panose="020B0604020202020204" pitchFamily="34" charset="0"/>
              <a:buChar char="•"/>
              <a:defRPr/>
            </a:pPr>
            <a:r>
              <a:rPr lang="en-US" sz="1600" dirty="0">
                <a:ea typeface="ＭＳ Ｐゴシック" charset="0"/>
              </a:rPr>
              <a:t>Can be adjusted throughout life of V</a:t>
            </a:r>
            <a:r>
              <a:rPr lang="en-US" sz="100" dirty="0">
                <a:ea typeface="ＭＳ Ｐゴシック" charset="0"/>
              </a:rPr>
              <a:t> </a:t>
            </a:r>
            <a:r>
              <a:rPr lang="en-US" sz="1600" dirty="0">
                <a:ea typeface="ＭＳ Ｐゴシック" charset="0"/>
              </a:rPr>
              <a:t>M</a:t>
            </a:r>
          </a:p>
          <a:p>
            <a:pPr marL="622800" lvl="1" indent="-320400">
              <a:lnSpc>
                <a:spcPct val="100000"/>
              </a:lnSpc>
              <a:spcBef>
                <a:spcPts val="1000"/>
              </a:spcBef>
              <a:buFont typeface="Arial" panose="020B0604020202020204" pitchFamily="34" charset="0"/>
              <a:buChar char="•"/>
              <a:defRPr/>
            </a:pPr>
            <a:r>
              <a:rPr lang="en-US" sz="1800" dirty="0">
                <a:ea typeface="ＭＳ Ｐゴシック" charset="0"/>
              </a:rPr>
              <a:t>When enough 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Us for all guests -&gt; V</a:t>
            </a:r>
            <a:r>
              <a:rPr lang="en-US" sz="100" dirty="0">
                <a:ea typeface="ＭＳ Ｐゴシック" charset="0"/>
              </a:rPr>
              <a:t> </a:t>
            </a:r>
            <a:r>
              <a:rPr lang="en-US" sz="1800" dirty="0">
                <a:ea typeface="ＭＳ Ｐゴシック" charset="0"/>
              </a:rPr>
              <a:t>M</a:t>
            </a:r>
            <a:r>
              <a:rPr lang="en-US" sz="100" dirty="0">
                <a:ea typeface="ＭＳ Ｐゴシック" charset="0"/>
              </a:rPr>
              <a:t> </a:t>
            </a:r>
            <a:r>
              <a:rPr lang="en-US" sz="1800" dirty="0" err="1">
                <a:ea typeface="ＭＳ Ｐゴシック" charset="0"/>
              </a:rPr>
              <a:t>M</a:t>
            </a:r>
            <a:r>
              <a:rPr lang="en-US" sz="1800" dirty="0">
                <a:ea typeface="ＭＳ Ｐゴシック" charset="0"/>
              </a:rPr>
              <a:t> can allocate dedicated 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Us, each guest much like native operating system managing its 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Us</a:t>
            </a:r>
          </a:p>
          <a:p>
            <a:pPr marL="622800" lvl="1" indent="-320400">
              <a:lnSpc>
                <a:spcPct val="100000"/>
              </a:lnSpc>
              <a:spcBef>
                <a:spcPts val="1000"/>
              </a:spcBef>
              <a:buFont typeface="Arial" panose="020B0604020202020204" pitchFamily="34" charset="0"/>
              <a:buChar char="•"/>
              <a:defRPr/>
            </a:pPr>
            <a:r>
              <a:rPr lang="en-US" sz="1800" dirty="0">
                <a:ea typeface="ＭＳ Ｐゴシック" charset="0"/>
              </a:rPr>
              <a:t>Usually not enough 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Us -&gt; C</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U </a:t>
            </a:r>
            <a:r>
              <a:rPr lang="en-US" sz="1800" b="1" dirty="0">
                <a:solidFill>
                  <a:srgbClr val="002060"/>
                </a:solidFill>
                <a:ea typeface="ＭＳ Ｐゴシック" charset="0"/>
                <a:cs typeface="ＭＳ Ｐゴシック" charset="0"/>
              </a:rPr>
              <a:t>overcommitment</a:t>
            </a:r>
          </a:p>
          <a:p>
            <a:pPr marL="1144800" lvl="2" indent="-230400">
              <a:lnSpc>
                <a:spcPct val="100000"/>
              </a:lnSpc>
              <a:spcBef>
                <a:spcPts val="1000"/>
              </a:spcBef>
              <a:buFont typeface="Arial" panose="020B0604020202020204" pitchFamily="34" charset="0"/>
              <a:buChar char="•"/>
              <a:defRPr/>
            </a:pPr>
            <a:r>
              <a:rPr lang="en-US" sz="1600" dirty="0">
                <a:ea typeface="ＭＳ Ｐゴシック" charset="0"/>
              </a:rPr>
              <a:t>V</a:t>
            </a:r>
            <a:r>
              <a:rPr lang="en-US" sz="100" dirty="0">
                <a:ea typeface="ＭＳ Ｐゴシック" charset="0"/>
              </a:rPr>
              <a:t> </a:t>
            </a:r>
            <a:r>
              <a:rPr lang="en-US" sz="1600" dirty="0">
                <a:ea typeface="ＭＳ Ｐゴシック" charset="0"/>
              </a:rPr>
              <a:t>M</a:t>
            </a:r>
            <a:r>
              <a:rPr lang="en-US" sz="100" dirty="0">
                <a:ea typeface="ＭＳ Ｐゴシック" charset="0"/>
              </a:rPr>
              <a:t> </a:t>
            </a:r>
            <a:r>
              <a:rPr lang="en-US" sz="1600" dirty="0" err="1">
                <a:ea typeface="ＭＳ Ｐゴシック" charset="0"/>
              </a:rPr>
              <a:t>M</a:t>
            </a:r>
            <a:r>
              <a:rPr lang="en-US" sz="1600" dirty="0">
                <a:ea typeface="ＭＳ Ｐゴシック" charset="0"/>
              </a:rPr>
              <a:t> can use standard scheduling algorithms to put threads on C</a:t>
            </a:r>
            <a:r>
              <a:rPr lang="en-US" sz="100" dirty="0">
                <a:ea typeface="ＭＳ Ｐゴシック" charset="0"/>
              </a:rPr>
              <a:t> </a:t>
            </a:r>
            <a:r>
              <a:rPr lang="en-US" sz="1600" dirty="0">
                <a:ea typeface="ＭＳ Ｐゴシック" charset="0"/>
              </a:rPr>
              <a:t>P</a:t>
            </a:r>
            <a:r>
              <a:rPr lang="en-US" sz="100" dirty="0">
                <a:ea typeface="ＭＳ Ｐゴシック" charset="0"/>
              </a:rPr>
              <a:t> </a:t>
            </a:r>
            <a:r>
              <a:rPr lang="en-US" sz="1600" dirty="0">
                <a:ea typeface="ＭＳ Ｐゴシック" charset="0"/>
              </a:rPr>
              <a:t>Us</a:t>
            </a:r>
          </a:p>
          <a:p>
            <a:pPr marL="1144800" lvl="2" indent="-230400">
              <a:lnSpc>
                <a:spcPct val="100000"/>
              </a:lnSpc>
              <a:spcBef>
                <a:spcPts val="1000"/>
              </a:spcBef>
              <a:buFont typeface="Arial" panose="020B0604020202020204" pitchFamily="34" charset="0"/>
              <a:buChar char="•"/>
              <a:defRPr/>
            </a:pPr>
            <a:r>
              <a:rPr lang="en-US" sz="1600" dirty="0">
                <a:ea typeface="ＭＳ Ｐゴシック" charset="0"/>
              </a:rPr>
              <a:t>Some add fairness aspect</a:t>
            </a:r>
          </a:p>
        </p:txBody>
      </p:sp>
      <p:sp>
        <p:nvSpPr>
          <p:cNvPr id="4" name="Slide Number Placeholder 3"/>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33130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C</a:t>
            </a:r>
            <a:r>
              <a:rPr lang="en-US" altLang="en-US" sz="100" dirty="0"/>
              <a:t> </a:t>
            </a:r>
            <a:r>
              <a:rPr lang="en-US" altLang="en-US" dirty="0"/>
              <a:t>P</a:t>
            </a:r>
            <a:r>
              <a:rPr lang="en-US" altLang="en-US" sz="100" dirty="0"/>
              <a:t> </a:t>
            </a:r>
            <a:r>
              <a:rPr lang="en-US" altLang="en-US" dirty="0"/>
              <a:t>U Scheduling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dirty="0"/>
              <a:t>Cycle stealing by V</a:t>
            </a:r>
            <a:r>
              <a:rPr lang="en-US" altLang="en-US" sz="100" dirty="0"/>
              <a:t> </a:t>
            </a:r>
            <a:r>
              <a:rPr lang="en-US" altLang="en-US" sz="2600" dirty="0"/>
              <a:t>M</a:t>
            </a:r>
            <a:r>
              <a:rPr lang="en-US" altLang="en-US" sz="100" dirty="0"/>
              <a:t> </a:t>
            </a:r>
            <a:r>
              <a:rPr lang="en-US" altLang="en-US" sz="2600" dirty="0" err="1"/>
              <a:t>M</a:t>
            </a:r>
            <a:r>
              <a:rPr lang="en-US" altLang="en-US" sz="2600" dirty="0"/>
              <a:t> and oversubscription of C</a:t>
            </a:r>
            <a:r>
              <a:rPr lang="en-US" altLang="en-US" sz="100" dirty="0"/>
              <a:t> </a:t>
            </a:r>
            <a:r>
              <a:rPr lang="en-US" altLang="en-US" sz="2600" dirty="0"/>
              <a:t>P</a:t>
            </a:r>
            <a:r>
              <a:rPr lang="en-US" altLang="en-US" sz="100" dirty="0"/>
              <a:t> </a:t>
            </a:r>
            <a:r>
              <a:rPr lang="en-US" altLang="en-US" sz="2600" dirty="0"/>
              <a:t>Us means guests don’t get C</a:t>
            </a:r>
            <a:r>
              <a:rPr lang="en-US" altLang="en-US" sz="100" dirty="0"/>
              <a:t> </a:t>
            </a:r>
            <a:r>
              <a:rPr lang="en-US" altLang="en-US" sz="2600" dirty="0"/>
              <a:t>P</a:t>
            </a:r>
            <a:r>
              <a:rPr lang="en-US" altLang="en-US" sz="100" dirty="0"/>
              <a:t> </a:t>
            </a:r>
            <a:r>
              <a:rPr lang="en-US" altLang="en-US" sz="2600" dirty="0"/>
              <a:t>U cycles they expect</a:t>
            </a:r>
          </a:p>
          <a:p>
            <a:pPr marL="622800" lvl="1" indent="-320400">
              <a:lnSpc>
                <a:spcPct val="100000"/>
              </a:lnSpc>
              <a:spcBef>
                <a:spcPts val="1000"/>
              </a:spcBef>
              <a:buFont typeface="Arial" panose="020B0604020202020204" pitchFamily="34" charset="0"/>
              <a:buChar char="•"/>
            </a:pPr>
            <a:r>
              <a:rPr lang="en-US" altLang="en-US" dirty="0"/>
              <a:t>Consider timesharing scheduler in a guest trying to schedule 100ms time slices -&gt; each may take 100ms, 1 second, or longer</a:t>
            </a:r>
          </a:p>
          <a:p>
            <a:pPr marL="1144800" lvl="2" indent="-230400">
              <a:lnSpc>
                <a:spcPct val="100000"/>
              </a:lnSpc>
              <a:spcBef>
                <a:spcPts val="1000"/>
              </a:spcBef>
              <a:buFont typeface="Arial" panose="020B0604020202020204" pitchFamily="34" charset="0"/>
              <a:buChar char="•"/>
            </a:pPr>
            <a:r>
              <a:rPr lang="en-US" altLang="en-US" sz="2200" dirty="0"/>
              <a:t>Poor response times for users of guest</a:t>
            </a:r>
          </a:p>
          <a:p>
            <a:pPr marL="1144800" lvl="2" indent="-230400">
              <a:lnSpc>
                <a:spcPct val="100000"/>
              </a:lnSpc>
              <a:spcBef>
                <a:spcPts val="1000"/>
              </a:spcBef>
              <a:buFont typeface="Arial" panose="020B0604020202020204" pitchFamily="34" charset="0"/>
              <a:buChar char="•"/>
            </a:pPr>
            <a:r>
              <a:rPr lang="en-US" altLang="en-US" sz="2200" dirty="0"/>
              <a:t>Time-of-day clocks incorrect</a:t>
            </a:r>
          </a:p>
          <a:p>
            <a:pPr marL="622800" lvl="1" indent="-320400">
              <a:lnSpc>
                <a:spcPct val="100000"/>
              </a:lnSpc>
              <a:spcBef>
                <a:spcPts val="1000"/>
              </a:spcBef>
              <a:buFont typeface="Arial" panose="020B0604020202020204" pitchFamily="34" charset="0"/>
              <a:buChar char="•"/>
            </a:pPr>
            <a:r>
              <a:rPr lang="en-US" altLang="en-US" dirty="0"/>
              <a:t>Some V</a:t>
            </a:r>
            <a:r>
              <a:rPr lang="en-US" altLang="en-US" sz="100" dirty="0"/>
              <a:t> </a:t>
            </a:r>
            <a:r>
              <a:rPr lang="en-US" altLang="en-US" dirty="0"/>
              <a:t>M</a:t>
            </a:r>
            <a:r>
              <a:rPr lang="en-US" altLang="en-US" sz="100" dirty="0"/>
              <a:t> </a:t>
            </a:r>
            <a:r>
              <a:rPr lang="en-US" altLang="en-US" dirty="0"/>
              <a:t>Ms provide application to run in each guest to fix time-of-day and provide other integration features</a:t>
            </a:r>
          </a:p>
        </p:txBody>
      </p:sp>
      <p:sp>
        <p:nvSpPr>
          <p:cNvPr id="4" name="Slide Number Placeholder 3"/>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88933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Memory Management</a:t>
            </a:r>
            <a:endParaRPr lang="en-IN" dirty="0"/>
          </a:p>
        </p:txBody>
      </p:sp>
      <p:sp>
        <p:nvSpPr>
          <p:cNvPr id="6" name="Content Placeholder 5"/>
          <p:cNvSpPr>
            <a:spLocks noGrp="1"/>
          </p:cNvSpPr>
          <p:nvPr>
            <p:ph sz="quarter" idx="12"/>
          </p:nvPr>
        </p:nvSpPr>
        <p:spPr>
          <a:xfrm>
            <a:off x="332508" y="1786885"/>
            <a:ext cx="8470180" cy="1507158"/>
          </a:xfrm>
        </p:spPr>
        <p:txBody>
          <a:bodyPr>
            <a:normAutofit/>
          </a:bodyPr>
          <a:lstStyle/>
          <a:p>
            <a:pPr marL="291600" indent="-291600">
              <a:lnSpc>
                <a:spcPct val="100000"/>
              </a:lnSpc>
              <a:buFont typeface="Arial" panose="020B0604020202020204" pitchFamily="34" charset="0"/>
              <a:buChar char="•"/>
              <a:defRPr/>
            </a:pPr>
            <a:r>
              <a:rPr lang="en-US" sz="2000" dirty="0">
                <a:ea typeface="ＭＳ Ｐゴシック" charset="0"/>
              </a:rPr>
              <a:t>Also suffers from oversubscription -&gt; requires extra management efficiency from V</a:t>
            </a:r>
            <a:r>
              <a:rPr lang="en-US" sz="100" dirty="0">
                <a:ea typeface="ＭＳ Ｐゴシック" charset="0"/>
              </a:rPr>
              <a:t> </a:t>
            </a:r>
            <a:r>
              <a:rPr lang="en-US" sz="2000" dirty="0">
                <a:ea typeface="ＭＳ Ｐゴシック" charset="0"/>
              </a:rPr>
              <a:t>M</a:t>
            </a:r>
            <a:r>
              <a:rPr lang="en-US" sz="100" dirty="0">
                <a:ea typeface="ＭＳ Ｐゴシック" charset="0"/>
              </a:rPr>
              <a:t> </a:t>
            </a:r>
            <a:r>
              <a:rPr lang="en-US" sz="2000" dirty="0" err="1">
                <a:ea typeface="ＭＳ Ｐゴシック" charset="0"/>
              </a:rPr>
              <a:t>M</a:t>
            </a:r>
            <a:endParaRPr lang="en-US" sz="2000" dirty="0">
              <a:ea typeface="ＭＳ Ｐゴシック" charset="0"/>
            </a:endParaRPr>
          </a:p>
          <a:p>
            <a:pPr marL="291600" indent="-291600">
              <a:lnSpc>
                <a:spcPct val="100000"/>
              </a:lnSpc>
              <a:buFont typeface="Arial" panose="020B0604020202020204" pitchFamily="34" charset="0"/>
              <a:buChar char="•"/>
              <a:defRPr/>
            </a:pPr>
            <a:r>
              <a:rPr lang="en-US" sz="2000" dirty="0">
                <a:ea typeface="ＭＳ Ｐゴシック" charset="0"/>
              </a:rPr>
              <a:t>For example, V</a:t>
            </a:r>
            <a:r>
              <a:rPr lang="en-US" sz="100" dirty="0">
                <a:ea typeface="ＭＳ Ｐゴシック" charset="0"/>
              </a:rPr>
              <a:t> </a:t>
            </a:r>
            <a:r>
              <a:rPr lang="en-US" sz="2000" dirty="0" err="1">
                <a:ea typeface="ＭＳ Ｐゴシック" charset="0"/>
              </a:rPr>
              <a:t>Mware</a:t>
            </a:r>
            <a:r>
              <a:rPr lang="en-US" sz="2000" dirty="0">
                <a:ea typeface="ＭＳ Ｐゴシック" charset="0"/>
              </a:rPr>
              <a:t> E</a:t>
            </a:r>
            <a:r>
              <a:rPr lang="en-US" sz="100" dirty="0">
                <a:ea typeface="ＭＳ Ｐゴシック" charset="0"/>
              </a:rPr>
              <a:t> </a:t>
            </a:r>
            <a:r>
              <a:rPr lang="en-US" sz="2000" dirty="0">
                <a:ea typeface="ＭＳ Ｐゴシック" charset="0"/>
              </a:rPr>
              <a:t>S</a:t>
            </a:r>
            <a:r>
              <a:rPr lang="en-US" sz="100" dirty="0">
                <a:ea typeface="ＭＳ Ｐゴシック" charset="0"/>
              </a:rPr>
              <a:t> </a:t>
            </a:r>
            <a:r>
              <a:rPr lang="en-US" sz="2000" dirty="0">
                <a:ea typeface="ＭＳ Ｐゴシック" charset="0"/>
              </a:rPr>
              <a:t>X guests have a configured amount of physical memory, then E</a:t>
            </a:r>
            <a:r>
              <a:rPr lang="en-US" sz="100" dirty="0">
                <a:ea typeface="ＭＳ Ｐゴシック" charset="0"/>
              </a:rPr>
              <a:t> </a:t>
            </a:r>
            <a:r>
              <a:rPr lang="en-US" sz="2000" dirty="0">
                <a:ea typeface="ＭＳ Ｐゴシック" charset="0"/>
              </a:rPr>
              <a:t>S</a:t>
            </a:r>
            <a:r>
              <a:rPr lang="en-US" sz="100" dirty="0">
                <a:ea typeface="ＭＳ Ｐゴシック" charset="0"/>
              </a:rPr>
              <a:t> </a:t>
            </a:r>
            <a:r>
              <a:rPr lang="en-US" sz="2000" dirty="0">
                <a:ea typeface="ＭＳ Ｐゴシック" charset="0"/>
              </a:rPr>
              <a:t>X uses 3 methods of memory management</a:t>
            </a:r>
          </a:p>
        </p:txBody>
      </p:sp>
      <p:sp>
        <p:nvSpPr>
          <p:cNvPr id="7" name="Content Placeholder 6"/>
          <p:cNvSpPr>
            <a:spLocks noGrp="1"/>
          </p:cNvSpPr>
          <p:nvPr>
            <p:ph sz="quarter" idx="13"/>
          </p:nvPr>
        </p:nvSpPr>
        <p:spPr>
          <a:xfrm>
            <a:off x="332508" y="3294044"/>
            <a:ext cx="8470180" cy="1344057"/>
          </a:xfrm>
        </p:spPr>
        <p:txBody>
          <a:bodyPr>
            <a:normAutofit/>
          </a:bodyPr>
          <a:lstStyle/>
          <a:p>
            <a:pPr marL="804672" lvl="1" indent="-411480">
              <a:lnSpc>
                <a:spcPct val="100000"/>
              </a:lnSpc>
              <a:spcBef>
                <a:spcPts val="1000"/>
              </a:spcBef>
              <a:buFont typeface="+mj-lt"/>
              <a:buAutoNum type="arabicPeriod"/>
              <a:defRPr/>
            </a:pPr>
            <a:r>
              <a:rPr lang="en-US" sz="1800" dirty="0">
                <a:ea typeface="ＭＳ Ｐゴシック" charset="0"/>
              </a:rPr>
              <a:t>Double-paging, in which the guest page table indicates a page is in a physical frame but the V</a:t>
            </a:r>
            <a:r>
              <a:rPr lang="en-US" sz="100" dirty="0">
                <a:ea typeface="ＭＳ Ｐゴシック" charset="0"/>
              </a:rPr>
              <a:t> </a:t>
            </a:r>
            <a:r>
              <a:rPr lang="en-US" sz="1800" dirty="0">
                <a:ea typeface="ＭＳ Ｐゴシック" charset="0"/>
              </a:rPr>
              <a:t>M</a:t>
            </a:r>
            <a:r>
              <a:rPr lang="en-US" sz="100" dirty="0">
                <a:ea typeface="ＭＳ Ｐゴシック" charset="0"/>
              </a:rPr>
              <a:t> </a:t>
            </a:r>
            <a:r>
              <a:rPr lang="en-US" sz="1800" dirty="0" err="1">
                <a:ea typeface="ＭＳ Ｐゴシック" charset="0"/>
              </a:rPr>
              <a:t>M</a:t>
            </a:r>
            <a:r>
              <a:rPr lang="en-US" sz="1800" dirty="0">
                <a:ea typeface="ＭＳ Ｐゴシック" charset="0"/>
              </a:rPr>
              <a:t> moves some of those pages to backing store</a:t>
            </a:r>
          </a:p>
          <a:p>
            <a:pPr marL="804672" lvl="1" indent="-411480">
              <a:lnSpc>
                <a:spcPct val="100000"/>
              </a:lnSpc>
              <a:spcBef>
                <a:spcPts val="1000"/>
              </a:spcBef>
              <a:buFont typeface="+mj-lt"/>
              <a:buAutoNum type="arabicPeriod"/>
              <a:defRPr/>
            </a:pPr>
            <a:r>
              <a:rPr lang="en-US" sz="1800" dirty="0">
                <a:ea typeface="ＭＳ Ｐゴシック" charset="0"/>
              </a:rPr>
              <a:t>Install a </a:t>
            </a:r>
            <a:r>
              <a:rPr lang="en-US" sz="1800" b="1" dirty="0">
                <a:solidFill>
                  <a:srgbClr val="002060"/>
                </a:solidFill>
                <a:ea typeface="ＭＳ Ｐゴシック" charset="0"/>
                <a:cs typeface="ＭＳ Ｐゴシック" charset="0"/>
              </a:rPr>
              <a:t>pseudo-device driver</a:t>
            </a:r>
            <a:r>
              <a:rPr lang="en-US" sz="1800" b="1" dirty="0">
                <a:solidFill>
                  <a:srgbClr val="3366FF"/>
                </a:solidFill>
                <a:ea typeface="ＭＳ Ｐゴシック" charset="0"/>
                <a:cs typeface="ＭＳ Ｐゴシック" charset="0"/>
              </a:rPr>
              <a:t> </a:t>
            </a:r>
            <a:r>
              <a:rPr lang="en-US" sz="1800" dirty="0">
                <a:ea typeface="ＭＳ Ｐゴシック" charset="0"/>
              </a:rPr>
              <a:t>in each guest (it looks like a device driver to the guest kernel but really just adds kernel-mode code to the guest) </a:t>
            </a:r>
          </a:p>
        </p:txBody>
      </p:sp>
      <p:sp>
        <p:nvSpPr>
          <p:cNvPr id="8" name="Content Placeholder 7"/>
          <p:cNvSpPr>
            <a:spLocks noGrp="1"/>
          </p:cNvSpPr>
          <p:nvPr>
            <p:ph sz="quarter" idx="14"/>
          </p:nvPr>
        </p:nvSpPr>
        <p:spPr>
          <a:xfrm>
            <a:off x="332508" y="4638100"/>
            <a:ext cx="8470180" cy="881351"/>
          </a:xfrm>
        </p:spPr>
        <p:txBody>
          <a:bodyPr>
            <a:normAutofit/>
          </a:bodyPr>
          <a:lstStyle/>
          <a:p>
            <a:pPr marL="1144800" lvl="2" indent="-230400">
              <a:lnSpc>
                <a:spcPct val="100000"/>
              </a:lnSpc>
              <a:spcBef>
                <a:spcPts val="1000"/>
              </a:spcBef>
              <a:buFont typeface="Arial" panose="020B0604020202020204" pitchFamily="34" charset="0"/>
              <a:buChar char="•"/>
              <a:defRPr/>
            </a:pPr>
            <a:r>
              <a:rPr lang="en-US" sz="1600" b="1" dirty="0">
                <a:solidFill>
                  <a:srgbClr val="002060"/>
                </a:solidFill>
                <a:ea typeface="ＭＳ Ｐゴシック" charset="0"/>
                <a:cs typeface="ＭＳ Ｐゴシック" charset="0"/>
              </a:rPr>
              <a:t>Balloon</a:t>
            </a:r>
            <a:r>
              <a:rPr lang="en-US" sz="1600" dirty="0">
                <a:ea typeface="ＭＳ Ｐゴシック" charset="0"/>
              </a:rPr>
              <a:t> memory manager communicates with V</a:t>
            </a:r>
            <a:r>
              <a:rPr lang="en-US" sz="100" dirty="0">
                <a:ea typeface="ＭＳ Ｐゴシック" charset="0"/>
              </a:rPr>
              <a:t> </a:t>
            </a:r>
            <a:r>
              <a:rPr lang="en-US" sz="1600" dirty="0">
                <a:ea typeface="ＭＳ Ｐゴシック" charset="0"/>
              </a:rPr>
              <a:t>M</a:t>
            </a:r>
            <a:r>
              <a:rPr lang="en-US" sz="100" dirty="0">
                <a:ea typeface="ＭＳ Ｐゴシック" charset="0"/>
              </a:rPr>
              <a:t> </a:t>
            </a:r>
            <a:r>
              <a:rPr lang="en-US" sz="1600" dirty="0" err="1">
                <a:ea typeface="ＭＳ Ｐゴシック" charset="0"/>
              </a:rPr>
              <a:t>M</a:t>
            </a:r>
            <a:r>
              <a:rPr lang="en-US" sz="1600" dirty="0">
                <a:ea typeface="ＭＳ Ｐゴシック" charset="0"/>
              </a:rPr>
              <a:t> and is told to allocate or deallocate memory to decrease or increase physical memory use of guest, causing guest O</a:t>
            </a:r>
            <a:r>
              <a:rPr lang="en-US" sz="100" dirty="0">
                <a:ea typeface="ＭＳ Ｐゴシック" charset="0"/>
              </a:rPr>
              <a:t> </a:t>
            </a:r>
            <a:r>
              <a:rPr lang="en-US" sz="1600" dirty="0">
                <a:ea typeface="ＭＳ Ｐゴシック" charset="0"/>
              </a:rPr>
              <a:t>S to free or have more memory available</a:t>
            </a:r>
          </a:p>
        </p:txBody>
      </p:sp>
      <p:sp>
        <p:nvSpPr>
          <p:cNvPr id="9" name="Content Placeholder 8"/>
          <p:cNvSpPr>
            <a:spLocks noGrp="1"/>
          </p:cNvSpPr>
          <p:nvPr>
            <p:ph sz="quarter" idx="15"/>
          </p:nvPr>
        </p:nvSpPr>
        <p:spPr>
          <a:xfrm>
            <a:off x="332508" y="5519451"/>
            <a:ext cx="8470180" cy="738130"/>
          </a:xfrm>
        </p:spPr>
        <p:txBody>
          <a:bodyPr>
            <a:normAutofit/>
          </a:bodyPr>
          <a:lstStyle/>
          <a:p>
            <a:pPr marL="804672" lvl="1" indent="-411480">
              <a:lnSpc>
                <a:spcPct val="100000"/>
              </a:lnSpc>
              <a:spcBef>
                <a:spcPts val="1000"/>
              </a:spcBef>
              <a:buFont typeface="+mj-lt"/>
              <a:buAutoNum type="arabicPeriod" startAt="3"/>
              <a:defRPr/>
            </a:pPr>
            <a:r>
              <a:rPr lang="en-US" sz="1800" dirty="0">
                <a:ea typeface="ＭＳ Ｐゴシック" charset="0"/>
              </a:rPr>
              <a:t>Deduplication by V</a:t>
            </a:r>
            <a:r>
              <a:rPr lang="en-US" sz="100" dirty="0">
                <a:ea typeface="ＭＳ Ｐゴシック" charset="0"/>
              </a:rPr>
              <a:t> </a:t>
            </a:r>
            <a:r>
              <a:rPr lang="en-US" sz="1800" dirty="0">
                <a:ea typeface="ＭＳ Ｐゴシック" charset="0"/>
              </a:rPr>
              <a:t>M</a:t>
            </a:r>
            <a:r>
              <a:rPr lang="en-US" sz="100" dirty="0">
                <a:ea typeface="ＭＳ Ｐゴシック" charset="0"/>
              </a:rPr>
              <a:t> </a:t>
            </a:r>
            <a:r>
              <a:rPr lang="en-US" sz="1800" dirty="0" err="1">
                <a:ea typeface="ＭＳ Ｐゴシック" charset="0"/>
              </a:rPr>
              <a:t>M</a:t>
            </a:r>
            <a:r>
              <a:rPr lang="en-US" sz="1800" dirty="0">
                <a:ea typeface="ＭＳ Ｐゴシック" charset="0"/>
              </a:rPr>
              <a:t> determining if same page loaded more than once, memory mapping the same page into multiple guests</a:t>
            </a:r>
          </a:p>
        </p:txBody>
      </p:sp>
      <p:sp>
        <p:nvSpPr>
          <p:cNvPr id="4" name="Slide Number Placeholder 3"/>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4955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Overview</a:t>
            </a:r>
            <a:endParaRPr lang="en-IN"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1800" dirty="0"/>
              <a:t>Fundamental idea – abstract hardware of a single computer into several different execution environments</a:t>
            </a:r>
          </a:p>
          <a:p>
            <a:pPr marL="622800" lvl="1" indent="-320400">
              <a:lnSpc>
                <a:spcPct val="100000"/>
              </a:lnSpc>
              <a:spcBef>
                <a:spcPts val="1000"/>
              </a:spcBef>
              <a:buFont typeface="Arial" panose="020B0604020202020204" pitchFamily="34" charset="0"/>
              <a:buChar char="•"/>
            </a:pPr>
            <a:r>
              <a:rPr lang="en-US" altLang="en-US" sz="1600" dirty="0"/>
              <a:t>Similar to layered approach</a:t>
            </a:r>
          </a:p>
          <a:p>
            <a:pPr marL="622800" lvl="1" indent="-320400">
              <a:lnSpc>
                <a:spcPct val="100000"/>
              </a:lnSpc>
              <a:spcBef>
                <a:spcPts val="1000"/>
              </a:spcBef>
              <a:buFont typeface="Arial" panose="020B0604020202020204" pitchFamily="34" charset="0"/>
              <a:buChar char="•"/>
            </a:pPr>
            <a:r>
              <a:rPr lang="en-US" altLang="en-US" sz="1600" dirty="0"/>
              <a:t>But layer creates virtual system (</a:t>
            </a:r>
            <a:r>
              <a:rPr lang="en-US" altLang="en-US" sz="1600" b="1" dirty="0">
                <a:solidFill>
                  <a:srgbClr val="002060"/>
                </a:solidFill>
              </a:rPr>
              <a:t>virtual machine</a:t>
            </a:r>
            <a:r>
              <a:rPr lang="en-US" altLang="en-US" sz="1600" dirty="0"/>
              <a:t>, or </a:t>
            </a:r>
            <a:r>
              <a:rPr lang="en-US" altLang="en-US" sz="1600" b="1" dirty="0">
                <a:solidFill>
                  <a:srgbClr val="002060"/>
                </a:solidFill>
              </a:rPr>
              <a:t>V</a:t>
            </a:r>
            <a:r>
              <a:rPr lang="en-US" altLang="en-US" sz="100" b="1" dirty="0">
                <a:solidFill>
                  <a:srgbClr val="002060"/>
                </a:solidFill>
              </a:rPr>
              <a:t> </a:t>
            </a:r>
            <a:r>
              <a:rPr lang="en-US" altLang="en-US" sz="1600" b="1" dirty="0">
                <a:solidFill>
                  <a:srgbClr val="002060"/>
                </a:solidFill>
              </a:rPr>
              <a:t>M</a:t>
            </a:r>
            <a:r>
              <a:rPr lang="en-US" altLang="en-US" sz="1600" dirty="0"/>
              <a:t>) on which operation systems or applications can run</a:t>
            </a:r>
          </a:p>
          <a:p>
            <a:pPr marL="291600" indent="-291600">
              <a:lnSpc>
                <a:spcPct val="100000"/>
              </a:lnSpc>
              <a:buFont typeface="Arial" panose="020B0604020202020204" pitchFamily="34" charset="0"/>
              <a:buChar char="•"/>
            </a:pPr>
            <a:r>
              <a:rPr lang="en-US" altLang="en-US" sz="1800" dirty="0"/>
              <a:t>Several components</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Host</a:t>
            </a:r>
            <a:r>
              <a:rPr lang="en-US" altLang="en-US" sz="1600" dirty="0"/>
              <a:t> – underlying hardware system</a:t>
            </a:r>
          </a:p>
          <a:p>
            <a:pPr marL="622800" lvl="1" indent="-320400" defTabSz="896938">
              <a:lnSpc>
                <a:spcPct val="100000"/>
              </a:lnSpc>
              <a:spcBef>
                <a:spcPts val="1000"/>
              </a:spcBef>
              <a:buFont typeface="Arial" panose="020B0604020202020204" pitchFamily="34" charset="0"/>
              <a:buChar char="•"/>
            </a:pPr>
            <a:r>
              <a:rPr lang="en-US" altLang="en-US" sz="1600" b="1" dirty="0">
                <a:solidFill>
                  <a:srgbClr val="002060"/>
                </a:solidFill>
              </a:rPr>
              <a:t>Virtual machine manager </a:t>
            </a:r>
            <a:r>
              <a:rPr lang="en-US" altLang="en-US" sz="1600" dirty="0"/>
              <a:t>(</a:t>
            </a:r>
            <a:r>
              <a:rPr lang="en-US" altLang="en-US" sz="1600" b="1" dirty="0">
                <a:solidFill>
                  <a:srgbClr val="002060"/>
                </a:solidFill>
              </a:rPr>
              <a:t>V</a:t>
            </a:r>
            <a:r>
              <a:rPr lang="en-US" altLang="en-US" sz="100" b="1" dirty="0">
                <a:solidFill>
                  <a:srgbClr val="002060"/>
                </a:solidFill>
              </a:rPr>
              <a:t> </a:t>
            </a:r>
            <a:r>
              <a:rPr lang="en-US" altLang="en-US" sz="1600" b="1" dirty="0">
                <a:solidFill>
                  <a:srgbClr val="002060"/>
                </a:solidFill>
              </a:rPr>
              <a:t>M</a:t>
            </a:r>
            <a:r>
              <a:rPr lang="en-US" altLang="en-US" sz="100" b="1" dirty="0">
                <a:solidFill>
                  <a:srgbClr val="002060"/>
                </a:solidFill>
              </a:rPr>
              <a:t> </a:t>
            </a:r>
            <a:r>
              <a:rPr lang="en-US" altLang="en-US" sz="1600" b="1" dirty="0">
                <a:solidFill>
                  <a:srgbClr val="002060"/>
                </a:solidFill>
              </a:rPr>
              <a:t>M</a:t>
            </a:r>
            <a:r>
              <a:rPr lang="en-US" altLang="en-US" sz="1600" dirty="0"/>
              <a:t>) or </a:t>
            </a:r>
            <a:r>
              <a:rPr lang="en-US" altLang="en-US" sz="1600" b="1" dirty="0">
                <a:solidFill>
                  <a:srgbClr val="002060"/>
                </a:solidFill>
              </a:rPr>
              <a:t>hypervisor</a:t>
            </a:r>
            <a:r>
              <a:rPr lang="en-US" altLang="en-US" sz="1600" dirty="0"/>
              <a:t> – creates and runs virtual machines by providing interface that is </a:t>
            </a:r>
            <a:r>
              <a:rPr lang="en-US" altLang="en-US" sz="1600" b="1" i="1" dirty="0"/>
              <a:t>identical</a:t>
            </a:r>
            <a:r>
              <a:rPr lang="en-US" altLang="en-US" sz="1600" dirty="0"/>
              <a:t> to the host</a:t>
            </a:r>
          </a:p>
          <a:p>
            <a:pPr marL="1144800" lvl="2" indent="-230400">
              <a:lnSpc>
                <a:spcPct val="100000"/>
              </a:lnSpc>
              <a:spcBef>
                <a:spcPts val="1000"/>
              </a:spcBef>
              <a:buFont typeface="Arial" panose="020B0604020202020204" pitchFamily="34" charset="0"/>
              <a:buChar char="•"/>
            </a:pPr>
            <a:r>
              <a:rPr lang="en-US" altLang="en-US" sz="1400" dirty="0"/>
              <a:t>(Except in the case of </a:t>
            </a:r>
            <a:r>
              <a:rPr lang="en-US" altLang="en-US" sz="1400" dirty="0" err="1"/>
              <a:t>paravirtualization</a:t>
            </a:r>
            <a:r>
              <a:rPr lang="en-US" altLang="en-US" sz="1400" dirty="0"/>
              <a:t>)</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Guest</a:t>
            </a:r>
            <a:r>
              <a:rPr lang="en-US" altLang="en-US" sz="1600" dirty="0"/>
              <a:t> – process provided with virtual copy of the host</a:t>
            </a:r>
          </a:p>
          <a:p>
            <a:pPr marL="1144800" lvl="2" indent="-230400">
              <a:lnSpc>
                <a:spcPct val="100000"/>
              </a:lnSpc>
              <a:spcBef>
                <a:spcPts val="1000"/>
              </a:spcBef>
              <a:buFont typeface="Arial" panose="020B0604020202020204" pitchFamily="34" charset="0"/>
              <a:buChar char="•"/>
            </a:pPr>
            <a:r>
              <a:rPr lang="en-US" altLang="en-US" sz="1400" dirty="0"/>
              <a:t>Usually an operating system</a:t>
            </a:r>
          </a:p>
          <a:p>
            <a:pPr marL="291600" indent="-291600">
              <a:lnSpc>
                <a:spcPct val="100000"/>
              </a:lnSpc>
              <a:buFont typeface="Arial" panose="020B0604020202020204" pitchFamily="34" charset="0"/>
              <a:buChar char="•"/>
            </a:pPr>
            <a:r>
              <a:rPr lang="en-US" altLang="en-US" sz="1800" dirty="0"/>
              <a:t>Single physical machine can run multiple operating systems concurrently, each in its own virtual machine</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53673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I/O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675792"/>
          </a:xfrm>
        </p:spPr>
        <p:txBody>
          <a:bodyPr>
            <a:noAutofit/>
          </a:bodyPr>
          <a:lstStyle/>
          <a:p>
            <a:pPr marL="291600" indent="-291600">
              <a:lnSpc>
                <a:spcPct val="100000"/>
              </a:lnSpc>
              <a:buFont typeface="Arial" panose="020B0604020202020204" pitchFamily="34" charset="0"/>
              <a:buChar char="•"/>
              <a:defRPr/>
            </a:pPr>
            <a:r>
              <a:rPr lang="en-US" sz="2400" dirty="0">
                <a:ea typeface="ＭＳ Ｐゴシック" charset="0"/>
              </a:rPr>
              <a:t>Easier for V</a:t>
            </a:r>
            <a:r>
              <a:rPr lang="en-US" sz="100" dirty="0">
                <a:ea typeface="ＭＳ Ｐゴシック" charset="0"/>
              </a:rPr>
              <a:t> </a:t>
            </a:r>
            <a:r>
              <a:rPr lang="en-US" sz="2400" dirty="0">
                <a:ea typeface="ＭＳ Ｐゴシック" charset="0"/>
              </a:rPr>
              <a:t>M</a:t>
            </a:r>
            <a:r>
              <a:rPr lang="en-US" sz="100" dirty="0">
                <a:ea typeface="ＭＳ Ｐゴシック" charset="0"/>
              </a:rPr>
              <a:t> </a:t>
            </a:r>
            <a:r>
              <a:rPr lang="en-US" sz="2400" dirty="0">
                <a:ea typeface="ＭＳ Ｐゴシック" charset="0"/>
              </a:rPr>
              <a:t>Ms to integrate with guests because I/O has lots of variation</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Already somewhat segregated / flexible via device drivers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err="1">
                <a:ea typeface="ＭＳ Ｐゴシック" charset="0"/>
              </a:rPr>
              <a:t>M</a:t>
            </a:r>
            <a:r>
              <a:rPr lang="en-US" sz="2200" dirty="0">
                <a:ea typeface="ＭＳ Ｐゴシック" charset="0"/>
              </a:rPr>
              <a:t> can provide new devices and device drivers</a:t>
            </a:r>
          </a:p>
          <a:p>
            <a:pPr marL="291600" indent="-291600">
              <a:lnSpc>
                <a:spcPct val="100000"/>
              </a:lnSpc>
              <a:buFont typeface="Arial" panose="020B0604020202020204" pitchFamily="34" charset="0"/>
              <a:buChar char="•"/>
              <a:defRPr/>
            </a:pPr>
            <a:r>
              <a:rPr lang="en-US" sz="2400" dirty="0">
                <a:ea typeface="ＭＳ Ｐゴシック" charset="0"/>
              </a:rPr>
              <a:t>But overall I/O is complicated for V</a:t>
            </a:r>
            <a:r>
              <a:rPr lang="en-US" sz="100" dirty="0">
                <a:ea typeface="ＭＳ Ｐゴシック" charset="0"/>
              </a:rPr>
              <a:t> </a:t>
            </a:r>
            <a:r>
              <a:rPr lang="en-US" sz="2400" dirty="0">
                <a:ea typeface="ＭＳ Ｐゴシック" charset="0"/>
              </a:rPr>
              <a:t>M</a:t>
            </a:r>
            <a:r>
              <a:rPr lang="en-US" sz="100" dirty="0">
                <a:ea typeface="ＭＳ Ｐゴシック" charset="0"/>
              </a:rPr>
              <a:t> </a:t>
            </a:r>
            <a:r>
              <a:rPr lang="en-US" sz="2400" dirty="0">
                <a:ea typeface="ＭＳ Ｐゴシック" charset="0"/>
              </a:rPr>
              <a:t>Ms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Many short paths for I/O in standard OSes for improved performance</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Less hypervisor needs to do for I/O for guests, the better</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Possibilities include direct device access, D</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a:ea typeface="ＭＳ Ｐゴシック" charset="0"/>
              </a:rPr>
              <a:t>A pass-through, direct interrupt delivery</a:t>
            </a:r>
          </a:p>
          <a:p>
            <a:pPr marL="1144800" lvl="2" indent="-230400">
              <a:lnSpc>
                <a:spcPct val="100000"/>
              </a:lnSpc>
              <a:spcBef>
                <a:spcPts val="1000"/>
              </a:spcBef>
              <a:buFont typeface="Arial" panose="020B0604020202020204" pitchFamily="34" charset="0"/>
              <a:buChar char="•"/>
              <a:defRPr/>
            </a:pPr>
            <a:r>
              <a:rPr lang="en-US" dirty="0">
                <a:ea typeface="ＭＳ Ｐゴシック" charset="0"/>
              </a:rPr>
              <a:t>Again, H</a:t>
            </a:r>
            <a:r>
              <a:rPr lang="en-US" sz="100" dirty="0">
                <a:ea typeface="ＭＳ Ｐゴシック" charset="0"/>
              </a:rPr>
              <a:t> </a:t>
            </a:r>
            <a:r>
              <a:rPr lang="en-US" dirty="0">
                <a:ea typeface="ＭＳ Ｐゴシック" charset="0"/>
              </a:rPr>
              <a:t>W support needed for these</a:t>
            </a:r>
          </a:p>
        </p:txBody>
      </p:sp>
      <p:sp>
        <p:nvSpPr>
          <p:cNvPr id="4" name="Slide Number Placeholder 3"/>
          <p:cNvSpPr>
            <a:spLocks noGrp="1"/>
          </p:cNvSpPr>
          <p:nvPr>
            <p:ph type="sldNum" sz="quarter" idx="10"/>
          </p:nvPr>
        </p:nvSpPr>
        <p:spPr/>
        <p:txBody>
          <a:bodyPr/>
          <a:lstStyle/>
          <a:p>
            <a:fld id="{D06C706D-0964-7842-B7B8-C5D733700528}" type="slidenum">
              <a:rPr lang="en-US" smtClean="0"/>
              <a:t>40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937795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I/O </a:t>
            </a:r>
            <a:r>
              <a:rPr lang="en-US" altLang="en-US" sz="1000" dirty="0"/>
              <a:t>2</a:t>
            </a:r>
            <a:endParaRPr lang="en-IN" sz="1000" dirty="0"/>
          </a:p>
        </p:txBody>
      </p:sp>
      <p:sp>
        <p:nvSpPr>
          <p:cNvPr id="3" name="Content Placeholder 2"/>
          <p:cNvSpPr>
            <a:spLocks noGrp="1"/>
          </p:cNvSpPr>
          <p:nvPr>
            <p:ph sz="quarter" idx="12"/>
          </p:nvPr>
        </p:nvSpPr>
        <p:spPr>
          <a:xfrm>
            <a:off x="332508" y="1594379"/>
            <a:ext cx="8470180" cy="3993621"/>
          </a:xfrm>
        </p:spPr>
        <p:txBody>
          <a:bodyPr>
            <a:noAutofit/>
          </a:bodyPr>
          <a:lstStyle/>
          <a:p>
            <a:pPr marL="291600" indent="-291600">
              <a:lnSpc>
                <a:spcPct val="100000"/>
              </a:lnSpc>
              <a:buFont typeface="Arial" panose="020B0604020202020204" pitchFamily="34" charset="0"/>
              <a:buChar char="•"/>
              <a:defRPr/>
            </a:pPr>
            <a:r>
              <a:rPr lang="en-US" sz="2400" dirty="0">
                <a:ea typeface="ＭＳ Ｐゴシック" charset="0"/>
              </a:rPr>
              <a:t>Networking also complex as V</a:t>
            </a:r>
            <a:r>
              <a:rPr lang="en-US" sz="100" dirty="0">
                <a:ea typeface="ＭＳ Ｐゴシック" charset="0"/>
              </a:rPr>
              <a:t> </a:t>
            </a:r>
            <a:r>
              <a:rPr lang="en-US" sz="2400" dirty="0">
                <a:ea typeface="ＭＳ Ｐゴシック" charset="0"/>
              </a:rPr>
              <a:t>M</a:t>
            </a:r>
            <a:r>
              <a:rPr lang="en-US" sz="100" dirty="0">
                <a:ea typeface="ＭＳ Ｐゴシック" charset="0"/>
              </a:rPr>
              <a:t> </a:t>
            </a:r>
            <a:r>
              <a:rPr lang="en-US" sz="2400" dirty="0" err="1">
                <a:ea typeface="ＭＳ Ｐゴシック" charset="0"/>
              </a:rPr>
              <a:t>M</a:t>
            </a:r>
            <a:r>
              <a:rPr lang="en-US" sz="2400" dirty="0">
                <a:ea typeface="ＭＳ Ｐゴシック" charset="0"/>
              </a:rPr>
              <a:t> and guests all need network access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V</a:t>
            </a:r>
            <a:r>
              <a:rPr lang="en-US" sz="100" dirty="0">
                <a:ea typeface="ＭＳ Ｐゴシック" charset="0"/>
              </a:rPr>
              <a:t> </a:t>
            </a:r>
            <a:r>
              <a:rPr lang="en-US" sz="2200" dirty="0">
                <a:ea typeface="ＭＳ Ｐゴシック" charset="0"/>
              </a:rPr>
              <a:t>M</a:t>
            </a:r>
            <a:r>
              <a:rPr lang="en-US" sz="100" dirty="0">
                <a:ea typeface="ＭＳ Ｐゴシック" charset="0"/>
              </a:rPr>
              <a:t> </a:t>
            </a:r>
            <a:r>
              <a:rPr lang="en-US" sz="2200" dirty="0" err="1">
                <a:ea typeface="ＭＳ Ｐゴシック" charset="0"/>
              </a:rPr>
              <a:t>M</a:t>
            </a:r>
            <a:r>
              <a:rPr lang="en-US" sz="2200" dirty="0">
                <a:ea typeface="ＭＳ Ｐゴシック" charset="0"/>
              </a:rPr>
              <a:t> can</a:t>
            </a:r>
            <a:r>
              <a:rPr lang="en-US" sz="2200" dirty="0">
                <a:solidFill>
                  <a:srgbClr val="002060"/>
                </a:solidFill>
                <a:ea typeface="ＭＳ Ｐゴシック" charset="0"/>
              </a:rPr>
              <a:t> </a:t>
            </a:r>
            <a:r>
              <a:rPr lang="en-US" sz="2200" b="1" dirty="0">
                <a:solidFill>
                  <a:srgbClr val="002060"/>
                </a:solidFill>
                <a:ea typeface="ＭＳ Ｐゴシック" charset="0"/>
              </a:rPr>
              <a:t>bridge</a:t>
            </a:r>
            <a:r>
              <a:rPr lang="en-US" sz="2200" dirty="0">
                <a:ea typeface="ＭＳ Ｐゴシック" charset="0"/>
              </a:rPr>
              <a:t> guest to network (allowing direct access)</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And / or provide </a:t>
            </a:r>
            <a:r>
              <a:rPr lang="en-US" sz="2200" b="1" dirty="0">
                <a:solidFill>
                  <a:srgbClr val="002060"/>
                </a:solidFill>
                <a:ea typeface="ＭＳ Ｐゴシック" charset="0"/>
              </a:rPr>
              <a:t>network address translation</a:t>
            </a:r>
            <a:r>
              <a:rPr lang="en-US" sz="2200" b="1" dirty="0">
                <a:solidFill>
                  <a:srgbClr val="3366FF"/>
                </a:solidFill>
                <a:ea typeface="ＭＳ Ｐゴシック" charset="0"/>
              </a:rPr>
              <a:t> </a:t>
            </a:r>
            <a:r>
              <a:rPr lang="en-US" sz="2200" dirty="0">
                <a:ea typeface="ＭＳ Ｐゴシック" charset="0"/>
              </a:rPr>
              <a:t>(</a:t>
            </a:r>
            <a:r>
              <a:rPr lang="en-US" sz="2200" b="1" dirty="0">
                <a:solidFill>
                  <a:srgbClr val="002060"/>
                </a:solidFill>
                <a:ea typeface="ＭＳ Ｐゴシック" charset="0"/>
              </a:rPr>
              <a:t>N</a:t>
            </a:r>
            <a:r>
              <a:rPr lang="en-US" sz="100" b="1" dirty="0">
                <a:solidFill>
                  <a:srgbClr val="002060"/>
                </a:solidFill>
                <a:ea typeface="ＭＳ Ｐゴシック" charset="0"/>
              </a:rPr>
              <a:t> </a:t>
            </a:r>
            <a:r>
              <a:rPr lang="en-US" sz="2200" b="1" dirty="0">
                <a:solidFill>
                  <a:srgbClr val="002060"/>
                </a:solidFill>
                <a:ea typeface="ＭＳ Ｐゴシック" charset="0"/>
              </a:rPr>
              <a:t>A</a:t>
            </a:r>
            <a:r>
              <a:rPr lang="en-US" sz="100" b="1" dirty="0">
                <a:solidFill>
                  <a:srgbClr val="002060"/>
                </a:solidFill>
                <a:ea typeface="ＭＳ Ｐゴシック" charset="0"/>
              </a:rPr>
              <a:t> </a:t>
            </a:r>
            <a:r>
              <a:rPr lang="en-US" sz="2200" b="1" dirty="0">
                <a:solidFill>
                  <a:srgbClr val="002060"/>
                </a:solidFill>
                <a:ea typeface="ＭＳ Ｐゴシック" charset="0"/>
              </a:rPr>
              <a:t>T</a:t>
            </a:r>
            <a:r>
              <a:rPr lang="en-US" sz="2200" dirty="0">
                <a:ea typeface="ＭＳ Ｐゴシック" charset="0"/>
              </a:rPr>
              <a:t>)</a:t>
            </a:r>
          </a:p>
          <a:p>
            <a:pPr marL="1144800" lvl="2" indent="-230400">
              <a:lnSpc>
                <a:spcPct val="100000"/>
              </a:lnSpc>
              <a:spcBef>
                <a:spcPts val="1000"/>
              </a:spcBef>
              <a:buFont typeface="Arial" panose="020B0604020202020204" pitchFamily="34" charset="0"/>
              <a:buChar char="•"/>
              <a:defRPr/>
            </a:pPr>
            <a:r>
              <a:rPr lang="en-US" dirty="0">
                <a:ea typeface="ＭＳ Ｐゴシック" charset="0"/>
              </a:rPr>
              <a:t>N</a:t>
            </a:r>
            <a:r>
              <a:rPr lang="en-US" sz="100" dirty="0">
                <a:ea typeface="ＭＳ Ｐゴシック" charset="0"/>
              </a:rPr>
              <a:t> </a:t>
            </a:r>
            <a:r>
              <a:rPr lang="en-US" dirty="0">
                <a:ea typeface="ＭＳ Ｐゴシック" charset="0"/>
              </a:rPr>
              <a:t>A</a:t>
            </a:r>
            <a:r>
              <a:rPr lang="en-US" sz="100" dirty="0">
                <a:ea typeface="ＭＳ Ｐゴシック" charset="0"/>
              </a:rPr>
              <a:t> </a:t>
            </a:r>
            <a:r>
              <a:rPr lang="en-US" dirty="0">
                <a:ea typeface="ＭＳ Ｐゴシック" charset="0"/>
              </a:rPr>
              <a:t>T address local to machine on which guest is running, V</a:t>
            </a:r>
            <a:r>
              <a:rPr lang="en-US" sz="100" dirty="0">
                <a:ea typeface="ＭＳ Ｐゴシック" charset="0"/>
              </a:rPr>
              <a:t> </a:t>
            </a:r>
            <a:r>
              <a:rPr lang="en-US" dirty="0">
                <a:ea typeface="ＭＳ Ｐゴシック" charset="0"/>
              </a:rPr>
              <a:t>M</a:t>
            </a:r>
            <a:r>
              <a:rPr lang="en-US" sz="100" dirty="0">
                <a:ea typeface="ＭＳ Ｐゴシック" charset="0"/>
              </a:rPr>
              <a:t> </a:t>
            </a:r>
            <a:r>
              <a:rPr lang="en-US" dirty="0" err="1">
                <a:ea typeface="ＭＳ Ｐゴシック" charset="0"/>
              </a:rPr>
              <a:t>M</a:t>
            </a:r>
            <a:r>
              <a:rPr lang="en-US" dirty="0">
                <a:ea typeface="ＭＳ Ｐゴシック" charset="0"/>
              </a:rPr>
              <a:t> provides address translation to guest to hide its address</a:t>
            </a:r>
          </a:p>
        </p:txBody>
      </p:sp>
      <p:sp>
        <p:nvSpPr>
          <p:cNvPr id="4" name="Slide Number Placeholder 3"/>
          <p:cNvSpPr>
            <a:spLocks noGrp="1"/>
          </p:cNvSpPr>
          <p:nvPr>
            <p:ph type="sldNum" sz="quarter" idx="10"/>
          </p:nvPr>
        </p:nvSpPr>
        <p:spPr/>
        <p:txBody>
          <a:bodyPr/>
          <a:lstStyle/>
          <a:p>
            <a:fld id="{D06C706D-0964-7842-B7B8-C5D733700528}" type="slidenum">
              <a:rPr lang="en-US" smtClean="0"/>
              <a:t>41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53470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Storage Management</a:t>
            </a:r>
            <a:endParaRPr lang="en-IN" dirty="0"/>
          </a:p>
        </p:txBody>
      </p:sp>
      <p:sp>
        <p:nvSpPr>
          <p:cNvPr id="3" name="Content Placeholder 2"/>
          <p:cNvSpPr>
            <a:spLocks noGrp="1"/>
          </p:cNvSpPr>
          <p:nvPr>
            <p:ph sz="quarter" idx="12"/>
          </p:nvPr>
        </p:nvSpPr>
        <p:spPr>
          <a:xfrm>
            <a:off x="332508" y="1594379"/>
            <a:ext cx="8470180" cy="4518554"/>
          </a:xfrm>
        </p:spPr>
        <p:txBody>
          <a:bodyPr>
            <a:normAutofit/>
          </a:bodyPr>
          <a:lstStyle/>
          <a:p>
            <a:pPr marL="291600" indent="-291600">
              <a:lnSpc>
                <a:spcPct val="100000"/>
              </a:lnSpc>
              <a:buFont typeface="Arial" panose="020B0604020202020204" pitchFamily="34" charset="0"/>
              <a:buChar char="•"/>
            </a:pPr>
            <a:r>
              <a:rPr lang="en-US" altLang="en-US" sz="1800" dirty="0"/>
              <a:t>Both boot disk and general data access need be provided by V</a:t>
            </a:r>
            <a:r>
              <a:rPr lang="en-US" altLang="en-US" sz="100" dirty="0"/>
              <a:t> </a:t>
            </a:r>
            <a:r>
              <a:rPr lang="en-US" altLang="en-US" sz="1800" dirty="0"/>
              <a:t>M</a:t>
            </a:r>
            <a:r>
              <a:rPr lang="en-US" altLang="en-US" sz="100" dirty="0"/>
              <a:t> </a:t>
            </a:r>
            <a:r>
              <a:rPr lang="en-US" altLang="en-US" sz="1800" dirty="0" err="1"/>
              <a:t>M</a:t>
            </a:r>
            <a:endParaRPr lang="en-US" altLang="en-US" sz="1800" dirty="0"/>
          </a:p>
          <a:p>
            <a:pPr marL="291600" indent="-291600">
              <a:lnSpc>
                <a:spcPct val="100000"/>
              </a:lnSpc>
              <a:buFont typeface="Arial" panose="020B0604020202020204" pitchFamily="34" charset="0"/>
              <a:buChar char="•"/>
            </a:pPr>
            <a:r>
              <a:rPr lang="en-US" altLang="en-US" sz="1800" dirty="0"/>
              <a:t>Need to support potentially dozens of guests per V</a:t>
            </a:r>
            <a:r>
              <a:rPr lang="en-US" altLang="en-US" sz="100" dirty="0"/>
              <a:t> </a:t>
            </a:r>
            <a:r>
              <a:rPr lang="en-US" altLang="en-US" sz="1800" dirty="0"/>
              <a:t>M</a:t>
            </a:r>
            <a:r>
              <a:rPr lang="en-US" altLang="en-US" sz="100" dirty="0"/>
              <a:t> </a:t>
            </a:r>
            <a:r>
              <a:rPr lang="en-US" altLang="en-US" sz="1800" dirty="0" err="1"/>
              <a:t>M</a:t>
            </a:r>
            <a:r>
              <a:rPr lang="en-US" altLang="en-US" sz="1800" dirty="0"/>
              <a:t> (so standard disk partitioning not sufficient)</a:t>
            </a:r>
          </a:p>
          <a:p>
            <a:pPr marL="291600" indent="-291600">
              <a:lnSpc>
                <a:spcPct val="100000"/>
              </a:lnSpc>
              <a:buFont typeface="Arial" panose="020B0604020202020204" pitchFamily="34" charset="0"/>
              <a:buChar char="•"/>
            </a:pPr>
            <a:r>
              <a:rPr lang="en-US" altLang="en-US" sz="1800" dirty="0"/>
              <a:t>Type 1 – storage guest root disks and config information within file system provided by V</a:t>
            </a:r>
            <a:r>
              <a:rPr lang="en-US" altLang="en-US" sz="100" dirty="0"/>
              <a:t> </a:t>
            </a:r>
            <a:r>
              <a:rPr lang="en-US" altLang="en-US" sz="1800" dirty="0"/>
              <a:t>M</a:t>
            </a:r>
            <a:r>
              <a:rPr lang="en-US" altLang="en-US" sz="100" dirty="0"/>
              <a:t> </a:t>
            </a:r>
            <a:r>
              <a:rPr lang="en-US" altLang="en-US" sz="1800" dirty="0" err="1"/>
              <a:t>M</a:t>
            </a:r>
            <a:r>
              <a:rPr lang="en-US" altLang="en-US" sz="1800" dirty="0"/>
              <a:t> as a </a:t>
            </a:r>
            <a:r>
              <a:rPr lang="en-US" altLang="en-US" sz="1800" b="1" dirty="0">
                <a:solidFill>
                  <a:srgbClr val="002060"/>
                </a:solidFill>
              </a:rPr>
              <a:t>disk image</a:t>
            </a:r>
          </a:p>
          <a:p>
            <a:pPr marL="291600" indent="-291600">
              <a:lnSpc>
                <a:spcPct val="100000"/>
              </a:lnSpc>
              <a:buFont typeface="Arial" panose="020B0604020202020204" pitchFamily="34" charset="0"/>
              <a:buChar char="•"/>
            </a:pPr>
            <a:r>
              <a:rPr lang="en-US" altLang="en-US" sz="1800" dirty="0"/>
              <a:t>Type 2 – store as files in file system provided by host O</a:t>
            </a:r>
            <a:r>
              <a:rPr lang="en-US" altLang="en-US" sz="100" dirty="0"/>
              <a:t> </a:t>
            </a:r>
            <a:r>
              <a:rPr lang="en-US" altLang="en-US" sz="1800" dirty="0"/>
              <a:t>S</a:t>
            </a:r>
          </a:p>
          <a:p>
            <a:pPr marL="291600" indent="-291600">
              <a:lnSpc>
                <a:spcPct val="100000"/>
              </a:lnSpc>
              <a:buFont typeface="Arial" panose="020B0604020202020204" pitchFamily="34" charset="0"/>
              <a:buChar char="•"/>
            </a:pPr>
            <a:r>
              <a:rPr lang="en-US" altLang="en-US" sz="1800" dirty="0"/>
              <a:t>Duplicate file -&gt; create new guest</a:t>
            </a:r>
          </a:p>
          <a:p>
            <a:pPr marL="291600" indent="-291600">
              <a:lnSpc>
                <a:spcPct val="100000"/>
              </a:lnSpc>
              <a:buFont typeface="Arial" panose="020B0604020202020204" pitchFamily="34" charset="0"/>
              <a:buChar char="•"/>
            </a:pPr>
            <a:r>
              <a:rPr lang="en-US" altLang="en-US" sz="1800" dirty="0"/>
              <a:t>Move file to another system -&gt; move guest</a:t>
            </a:r>
          </a:p>
          <a:p>
            <a:pPr marL="291600" indent="-291600">
              <a:lnSpc>
                <a:spcPct val="100000"/>
              </a:lnSpc>
              <a:buFont typeface="Arial" panose="020B0604020202020204" pitchFamily="34" charset="0"/>
              <a:buChar char="•"/>
            </a:pPr>
            <a:r>
              <a:rPr lang="en-US" altLang="en-US" sz="1800" b="1" dirty="0">
                <a:solidFill>
                  <a:srgbClr val="002060"/>
                </a:solidFill>
              </a:rPr>
              <a:t>Physical-to-virtual</a:t>
            </a:r>
            <a:r>
              <a:rPr lang="en-US" altLang="en-US" sz="1800" b="1" dirty="0">
                <a:solidFill>
                  <a:srgbClr val="3366FF"/>
                </a:solidFill>
              </a:rPr>
              <a:t> </a:t>
            </a:r>
            <a:r>
              <a:rPr lang="en-US" altLang="en-US" sz="1800" dirty="0"/>
              <a:t>(</a:t>
            </a:r>
            <a:r>
              <a:rPr lang="en-US" altLang="en-US" sz="1800" b="1" dirty="0">
                <a:solidFill>
                  <a:srgbClr val="002060"/>
                </a:solidFill>
              </a:rPr>
              <a:t>P-to-V</a:t>
            </a:r>
            <a:r>
              <a:rPr lang="en-US" altLang="en-US" sz="1800" dirty="0"/>
              <a:t>) convert native disk blocks into V</a:t>
            </a:r>
            <a:r>
              <a:rPr lang="en-US" altLang="en-US" sz="100" dirty="0"/>
              <a:t> </a:t>
            </a:r>
            <a:r>
              <a:rPr lang="en-US" altLang="en-US" sz="1800" dirty="0"/>
              <a:t>M</a:t>
            </a:r>
            <a:r>
              <a:rPr lang="en-US" altLang="en-US" sz="100" dirty="0"/>
              <a:t> </a:t>
            </a:r>
            <a:r>
              <a:rPr lang="en-US" altLang="en-US" sz="1800" dirty="0" err="1"/>
              <a:t>M</a:t>
            </a:r>
            <a:r>
              <a:rPr lang="en-US" altLang="en-US" sz="1800" dirty="0"/>
              <a:t> format</a:t>
            </a:r>
          </a:p>
          <a:p>
            <a:pPr marL="291600" indent="-291600">
              <a:lnSpc>
                <a:spcPct val="100000"/>
              </a:lnSpc>
              <a:buFont typeface="Arial" panose="020B0604020202020204" pitchFamily="34" charset="0"/>
              <a:buChar char="•"/>
            </a:pPr>
            <a:r>
              <a:rPr lang="en-US" altLang="en-US" sz="1800" b="1" dirty="0">
                <a:solidFill>
                  <a:srgbClr val="002060"/>
                </a:solidFill>
              </a:rPr>
              <a:t>Virtual-to-physical</a:t>
            </a:r>
            <a:r>
              <a:rPr lang="en-US" altLang="en-US" sz="1800" b="1" dirty="0">
                <a:solidFill>
                  <a:srgbClr val="3366FF"/>
                </a:solidFill>
              </a:rPr>
              <a:t> </a:t>
            </a:r>
            <a:r>
              <a:rPr lang="en-US" altLang="en-US" sz="1800" dirty="0"/>
              <a:t>(</a:t>
            </a:r>
            <a:r>
              <a:rPr lang="en-US" altLang="en-US" sz="1800" b="1" dirty="0">
                <a:solidFill>
                  <a:srgbClr val="002060"/>
                </a:solidFill>
              </a:rPr>
              <a:t>V-to-P</a:t>
            </a:r>
            <a:r>
              <a:rPr lang="en-US" altLang="en-US" sz="1800" dirty="0"/>
              <a:t>) convert from virtual format to native or disk format</a:t>
            </a:r>
          </a:p>
          <a:p>
            <a:pPr marL="291600" indent="-291600">
              <a:lnSpc>
                <a:spcPct val="100000"/>
              </a:lnSpc>
              <a:buFont typeface="Arial" panose="020B0604020202020204" pitchFamily="34" charset="0"/>
              <a:buChar char="•"/>
            </a:pPr>
            <a:r>
              <a:rPr lang="en-US" altLang="en-US" sz="1800" dirty="0"/>
              <a:t>V</a:t>
            </a:r>
            <a:r>
              <a:rPr lang="en-US" altLang="en-US" sz="100" dirty="0"/>
              <a:t> </a:t>
            </a:r>
            <a:r>
              <a:rPr lang="en-US" altLang="en-US" sz="1800" dirty="0"/>
              <a:t>M</a:t>
            </a:r>
            <a:r>
              <a:rPr lang="en-US" altLang="en-US" sz="100" dirty="0"/>
              <a:t> </a:t>
            </a:r>
            <a:r>
              <a:rPr lang="en-US" altLang="en-US" sz="1800" dirty="0" err="1"/>
              <a:t>M</a:t>
            </a:r>
            <a:r>
              <a:rPr lang="en-US" altLang="en-US" sz="1800" dirty="0"/>
              <a:t> also needs to provide access to network attached storage (just networking) and other disk images, disk partitions, disks, </a:t>
            </a:r>
            <a:r>
              <a:rPr lang="en-US" altLang="en-US" sz="1800" dirty="0" err="1"/>
              <a:t>etc</a:t>
            </a:r>
            <a:endParaRPr lang="en-US" altLang="en-US" sz="1800" dirty="0"/>
          </a:p>
        </p:txBody>
      </p:sp>
      <p:sp>
        <p:nvSpPr>
          <p:cNvPr id="4" name="Slide Number Placeholder 3"/>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54489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a:t>
            </a:r>
            <a:r>
              <a:rPr lang="en-US" altLang="en-US" sz="100" dirty="0"/>
              <a:t> </a:t>
            </a:r>
            <a:r>
              <a:rPr lang="en-US" altLang="en-US" dirty="0"/>
              <a:t>S Component – Live Migration</a:t>
            </a:r>
            <a:endParaRPr lang="en-IN" dirty="0"/>
          </a:p>
        </p:txBody>
      </p:sp>
      <p:sp>
        <p:nvSpPr>
          <p:cNvPr id="6" name="Content Placeholder 5"/>
          <p:cNvSpPr>
            <a:spLocks noGrp="1"/>
          </p:cNvSpPr>
          <p:nvPr>
            <p:ph sz="quarter" idx="12"/>
          </p:nvPr>
        </p:nvSpPr>
        <p:spPr>
          <a:xfrm>
            <a:off x="332508" y="1720783"/>
            <a:ext cx="8470180" cy="1600388"/>
          </a:xfrm>
        </p:spPr>
        <p:txBody>
          <a:bodyPr>
            <a:noAutofit/>
          </a:bodyPr>
          <a:lstStyle/>
          <a:p>
            <a:pPr marL="291600" indent="-291600">
              <a:spcBef>
                <a:spcPts val="500"/>
              </a:spcBef>
              <a:buFont typeface="Arial" panose="020B0604020202020204" pitchFamily="34" charset="0"/>
              <a:buChar char="•"/>
            </a:pPr>
            <a:r>
              <a:rPr lang="en-US" altLang="en-US" sz="2000" dirty="0"/>
              <a:t>Taking advantage of V</a:t>
            </a:r>
            <a:r>
              <a:rPr lang="en-US" altLang="en-US" sz="100" dirty="0"/>
              <a:t> </a:t>
            </a:r>
            <a:r>
              <a:rPr lang="en-US" altLang="en-US" sz="2000" dirty="0"/>
              <a:t>M</a:t>
            </a:r>
            <a:r>
              <a:rPr lang="en-US" altLang="en-US" sz="100" dirty="0"/>
              <a:t> </a:t>
            </a:r>
            <a:r>
              <a:rPr lang="en-US" altLang="en-US" sz="2000" dirty="0" err="1"/>
              <a:t>M</a:t>
            </a:r>
            <a:r>
              <a:rPr lang="en-US" altLang="en-US" sz="2000" dirty="0"/>
              <a:t> features leads to new functionality not found on general operating systems such as live migration</a:t>
            </a:r>
          </a:p>
          <a:p>
            <a:pPr marL="291600" indent="-291600">
              <a:spcBef>
                <a:spcPts val="500"/>
              </a:spcBef>
              <a:buFont typeface="Arial" panose="020B0604020202020204" pitchFamily="34" charset="0"/>
              <a:buChar char="•"/>
            </a:pPr>
            <a:r>
              <a:rPr lang="en-US" altLang="en-US" sz="2000" dirty="0"/>
              <a:t>Running guest can be moved between systems, without interrupting user access to the guest or its apps</a:t>
            </a:r>
          </a:p>
          <a:p>
            <a:pPr marL="291600" indent="-291600">
              <a:spcBef>
                <a:spcPts val="500"/>
              </a:spcBef>
              <a:buFont typeface="Arial" panose="020B0604020202020204" pitchFamily="34" charset="0"/>
              <a:buChar char="•"/>
            </a:pPr>
            <a:r>
              <a:rPr lang="en-US" altLang="en-US" sz="2000" dirty="0"/>
              <a:t>Very useful for resource management, maintenance downtime windows, </a:t>
            </a:r>
            <a:r>
              <a:rPr lang="en-US" altLang="en-US" sz="2000" dirty="0" err="1"/>
              <a:t>etc</a:t>
            </a:r>
            <a:endParaRPr lang="en-US" altLang="en-US" sz="2000" dirty="0"/>
          </a:p>
        </p:txBody>
      </p:sp>
      <p:sp>
        <p:nvSpPr>
          <p:cNvPr id="8" name="Content Placeholder 7"/>
          <p:cNvSpPr>
            <a:spLocks noGrp="1"/>
          </p:cNvSpPr>
          <p:nvPr>
            <p:ph sz="quarter" idx="14"/>
          </p:nvPr>
        </p:nvSpPr>
        <p:spPr>
          <a:xfrm>
            <a:off x="332507" y="3326207"/>
            <a:ext cx="8673469" cy="2643271"/>
          </a:xfrm>
        </p:spPr>
        <p:txBody>
          <a:bodyPr>
            <a:noAutofit/>
          </a:bodyPr>
          <a:lstStyle/>
          <a:p>
            <a:pPr marL="804672" lvl="1" indent="-411480">
              <a:buFont typeface="+mj-lt"/>
              <a:buAutoNum type="arabicPeriod"/>
            </a:pPr>
            <a:r>
              <a:rPr lang="en-US" altLang="en-US" sz="1800" dirty="0"/>
              <a:t>The source V</a:t>
            </a:r>
            <a:r>
              <a:rPr lang="en-US" altLang="en-US" sz="100" dirty="0"/>
              <a:t> </a:t>
            </a:r>
            <a:r>
              <a:rPr lang="en-US" altLang="en-US" sz="1800" dirty="0"/>
              <a:t>M</a:t>
            </a:r>
            <a:r>
              <a:rPr lang="en-US" altLang="en-US" sz="100" dirty="0"/>
              <a:t> </a:t>
            </a:r>
            <a:r>
              <a:rPr lang="en-US" altLang="en-US" sz="1800" dirty="0" err="1"/>
              <a:t>M</a:t>
            </a:r>
            <a:r>
              <a:rPr lang="en-US" altLang="en-US" sz="1800" dirty="0"/>
              <a:t> establishes a connection with the target V</a:t>
            </a:r>
            <a:r>
              <a:rPr lang="en-US" altLang="en-US" sz="100" dirty="0"/>
              <a:t> </a:t>
            </a:r>
            <a:r>
              <a:rPr lang="en-US" altLang="en-US" sz="1800" dirty="0"/>
              <a:t>M</a:t>
            </a:r>
            <a:r>
              <a:rPr lang="en-US" altLang="en-US" sz="100" dirty="0"/>
              <a:t> </a:t>
            </a:r>
            <a:r>
              <a:rPr lang="en-US" altLang="en-US" sz="1800" dirty="0" err="1"/>
              <a:t>M</a:t>
            </a:r>
            <a:endParaRPr lang="en-US" altLang="en-US" sz="1800" dirty="0"/>
          </a:p>
          <a:p>
            <a:pPr marL="804672" lvl="1" indent="-411480">
              <a:buFont typeface="+mj-lt"/>
              <a:buAutoNum type="arabicPeriod"/>
            </a:pPr>
            <a:r>
              <a:rPr lang="en-US" altLang="en-US" sz="1800" dirty="0"/>
              <a:t>The target creates a new guest by creating a new V</a:t>
            </a:r>
            <a:r>
              <a:rPr lang="en-US" altLang="en-US" sz="100" dirty="0"/>
              <a:t> </a:t>
            </a:r>
            <a:r>
              <a:rPr lang="en-US" altLang="en-US" sz="1800" dirty="0"/>
              <a:t>C</a:t>
            </a:r>
            <a:r>
              <a:rPr lang="en-US" altLang="en-US" sz="100" dirty="0"/>
              <a:t> </a:t>
            </a:r>
            <a:r>
              <a:rPr lang="en-US" altLang="en-US" sz="1800" dirty="0"/>
              <a:t>P</a:t>
            </a:r>
            <a:r>
              <a:rPr lang="en-US" altLang="en-US" sz="100" dirty="0"/>
              <a:t> </a:t>
            </a:r>
            <a:r>
              <a:rPr lang="en-US" altLang="en-US" sz="1800" dirty="0"/>
              <a:t>U, </a:t>
            </a:r>
            <a:r>
              <a:rPr lang="en-US" altLang="en-US" sz="1800" dirty="0" err="1"/>
              <a:t>etc</a:t>
            </a:r>
            <a:r>
              <a:rPr lang="en-US" altLang="en-US" sz="1800" dirty="0"/>
              <a:t> </a:t>
            </a:r>
          </a:p>
          <a:p>
            <a:pPr marL="804672" lvl="1" indent="-411480">
              <a:buFont typeface="+mj-lt"/>
              <a:buAutoNum type="arabicPeriod"/>
            </a:pPr>
            <a:r>
              <a:rPr lang="en-US" altLang="en-US" sz="1800" dirty="0"/>
              <a:t>The source sends all read-only guest memory pages to the target</a:t>
            </a:r>
          </a:p>
          <a:p>
            <a:pPr marL="804672" lvl="1" indent="-411480">
              <a:buFont typeface="+mj-lt"/>
              <a:buAutoNum type="arabicPeriod"/>
            </a:pPr>
            <a:r>
              <a:rPr lang="en-US" altLang="en-US" sz="1800" dirty="0"/>
              <a:t>The source sends all read-write pages to the target, marking them as clean </a:t>
            </a:r>
          </a:p>
          <a:p>
            <a:pPr marL="804672" lvl="1" indent="-411480">
              <a:buFont typeface="+mj-lt"/>
              <a:buAutoNum type="arabicPeriod"/>
            </a:pPr>
            <a:r>
              <a:rPr lang="en-US" altLang="en-US" sz="1800" dirty="0"/>
              <a:t>The source repeats step 4, as during that step some pages were probably modified by the guest and are now dirty</a:t>
            </a:r>
          </a:p>
          <a:p>
            <a:pPr marL="804672" lvl="1" indent="-411480">
              <a:buFont typeface="+mj-lt"/>
              <a:buAutoNum type="arabicPeriod"/>
            </a:pPr>
            <a:r>
              <a:rPr lang="en-US" altLang="en-US" sz="1800" dirty="0"/>
              <a:t>When cycle of steps 4 and 5 becomes very short, source V</a:t>
            </a:r>
            <a:r>
              <a:rPr lang="en-US" altLang="en-US" sz="100" dirty="0"/>
              <a:t> </a:t>
            </a:r>
            <a:r>
              <a:rPr lang="en-US" altLang="en-US" sz="1800" dirty="0"/>
              <a:t>M</a:t>
            </a:r>
            <a:r>
              <a:rPr lang="en-US" altLang="en-US" sz="100" dirty="0"/>
              <a:t> </a:t>
            </a:r>
            <a:r>
              <a:rPr lang="en-US" altLang="en-US" sz="1800" dirty="0" err="1"/>
              <a:t>M</a:t>
            </a:r>
            <a:r>
              <a:rPr lang="en-US" altLang="en-US" sz="1800" dirty="0"/>
              <a:t> freezes guest, sends V</a:t>
            </a:r>
            <a:r>
              <a:rPr lang="en-US" altLang="en-US" sz="100" dirty="0"/>
              <a:t> </a:t>
            </a:r>
            <a:r>
              <a:rPr lang="en-US" altLang="en-US" sz="1800" dirty="0"/>
              <a:t>C</a:t>
            </a:r>
            <a:r>
              <a:rPr lang="en-US" altLang="en-US" sz="100" dirty="0"/>
              <a:t> </a:t>
            </a:r>
            <a:r>
              <a:rPr lang="en-US" altLang="en-US" sz="1800" dirty="0"/>
              <a:t>P</a:t>
            </a:r>
            <a:r>
              <a:rPr lang="en-US" altLang="en-US" sz="100" dirty="0"/>
              <a:t> </a:t>
            </a:r>
            <a:r>
              <a:rPr lang="en-US" altLang="en-US" sz="1800" dirty="0"/>
              <a:t>U’s final state, sends other state details, sends final dirty pages, and tells target to start running the guest</a:t>
            </a:r>
          </a:p>
        </p:txBody>
      </p:sp>
      <p:sp>
        <p:nvSpPr>
          <p:cNvPr id="9" name="Content Placeholder 8"/>
          <p:cNvSpPr>
            <a:spLocks noGrp="1"/>
          </p:cNvSpPr>
          <p:nvPr>
            <p:ph sz="quarter" idx="15"/>
          </p:nvPr>
        </p:nvSpPr>
        <p:spPr>
          <a:xfrm>
            <a:off x="332508" y="5978105"/>
            <a:ext cx="8470180" cy="293299"/>
          </a:xfrm>
        </p:spPr>
        <p:txBody>
          <a:bodyPr>
            <a:noAutofit/>
          </a:bodyPr>
          <a:lstStyle/>
          <a:p>
            <a:pPr marL="1144800" lvl="2" indent="-230400">
              <a:lnSpc>
                <a:spcPct val="100000"/>
              </a:lnSpc>
              <a:spcBef>
                <a:spcPts val="1000"/>
              </a:spcBef>
              <a:buFont typeface="Arial" panose="020B0604020202020204" pitchFamily="34" charset="0"/>
              <a:buChar char="•"/>
            </a:pPr>
            <a:r>
              <a:rPr lang="en-US" altLang="en-US" sz="1600" dirty="0"/>
              <a:t>Once target acknowledges that guest running, source terminates guest</a:t>
            </a:r>
          </a:p>
        </p:txBody>
      </p:sp>
      <p:sp>
        <p:nvSpPr>
          <p:cNvPr id="4" name="Slide Number Placeholder 3"/>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38116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Live Migration of Guest Between Servers</a:t>
            </a:r>
            <a:endParaRPr lang="en-IN" dirty="0"/>
          </a:p>
        </p:txBody>
      </p:sp>
      <p:pic>
        <p:nvPicPr>
          <p:cNvPr id="7" name="Content Placeholder 6" descr="Diagram shows steps of live migration such as connection establish between V M M source and V M M target, create guest target, send R/O pages, send R/W pages, send dirty pages repeatedly, running guest target and terminate guest source."/>
          <p:cNvPicPr>
            <a:picLocks noGrp="1" noChangeAspect="1"/>
          </p:cNvPicPr>
          <p:nvPr>
            <p:ph sz="quarter" idx="12"/>
          </p:nvPr>
        </p:nvPicPr>
        <p:blipFill>
          <a:blip r:embed="rId2"/>
          <a:stretch>
            <a:fillRect/>
          </a:stretch>
        </p:blipFill>
        <p:spPr>
          <a:xfrm>
            <a:off x="839211" y="1824526"/>
            <a:ext cx="7456054" cy="410906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53173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Examples - V</a:t>
            </a:r>
            <a:r>
              <a:rPr lang="en-US" altLang="en-US" sz="100" dirty="0"/>
              <a:t> </a:t>
            </a:r>
            <a:r>
              <a:rPr lang="en-US" altLang="en-US" dirty="0" err="1"/>
              <a:t>Mware</a:t>
            </a:r>
            <a:endParaRPr lang="en-IN"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defRPr/>
            </a:pPr>
            <a:r>
              <a:rPr lang="en-US" sz="2400" dirty="0">
                <a:ea typeface="ＭＳ Ｐゴシック" charset="0"/>
              </a:rPr>
              <a:t>V</a:t>
            </a:r>
            <a:r>
              <a:rPr lang="en-US" sz="100" dirty="0">
                <a:ea typeface="ＭＳ Ｐゴシック" charset="0"/>
              </a:rPr>
              <a:t> </a:t>
            </a:r>
            <a:r>
              <a:rPr lang="en-US" sz="2400" dirty="0" err="1">
                <a:ea typeface="ＭＳ Ｐゴシック" charset="0"/>
              </a:rPr>
              <a:t>Mware</a:t>
            </a:r>
            <a:r>
              <a:rPr lang="en-US" sz="2400" dirty="0">
                <a:ea typeface="ＭＳ Ｐゴシック" charset="0"/>
              </a:rPr>
              <a:t> Workstation runs on x86, provides V</a:t>
            </a:r>
            <a:r>
              <a:rPr lang="en-US" sz="100" dirty="0">
                <a:ea typeface="ＭＳ Ｐゴシック" charset="0"/>
              </a:rPr>
              <a:t> </a:t>
            </a:r>
            <a:r>
              <a:rPr lang="en-US" sz="2400" dirty="0">
                <a:ea typeface="ＭＳ Ｐゴシック" charset="0"/>
              </a:rPr>
              <a:t>M</a:t>
            </a:r>
            <a:r>
              <a:rPr lang="en-US" sz="100" dirty="0">
                <a:ea typeface="ＭＳ Ｐゴシック" charset="0"/>
              </a:rPr>
              <a:t> </a:t>
            </a:r>
            <a:r>
              <a:rPr lang="en-US" sz="2400" dirty="0" err="1">
                <a:ea typeface="ＭＳ Ｐゴシック" charset="0"/>
              </a:rPr>
              <a:t>M</a:t>
            </a:r>
            <a:r>
              <a:rPr lang="en-US" sz="2400" dirty="0">
                <a:ea typeface="ＭＳ Ｐゴシック" charset="0"/>
              </a:rPr>
              <a:t> for guests</a:t>
            </a:r>
          </a:p>
          <a:p>
            <a:pPr marL="291600" indent="-291600">
              <a:lnSpc>
                <a:spcPct val="100000"/>
              </a:lnSpc>
              <a:buFont typeface="Arial" panose="020B0604020202020204" pitchFamily="34" charset="0"/>
              <a:buChar char="•"/>
              <a:defRPr/>
            </a:pPr>
            <a:r>
              <a:rPr lang="en-US" sz="2400" dirty="0">
                <a:ea typeface="ＭＳ Ｐゴシック" charset="0"/>
              </a:rPr>
              <a:t>Runs as application on other native, installed host operating system -&gt; Type 2</a:t>
            </a:r>
          </a:p>
          <a:p>
            <a:pPr marL="291600" indent="-291600">
              <a:lnSpc>
                <a:spcPct val="100000"/>
              </a:lnSpc>
              <a:buFont typeface="Arial" panose="020B0604020202020204" pitchFamily="34" charset="0"/>
              <a:buChar char="•"/>
              <a:defRPr/>
            </a:pPr>
            <a:r>
              <a:rPr lang="en-US" sz="2400" dirty="0">
                <a:ea typeface="ＭＳ Ｐゴシック" charset="0"/>
              </a:rPr>
              <a:t>Lots of guests possible, including Windows, Linux, </a:t>
            </a:r>
            <a:r>
              <a:rPr lang="en-US" sz="2400" dirty="0" err="1">
                <a:ea typeface="ＭＳ Ｐゴシック" charset="0"/>
              </a:rPr>
              <a:t>etc</a:t>
            </a:r>
            <a:r>
              <a:rPr lang="en-US" sz="2400" dirty="0">
                <a:ea typeface="ＭＳ Ｐゴシック" charset="0"/>
              </a:rPr>
              <a:t> all runnable concurrently (as resources allow)</a:t>
            </a:r>
          </a:p>
          <a:p>
            <a:pPr marL="291600" indent="-291600">
              <a:lnSpc>
                <a:spcPct val="100000"/>
              </a:lnSpc>
              <a:buFont typeface="Arial" panose="020B0604020202020204" pitchFamily="34" charset="0"/>
              <a:buChar char="•"/>
              <a:defRPr/>
            </a:pPr>
            <a:r>
              <a:rPr lang="en-US" sz="2400" dirty="0">
                <a:ea typeface="ＭＳ Ｐゴシック" charset="0"/>
              </a:rPr>
              <a:t>Virtualization layer abstracts underlying H</a:t>
            </a:r>
            <a:r>
              <a:rPr lang="en-US" sz="100" dirty="0">
                <a:ea typeface="ＭＳ Ｐゴシック" charset="0"/>
              </a:rPr>
              <a:t> </a:t>
            </a:r>
            <a:r>
              <a:rPr lang="en-US" sz="2400" dirty="0">
                <a:ea typeface="ＭＳ Ｐゴシック" charset="0"/>
              </a:rPr>
              <a:t>W, providing guest with is own virtual C</a:t>
            </a:r>
            <a:r>
              <a:rPr lang="en-US" sz="100" dirty="0">
                <a:ea typeface="ＭＳ Ｐゴシック" charset="0"/>
              </a:rPr>
              <a:t> </a:t>
            </a:r>
            <a:r>
              <a:rPr lang="en-US" sz="2400" dirty="0">
                <a:ea typeface="ＭＳ Ｐゴシック" charset="0"/>
              </a:rPr>
              <a:t>P</a:t>
            </a:r>
            <a:r>
              <a:rPr lang="en-US" sz="100" dirty="0">
                <a:ea typeface="ＭＳ Ｐゴシック" charset="0"/>
              </a:rPr>
              <a:t> </a:t>
            </a:r>
            <a:r>
              <a:rPr lang="en-US" sz="2400" dirty="0">
                <a:ea typeface="ＭＳ Ｐゴシック" charset="0"/>
              </a:rPr>
              <a:t>Us, memory, disk drives, network interfaces, </a:t>
            </a:r>
            <a:r>
              <a:rPr lang="en-US" sz="2400" dirty="0" err="1">
                <a:ea typeface="ＭＳ Ｐゴシック" charset="0"/>
              </a:rPr>
              <a:t>etc</a:t>
            </a:r>
            <a:endParaRPr lang="en-US" sz="2400" dirty="0">
              <a:ea typeface="ＭＳ Ｐゴシック" charset="0"/>
            </a:endParaRPr>
          </a:p>
          <a:p>
            <a:pPr marL="291600" indent="-291600">
              <a:lnSpc>
                <a:spcPct val="100000"/>
              </a:lnSpc>
              <a:buFont typeface="Arial" panose="020B0604020202020204" pitchFamily="34" charset="0"/>
              <a:buChar char="•"/>
              <a:defRPr/>
            </a:pPr>
            <a:r>
              <a:rPr lang="en-US" sz="2400" dirty="0">
                <a:ea typeface="ＭＳ Ｐゴシック" charset="0"/>
              </a:rPr>
              <a:t>Physical disks can be provided to guests, or virtual physical disks (just files within host file system)</a:t>
            </a:r>
          </a:p>
        </p:txBody>
      </p:sp>
      <p:sp>
        <p:nvSpPr>
          <p:cNvPr id="4" name="Slide Number Placeholder 3"/>
          <p:cNvSpPr>
            <a:spLocks noGrp="1"/>
          </p:cNvSpPr>
          <p:nvPr>
            <p:ph type="sldNum" sz="quarter" idx="10"/>
          </p:nvPr>
        </p:nvSpPr>
        <p:spPr/>
        <p:txBody>
          <a:bodyPr/>
          <a:lstStyle/>
          <a:p>
            <a:fld id="{D06C706D-0964-7842-B7B8-C5D733700528}" type="slidenum">
              <a:rPr lang="en-US" smtClean="0"/>
              <a:t>45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34861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V</a:t>
            </a:r>
            <a:r>
              <a:rPr lang="en-US" altLang="en-US" sz="100" dirty="0"/>
              <a:t> </a:t>
            </a:r>
            <a:r>
              <a:rPr lang="en-US" altLang="en-US" dirty="0" err="1"/>
              <a:t>Mware</a:t>
            </a:r>
            <a:r>
              <a:rPr lang="en-US" altLang="en-US" dirty="0"/>
              <a:t> Workstation Architecture</a:t>
            </a:r>
            <a:endParaRPr lang="en-IN" dirty="0"/>
          </a:p>
        </p:txBody>
      </p:sp>
      <p:pic>
        <p:nvPicPr>
          <p:cNvPr id="7" name="Content Placeholder 6" descr="Diagram shows set of applications on top, followed by guest operating systems such as free B S D, Windows N T and Windows X P, virtualization layer, host operating system Linux, and hardware components like C P U, memory and I/O devices."/>
          <p:cNvPicPr>
            <a:picLocks noGrp="1" noChangeAspect="1"/>
          </p:cNvPicPr>
          <p:nvPr>
            <p:ph sz="quarter" idx="12"/>
          </p:nvPr>
        </p:nvPicPr>
        <p:blipFill>
          <a:blip r:embed="rId2"/>
          <a:stretch>
            <a:fillRect/>
          </a:stretch>
        </p:blipFill>
        <p:spPr>
          <a:xfrm>
            <a:off x="753859" y="1778802"/>
            <a:ext cx="7626757" cy="4200508"/>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38600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Examples – Java Virtual Machine</a:t>
            </a:r>
            <a:endParaRPr lang="en-IN" dirty="0"/>
          </a:p>
        </p:txBody>
      </p:sp>
      <p:sp>
        <p:nvSpPr>
          <p:cNvPr id="3" name="Content Placeholder 2"/>
          <p:cNvSpPr>
            <a:spLocks noGrp="1"/>
          </p:cNvSpPr>
          <p:nvPr>
            <p:ph sz="quarter" idx="12"/>
          </p:nvPr>
        </p:nvSpPr>
        <p:spPr>
          <a:xfrm>
            <a:off x="332508" y="1594379"/>
            <a:ext cx="8193975" cy="4611158"/>
          </a:xfrm>
        </p:spPr>
        <p:txBody>
          <a:bodyPr>
            <a:noAutofit/>
          </a:bodyPr>
          <a:lstStyle/>
          <a:p>
            <a:pPr marL="291600" indent="-291600">
              <a:lnSpc>
                <a:spcPct val="100000"/>
              </a:lnSpc>
              <a:buFont typeface="Arial" panose="020B0604020202020204" pitchFamily="34" charset="0"/>
              <a:buChar char="•"/>
              <a:defRPr/>
            </a:pPr>
            <a:r>
              <a:rPr lang="en-US" sz="1800" dirty="0">
                <a:ea typeface="ＭＳ Ｐゴシック" charset="0"/>
              </a:rPr>
              <a:t>Example of programming-environment virtualization</a:t>
            </a:r>
          </a:p>
          <a:p>
            <a:pPr marL="291600" indent="-291600">
              <a:lnSpc>
                <a:spcPct val="100000"/>
              </a:lnSpc>
              <a:buFont typeface="Arial" panose="020B0604020202020204" pitchFamily="34" charset="0"/>
              <a:buChar char="•"/>
              <a:defRPr/>
            </a:pPr>
            <a:r>
              <a:rPr lang="en-US" sz="1800" dirty="0">
                <a:ea typeface="ＭＳ Ｐゴシック" charset="0"/>
              </a:rPr>
              <a:t>Very popular language / application environment invented by Sun Microsystems in 19</a:t>
            </a:r>
            <a:r>
              <a:rPr lang="en-US" sz="100" dirty="0">
                <a:ea typeface="ＭＳ Ｐゴシック" charset="0"/>
              </a:rPr>
              <a:t> </a:t>
            </a:r>
            <a:r>
              <a:rPr lang="en-US" sz="1800" dirty="0">
                <a:ea typeface="ＭＳ Ｐゴシック" charset="0"/>
              </a:rPr>
              <a:t>95</a:t>
            </a:r>
          </a:p>
          <a:p>
            <a:pPr marL="291600" indent="-291600">
              <a:lnSpc>
                <a:spcPct val="100000"/>
              </a:lnSpc>
              <a:buFont typeface="Arial" panose="020B0604020202020204" pitchFamily="34" charset="0"/>
              <a:buChar char="•"/>
              <a:defRPr/>
            </a:pPr>
            <a:r>
              <a:rPr lang="en-US" sz="1800" dirty="0">
                <a:ea typeface="ＭＳ Ｐゴシック" charset="0"/>
              </a:rPr>
              <a:t>Write once, run anywhere</a:t>
            </a:r>
          </a:p>
          <a:p>
            <a:pPr marL="291600" indent="-291600">
              <a:lnSpc>
                <a:spcPct val="100000"/>
              </a:lnSpc>
              <a:buFont typeface="Arial" panose="020B0604020202020204" pitchFamily="34" charset="0"/>
              <a:buChar char="•"/>
              <a:defRPr/>
            </a:pPr>
            <a:r>
              <a:rPr lang="en-US" sz="1800" dirty="0">
                <a:ea typeface="ＭＳ Ｐゴシック" charset="0"/>
              </a:rPr>
              <a:t>Includes language specification (Java), A</a:t>
            </a:r>
            <a:r>
              <a:rPr lang="en-US" sz="100" dirty="0">
                <a:ea typeface="ＭＳ Ｐゴシック" charset="0"/>
              </a:rPr>
              <a:t> </a:t>
            </a:r>
            <a:r>
              <a:rPr lang="en-US" sz="1800" dirty="0">
                <a:ea typeface="ＭＳ Ｐゴシック" charset="0"/>
              </a:rPr>
              <a:t>P</a:t>
            </a:r>
            <a:r>
              <a:rPr lang="en-US" sz="100" dirty="0">
                <a:ea typeface="ＭＳ Ｐゴシック" charset="0"/>
              </a:rPr>
              <a:t> </a:t>
            </a:r>
            <a:r>
              <a:rPr lang="en-US" sz="1800" dirty="0">
                <a:ea typeface="ＭＳ Ｐゴシック" charset="0"/>
              </a:rPr>
              <a:t>I library, Java virtual machine (J</a:t>
            </a:r>
            <a:r>
              <a:rPr lang="en-US" sz="100" dirty="0">
                <a:ea typeface="ＭＳ Ｐゴシック" charset="0"/>
              </a:rPr>
              <a:t> </a:t>
            </a:r>
            <a:r>
              <a:rPr lang="en-US" sz="1800" dirty="0">
                <a:ea typeface="ＭＳ Ｐゴシック" charset="0"/>
              </a:rPr>
              <a:t>V</a:t>
            </a:r>
            <a:r>
              <a:rPr lang="en-US" sz="100" dirty="0">
                <a:ea typeface="ＭＳ Ｐゴシック" charset="0"/>
              </a:rPr>
              <a:t> </a:t>
            </a:r>
            <a:r>
              <a:rPr lang="en-US" sz="1800" dirty="0">
                <a:ea typeface="ＭＳ Ｐゴシック" charset="0"/>
              </a:rPr>
              <a:t>M)</a:t>
            </a:r>
          </a:p>
          <a:p>
            <a:pPr marL="291600" indent="-291600">
              <a:lnSpc>
                <a:spcPct val="100000"/>
              </a:lnSpc>
              <a:buFont typeface="Arial" panose="020B0604020202020204" pitchFamily="34" charset="0"/>
              <a:buChar char="•"/>
              <a:defRPr/>
            </a:pPr>
            <a:r>
              <a:rPr lang="en-US" sz="1800" dirty="0">
                <a:ea typeface="ＭＳ Ｐゴシック" charset="0"/>
              </a:rPr>
              <a:t>Java objects specified by class construct, Java program is one or more objects</a:t>
            </a:r>
          </a:p>
          <a:p>
            <a:pPr marL="291600" indent="-291600">
              <a:lnSpc>
                <a:spcPct val="100000"/>
              </a:lnSpc>
              <a:buFont typeface="Arial" panose="020B0604020202020204" pitchFamily="34" charset="0"/>
              <a:buChar char="•"/>
              <a:defRPr/>
            </a:pPr>
            <a:r>
              <a:rPr lang="en-US" sz="1800" dirty="0">
                <a:ea typeface="ＭＳ Ｐゴシック" charset="0"/>
              </a:rPr>
              <a:t>Each Java object compiled into architecture-neutral </a:t>
            </a:r>
            <a:r>
              <a:rPr lang="en-US" sz="1800" b="1" dirty="0">
                <a:solidFill>
                  <a:srgbClr val="002060"/>
                </a:solidFill>
                <a:ea typeface="ＭＳ Ｐゴシック" charset="0"/>
              </a:rPr>
              <a:t>bytecode</a:t>
            </a:r>
            <a:r>
              <a:rPr lang="en-US" sz="1800" dirty="0">
                <a:ea typeface="ＭＳ Ｐゴシック" charset="0"/>
              </a:rPr>
              <a:t> output (</a:t>
            </a:r>
            <a:r>
              <a:rPr lang="en-US" sz="1800" b="1" dirty="0">
                <a:ea typeface="ＭＳ Ｐゴシック" charset="0"/>
                <a:cs typeface="Courier New"/>
              </a:rPr>
              <a:t>.class</a:t>
            </a:r>
            <a:r>
              <a:rPr lang="en-US" sz="1800" dirty="0">
                <a:ea typeface="ＭＳ Ｐゴシック" charset="0"/>
              </a:rPr>
              <a:t>) which J</a:t>
            </a:r>
            <a:r>
              <a:rPr lang="en-US" sz="100" dirty="0">
                <a:ea typeface="ＭＳ Ｐゴシック" charset="0"/>
              </a:rPr>
              <a:t> </a:t>
            </a:r>
            <a:r>
              <a:rPr lang="en-US" sz="1800" dirty="0">
                <a:ea typeface="ＭＳ Ｐゴシック" charset="0"/>
              </a:rPr>
              <a:t>V</a:t>
            </a:r>
            <a:r>
              <a:rPr lang="en-US" sz="100" dirty="0">
                <a:ea typeface="ＭＳ Ｐゴシック" charset="0"/>
              </a:rPr>
              <a:t> </a:t>
            </a:r>
            <a:r>
              <a:rPr lang="en-US" sz="1800" dirty="0">
                <a:ea typeface="ＭＳ Ｐゴシック" charset="0"/>
              </a:rPr>
              <a:t>M </a:t>
            </a:r>
            <a:r>
              <a:rPr lang="en-US" sz="1800" b="1" dirty="0">
                <a:solidFill>
                  <a:srgbClr val="002060"/>
                </a:solidFill>
                <a:ea typeface="ＭＳ Ｐゴシック" charset="0"/>
              </a:rPr>
              <a:t>class loader</a:t>
            </a:r>
            <a:r>
              <a:rPr lang="en-US" sz="1800" b="1" dirty="0">
                <a:solidFill>
                  <a:srgbClr val="3366FF"/>
                </a:solidFill>
                <a:ea typeface="ＭＳ Ｐゴシック" charset="0"/>
              </a:rPr>
              <a:t> </a:t>
            </a:r>
            <a:r>
              <a:rPr lang="en-US" sz="1800" dirty="0">
                <a:ea typeface="ＭＳ Ｐゴシック" charset="0"/>
              </a:rPr>
              <a:t>loads</a:t>
            </a:r>
          </a:p>
          <a:p>
            <a:pPr marL="291600" indent="-291600">
              <a:lnSpc>
                <a:spcPct val="100000"/>
              </a:lnSpc>
              <a:buFont typeface="Arial" panose="020B0604020202020204" pitchFamily="34" charset="0"/>
              <a:buChar char="•"/>
              <a:defRPr/>
            </a:pPr>
            <a:r>
              <a:rPr lang="en-US" sz="1800" dirty="0">
                <a:ea typeface="ＭＳ Ｐゴシック" charset="0"/>
              </a:rPr>
              <a:t>J</a:t>
            </a:r>
            <a:r>
              <a:rPr lang="en-US" sz="100" dirty="0">
                <a:ea typeface="ＭＳ Ｐゴシック" charset="0"/>
              </a:rPr>
              <a:t> </a:t>
            </a:r>
            <a:r>
              <a:rPr lang="en-US" sz="1800" dirty="0">
                <a:ea typeface="ＭＳ Ｐゴシック" charset="0"/>
              </a:rPr>
              <a:t>V</a:t>
            </a:r>
            <a:r>
              <a:rPr lang="en-US" sz="100" dirty="0">
                <a:ea typeface="ＭＳ Ｐゴシック" charset="0"/>
              </a:rPr>
              <a:t> </a:t>
            </a:r>
            <a:r>
              <a:rPr lang="en-US" sz="1800" dirty="0">
                <a:ea typeface="ＭＳ Ｐゴシック" charset="0"/>
              </a:rPr>
              <a:t>M compiled per architecture, reads bytecode and executes</a:t>
            </a:r>
          </a:p>
          <a:p>
            <a:pPr marL="291600" indent="-291600">
              <a:lnSpc>
                <a:spcPct val="100000"/>
              </a:lnSpc>
              <a:buFont typeface="Arial" panose="020B0604020202020204" pitchFamily="34" charset="0"/>
              <a:buChar char="•"/>
              <a:defRPr/>
            </a:pPr>
            <a:r>
              <a:rPr lang="en-US" sz="1800" dirty="0">
                <a:ea typeface="ＭＳ Ｐゴシック" charset="0"/>
              </a:rPr>
              <a:t>Includes </a:t>
            </a:r>
            <a:r>
              <a:rPr lang="en-US" sz="1800" b="1" dirty="0">
                <a:solidFill>
                  <a:srgbClr val="002060"/>
                </a:solidFill>
                <a:ea typeface="ＭＳ Ｐゴシック" charset="0"/>
              </a:rPr>
              <a:t>garbage collection</a:t>
            </a:r>
            <a:r>
              <a:rPr lang="en-US" sz="1800" b="1" dirty="0">
                <a:solidFill>
                  <a:srgbClr val="3366FF"/>
                </a:solidFill>
                <a:ea typeface="ＭＳ Ｐゴシック" charset="0"/>
              </a:rPr>
              <a:t> </a:t>
            </a:r>
            <a:r>
              <a:rPr lang="en-US" sz="1800" dirty="0">
                <a:ea typeface="ＭＳ Ｐゴシック" charset="0"/>
              </a:rPr>
              <a:t>to reclaim memory no longer in use</a:t>
            </a:r>
          </a:p>
          <a:p>
            <a:pPr marL="291600" indent="-291600">
              <a:lnSpc>
                <a:spcPct val="100000"/>
              </a:lnSpc>
              <a:buFont typeface="Arial" panose="020B0604020202020204" pitchFamily="34" charset="0"/>
              <a:buChar char="•"/>
              <a:defRPr/>
            </a:pPr>
            <a:r>
              <a:rPr lang="en-US" sz="1800" dirty="0">
                <a:ea typeface="ＭＳ Ｐゴシック" charset="0"/>
              </a:rPr>
              <a:t>Made faster by </a:t>
            </a:r>
            <a:r>
              <a:rPr lang="en-US" sz="1800" b="1" dirty="0">
                <a:solidFill>
                  <a:srgbClr val="002060"/>
                </a:solidFill>
                <a:ea typeface="ＭＳ Ｐゴシック" charset="0"/>
              </a:rPr>
              <a:t>just-in-time</a:t>
            </a:r>
            <a:r>
              <a:rPr lang="en-US" sz="1800" b="1" dirty="0">
                <a:solidFill>
                  <a:srgbClr val="3366FF"/>
                </a:solidFill>
                <a:ea typeface="ＭＳ Ｐゴシック" charset="0"/>
              </a:rPr>
              <a:t> </a:t>
            </a:r>
            <a:r>
              <a:rPr lang="en-US" sz="1800" dirty="0">
                <a:ea typeface="ＭＳ Ｐゴシック" charset="0"/>
              </a:rPr>
              <a:t>(</a:t>
            </a:r>
            <a:r>
              <a:rPr lang="en-US" sz="1800" b="1" dirty="0">
                <a:solidFill>
                  <a:srgbClr val="002060"/>
                </a:solidFill>
                <a:ea typeface="ＭＳ Ｐゴシック" charset="0"/>
              </a:rPr>
              <a:t>J</a:t>
            </a:r>
            <a:r>
              <a:rPr lang="en-US" sz="100" b="1" dirty="0">
                <a:solidFill>
                  <a:srgbClr val="002060"/>
                </a:solidFill>
                <a:ea typeface="ＭＳ Ｐゴシック" charset="0"/>
              </a:rPr>
              <a:t> </a:t>
            </a:r>
            <a:r>
              <a:rPr lang="en-US" sz="1800" b="1" dirty="0">
                <a:solidFill>
                  <a:srgbClr val="002060"/>
                </a:solidFill>
                <a:ea typeface="ＭＳ Ｐゴシック" charset="0"/>
              </a:rPr>
              <a:t>I</a:t>
            </a:r>
            <a:r>
              <a:rPr lang="en-US" sz="100" b="1" dirty="0">
                <a:solidFill>
                  <a:srgbClr val="002060"/>
                </a:solidFill>
                <a:ea typeface="ＭＳ Ｐゴシック" charset="0"/>
              </a:rPr>
              <a:t> </a:t>
            </a:r>
            <a:r>
              <a:rPr lang="en-US" sz="1800" b="1" dirty="0">
                <a:solidFill>
                  <a:srgbClr val="002060"/>
                </a:solidFill>
                <a:ea typeface="ＭＳ Ｐゴシック" charset="0"/>
              </a:rPr>
              <a:t>T</a:t>
            </a:r>
            <a:r>
              <a:rPr lang="en-US" sz="1800" dirty="0">
                <a:ea typeface="ＭＳ Ｐゴシック" charset="0"/>
              </a:rPr>
              <a:t>) compiler that turns bytecodes into native code and caches them</a:t>
            </a:r>
          </a:p>
        </p:txBody>
      </p:sp>
      <p:sp>
        <p:nvSpPr>
          <p:cNvPr id="4" name="Slide Number Placeholder 3"/>
          <p:cNvSpPr>
            <a:spLocks noGrp="1"/>
          </p:cNvSpPr>
          <p:nvPr>
            <p:ph type="sldNum" sz="quarter" idx="10"/>
          </p:nvPr>
        </p:nvSpPr>
        <p:spPr/>
        <p:txBody>
          <a:bodyPr/>
          <a:lstStyle/>
          <a:p>
            <a:fld id="{D06C706D-0964-7842-B7B8-C5D733700528}" type="slidenum">
              <a:rPr lang="en-US" smtClean="0"/>
              <a:t>47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19926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The Java Virtual Machine</a:t>
            </a:r>
            <a:endParaRPr lang="en-IN" dirty="0"/>
          </a:p>
        </p:txBody>
      </p:sp>
      <p:pic>
        <p:nvPicPr>
          <p:cNvPr id="7" name="Content Placeholder 6" descr="Block diagram shows class loader, Java interpreter, and host system with Windows or Linux. Class loader is connected with Java program class files and Java A P I class files."/>
          <p:cNvPicPr>
            <a:picLocks noGrp="1" noChangeAspect="1"/>
          </p:cNvPicPr>
          <p:nvPr>
            <p:ph sz="quarter" idx="12"/>
          </p:nvPr>
        </p:nvPicPr>
        <p:blipFill>
          <a:blip r:embed="rId2"/>
          <a:stretch>
            <a:fillRect/>
          </a:stretch>
        </p:blipFill>
        <p:spPr>
          <a:xfrm>
            <a:off x="958093" y="1903463"/>
            <a:ext cx="7218290" cy="3974937"/>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63009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Virtualization Research </a:t>
            </a:r>
            <a:r>
              <a:rPr lang="en-US" altLang="en-US" sz="1000" dirty="0"/>
              <a:t>1</a:t>
            </a:r>
            <a:endParaRPr lang="en-IN" sz="1000" dirty="0"/>
          </a:p>
        </p:txBody>
      </p:sp>
      <p:sp>
        <p:nvSpPr>
          <p:cNvPr id="3" name="Content Placeholder 2"/>
          <p:cNvSpPr>
            <a:spLocks noGrp="1"/>
          </p:cNvSpPr>
          <p:nvPr>
            <p:ph sz="quarter" idx="12"/>
          </p:nvPr>
        </p:nvSpPr>
        <p:spPr>
          <a:xfrm>
            <a:off x="332508" y="1546879"/>
            <a:ext cx="8470180" cy="4761972"/>
          </a:xfrm>
        </p:spPr>
        <p:txBody>
          <a:bodyPr>
            <a:noAutofit/>
          </a:bodyPr>
          <a:lstStyle/>
          <a:p>
            <a:pPr marL="291600" indent="-291600">
              <a:lnSpc>
                <a:spcPct val="100000"/>
              </a:lnSpc>
              <a:buFont typeface="Arial" panose="020B0604020202020204" pitchFamily="34" charset="0"/>
              <a:buChar char="•"/>
              <a:defRPr/>
            </a:pPr>
            <a:r>
              <a:rPr lang="en-US" sz="1800" dirty="0">
                <a:ea typeface="ＭＳ Ｐゴシック" charset="0"/>
              </a:rPr>
              <a:t>Very popular technology with active research</a:t>
            </a:r>
          </a:p>
          <a:p>
            <a:pPr marL="291600" indent="-291600">
              <a:lnSpc>
                <a:spcPct val="100000"/>
              </a:lnSpc>
              <a:buFont typeface="Arial" panose="020B0604020202020204" pitchFamily="34" charset="0"/>
              <a:buChar char="•"/>
              <a:defRPr/>
            </a:pPr>
            <a:r>
              <a:rPr lang="en-US" sz="1800" dirty="0">
                <a:ea typeface="ＭＳ Ｐゴシック" charset="0"/>
              </a:rPr>
              <a:t>Driven by uses such as server consolidation</a:t>
            </a:r>
          </a:p>
          <a:p>
            <a:pPr marL="291600" indent="-291600">
              <a:lnSpc>
                <a:spcPct val="100000"/>
              </a:lnSpc>
              <a:buFont typeface="Arial" panose="020B0604020202020204" pitchFamily="34" charset="0"/>
              <a:buChar char="•"/>
              <a:defRPr/>
            </a:pPr>
            <a:r>
              <a:rPr lang="en-US" sz="1800" b="1" dirty="0" err="1">
                <a:solidFill>
                  <a:srgbClr val="002060"/>
                </a:solidFill>
                <a:ea typeface="ＭＳ Ｐゴシック" charset="0"/>
              </a:rPr>
              <a:t>Unikernels</a:t>
            </a:r>
            <a:r>
              <a:rPr lang="en-US" sz="1800" dirty="0">
                <a:ea typeface="ＭＳ Ｐゴシック" charset="0"/>
              </a:rPr>
              <a:t>, built on </a:t>
            </a:r>
            <a:r>
              <a:rPr lang="en-US" sz="1800" b="1" dirty="0">
                <a:solidFill>
                  <a:srgbClr val="002060"/>
                </a:solidFill>
                <a:ea typeface="ＭＳ Ｐゴシック" charset="0"/>
              </a:rPr>
              <a:t>library operating systems</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Aim to improve efficiency and security</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Specialized machine images using one address space, shrinking attack surface and resource footprint of deployed applications</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In essence, compile application, libraries called, and used kernel services into single binary that runs in a virtual environment</a:t>
            </a:r>
          </a:p>
          <a:p>
            <a:pPr marL="291600" indent="-291600">
              <a:lnSpc>
                <a:spcPct val="100000"/>
              </a:lnSpc>
              <a:buFont typeface="Arial" panose="020B0604020202020204" pitchFamily="34" charset="0"/>
              <a:buChar char="•"/>
              <a:defRPr/>
            </a:pPr>
            <a:r>
              <a:rPr lang="en-US" sz="1800" dirty="0">
                <a:ea typeface="ＭＳ Ｐゴシック" charset="0"/>
              </a:rPr>
              <a:t>Better control of processes available via projects like </a:t>
            </a:r>
            <a:r>
              <a:rPr lang="en-US" sz="1800" b="1" dirty="0">
                <a:solidFill>
                  <a:srgbClr val="002060"/>
                </a:solidFill>
                <a:ea typeface="ＭＳ Ｐゴシック" charset="0"/>
              </a:rPr>
              <a:t>Quest-V</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Real time execution and fault tolerance via virtualization instructions</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Partitioning hypervisors partition physical resources amongst guests, fully-committing all resources (rather than overcommitting)</a:t>
            </a:r>
          </a:p>
          <a:p>
            <a:pPr marL="622800" lvl="1" indent="-320400">
              <a:lnSpc>
                <a:spcPct val="100000"/>
              </a:lnSpc>
              <a:spcBef>
                <a:spcPts val="1000"/>
              </a:spcBef>
              <a:buFont typeface="Arial" panose="020B0604020202020204" pitchFamily="34" charset="0"/>
              <a:buChar char="•"/>
              <a:defRPr/>
            </a:pPr>
            <a:r>
              <a:rPr lang="en-US" sz="1600" dirty="0">
                <a:ea typeface="ＭＳ Ｐゴシック" charset="0"/>
              </a:rPr>
              <a:t>For example </a:t>
            </a:r>
            <a:r>
              <a:rPr lang="en-US" sz="1600" dirty="0"/>
              <a:t>a Linux system that lacks real-time capabilities for safety- and security-critical tasks can be extended with a lightweight real-time O</a:t>
            </a:r>
            <a:r>
              <a:rPr lang="en-US" sz="100" dirty="0"/>
              <a:t> </a:t>
            </a:r>
            <a:r>
              <a:rPr lang="en-US" sz="1600" dirty="0"/>
              <a:t>S running in its own V</a:t>
            </a:r>
            <a:r>
              <a:rPr lang="en-US" sz="100" dirty="0"/>
              <a:t> </a:t>
            </a:r>
            <a:r>
              <a:rPr lang="en-US" sz="1600" dirty="0"/>
              <a:t>M</a:t>
            </a:r>
          </a:p>
        </p:txBody>
      </p:sp>
      <p:sp>
        <p:nvSpPr>
          <p:cNvPr id="4" name="Slide Number Placeholder 3"/>
          <p:cNvSpPr>
            <a:spLocks noGrp="1"/>
          </p:cNvSpPr>
          <p:nvPr>
            <p:ph type="sldNum" sz="quarter" idx="10"/>
          </p:nvPr>
        </p:nvSpPr>
        <p:spPr/>
        <p:txBody>
          <a:bodyPr/>
          <a:lstStyle/>
          <a:p>
            <a:fld id="{D06C706D-0964-7842-B7B8-C5D733700528}" type="slidenum">
              <a:rPr lang="en-US" smtClean="0"/>
              <a:t>49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4850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656694"/>
          </a:xfrm>
        </p:spPr>
        <p:txBody>
          <a:bodyPr>
            <a:noAutofit/>
          </a:bodyPr>
          <a:lstStyle/>
          <a:p>
            <a:r>
              <a:rPr lang="en-US" altLang="en-US" dirty="0"/>
              <a:t>System Models</a:t>
            </a:r>
            <a:endParaRPr lang="en-IN" dirty="0"/>
          </a:p>
        </p:txBody>
      </p:sp>
      <p:pic>
        <p:nvPicPr>
          <p:cNvPr id="7" name="Content Placeholder 6" descr="Left diagram shows system containing hardware, kernel, programming interface, and one process. Right diagram shows system containing hardware, virtual machine manager, three virtual machines, three kernels, programming interface, and three processes.">
            <a:extLst>
              <a:ext uri="{FF2B5EF4-FFF2-40B4-BE49-F238E27FC236}">
                <a16:creationId xmlns:a16="http://schemas.microsoft.com/office/drawing/2014/main" id="{361C0DFD-C511-4EAC-9E0C-4E0E921138A3}"/>
              </a:ext>
            </a:extLst>
          </p:cNvPr>
          <p:cNvPicPr>
            <a:picLocks noGrp="1" noChangeAspect="1"/>
          </p:cNvPicPr>
          <p:nvPr>
            <p:ph sz="quarter" idx="12"/>
          </p:nvPr>
        </p:nvPicPr>
        <p:blipFill>
          <a:blip r:embed="rId2"/>
          <a:stretch>
            <a:fillRect/>
          </a:stretch>
        </p:blipFill>
        <p:spPr>
          <a:xfrm>
            <a:off x="924562" y="1683352"/>
            <a:ext cx="7285351" cy="4462659"/>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36567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Virtualization Research </a:t>
            </a:r>
            <a:r>
              <a:rPr lang="en-US" altLang="en-US" sz="1000" dirty="0"/>
              <a:t>2</a:t>
            </a:r>
            <a:endParaRPr lang="en-IN" sz="1000"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defRPr/>
            </a:pPr>
            <a:r>
              <a:rPr lang="en-US" sz="2200" dirty="0"/>
              <a:t>Separation hypervisors like Quest-V, each task runs in a virtual machine</a:t>
            </a:r>
          </a:p>
          <a:p>
            <a:pPr marL="622800" lvl="1" indent="-320400">
              <a:lnSpc>
                <a:spcPct val="100000"/>
              </a:lnSpc>
              <a:spcBef>
                <a:spcPts val="1000"/>
              </a:spcBef>
              <a:buFont typeface="Arial" panose="020B0604020202020204" pitchFamily="34" charset="0"/>
              <a:buChar char="•"/>
              <a:defRPr/>
            </a:pPr>
            <a:r>
              <a:rPr lang="en-US" sz="2000" dirty="0"/>
              <a:t>Hypervisor initializes system and starts tasks but not involved in continuing operation</a:t>
            </a:r>
          </a:p>
          <a:p>
            <a:pPr marL="622800" lvl="1" indent="-320400">
              <a:lnSpc>
                <a:spcPct val="100000"/>
              </a:lnSpc>
              <a:spcBef>
                <a:spcPts val="1000"/>
              </a:spcBef>
              <a:buFont typeface="Arial" panose="020B0604020202020204" pitchFamily="34" charset="0"/>
              <a:buChar char="•"/>
              <a:defRPr/>
            </a:pPr>
            <a:r>
              <a:rPr lang="en-US" sz="2000" dirty="0"/>
              <a:t>Each V</a:t>
            </a:r>
            <a:r>
              <a:rPr lang="en-US" sz="100" dirty="0"/>
              <a:t> </a:t>
            </a:r>
            <a:r>
              <a:rPr lang="en-US" sz="2000" dirty="0"/>
              <a:t>M has its own resources the task manages</a:t>
            </a:r>
          </a:p>
          <a:p>
            <a:pPr marL="622800" lvl="1" indent="-320400">
              <a:lnSpc>
                <a:spcPct val="100000"/>
              </a:lnSpc>
              <a:spcBef>
                <a:spcPts val="1000"/>
              </a:spcBef>
              <a:buFont typeface="Arial" panose="020B0604020202020204" pitchFamily="34" charset="0"/>
              <a:buChar char="•"/>
              <a:defRPr/>
            </a:pPr>
            <a:r>
              <a:rPr lang="en-US" sz="2000" dirty="0"/>
              <a:t>Tasks can be real time and more secure</a:t>
            </a:r>
          </a:p>
          <a:p>
            <a:pPr marL="622800" lvl="1" indent="-320400">
              <a:lnSpc>
                <a:spcPct val="100000"/>
              </a:lnSpc>
              <a:spcBef>
                <a:spcPts val="1000"/>
              </a:spcBef>
              <a:buFont typeface="Arial" panose="020B0604020202020204" pitchFamily="34" charset="0"/>
              <a:buChar char="•"/>
              <a:defRPr/>
            </a:pPr>
            <a:r>
              <a:rPr lang="en-US" sz="2000" dirty="0"/>
              <a:t>Other examples are </a:t>
            </a:r>
            <a:r>
              <a:rPr lang="en-US" sz="2000" dirty="0" err="1"/>
              <a:t>Xtratum</a:t>
            </a:r>
            <a:r>
              <a:rPr lang="en-US" sz="2000" dirty="0"/>
              <a:t>, Siemens Jailhouse</a:t>
            </a:r>
          </a:p>
          <a:p>
            <a:pPr marL="622800" lvl="1" indent="-320400">
              <a:lnSpc>
                <a:spcPct val="100000"/>
              </a:lnSpc>
              <a:spcBef>
                <a:spcPts val="1000"/>
              </a:spcBef>
              <a:buFont typeface="Arial" panose="020B0604020202020204" pitchFamily="34" charset="0"/>
              <a:buChar char="•"/>
              <a:defRPr/>
            </a:pPr>
            <a:r>
              <a:rPr lang="en-US" sz="2000" dirty="0"/>
              <a:t>Can build chip-level distributed system</a:t>
            </a:r>
          </a:p>
          <a:p>
            <a:pPr marL="622800" lvl="1" indent="-320400">
              <a:lnSpc>
                <a:spcPct val="100000"/>
              </a:lnSpc>
              <a:spcBef>
                <a:spcPts val="1000"/>
              </a:spcBef>
              <a:buFont typeface="Arial" panose="020B0604020202020204" pitchFamily="34" charset="0"/>
              <a:buChar char="•"/>
              <a:defRPr/>
            </a:pPr>
            <a:r>
              <a:rPr lang="en-US" sz="2000" dirty="0"/>
              <a:t>Secure shared memory channels implemented via extended page tables for inter-task communication</a:t>
            </a:r>
          </a:p>
          <a:p>
            <a:pPr marL="622800" lvl="1" indent="-320400">
              <a:lnSpc>
                <a:spcPct val="100000"/>
              </a:lnSpc>
              <a:spcBef>
                <a:spcPts val="1000"/>
              </a:spcBef>
              <a:buFont typeface="Arial" panose="020B0604020202020204" pitchFamily="34" charset="0"/>
              <a:buChar char="•"/>
              <a:defRPr/>
            </a:pPr>
            <a:r>
              <a:rPr lang="en-US" sz="2000" dirty="0"/>
              <a:t>Project targets include robotics, self-driving cars, Internet of Things</a:t>
            </a:r>
          </a:p>
        </p:txBody>
      </p:sp>
      <p:sp>
        <p:nvSpPr>
          <p:cNvPr id="4" name="Slide Number Placeholder 3"/>
          <p:cNvSpPr>
            <a:spLocks noGrp="1"/>
          </p:cNvSpPr>
          <p:nvPr>
            <p:ph type="sldNum" sz="quarter" idx="10"/>
          </p:nvPr>
        </p:nvSpPr>
        <p:spPr/>
        <p:txBody>
          <a:bodyPr/>
          <a:lstStyle/>
          <a:p>
            <a:fld id="{D06C706D-0964-7842-B7B8-C5D733700528}" type="slidenum">
              <a:rPr lang="en-US" smtClean="0"/>
              <a:t>50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69797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dirty="0"/>
              <a:t>Copyright © 2020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51</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Implementation of V</a:t>
            </a:r>
            <a:r>
              <a:rPr lang="en-US" altLang="en-US" sz="100" dirty="0"/>
              <a:t> </a:t>
            </a:r>
            <a:r>
              <a:rPr lang="en-US" altLang="en-US" dirty="0"/>
              <a:t>M</a:t>
            </a:r>
            <a:r>
              <a:rPr lang="en-US" altLang="en-US" sz="100" dirty="0"/>
              <a:t> </a:t>
            </a:r>
            <a:r>
              <a:rPr lang="en-US" altLang="en-US" dirty="0"/>
              <a:t>Ms </a:t>
            </a:r>
            <a:r>
              <a:rPr lang="en-US" altLang="en-US" sz="1000" dirty="0"/>
              <a:t>1</a:t>
            </a:r>
            <a:endParaRPr lang="en-IN" sz="1000" dirty="0"/>
          </a:p>
        </p:txBody>
      </p:sp>
      <p:sp>
        <p:nvSpPr>
          <p:cNvPr id="3" name="Content Placeholder 2"/>
          <p:cNvSpPr>
            <a:spLocks noGrp="1"/>
          </p:cNvSpPr>
          <p:nvPr>
            <p:ph sz="quarter" idx="12"/>
          </p:nvPr>
        </p:nvSpPr>
        <p:spPr>
          <a:xfrm>
            <a:off x="332508" y="1594379"/>
            <a:ext cx="8324604" cy="4666722"/>
          </a:xfrm>
        </p:spPr>
        <p:txBody>
          <a:bodyPr>
            <a:normAutofit/>
          </a:bodyPr>
          <a:lstStyle/>
          <a:p>
            <a:pPr marL="291600" indent="-291600">
              <a:spcBef>
                <a:spcPts val="500"/>
              </a:spcBef>
              <a:buFont typeface="Arial" panose="020B0604020202020204" pitchFamily="34" charset="0"/>
              <a:buChar char="•"/>
            </a:pPr>
            <a:r>
              <a:rPr lang="en-US" altLang="en-US" sz="2200" dirty="0"/>
              <a:t>Vary greatly, with options including:</a:t>
            </a:r>
          </a:p>
          <a:p>
            <a:pPr marL="622800" lvl="1" indent="-320400">
              <a:buFont typeface="Arial" panose="020B0604020202020204" pitchFamily="34" charset="0"/>
              <a:buChar char="•"/>
            </a:pPr>
            <a:r>
              <a:rPr lang="en-US" altLang="en-US" sz="2000" b="1" dirty="0">
                <a:solidFill>
                  <a:srgbClr val="002060"/>
                </a:solidFill>
              </a:rPr>
              <a:t>Type 0 hypervisors</a:t>
            </a:r>
            <a:r>
              <a:rPr lang="en-US" altLang="en-US" sz="2000" b="1" dirty="0">
                <a:solidFill>
                  <a:srgbClr val="3366FF"/>
                </a:solidFill>
              </a:rPr>
              <a:t> </a:t>
            </a:r>
            <a:r>
              <a:rPr lang="en-US" altLang="en-US" sz="2000" b="1" dirty="0"/>
              <a:t>- </a:t>
            </a:r>
            <a:r>
              <a:rPr lang="en-US" altLang="en-US" sz="2000" dirty="0"/>
              <a:t>Hardware-based solutions that provide support for virtual machine creation and management via firmware</a:t>
            </a:r>
          </a:p>
          <a:p>
            <a:pPr marL="1144800" lvl="2" indent="-230400">
              <a:buFont typeface="Arial" panose="020B0604020202020204" pitchFamily="34" charset="0"/>
              <a:buChar char="•"/>
            </a:pPr>
            <a:r>
              <a:rPr lang="en-US" altLang="en-US" sz="1800" dirty="0"/>
              <a:t>I</a:t>
            </a:r>
            <a:r>
              <a:rPr lang="en-US" altLang="en-US" sz="100" dirty="0"/>
              <a:t> </a:t>
            </a:r>
            <a:r>
              <a:rPr lang="en-US" altLang="en-US" sz="1800" dirty="0"/>
              <a:t>B</a:t>
            </a:r>
            <a:r>
              <a:rPr lang="en-US" altLang="en-US" sz="100" dirty="0"/>
              <a:t> </a:t>
            </a:r>
            <a:r>
              <a:rPr lang="en-US" altLang="en-US" sz="1800" dirty="0"/>
              <a:t>M L</a:t>
            </a:r>
            <a:r>
              <a:rPr lang="en-US" altLang="en-US" sz="100" dirty="0"/>
              <a:t> </a:t>
            </a:r>
            <a:r>
              <a:rPr lang="en-US" altLang="en-US" sz="1800" dirty="0"/>
              <a:t>P</a:t>
            </a:r>
            <a:r>
              <a:rPr lang="en-US" altLang="en-US" sz="100" dirty="0"/>
              <a:t> </a:t>
            </a:r>
            <a:r>
              <a:rPr lang="en-US" altLang="en-US" sz="1800" dirty="0"/>
              <a:t>A</a:t>
            </a:r>
            <a:r>
              <a:rPr lang="en-US" altLang="en-US" sz="100" dirty="0"/>
              <a:t> </a:t>
            </a:r>
            <a:r>
              <a:rPr lang="en-US" altLang="en-US" sz="1800" dirty="0"/>
              <a:t>Rs and Oracle L</a:t>
            </a:r>
            <a:r>
              <a:rPr lang="en-US" altLang="en-US" sz="100" dirty="0"/>
              <a:t> </a:t>
            </a:r>
            <a:r>
              <a:rPr lang="en-US" altLang="en-US" sz="1800" dirty="0"/>
              <a:t>D</a:t>
            </a:r>
            <a:r>
              <a:rPr lang="en-US" altLang="en-US" sz="100" dirty="0"/>
              <a:t> </a:t>
            </a:r>
            <a:r>
              <a:rPr lang="en-US" altLang="en-US" sz="1800" dirty="0"/>
              <a:t>O</a:t>
            </a:r>
            <a:r>
              <a:rPr lang="en-US" altLang="en-US" sz="100" dirty="0"/>
              <a:t> </a:t>
            </a:r>
            <a:r>
              <a:rPr lang="en-US" altLang="en-US" sz="1800" dirty="0"/>
              <a:t>Ms are examples</a:t>
            </a:r>
          </a:p>
          <a:p>
            <a:pPr marL="622800" lvl="1" indent="-320400">
              <a:buFont typeface="Arial" panose="020B0604020202020204" pitchFamily="34" charset="0"/>
              <a:buChar char="•"/>
            </a:pPr>
            <a:r>
              <a:rPr lang="en-US" altLang="en-US" sz="2000" b="1" dirty="0">
                <a:solidFill>
                  <a:srgbClr val="002060"/>
                </a:solidFill>
              </a:rPr>
              <a:t>Type 1 hypervisors</a:t>
            </a:r>
            <a:r>
              <a:rPr lang="en-US" altLang="en-US" sz="2000" b="1" dirty="0">
                <a:solidFill>
                  <a:srgbClr val="3366FF"/>
                </a:solidFill>
              </a:rPr>
              <a:t> </a:t>
            </a:r>
            <a:r>
              <a:rPr lang="en-US" altLang="en-US" sz="2000" b="1" dirty="0"/>
              <a:t>- </a:t>
            </a:r>
            <a:r>
              <a:rPr lang="en-US" altLang="en-US" sz="2000" dirty="0"/>
              <a:t>Operating-system-like software built to provide virtualization</a:t>
            </a:r>
          </a:p>
          <a:p>
            <a:pPr marL="1144800" lvl="2" indent="-230400">
              <a:buFont typeface="Arial" panose="020B0604020202020204" pitchFamily="34" charset="0"/>
              <a:buChar char="•"/>
            </a:pPr>
            <a:r>
              <a:rPr lang="en-US" altLang="en-US" sz="1800" dirty="0"/>
              <a:t>Including V</a:t>
            </a:r>
            <a:r>
              <a:rPr lang="en-US" altLang="en-US" sz="100" dirty="0"/>
              <a:t> </a:t>
            </a:r>
            <a:r>
              <a:rPr lang="en-US" altLang="en-US" sz="1800" dirty="0" err="1"/>
              <a:t>Mware</a:t>
            </a:r>
            <a:r>
              <a:rPr lang="en-US" altLang="en-US" sz="1800" dirty="0"/>
              <a:t> E</a:t>
            </a:r>
            <a:r>
              <a:rPr lang="en-US" altLang="en-US" sz="100" dirty="0"/>
              <a:t> </a:t>
            </a:r>
            <a:r>
              <a:rPr lang="en-US" altLang="en-US" sz="1800" dirty="0"/>
              <a:t>S</a:t>
            </a:r>
            <a:r>
              <a:rPr lang="en-US" altLang="en-US" sz="100" dirty="0"/>
              <a:t> </a:t>
            </a:r>
            <a:r>
              <a:rPr lang="en-US" altLang="en-US" sz="1800" dirty="0"/>
              <a:t>X, Joyent </a:t>
            </a:r>
            <a:r>
              <a:rPr lang="en-US" altLang="en-US" sz="1800" dirty="0" err="1"/>
              <a:t>SmartO</a:t>
            </a:r>
            <a:r>
              <a:rPr lang="en-US" altLang="en-US" sz="100" dirty="0"/>
              <a:t> </a:t>
            </a:r>
            <a:r>
              <a:rPr lang="en-US" altLang="en-US" sz="1800" dirty="0"/>
              <a:t>S, and Citrix </a:t>
            </a:r>
            <a:r>
              <a:rPr lang="en-US" altLang="en-US" sz="1800" dirty="0" err="1"/>
              <a:t>XenServer</a:t>
            </a:r>
            <a:endParaRPr lang="en-US" altLang="en-US" sz="1800" dirty="0"/>
          </a:p>
          <a:p>
            <a:pPr marL="622800" lvl="1" indent="-320400">
              <a:buFont typeface="Arial" panose="020B0604020202020204" pitchFamily="34" charset="0"/>
              <a:buChar char="•"/>
            </a:pPr>
            <a:r>
              <a:rPr lang="en-US" altLang="en-US" sz="2000" b="1" dirty="0">
                <a:solidFill>
                  <a:srgbClr val="002060"/>
                </a:solidFill>
              </a:rPr>
              <a:t>Type 1 hypervisors</a:t>
            </a:r>
            <a:r>
              <a:rPr lang="en-US" altLang="en-US" sz="2000" b="1" dirty="0">
                <a:solidFill>
                  <a:srgbClr val="3366FF"/>
                </a:solidFill>
              </a:rPr>
              <a:t> </a:t>
            </a:r>
            <a:r>
              <a:rPr lang="en-US" altLang="en-US" sz="2000" b="1" dirty="0"/>
              <a:t>– </a:t>
            </a:r>
            <a:r>
              <a:rPr lang="en-US" altLang="en-US" sz="2000" dirty="0"/>
              <a:t>Also includes general-purpose operating systems that provide standard functions as well as V</a:t>
            </a:r>
            <a:r>
              <a:rPr lang="en-US" altLang="en-US" sz="100" dirty="0"/>
              <a:t> </a:t>
            </a:r>
            <a:r>
              <a:rPr lang="en-US" altLang="en-US" sz="2000" dirty="0"/>
              <a:t>M</a:t>
            </a:r>
            <a:r>
              <a:rPr lang="en-US" altLang="en-US" sz="100" dirty="0"/>
              <a:t> </a:t>
            </a:r>
            <a:r>
              <a:rPr lang="en-US" altLang="en-US" sz="2000" dirty="0" err="1"/>
              <a:t>M</a:t>
            </a:r>
            <a:r>
              <a:rPr lang="en-US" altLang="en-US" sz="2000" dirty="0"/>
              <a:t> functions</a:t>
            </a:r>
          </a:p>
          <a:p>
            <a:pPr marL="1144800" lvl="2" indent="-230400">
              <a:buFont typeface="Arial" panose="020B0604020202020204" pitchFamily="34" charset="0"/>
              <a:buChar char="•"/>
            </a:pPr>
            <a:r>
              <a:rPr lang="en-US" altLang="en-US" sz="1800" dirty="0"/>
              <a:t>Including Microsoft Windows Server with </a:t>
            </a:r>
            <a:r>
              <a:rPr lang="en-US" altLang="en-US" sz="1800" dirty="0" err="1"/>
              <a:t>HyperV</a:t>
            </a:r>
            <a:r>
              <a:rPr lang="en-US" altLang="en-US" sz="1800" dirty="0"/>
              <a:t> and RedHat Linux with K</a:t>
            </a:r>
            <a:r>
              <a:rPr lang="en-US" altLang="en-US" sz="100" dirty="0"/>
              <a:t> </a:t>
            </a:r>
            <a:r>
              <a:rPr lang="en-US" altLang="en-US" sz="1800" dirty="0"/>
              <a:t>V</a:t>
            </a:r>
            <a:r>
              <a:rPr lang="en-US" altLang="en-US" sz="100" dirty="0"/>
              <a:t> </a:t>
            </a:r>
            <a:r>
              <a:rPr lang="en-US" altLang="en-US" sz="1800" dirty="0"/>
              <a:t>M</a:t>
            </a:r>
          </a:p>
          <a:p>
            <a:pPr marL="622800" lvl="1" indent="-320400">
              <a:buFont typeface="Arial" panose="020B0604020202020204" pitchFamily="34" charset="0"/>
              <a:buChar char="•"/>
            </a:pPr>
            <a:r>
              <a:rPr lang="en-US" altLang="en-US" sz="2000" b="1" dirty="0">
                <a:solidFill>
                  <a:srgbClr val="002060"/>
                </a:solidFill>
              </a:rPr>
              <a:t>Type 2 hypervisors</a:t>
            </a:r>
            <a:r>
              <a:rPr lang="en-US" altLang="en-US" sz="2000" b="1" dirty="0">
                <a:solidFill>
                  <a:srgbClr val="3366FF"/>
                </a:solidFill>
              </a:rPr>
              <a:t> </a:t>
            </a:r>
            <a:r>
              <a:rPr lang="en-US" altLang="en-US" sz="2000" b="1" dirty="0"/>
              <a:t>- </a:t>
            </a:r>
            <a:r>
              <a:rPr lang="en-US" altLang="en-US" sz="2000" dirty="0"/>
              <a:t>Applications that run on standard operating systems but provide V</a:t>
            </a:r>
            <a:r>
              <a:rPr lang="en-US" altLang="en-US" sz="100" dirty="0"/>
              <a:t> </a:t>
            </a:r>
            <a:r>
              <a:rPr lang="en-US" altLang="en-US" sz="2000" dirty="0"/>
              <a:t>M</a:t>
            </a:r>
            <a:r>
              <a:rPr lang="en-US" altLang="en-US" sz="100" dirty="0"/>
              <a:t> </a:t>
            </a:r>
            <a:r>
              <a:rPr lang="en-US" altLang="en-US" sz="2000" dirty="0" err="1"/>
              <a:t>M</a:t>
            </a:r>
            <a:r>
              <a:rPr lang="en-US" altLang="en-US" sz="2000" dirty="0"/>
              <a:t> features to guest operating systems</a:t>
            </a:r>
          </a:p>
          <a:p>
            <a:pPr marL="1144800" lvl="2" indent="-230400">
              <a:buFont typeface="Arial" panose="020B0604020202020204" pitchFamily="34" charset="0"/>
              <a:buChar char="•"/>
            </a:pPr>
            <a:r>
              <a:rPr lang="en-US" altLang="en-US" sz="1800" dirty="0" err="1"/>
              <a:t>Includeing</a:t>
            </a:r>
            <a:r>
              <a:rPr lang="en-US" altLang="en-US" sz="1800" dirty="0"/>
              <a:t> V</a:t>
            </a:r>
            <a:r>
              <a:rPr lang="en-US" altLang="en-US" sz="100" dirty="0"/>
              <a:t> </a:t>
            </a:r>
            <a:r>
              <a:rPr lang="en-US" altLang="en-US" sz="1800" dirty="0" err="1"/>
              <a:t>Mware</a:t>
            </a:r>
            <a:r>
              <a:rPr lang="en-US" altLang="en-US" sz="1800" dirty="0"/>
              <a:t> Workstation and Fusion, Parallels Desktop, and Oracle VirtualBox</a:t>
            </a:r>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07092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Implementation of V</a:t>
            </a:r>
            <a:r>
              <a:rPr lang="en-US" altLang="en-US" sz="100" dirty="0"/>
              <a:t> </a:t>
            </a:r>
            <a:r>
              <a:rPr lang="en-US" altLang="en-US" dirty="0"/>
              <a:t>M</a:t>
            </a:r>
            <a:r>
              <a:rPr lang="en-US" altLang="en-US" sz="100" dirty="0"/>
              <a:t> </a:t>
            </a:r>
            <a:r>
              <a:rPr lang="en-US" altLang="en-US" dirty="0"/>
              <a:t>Ms </a:t>
            </a:r>
            <a:r>
              <a:rPr lang="en-US" altLang="en-US" sz="1000" dirty="0"/>
              <a:t>2</a:t>
            </a:r>
            <a:endParaRPr lang="en-IN" sz="100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1800" dirty="0"/>
              <a:t>Other variations include: </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Paravirtualization</a:t>
            </a:r>
            <a:r>
              <a:rPr lang="en-US" altLang="en-US" sz="1600" dirty="0"/>
              <a:t> - Technique in which the guest operating system is modified to work in cooperation with the V</a:t>
            </a:r>
            <a:r>
              <a:rPr lang="en-US" altLang="en-US" sz="100" dirty="0"/>
              <a:t> </a:t>
            </a:r>
            <a:r>
              <a:rPr lang="en-US" altLang="en-US" sz="1600" dirty="0"/>
              <a:t>M</a:t>
            </a:r>
            <a:r>
              <a:rPr lang="en-US" altLang="en-US" sz="100" dirty="0"/>
              <a:t> </a:t>
            </a:r>
            <a:r>
              <a:rPr lang="en-US" altLang="en-US" sz="1600" dirty="0" err="1"/>
              <a:t>M</a:t>
            </a:r>
            <a:r>
              <a:rPr lang="en-US" altLang="en-US" sz="1600" dirty="0"/>
              <a:t> to optimize performance </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Programming-environment virtualization</a:t>
            </a:r>
            <a:r>
              <a:rPr lang="en-US" altLang="en-US" sz="1600" b="1" dirty="0">
                <a:solidFill>
                  <a:srgbClr val="3366FF"/>
                </a:solidFill>
              </a:rPr>
              <a:t> </a:t>
            </a:r>
            <a:r>
              <a:rPr lang="en-US" altLang="en-US" sz="1600" dirty="0"/>
              <a:t>– V</a:t>
            </a:r>
            <a:r>
              <a:rPr lang="en-US" altLang="en-US" sz="100" dirty="0"/>
              <a:t> </a:t>
            </a:r>
            <a:r>
              <a:rPr lang="en-US" altLang="en-US" sz="1600" dirty="0"/>
              <a:t>M</a:t>
            </a:r>
            <a:r>
              <a:rPr lang="en-US" altLang="en-US" sz="100" dirty="0"/>
              <a:t> </a:t>
            </a:r>
            <a:r>
              <a:rPr lang="en-US" altLang="en-US" sz="1600" dirty="0"/>
              <a:t>Ms do not virtualize real hardware but instead create an optimized virtual system</a:t>
            </a:r>
          </a:p>
          <a:p>
            <a:pPr marL="622800" lvl="2" indent="-320400">
              <a:lnSpc>
                <a:spcPct val="100000"/>
              </a:lnSpc>
              <a:spcBef>
                <a:spcPts val="1000"/>
              </a:spcBef>
              <a:buFont typeface="Arial" panose="020B0604020202020204" pitchFamily="34" charset="0"/>
              <a:buChar char="•"/>
            </a:pPr>
            <a:r>
              <a:rPr lang="en-US" altLang="en-US" sz="1600" dirty="0"/>
              <a:t>Used by Oracle Java and </a:t>
            </a:r>
            <a:r>
              <a:rPr lang="en-US" altLang="en-US" sz="1600" dirty="0" err="1"/>
              <a:t>Microsoft.Net</a:t>
            </a:r>
            <a:endParaRPr lang="en-US" altLang="en-US" sz="1600" dirty="0"/>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Emulators</a:t>
            </a:r>
            <a:r>
              <a:rPr lang="en-US" altLang="en-US" sz="1600" b="1" dirty="0"/>
              <a:t> – </a:t>
            </a:r>
            <a:r>
              <a:rPr lang="en-US" altLang="en-US" sz="1600" dirty="0"/>
              <a:t>Allow applications written for one hardware environment to run on a very different hardware environment, such as a different type of C</a:t>
            </a:r>
            <a:r>
              <a:rPr lang="en-US" altLang="en-US" sz="100" dirty="0"/>
              <a:t> </a:t>
            </a:r>
            <a:r>
              <a:rPr lang="en-US" altLang="en-US" sz="1600" dirty="0"/>
              <a:t>P</a:t>
            </a:r>
            <a:r>
              <a:rPr lang="en-US" altLang="en-US" sz="100" dirty="0"/>
              <a:t> </a:t>
            </a:r>
            <a:r>
              <a:rPr lang="en-US" altLang="en-US" sz="1600" dirty="0"/>
              <a:t>U</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Application containment</a:t>
            </a:r>
            <a:r>
              <a:rPr lang="en-US" altLang="en-US" sz="1600" b="1" dirty="0">
                <a:solidFill>
                  <a:srgbClr val="3366FF"/>
                </a:solidFill>
              </a:rPr>
              <a:t> </a:t>
            </a:r>
            <a:r>
              <a:rPr lang="en-US" altLang="en-US" sz="1600" dirty="0"/>
              <a:t>- Not virtualization at all but rather provides virtualization-like features by segregating applications from the operating system, making them more secure, manageable</a:t>
            </a:r>
          </a:p>
          <a:p>
            <a:pPr marL="1144800" lvl="2" indent="-230400">
              <a:lnSpc>
                <a:spcPct val="100000"/>
              </a:lnSpc>
              <a:spcBef>
                <a:spcPts val="1000"/>
              </a:spcBef>
              <a:buFont typeface="Arial" panose="020B0604020202020204" pitchFamily="34" charset="0"/>
              <a:buChar char="•"/>
            </a:pPr>
            <a:r>
              <a:rPr lang="en-US" altLang="en-US" sz="1400" dirty="0"/>
              <a:t>Including Oracle Solaris Zones, B</a:t>
            </a:r>
            <a:r>
              <a:rPr lang="en-US" altLang="en-US" sz="100" dirty="0"/>
              <a:t> </a:t>
            </a:r>
            <a:r>
              <a:rPr lang="en-US" altLang="en-US" sz="1400" dirty="0"/>
              <a:t>S</a:t>
            </a:r>
            <a:r>
              <a:rPr lang="en-US" altLang="en-US" sz="100" dirty="0"/>
              <a:t> </a:t>
            </a:r>
            <a:r>
              <a:rPr lang="en-US" altLang="en-US" sz="1400" dirty="0"/>
              <a:t>D Jails, and I</a:t>
            </a:r>
            <a:r>
              <a:rPr lang="en-US" altLang="en-US" sz="100" dirty="0"/>
              <a:t> </a:t>
            </a:r>
            <a:r>
              <a:rPr lang="en-US" altLang="en-US" sz="1400" dirty="0"/>
              <a:t>B</a:t>
            </a:r>
            <a:r>
              <a:rPr lang="en-US" altLang="en-US" sz="100" dirty="0"/>
              <a:t> </a:t>
            </a:r>
            <a:r>
              <a:rPr lang="en-US" altLang="en-US" sz="1400" dirty="0"/>
              <a:t>M A</a:t>
            </a:r>
            <a:r>
              <a:rPr lang="en-US" altLang="en-US" sz="100" dirty="0"/>
              <a:t> </a:t>
            </a:r>
            <a:r>
              <a:rPr lang="en-US" altLang="en-US" sz="1400" dirty="0"/>
              <a:t>I</a:t>
            </a:r>
            <a:r>
              <a:rPr lang="en-US" altLang="en-US" sz="100" dirty="0"/>
              <a:t> </a:t>
            </a:r>
            <a:r>
              <a:rPr lang="en-US" altLang="en-US" sz="1400" dirty="0"/>
              <a:t>X W</a:t>
            </a:r>
            <a:r>
              <a:rPr lang="en-US" altLang="en-US" sz="100" dirty="0"/>
              <a:t> </a:t>
            </a:r>
            <a:r>
              <a:rPr lang="en-US" altLang="en-US" sz="1400" dirty="0"/>
              <a:t>P</a:t>
            </a:r>
            <a:r>
              <a:rPr lang="en-US" altLang="en-US" sz="100" dirty="0"/>
              <a:t> </a:t>
            </a:r>
            <a:r>
              <a:rPr lang="en-US" altLang="en-US" sz="1400" dirty="0"/>
              <a:t>A</a:t>
            </a:r>
            <a:r>
              <a:rPr lang="en-US" altLang="en-US" sz="100" dirty="0"/>
              <a:t> </a:t>
            </a:r>
            <a:r>
              <a:rPr lang="en-US" altLang="en-US" sz="1400" dirty="0"/>
              <a:t>Rs </a:t>
            </a:r>
          </a:p>
          <a:p>
            <a:pPr marL="291600" indent="-291600">
              <a:lnSpc>
                <a:spcPct val="100000"/>
              </a:lnSpc>
              <a:buFont typeface="Arial" panose="020B0604020202020204" pitchFamily="34" charset="0"/>
              <a:buChar char="•"/>
            </a:pPr>
            <a:r>
              <a:rPr lang="en-US" altLang="en-US" sz="1800" dirty="0"/>
              <a:t>Much variation due to breadth, depth and importance of virtualization in modern computing</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8667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History</a:t>
            </a:r>
            <a:endParaRPr lang="en-IN" dirty="0"/>
          </a:p>
        </p:txBody>
      </p:sp>
      <p:sp>
        <p:nvSpPr>
          <p:cNvPr id="31" name="Content Placeholder 30"/>
          <p:cNvSpPr>
            <a:spLocks noGrp="1"/>
          </p:cNvSpPr>
          <p:nvPr>
            <p:ph sz="quarter" idx="12"/>
          </p:nvPr>
        </p:nvSpPr>
        <p:spPr>
          <a:xfrm>
            <a:off x="332508" y="1786884"/>
            <a:ext cx="8470180" cy="1184915"/>
          </a:xfrm>
        </p:spPr>
        <p:txBody>
          <a:bodyPr>
            <a:normAutofit lnSpcReduction="10000"/>
          </a:bodyPr>
          <a:lstStyle/>
          <a:p>
            <a:pPr marL="291600" indent="-291600">
              <a:lnSpc>
                <a:spcPct val="110000"/>
              </a:lnSpc>
              <a:buFont typeface="Arial" panose="020B0604020202020204" pitchFamily="34" charset="0"/>
              <a:buChar char="•"/>
            </a:pPr>
            <a:r>
              <a:rPr lang="en-US" altLang="en-US" sz="1800" dirty="0"/>
              <a:t>First appeared in IBM mainframes in 19</a:t>
            </a:r>
            <a:r>
              <a:rPr lang="en-US" altLang="en-US" sz="100" dirty="0"/>
              <a:t> </a:t>
            </a:r>
            <a:r>
              <a:rPr lang="en-US" altLang="en-US" sz="1800" dirty="0"/>
              <a:t>72</a:t>
            </a:r>
          </a:p>
          <a:p>
            <a:pPr marL="291600" indent="-291600">
              <a:lnSpc>
                <a:spcPct val="110000"/>
              </a:lnSpc>
              <a:buFont typeface="Arial" panose="020B0604020202020204" pitchFamily="34" charset="0"/>
              <a:buChar char="•"/>
            </a:pPr>
            <a:r>
              <a:rPr lang="en-US" altLang="en-US" sz="1800" dirty="0"/>
              <a:t>Allowed multiple users to share a batch-oriented system</a:t>
            </a:r>
          </a:p>
          <a:p>
            <a:pPr marL="291600" indent="-291600">
              <a:lnSpc>
                <a:spcPct val="110000"/>
              </a:lnSpc>
              <a:buFont typeface="Arial" panose="020B0604020202020204" pitchFamily="34" charset="0"/>
              <a:buChar char="•"/>
            </a:pPr>
            <a:r>
              <a:rPr lang="en-US" altLang="en-US" sz="1800" dirty="0"/>
              <a:t>Formal definition of virtualization helped move it beyond I</a:t>
            </a:r>
            <a:r>
              <a:rPr lang="en-US" altLang="en-US" sz="100" dirty="0"/>
              <a:t> </a:t>
            </a:r>
            <a:r>
              <a:rPr lang="en-US" altLang="en-US" sz="1800" dirty="0"/>
              <a:t>B</a:t>
            </a:r>
            <a:r>
              <a:rPr lang="en-US" altLang="en-US" sz="100" dirty="0"/>
              <a:t> </a:t>
            </a:r>
            <a:r>
              <a:rPr lang="en-US" altLang="en-US" sz="1800" dirty="0"/>
              <a:t>M</a:t>
            </a:r>
          </a:p>
        </p:txBody>
      </p:sp>
      <p:sp>
        <p:nvSpPr>
          <p:cNvPr id="33" name="Content Placeholder 32"/>
          <p:cNvSpPr>
            <a:spLocks noGrp="1"/>
          </p:cNvSpPr>
          <p:nvPr>
            <p:ph sz="quarter" idx="14"/>
          </p:nvPr>
        </p:nvSpPr>
        <p:spPr>
          <a:xfrm>
            <a:off x="332508" y="3044080"/>
            <a:ext cx="8470180" cy="1365248"/>
          </a:xfrm>
        </p:spPr>
        <p:txBody>
          <a:bodyPr>
            <a:normAutofit/>
          </a:bodyPr>
          <a:lstStyle/>
          <a:p>
            <a:pPr marL="804672" lvl="1" indent="-411480">
              <a:lnSpc>
                <a:spcPct val="100000"/>
              </a:lnSpc>
              <a:spcBef>
                <a:spcPts val="1000"/>
              </a:spcBef>
              <a:buFont typeface="+mj-lt"/>
              <a:buAutoNum type="arabicPeriod"/>
            </a:pPr>
            <a:r>
              <a:rPr lang="en-US" altLang="en-US" sz="1600" dirty="0"/>
              <a:t>A</a:t>
            </a:r>
            <a:r>
              <a:rPr lang="en-US" altLang="en-US" sz="100" dirty="0"/>
              <a:t> </a:t>
            </a:r>
            <a:r>
              <a:rPr lang="en-US" altLang="en-US" sz="1600" dirty="0"/>
              <a:t>V</a:t>
            </a:r>
            <a:r>
              <a:rPr lang="en-US" altLang="en-US" sz="100" dirty="0"/>
              <a:t> </a:t>
            </a:r>
            <a:r>
              <a:rPr lang="en-US" altLang="en-US" sz="1600" dirty="0"/>
              <a:t>M</a:t>
            </a:r>
            <a:r>
              <a:rPr lang="en-US" altLang="en-US" sz="100" dirty="0"/>
              <a:t> </a:t>
            </a:r>
            <a:r>
              <a:rPr lang="en-US" altLang="en-US" sz="1600" dirty="0" err="1"/>
              <a:t>M</a:t>
            </a:r>
            <a:r>
              <a:rPr lang="en-US" altLang="en-US" sz="1600" dirty="0"/>
              <a:t> provides an environment for programs that is essentially identical to the original machine</a:t>
            </a:r>
          </a:p>
          <a:p>
            <a:pPr marL="804672" lvl="1" indent="-411480">
              <a:lnSpc>
                <a:spcPct val="100000"/>
              </a:lnSpc>
              <a:spcBef>
                <a:spcPts val="1000"/>
              </a:spcBef>
              <a:buFont typeface="+mj-lt"/>
              <a:buAutoNum type="arabicPeriod"/>
            </a:pPr>
            <a:r>
              <a:rPr lang="en-US" altLang="en-US" sz="1600" dirty="0"/>
              <a:t>Programs running within that environment show only minor performance decreases</a:t>
            </a:r>
          </a:p>
          <a:p>
            <a:pPr marL="804672" lvl="1" indent="-411480">
              <a:lnSpc>
                <a:spcPct val="100000"/>
              </a:lnSpc>
              <a:spcBef>
                <a:spcPts val="1000"/>
              </a:spcBef>
              <a:buFont typeface="+mj-lt"/>
              <a:buAutoNum type="arabicPeriod"/>
            </a:pPr>
            <a:r>
              <a:rPr lang="en-US" altLang="en-US" sz="1600" dirty="0"/>
              <a:t>The V</a:t>
            </a:r>
            <a:r>
              <a:rPr lang="en-US" altLang="en-US" sz="100" dirty="0"/>
              <a:t> </a:t>
            </a:r>
            <a:r>
              <a:rPr lang="en-US" altLang="en-US" sz="1600" dirty="0"/>
              <a:t>M</a:t>
            </a:r>
            <a:r>
              <a:rPr lang="en-US" altLang="en-US" sz="100" dirty="0"/>
              <a:t> </a:t>
            </a:r>
            <a:r>
              <a:rPr lang="en-US" altLang="en-US" sz="1600" dirty="0" err="1"/>
              <a:t>M</a:t>
            </a:r>
            <a:r>
              <a:rPr lang="en-US" altLang="en-US" sz="1600" dirty="0"/>
              <a:t> is in complete control of system resources</a:t>
            </a:r>
          </a:p>
        </p:txBody>
      </p:sp>
      <p:sp>
        <p:nvSpPr>
          <p:cNvPr id="34" name="Content Placeholder 33"/>
          <p:cNvSpPr>
            <a:spLocks noGrp="1"/>
          </p:cNvSpPr>
          <p:nvPr>
            <p:ph sz="quarter" idx="15"/>
          </p:nvPr>
        </p:nvSpPr>
        <p:spPr>
          <a:xfrm>
            <a:off x="332508" y="4644280"/>
            <a:ext cx="8470180" cy="1477119"/>
          </a:xfrm>
        </p:spPr>
        <p:txBody>
          <a:bodyPr>
            <a:normAutofit/>
          </a:bodyPr>
          <a:lstStyle/>
          <a:p>
            <a:pPr marL="291600" indent="-291600">
              <a:lnSpc>
                <a:spcPct val="100000"/>
              </a:lnSpc>
              <a:buFont typeface="Arial" panose="020B0604020202020204" pitchFamily="34" charset="0"/>
              <a:buChar char="•"/>
            </a:pPr>
            <a:r>
              <a:rPr lang="en-US" altLang="en-US" sz="1800" dirty="0"/>
              <a:t>In late 19</a:t>
            </a:r>
            <a:r>
              <a:rPr lang="en-US" altLang="en-US" sz="100" dirty="0"/>
              <a:t> </a:t>
            </a:r>
            <a:r>
              <a:rPr lang="en-US" altLang="en-US" sz="1800" dirty="0"/>
              <a:t>90s Intel C</a:t>
            </a:r>
            <a:r>
              <a:rPr lang="en-US" altLang="en-US" sz="100" dirty="0"/>
              <a:t> </a:t>
            </a:r>
            <a:r>
              <a:rPr lang="en-US" altLang="en-US" sz="1800" dirty="0"/>
              <a:t>P</a:t>
            </a:r>
            <a:r>
              <a:rPr lang="en-US" altLang="en-US" sz="100" dirty="0"/>
              <a:t> </a:t>
            </a:r>
            <a:r>
              <a:rPr lang="en-US" altLang="en-US" sz="1800" dirty="0"/>
              <a:t>Us fast enough for researchers to try virtualizing on general purpose P</a:t>
            </a:r>
            <a:r>
              <a:rPr lang="en-US" altLang="en-US" sz="100" dirty="0"/>
              <a:t> </a:t>
            </a:r>
            <a:r>
              <a:rPr lang="en-US" altLang="en-US" sz="1800" dirty="0"/>
              <a:t>Cs</a:t>
            </a:r>
          </a:p>
          <a:p>
            <a:pPr marL="622800" lvl="1" indent="-320400">
              <a:lnSpc>
                <a:spcPct val="100000"/>
              </a:lnSpc>
              <a:spcBef>
                <a:spcPts val="1000"/>
              </a:spcBef>
              <a:buFont typeface="Arial" panose="020B0604020202020204" pitchFamily="34" charset="0"/>
              <a:buChar char="•"/>
            </a:pPr>
            <a:r>
              <a:rPr lang="en-US" altLang="en-US" sz="1600" b="1" dirty="0" err="1">
                <a:solidFill>
                  <a:srgbClr val="002060"/>
                </a:solidFill>
              </a:rPr>
              <a:t>Xen</a:t>
            </a:r>
            <a:r>
              <a:rPr lang="en-US" altLang="en-US" sz="1600" dirty="0"/>
              <a:t> and </a:t>
            </a:r>
            <a:r>
              <a:rPr lang="en-US" altLang="en-US" sz="1600" b="1" dirty="0">
                <a:solidFill>
                  <a:srgbClr val="002060"/>
                </a:solidFill>
              </a:rPr>
              <a:t>VMware</a:t>
            </a:r>
            <a:r>
              <a:rPr lang="en-US" altLang="en-US" sz="1600" dirty="0"/>
              <a:t> created technologies, still used today</a:t>
            </a:r>
          </a:p>
          <a:p>
            <a:pPr marL="622800" lvl="1" indent="-320400">
              <a:lnSpc>
                <a:spcPct val="100000"/>
              </a:lnSpc>
              <a:spcBef>
                <a:spcPts val="1000"/>
              </a:spcBef>
              <a:buFont typeface="Arial" panose="020B0604020202020204" pitchFamily="34" charset="0"/>
              <a:buChar char="•"/>
            </a:pPr>
            <a:r>
              <a:rPr lang="en-US" altLang="en-US" sz="1600" dirty="0"/>
              <a:t>Virtualization has expanded to many OSes, C</a:t>
            </a:r>
            <a:r>
              <a:rPr lang="en-US" altLang="en-US" sz="100" dirty="0"/>
              <a:t> </a:t>
            </a:r>
            <a:r>
              <a:rPr lang="en-US" altLang="en-US" sz="1600" dirty="0"/>
              <a:t>P</a:t>
            </a:r>
            <a:r>
              <a:rPr lang="en-US" altLang="en-US" sz="100" dirty="0"/>
              <a:t> </a:t>
            </a:r>
            <a:r>
              <a:rPr lang="en-US" altLang="en-US" sz="1600" dirty="0"/>
              <a:t>Us, V</a:t>
            </a:r>
            <a:r>
              <a:rPr lang="en-US" altLang="en-US" sz="100" dirty="0"/>
              <a:t> </a:t>
            </a:r>
            <a:r>
              <a:rPr lang="en-US" altLang="en-US" sz="1600" dirty="0"/>
              <a:t>M</a:t>
            </a:r>
            <a:r>
              <a:rPr lang="en-US" altLang="en-US" sz="100" dirty="0"/>
              <a:t> </a:t>
            </a:r>
            <a:r>
              <a:rPr lang="en-US" altLang="en-US" sz="1600" dirty="0"/>
              <a:t>Ms</a:t>
            </a:r>
          </a:p>
        </p:txBody>
      </p:sp>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6437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Benefits and Features </a:t>
            </a:r>
            <a:r>
              <a:rPr lang="en-US" altLang="en-US" sz="1000" dirty="0"/>
              <a:t>1</a:t>
            </a:r>
            <a:endParaRPr lang="en-IN" sz="1000"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2000" dirty="0"/>
              <a:t>Host system protected from V</a:t>
            </a:r>
            <a:r>
              <a:rPr lang="en-US" altLang="en-US" sz="100" dirty="0"/>
              <a:t> </a:t>
            </a:r>
            <a:r>
              <a:rPr lang="en-US" altLang="en-US" sz="2000" dirty="0"/>
              <a:t>Ms, V</a:t>
            </a:r>
            <a:r>
              <a:rPr lang="en-US" altLang="en-US" sz="100" dirty="0"/>
              <a:t> </a:t>
            </a:r>
            <a:r>
              <a:rPr lang="en-US" altLang="en-US" sz="2000" dirty="0"/>
              <a:t>Ms protected from each other</a:t>
            </a:r>
          </a:p>
          <a:p>
            <a:pPr marL="622800" lvl="1" indent="-320400">
              <a:lnSpc>
                <a:spcPct val="100000"/>
              </a:lnSpc>
              <a:spcBef>
                <a:spcPts val="1000"/>
              </a:spcBef>
              <a:buFont typeface="Arial" panose="020B0604020202020204" pitchFamily="34" charset="0"/>
              <a:buChar char="•"/>
            </a:pPr>
            <a:r>
              <a:rPr lang="en-US" altLang="en-US" sz="1800" dirty="0"/>
              <a:t>I.e. A virus less likely to spread</a:t>
            </a:r>
          </a:p>
          <a:p>
            <a:pPr marL="622800" lvl="1" indent="-320400">
              <a:lnSpc>
                <a:spcPct val="100000"/>
              </a:lnSpc>
              <a:spcBef>
                <a:spcPts val="1000"/>
              </a:spcBef>
              <a:buFont typeface="Arial" panose="020B0604020202020204" pitchFamily="34" charset="0"/>
              <a:buChar char="•"/>
            </a:pPr>
            <a:r>
              <a:rPr lang="en-US" altLang="en-US" sz="1800" dirty="0"/>
              <a:t>Sharing is provided though via shared file system volume, network communication</a:t>
            </a:r>
          </a:p>
          <a:p>
            <a:pPr marL="291600" indent="-291600">
              <a:lnSpc>
                <a:spcPct val="100000"/>
              </a:lnSpc>
              <a:buFont typeface="Arial" panose="020B0604020202020204" pitchFamily="34" charset="0"/>
              <a:buChar char="•"/>
            </a:pPr>
            <a:r>
              <a:rPr lang="en-US" altLang="en-US" sz="2000" dirty="0"/>
              <a:t>Freeze,</a:t>
            </a:r>
            <a:r>
              <a:rPr lang="en-US" altLang="en-US" sz="2000" dirty="0">
                <a:solidFill>
                  <a:srgbClr val="002060"/>
                </a:solidFill>
              </a:rPr>
              <a:t> </a:t>
            </a:r>
            <a:r>
              <a:rPr lang="en-US" altLang="en-US" sz="2000" b="1" dirty="0">
                <a:solidFill>
                  <a:srgbClr val="002060"/>
                </a:solidFill>
              </a:rPr>
              <a:t>suspend</a:t>
            </a:r>
            <a:r>
              <a:rPr lang="en-US" altLang="en-US" sz="2000" dirty="0"/>
              <a:t>, running V</a:t>
            </a:r>
            <a:r>
              <a:rPr lang="en-US" altLang="en-US" sz="100" dirty="0"/>
              <a:t> </a:t>
            </a:r>
            <a:r>
              <a:rPr lang="en-US" altLang="en-US" sz="2000" dirty="0"/>
              <a:t>M</a:t>
            </a:r>
          </a:p>
          <a:p>
            <a:pPr marL="622800" lvl="1" indent="-320400">
              <a:lnSpc>
                <a:spcPct val="100000"/>
              </a:lnSpc>
              <a:spcBef>
                <a:spcPts val="1000"/>
              </a:spcBef>
              <a:buFont typeface="Arial" panose="020B0604020202020204" pitchFamily="34" charset="0"/>
              <a:buChar char="•"/>
            </a:pPr>
            <a:r>
              <a:rPr lang="en-US" altLang="en-US" sz="1800" dirty="0"/>
              <a:t>Then can move or copy somewhere else and </a:t>
            </a:r>
            <a:r>
              <a:rPr lang="en-US" altLang="en-US" sz="1800" b="1" dirty="0">
                <a:solidFill>
                  <a:srgbClr val="002060"/>
                </a:solidFill>
              </a:rPr>
              <a:t>resume</a:t>
            </a:r>
          </a:p>
          <a:p>
            <a:pPr marL="622800" lvl="1" indent="-320400">
              <a:lnSpc>
                <a:spcPct val="100000"/>
              </a:lnSpc>
              <a:spcBef>
                <a:spcPts val="1000"/>
              </a:spcBef>
              <a:buFont typeface="Arial" panose="020B0604020202020204" pitchFamily="34" charset="0"/>
              <a:buChar char="•"/>
            </a:pPr>
            <a:r>
              <a:rPr lang="en-US" altLang="en-US" sz="1800" dirty="0"/>
              <a:t>Snapshot of a given state, able to restore back to that state</a:t>
            </a:r>
          </a:p>
          <a:p>
            <a:pPr marL="1144800" lvl="2" indent="-230400">
              <a:lnSpc>
                <a:spcPct val="100000"/>
              </a:lnSpc>
              <a:spcBef>
                <a:spcPts val="1000"/>
              </a:spcBef>
              <a:buFont typeface="Arial" panose="020B0604020202020204" pitchFamily="34" charset="0"/>
              <a:buChar char="•"/>
            </a:pPr>
            <a:r>
              <a:rPr lang="en-US" altLang="en-US" sz="1600" dirty="0"/>
              <a:t>Some V</a:t>
            </a:r>
            <a:r>
              <a:rPr lang="en-US" altLang="en-US" sz="100" dirty="0"/>
              <a:t> </a:t>
            </a:r>
            <a:r>
              <a:rPr lang="en-US" altLang="en-US" sz="1600" dirty="0"/>
              <a:t>M</a:t>
            </a:r>
            <a:r>
              <a:rPr lang="en-US" altLang="en-US" sz="100" dirty="0"/>
              <a:t> </a:t>
            </a:r>
            <a:r>
              <a:rPr lang="en-US" altLang="en-US" sz="1600" dirty="0"/>
              <a:t>Ms allow multiple snapshots per V</a:t>
            </a:r>
            <a:r>
              <a:rPr lang="en-US" altLang="en-US" sz="100" dirty="0"/>
              <a:t> </a:t>
            </a:r>
            <a:r>
              <a:rPr lang="en-US" altLang="en-US" sz="1600" dirty="0"/>
              <a:t>M</a:t>
            </a:r>
          </a:p>
          <a:p>
            <a:pPr marL="622800" lvl="1" indent="-320400">
              <a:lnSpc>
                <a:spcPct val="100000"/>
              </a:lnSpc>
              <a:spcBef>
                <a:spcPts val="1000"/>
              </a:spcBef>
              <a:buFont typeface="Arial" panose="020B0604020202020204" pitchFamily="34" charset="0"/>
              <a:buChar char="•"/>
            </a:pPr>
            <a:r>
              <a:rPr lang="en-US" altLang="en-US" sz="1800" b="1" dirty="0">
                <a:solidFill>
                  <a:srgbClr val="002060"/>
                </a:solidFill>
              </a:rPr>
              <a:t>Clone</a:t>
            </a:r>
            <a:r>
              <a:rPr lang="en-US" altLang="en-US" sz="1800" dirty="0"/>
              <a:t> by creating copy and running both original and copy</a:t>
            </a:r>
          </a:p>
          <a:p>
            <a:pPr marL="291600" indent="-291600">
              <a:lnSpc>
                <a:spcPct val="100000"/>
              </a:lnSpc>
              <a:buFont typeface="Arial" panose="020B0604020202020204" pitchFamily="34" charset="0"/>
              <a:buChar char="•"/>
            </a:pPr>
            <a:r>
              <a:rPr lang="en-US" altLang="en-US" sz="2000" dirty="0"/>
              <a:t>Great for O</a:t>
            </a:r>
            <a:r>
              <a:rPr lang="en-US" altLang="en-US" sz="100" dirty="0"/>
              <a:t> </a:t>
            </a:r>
            <a:r>
              <a:rPr lang="en-US" altLang="en-US" sz="2000" dirty="0"/>
              <a:t>S research, better system development efficiency</a:t>
            </a:r>
          </a:p>
          <a:p>
            <a:pPr marL="291600" indent="-291600">
              <a:lnSpc>
                <a:spcPct val="100000"/>
              </a:lnSpc>
              <a:buFont typeface="Arial" panose="020B0604020202020204" pitchFamily="34" charset="0"/>
              <a:buChar char="•"/>
            </a:pPr>
            <a:r>
              <a:rPr lang="en-US" altLang="en-US" sz="2000" dirty="0"/>
              <a:t>Run multiple, different OSes on a single machine</a:t>
            </a:r>
          </a:p>
          <a:p>
            <a:pPr marL="622800" lvl="1" indent="-320400">
              <a:lnSpc>
                <a:spcPct val="100000"/>
              </a:lnSpc>
              <a:spcBef>
                <a:spcPts val="1000"/>
              </a:spcBef>
              <a:buFont typeface="Arial" panose="020B0604020202020204" pitchFamily="34" charset="0"/>
              <a:buChar char="•"/>
            </a:pPr>
            <a:r>
              <a:rPr lang="en-US" altLang="en-US" sz="1800" b="1" dirty="0">
                <a:solidFill>
                  <a:srgbClr val="002060"/>
                </a:solidFill>
              </a:rPr>
              <a:t>Consolidation</a:t>
            </a:r>
            <a:r>
              <a:rPr lang="en-US" altLang="en-US" sz="1800" dirty="0"/>
              <a:t>, app dev, …</a:t>
            </a:r>
          </a:p>
        </p:txBody>
      </p:sp>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09746616"/>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2.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CCB66-4AA7-4FD7-BE8F-CC297FA1F980}">
  <ds:schemaRefs>
    <ds:schemaRef ds:uri="http://schemas.openxmlformats.org/package/2006/metadata/core-properties"/>
    <ds:schemaRef ds:uri="http://schemas.microsoft.com/office/2006/documentManagement/types"/>
    <ds:schemaRef ds:uri="http://schemas.microsoft.com/office/infopath/2007/PartnerControls"/>
    <ds:schemaRef ds:uri="2e108766-8a5d-4dd6-bf2d-0e83b2e3ea10"/>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1677</TotalTime>
  <Words>4898</Words>
  <Application>Microsoft Office PowerPoint</Application>
  <PresentationFormat>On-screen Show (4:3)</PresentationFormat>
  <Paragraphs>463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Times</vt:lpstr>
      <vt:lpstr>Times New Roman</vt:lpstr>
      <vt:lpstr>Standard</vt:lpstr>
      <vt:lpstr>Operating System Concepts</vt:lpstr>
      <vt:lpstr>Chapter 18: Virtual Machines</vt:lpstr>
      <vt:lpstr>Chapter Objectives</vt:lpstr>
      <vt:lpstr>Overview</vt:lpstr>
      <vt:lpstr>System Models</vt:lpstr>
      <vt:lpstr>Implementation of V M Ms 1</vt:lpstr>
      <vt:lpstr>Implementation of V M Ms 2</vt:lpstr>
      <vt:lpstr>History</vt:lpstr>
      <vt:lpstr>Benefits and Features 1</vt:lpstr>
      <vt:lpstr>Benefits and Features 2</vt:lpstr>
      <vt:lpstr>Building Blocks</vt:lpstr>
      <vt:lpstr>Building Block – Trap and Emulate</vt:lpstr>
      <vt:lpstr>Trap-and-Emulate</vt:lpstr>
      <vt:lpstr>Trap-and-Emulate Virtualization Implementation</vt:lpstr>
      <vt:lpstr>Building Block – Binary Translation</vt:lpstr>
      <vt:lpstr>Binary Translation 1</vt:lpstr>
      <vt:lpstr>Binary Translation 2</vt:lpstr>
      <vt:lpstr>Binary Translation Virtualization Implementation</vt:lpstr>
      <vt:lpstr>Nested Page Tables 1</vt:lpstr>
      <vt:lpstr>Building Blocks – Hardware Assistance</vt:lpstr>
      <vt:lpstr>Nested Page Tables 2</vt:lpstr>
      <vt:lpstr>Types of Virtual Machines and Implementations</vt:lpstr>
      <vt:lpstr>Types of V Ms – Type 0 Hypervisor</vt:lpstr>
      <vt:lpstr>Type 0 Hypervisor</vt:lpstr>
      <vt:lpstr>Types of V Ms – Type 1 Hypervisor 1</vt:lpstr>
      <vt:lpstr>Types of V Ms – Type 1 Hypervisor 2</vt:lpstr>
      <vt:lpstr>Types of V Ms – Type 1 Hypervisor 3</vt:lpstr>
      <vt:lpstr>Types of V Ms – Type 2 Hypervisor</vt:lpstr>
      <vt:lpstr>Types of V Ms – Paravirtualization 1</vt:lpstr>
      <vt:lpstr>Xen I/O via Shared Circular Buffer</vt:lpstr>
      <vt:lpstr>Types of V Ms – Paravirtualization 2</vt:lpstr>
      <vt:lpstr>Types of V Ms – Programming Environment Virtualization</vt:lpstr>
      <vt:lpstr>Types of V Ms – Emulation</vt:lpstr>
      <vt:lpstr>Types of V Ms – Application Containment</vt:lpstr>
      <vt:lpstr>Solaris 10 with Two Zones</vt:lpstr>
      <vt:lpstr>Virtualization and Operating-System Components</vt:lpstr>
      <vt:lpstr>O S Component – C P U Scheduling 1</vt:lpstr>
      <vt:lpstr>O S Component – C P U Scheduling 2</vt:lpstr>
      <vt:lpstr>O S Component – Memory Management</vt:lpstr>
      <vt:lpstr>O S Component – I/O 1</vt:lpstr>
      <vt:lpstr>O S Component – I/O 2</vt:lpstr>
      <vt:lpstr>O S Component – Storage Management</vt:lpstr>
      <vt:lpstr>O S Component – Live Migration</vt:lpstr>
      <vt:lpstr>Live Migration of Guest Between Servers</vt:lpstr>
      <vt:lpstr>Examples - V Mware</vt:lpstr>
      <vt:lpstr>V Mware Workstation Architecture</vt:lpstr>
      <vt:lpstr>Examples – Java Virtual Machine</vt:lpstr>
      <vt:lpstr>The Java Virtual Machine</vt:lpstr>
      <vt:lpstr>Virtualization Research 1</vt:lpstr>
      <vt:lpstr>Virtualization Research 2</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S2, Vijaya</cp:lastModifiedBy>
  <cp:revision>371</cp:revision>
  <dcterms:created xsi:type="dcterms:W3CDTF">2018-08-23T13:01:59Z</dcterms:created>
  <dcterms:modified xsi:type="dcterms:W3CDTF">2020-03-31T03:55:49Z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