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953" r:id="rId2"/>
    <p:sldId id="928" r:id="rId3"/>
    <p:sldId id="624" r:id="rId4"/>
    <p:sldId id="926" r:id="rId5"/>
    <p:sldId id="937" r:id="rId6"/>
    <p:sldId id="887" r:id="rId7"/>
    <p:sldId id="899" r:id="rId8"/>
    <p:sldId id="909" r:id="rId9"/>
    <p:sldId id="779" r:id="rId10"/>
    <p:sldId id="929" r:id="rId11"/>
    <p:sldId id="930" r:id="rId12"/>
    <p:sldId id="939" r:id="rId13"/>
    <p:sldId id="911" r:id="rId14"/>
    <p:sldId id="759" r:id="rId15"/>
    <p:sldId id="949" r:id="rId16"/>
    <p:sldId id="916" r:id="rId17"/>
    <p:sldId id="950" r:id="rId18"/>
    <p:sldId id="951" r:id="rId19"/>
    <p:sldId id="291" r:id="rId20"/>
    <p:sldId id="903" r:id="rId21"/>
    <p:sldId id="305" r:id="rId22"/>
    <p:sldId id="2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BCD6"/>
    <a:srgbClr val="34AAD3"/>
    <a:srgbClr val="97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5131" autoAdjust="0"/>
  </p:normalViewPr>
  <p:slideViewPr>
    <p:cSldViewPr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1BDE6-D7CD-48AD-91D0-877B0016848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211A-EC15-48AF-9C00-CA884EFB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3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F05D6-131D-4D04-9AD1-97898E0FD84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8344D-7117-4F88-AAA4-2EDA16E40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1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8344D-7117-4F88-AAA4-2EDA16E40D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8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8344D-7117-4F88-AAA4-2EDA16E40D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2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>
                <a:solidFill>
                  <a:srgbClr val="000000"/>
                </a:solidFill>
              </a:rPr>
              <a:pPr/>
              <a:t>2022/4/1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212976"/>
            <a:ext cx="12190413" cy="3646612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717032"/>
            <a:ext cx="12190413" cy="3142556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861048"/>
            <a:ext cx="12190413" cy="2998540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5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293096"/>
            <a:ext cx="12190413" cy="2566492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509120"/>
            <a:ext cx="12190413" cy="235046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869160"/>
            <a:ext cx="12190413" cy="199042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229200"/>
            <a:ext cx="12190413" cy="16303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589240"/>
            <a:ext cx="12190413" cy="127034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9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877272"/>
            <a:ext cx="12190413" cy="982316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8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7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0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836712"/>
            <a:ext cx="12190413" cy="60212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5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268760"/>
            <a:ext cx="12190413" cy="559082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628800"/>
            <a:ext cx="12190413" cy="52307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88840"/>
            <a:ext cx="12190413" cy="487074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276872"/>
            <a:ext cx="12190413" cy="4582716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708920"/>
            <a:ext cx="12190413" cy="415066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A64AD04-5EF6-FE48-938A-2215078438B1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80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.docx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emf"/><Relationship Id="rId12" Type="http://schemas.openxmlformats.org/officeDocument/2006/relationships/package" Target="../embeddings/Microsoft_Word_Document3.docx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.docx"/><Relationship Id="rId11" Type="http://schemas.openxmlformats.org/officeDocument/2006/relationships/image" Target="../media/image4.emf"/><Relationship Id="rId5" Type="http://schemas.openxmlformats.org/officeDocument/2006/relationships/image" Target="../media/image7.png"/><Relationship Id="rId10" Type="http://schemas.openxmlformats.org/officeDocument/2006/relationships/package" Target="../embeddings/Microsoft_Word_Document2.docx"/><Relationship Id="rId4" Type="http://schemas.openxmlformats.org/officeDocument/2006/relationships/slide" Target="slide13.xml"/><Relationship Id="rId9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" Target="slide1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Document26.docx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4.emf"/><Relationship Id="rId12" Type="http://schemas.openxmlformats.org/officeDocument/2006/relationships/image" Target="../media/image36.emf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28.docx"/><Relationship Id="rId11" Type="http://schemas.openxmlformats.org/officeDocument/2006/relationships/package" Target="../embeddings/Microsoft_Word_Document30.docx"/><Relationship Id="rId5" Type="http://schemas.openxmlformats.org/officeDocument/2006/relationships/image" Target="../media/image33.emf"/><Relationship Id="rId10" Type="http://schemas.openxmlformats.org/officeDocument/2006/relationships/image" Target="../media/image35.emf"/><Relationship Id="rId4" Type="http://schemas.openxmlformats.org/officeDocument/2006/relationships/package" Target="../embeddings/Microsoft_Word_Document27.docx"/><Relationship Id="rId9" Type="http://schemas.openxmlformats.org/officeDocument/2006/relationships/package" Target="../embeddings/Microsoft_Word_Document29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3.docx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8.emf"/><Relationship Id="rId12" Type="http://schemas.openxmlformats.org/officeDocument/2006/relationships/slide" Target="slide1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32.docx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package" Target="../embeddings/Microsoft_Word_Document34.docx"/><Relationship Id="rId4" Type="http://schemas.openxmlformats.org/officeDocument/2006/relationships/package" Target="../embeddings/Microsoft_Word_Document31.docx"/><Relationship Id="rId9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3.xml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2.emf"/><Relationship Id="rId12" Type="http://schemas.openxmlformats.org/officeDocument/2006/relationships/image" Target="../media/image44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36.docx"/><Relationship Id="rId11" Type="http://schemas.openxmlformats.org/officeDocument/2006/relationships/package" Target="../embeddings/Microsoft_Word_Document38.docx"/><Relationship Id="rId5" Type="http://schemas.openxmlformats.org/officeDocument/2006/relationships/image" Target="../media/image41.emf"/><Relationship Id="rId10" Type="http://schemas.openxmlformats.org/officeDocument/2006/relationships/image" Target="../media/image43.emf"/><Relationship Id="rId4" Type="http://schemas.openxmlformats.org/officeDocument/2006/relationships/package" Target="../embeddings/Microsoft_Word_Document35.docx"/><Relationship Id="rId9" Type="http://schemas.openxmlformats.org/officeDocument/2006/relationships/package" Target="../embeddings/Microsoft_Word_Document37.docx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6" Type="http://schemas.openxmlformats.org/officeDocument/2006/relationships/slide" Target="slide12.x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9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slideLayout" Target="../slideLayouts/slideLayout9.xml"/><Relationship Id="rId7" Type="http://schemas.openxmlformats.org/officeDocument/2006/relationships/package" Target="../embeddings/Microsoft_Word_Document41.docx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emf"/><Relationship Id="rId5" Type="http://schemas.openxmlformats.org/officeDocument/2006/relationships/package" Target="../embeddings/Microsoft_Word_Document40.docx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slide" Target="slide12.x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43.docx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slideLayout" Target="../slideLayouts/slideLayout9.xml"/><Relationship Id="rId7" Type="http://schemas.openxmlformats.org/officeDocument/2006/relationships/package" Target="../embeddings/Microsoft_Word_Document45.docx"/><Relationship Id="rId2" Type="http://schemas.openxmlformats.org/officeDocument/2006/relationships/tags" Target="../tags/tag2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44.docx"/><Relationship Id="rId4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package" Target="../embeddings/Microsoft_Word_Document46.docx"/><Relationship Id="rId7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47.docx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package" Target="../embeddings/Microsoft_Word_Document49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6.emf"/><Relationship Id="rId10" Type="http://schemas.openxmlformats.org/officeDocument/2006/relationships/slide" Target="slide13.xml"/><Relationship Id="rId4" Type="http://schemas.openxmlformats.org/officeDocument/2006/relationships/package" Target="../embeddings/Microsoft_Word_Document4.docx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package" Target="../embeddings/Microsoft_Word_Document50.docx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51.docx"/><Relationship Id="rId4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package" Target="../embeddings/Microsoft_Word_Document53.docx"/><Relationship Id="rId7" Type="http://schemas.openxmlformats.org/officeDocument/2006/relationships/package" Target="../embeddings/Microsoft_Word_Document55.docx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11" Type="http://schemas.openxmlformats.org/officeDocument/2006/relationships/package" Target="../embeddings/Microsoft_Word_Document57.docx"/><Relationship Id="rId5" Type="http://schemas.openxmlformats.org/officeDocument/2006/relationships/package" Target="../embeddings/Microsoft_Word_Document54.docx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package" Target="../embeddings/Microsoft_Word_Document56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9.docx"/><Relationship Id="rId13" Type="http://schemas.openxmlformats.org/officeDocument/2006/relationships/image" Target="../media/image6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png"/><Relationship Id="rId12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slide" Target="slide3.xml"/><Relationship Id="rId11" Type="http://schemas.openxmlformats.org/officeDocument/2006/relationships/image" Target="../media/image66.emf"/><Relationship Id="rId5" Type="http://schemas.openxmlformats.org/officeDocument/2006/relationships/image" Target="../media/image64.emf"/><Relationship Id="rId10" Type="http://schemas.openxmlformats.org/officeDocument/2006/relationships/package" Target="../embeddings/Microsoft_Word_Document60.docx"/><Relationship Id="rId4" Type="http://schemas.openxmlformats.org/officeDocument/2006/relationships/package" Target="../embeddings/Microsoft_Word_Document58.docx"/><Relationship Id="rId9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tags" Target="../tags/tag5.xml"/><Relationship Id="rId7" Type="http://schemas.openxmlformats.org/officeDocument/2006/relationships/slide" Target="slide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" Target="slide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8.docx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2.docx"/><Relationship Id="rId13" Type="http://schemas.openxmlformats.org/officeDocument/2006/relationships/package" Target="../embeddings/Microsoft_Word_Document14.docx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emf"/><Relationship Id="rId12" Type="http://schemas.openxmlformats.org/officeDocument/2006/relationships/slide" Target="slide7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11.docx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package" Target="../embeddings/Microsoft_Word_Document13.docx"/><Relationship Id="rId4" Type="http://schemas.openxmlformats.org/officeDocument/2006/relationships/package" Target="../embeddings/Microsoft_Word_Document10.docx"/><Relationship Id="rId9" Type="http://schemas.openxmlformats.org/officeDocument/2006/relationships/image" Target="../media/image16.emf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slide" Target="slide7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13" Type="http://schemas.openxmlformats.org/officeDocument/2006/relationships/package" Target="../embeddings/Microsoft_Word_Document19.docx"/><Relationship Id="rId18" Type="http://schemas.openxmlformats.org/officeDocument/2006/relationships/image" Target="../media/image26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2.emf"/><Relationship Id="rId12" Type="http://schemas.openxmlformats.org/officeDocument/2006/relationships/image" Target="../media/image27.png"/><Relationship Id="rId17" Type="http://schemas.openxmlformats.org/officeDocument/2006/relationships/package" Target="../embeddings/Microsoft_Word_Document21.docx"/><Relationship Id="rId2" Type="http://schemas.openxmlformats.org/officeDocument/2006/relationships/tags" Target="../tags/tag10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17.docx"/><Relationship Id="rId11" Type="http://schemas.openxmlformats.org/officeDocument/2006/relationships/slide" Target="slide3.xml"/><Relationship Id="rId5" Type="http://schemas.openxmlformats.org/officeDocument/2006/relationships/image" Target="../media/image21.emf"/><Relationship Id="rId15" Type="http://schemas.openxmlformats.org/officeDocument/2006/relationships/package" Target="../embeddings/Microsoft_Word_Document20.docx"/><Relationship Id="rId10" Type="http://schemas.openxmlformats.org/officeDocument/2006/relationships/slide" Target="slide7.xml"/><Relationship Id="rId4" Type="http://schemas.openxmlformats.org/officeDocument/2006/relationships/package" Target="../embeddings/Microsoft_Word_Document16.docx"/><Relationship Id="rId9" Type="http://schemas.openxmlformats.org/officeDocument/2006/relationships/image" Target="../media/image23.emf"/><Relationship Id="rId1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emf"/><Relationship Id="rId12" Type="http://schemas.openxmlformats.org/officeDocument/2006/relationships/image" Target="../media/image3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23.docx"/><Relationship Id="rId11" Type="http://schemas.openxmlformats.org/officeDocument/2006/relationships/package" Target="../embeddings/Microsoft_Word_Document25.docx"/><Relationship Id="rId5" Type="http://schemas.openxmlformats.org/officeDocument/2006/relationships/image" Target="../media/image28.emf"/><Relationship Id="rId10" Type="http://schemas.openxmlformats.org/officeDocument/2006/relationships/image" Target="../media/image30.emf"/><Relationship Id="rId4" Type="http://schemas.openxmlformats.org/officeDocument/2006/relationships/package" Target="../embeddings/Microsoft_Word_Document22.docx"/><Relationship Id="rId9" Type="http://schemas.openxmlformats.org/officeDocument/2006/relationships/package" Target="../embeddings/Microsoft_Word_Document2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4" action="ppaction://hlinksldjump"/>
            <a:extLst>
              <a:ext uri="{FF2B5EF4-FFF2-40B4-BE49-F238E27FC236}">
                <a16:creationId xmlns:a16="http://schemas.microsoft.com/office/drawing/2014/main" id="{2319ECBD-DF3D-4036-96ED-E40C2330E84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27300"/>
            <a:ext cx="950585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二、利用组合数公式化简、求值与证明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E644F-DA96-43BB-AD9D-A17598D95761}"/>
              </a:ext>
            </a:extLst>
          </p:cNvPr>
          <p:cNvSpPr/>
          <p:nvPr/>
        </p:nvSpPr>
        <p:spPr>
          <a:xfrm>
            <a:off x="263352" y="475658"/>
            <a:ext cx="11367739" cy="15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组合：一般地，从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个不同元素中取出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en-US" altLang="zh-CN" sz="2800" kern="100" dirty="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个元素</a:t>
            </a:r>
            <a:r>
              <a:rPr lang="en-US" altLang="zh-CN" sz="2800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endParaRPr lang="en-US" altLang="zh-CN" sz="2800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叫做从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个不同元素中取出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个元素的一个组合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A89257-0CBE-4438-BE84-41CE33266166}"/>
              </a:ext>
            </a:extLst>
          </p:cNvPr>
          <p:cNvSpPr/>
          <p:nvPr/>
        </p:nvSpPr>
        <p:spPr>
          <a:xfrm>
            <a:off x="9048328" y="5476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作为一组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8DBE99-6F31-4AC4-890B-7826FBFFB636}"/>
              </a:ext>
            </a:extLst>
          </p:cNvPr>
          <p:cNvGrpSpPr/>
          <p:nvPr/>
        </p:nvGrpSpPr>
        <p:grpSpPr>
          <a:xfrm>
            <a:off x="263352" y="1767518"/>
            <a:ext cx="11737304" cy="1589474"/>
            <a:chOff x="263352" y="1767518"/>
            <a:chExt cx="11737304" cy="158947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74EB80-A193-4FD7-B15F-BCA5A267BBEA}"/>
                </a:ext>
              </a:extLst>
            </p:cNvPr>
            <p:cNvSpPr/>
            <p:nvPr/>
          </p:nvSpPr>
          <p:spPr>
            <a:xfrm>
              <a:off x="263352" y="1767518"/>
              <a:ext cx="11367739" cy="1589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组合</a:t>
              </a:r>
              <a:r>
                <a:rPr lang="zh-CN" altLang="en-US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数</a:t>
              </a:r>
              <a:r>
                <a:rPr lang="zh-CN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：一般地，从</a:t>
              </a:r>
              <a:r>
                <a:rPr lang="en-US" altLang="zh-CN" sz="2800" i="1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n</a:t>
              </a:r>
              <a:r>
                <a:rPr lang="zh-CN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个不同元素中取出</a:t>
              </a:r>
              <a:r>
                <a:rPr lang="en-US" altLang="zh-CN" sz="2800" i="1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m</a:t>
              </a:r>
              <a:r>
                <a:rPr lang="en-US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(</a:t>
              </a:r>
              <a:r>
                <a:rPr lang="en-US" altLang="zh-CN" sz="2800" i="1" kern="100" dirty="0" err="1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m</a:t>
              </a:r>
              <a:r>
                <a:rPr lang="en-US" altLang="zh-CN" sz="2800" kern="100" dirty="0" err="1">
                  <a:latin typeface="宋体" panose="02010600030101010101" pitchFamily="2" charset="-122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kern="100" dirty="0" err="1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n</a:t>
              </a:r>
              <a:r>
                <a:rPr lang="en-US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)</a:t>
              </a:r>
              <a:r>
                <a:rPr lang="zh-CN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个元素</a:t>
              </a:r>
              <a:r>
                <a:rPr lang="zh-CN" altLang="en-US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的                   </a:t>
              </a:r>
              <a:r>
                <a:rPr lang="zh-CN" altLang="en-US" sz="2800" u="sng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 </a:t>
              </a:r>
              <a:endParaRPr lang="en-US" altLang="zh-CN" sz="2800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              ，</a:t>
              </a:r>
              <a:r>
                <a:rPr lang="zh-CN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叫做从</a:t>
              </a:r>
              <a:r>
                <a:rPr lang="en-US" altLang="zh-CN" sz="2800" i="1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n</a:t>
              </a:r>
              <a:r>
                <a:rPr lang="zh-CN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个不同元素中取出</a:t>
              </a:r>
              <a:r>
                <a:rPr lang="en-US" altLang="zh-CN" sz="2800" i="1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m</a:t>
              </a:r>
              <a:r>
                <a:rPr lang="zh-CN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个元素的</a:t>
              </a:r>
              <a:r>
                <a:rPr lang="zh-CN" altLang="en-US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组合数，记为</a:t>
              </a:r>
              <a:r>
                <a:rPr lang="zh-CN" altLang="en-US" sz="2800" u="sng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.</a:t>
              </a:r>
              <a:endParaRPr lang="zh-CN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endParaRPr lang="zh-CN" altLang="zh-CN" sz="105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33E57DF-2825-4A14-9EA4-2018A9BC2005}"/>
                </a:ext>
              </a:extLst>
            </p:cNvPr>
            <p:cNvCxnSpPr/>
            <p:nvPr/>
          </p:nvCxnSpPr>
          <p:spPr>
            <a:xfrm>
              <a:off x="9858806" y="2413490"/>
              <a:ext cx="2141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32E1A61-8FF3-4F91-85B6-FDAFDEDFD33D}"/>
                </a:ext>
              </a:extLst>
            </p:cNvPr>
            <p:cNvCxnSpPr>
              <a:cxnSpLocks/>
            </p:cNvCxnSpPr>
            <p:nvPr/>
          </p:nvCxnSpPr>
          <p:spPr>
            <a:xfrm>
              <a:off x="554608" y="2963539"/>
              <a:ext cx="1004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B8670E-FFE3-4DE5-8A97-F71DB69284A4}"/>
              </a:ext>
            </a:extLst>
          </p:cNvPr>
          <p:cNvGrpSpPr/>
          <p:nvPr/>
        </p:nvGrpSpPr>
        <p:grpSpPr>
          <a:xfrm>
            <a:off x="407368" y="1875530"/>
            <a:ext cx="11762079" cy="1066143"/>
            <a:chOff x="407368" y="1875530"/>
            <a:chExt cx="11762079" cy="106614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26641FC-FB63-4802-A984-615AE22290F9}"/>
                </a:ext>
              </a:extLst>
            </p:cNvPr>
            <p:cNvSpPr/>
            <p:nvPr/>
          </p:nvSpPr>
          <p:spPr>
            <a:xfrm>
              <a:off x="9830345" y="1875530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所有不同组合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7295F03-0545-41E3-A955-F4F80B39E278}"/>
                </a:ext>
              </a:extLst>
            </p:cNvPr>
            <p:cNvSpPr/>
            <p:nvPr/>
          </p:nvSpPr>
          <p:spPr>
            <a:xfrm>
              <a:off x="407368" y="2418453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Times New Roman" panose="02020603050405020304" pitchFamily="18" charset="0"/>
                </a:rPr>
                <a:t>的个数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C7143C-3E37-4C58-9828-210121F5C783}"/>
                  </a:ext>
                </a:extLst>
              </p:cNvPr>
              <p:cNvSpPr txBox="1"/>
              <p:nvPr/>
            </p:nvSpPr>
            <p:spPr>
              <a:xfrm>
                <a:off x="9966609" y="2394359"/>
                <a:ext cx="7501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</m:oMath>
                  </m:oMathPara>
                </a14:m>
                <a:endParaRPr lang="zh-CN" alt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C7143C-3E37-4C58-9828-210121F5C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609" y="2394359"/>
                <a:ext cx="75014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FE2DB1B-B4F4-401A-89E3-2A72AD0D2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352" y="3582857"/>
          <a:ext cx="112966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22" name="Document" r:id="rId6" imgW="11307762" imgH="2053500" progId="Word.Document.12">
                  <p:embed/>
                </p:oleObj>
              </mc:Choice>
              <mc:Fallback>
                <p:oleObj name="Document" r:id="rId6" imgW="11307762" imgH="2053500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5FE2DB1B-B4F4-401A-89E3-2A72AD0D2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352" y="3582857"/>
                        <a:ext cx="11296650" cy="203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F1FE4EDD-CB4E-4F87-8518-EB748A496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776" y="3168417"/>
          <a:ext cx="45974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23" name="文档" r:id="rId8" imgW="4596774" imgH="1364052" progId="Word.Document.12">
                  <p:embed/>
                </p:oleObj>
              </mc:Choice>
              <mc:Fallback>
                <p:oleObj name="文档" r:id="rId8" imgW="4596774" imgH="1364052" progId="Word.Document.12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F1FE4EDD-CB4E-4F87-8518-EB748A496C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9776" y="3168417"/>
                        <a:ext cx="4597400" cy="136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CB0AC16C-504E-4569-9EAD-A4CF1498B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4412" y="3155907"/>
          <a:ext cx="25971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24" name="文档" r:id="rId10" imgW="2597113" imgH="1190616" progId="Word.Document.12">
                  <p:embed/>
                </p:oleObj>
              </mc:Choice>
              <mc:Fallback>
                <p:oleObj name="文档" r:id="rId10" imgW="2597113" imgH="1190616" progId="Word.Document.12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CB0AC16C-504E-4569-9EAD-A4CF1498B4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64412" y="3155907"/>
                        <a:ext cx="259715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CE0E6EE-CA57-4E01-9485-798187AB3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352" y="5447815"/>
          <a:ext cx="33401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25" name="Document" r:id="rId12" imgW="3341049" imgH="915153" progId="Word.Document.12">
                  <p:embed/>
                </p:oleObj>
              </mc:Choice>
              <mc:Fallback>
                <p:oleObj name="Document" r:id="rId12" imgW="3341049" imgH="915153" progId="Word.Document.12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CE0E6EE-CA57-4E01-9485-798187AB3A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3352" y="5447815"/>
                        <a:ext cx="3340100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7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85961"/>
              </p:ext>
            </p:extLst>
          </p:nvPr>
        </p:nvGraphicFramePr>
        <p:xfrm>
          <a:off x="481013" y="692150"/>
          <a:ext cx="81184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8" name="Document" r:id="rId5" imgW="8131972" imgH="792339" progId="Word.Document.12">
                  <p:embed/>
                </p:oleObj>
              </mc:Choice>
              <mc:Fallback>
                <p:oleObj name="Document" r:id="rId5" imgW="8131972" imgH="7923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013" y="692150"/>
                        <a:ext cx="8118475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78793" y="1412776"/>
            <a:ext cx="11377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注意点：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下标相同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而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上标差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的两个组合数之和，等于下标比原下标多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而上标与大的相同的一个组合数；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体现了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含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与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不含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的分类思想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7" action="ppaction://hlinksldjump"/>
            <a:extLst>
              <a:ext uri="{FF2B5EF4-FFF2-40B4-BE49-F238E27FC236}">
                <a16:creationId xmlns:a16="http://schemas.microsoft.com/office/drawing/2014/main" id="{D34A8F1D-8230-4B67-A6D2-B2F46228787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16632"/>
            <a:ext cx="950585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7" action="ppaction://hlinksldjump"/>
            <a:extLst>
              <a:ext uri="{FF2B5EF4-FFF2-40B4-BE49-F238E27FC236}">
                <a16:creationId xmlns:a16="http://schemas.microsoft.com/office/drawing/2014/main" id="{EE8DAC5C-1B7D-4F21-BEE8-E3E78C4452F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9024" y="1628800"/>
            <a:ext cx="986509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同下标的相邻组合数的和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下标加一、上标较大的组合数</a:t>
            </a:r>
          </a:p>
        </p:txBody>
      </p:sp>
    </p:spTree>
    <p:extLst>
      <p:ext uri="{BB962C8B-B14F-4D97-AF65-F5344CB8AC3E}">
        <p14:creationId xmlns:p14="http://schemas.microsoft.com/office/powerpoint/2010/main" val="24651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1490826"/>
            <a:ext cx="11305256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A.1         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B.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          D.0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13756"/>
              </p:ext>
            </p:extLst>
          </p:nvPr>
        </p:nvGraphicFramePr>
        <p:xfrm>
          <a:off x="407368" y="2275087"/>
          <a:ext cx="11201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57" name="文档" r:id="rId4" imgW="11212887" imgH="1524719" progId="Word.Document.12">
                  <p:embed/>
                </p:oleObj>
              </mc:Choice>
              <mc:Fallback>
                <p:oleObj name="文档" r:id="rId4" imgW="11212887" imgH="15247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368" y="2275087"/>
                        <a:ext cx="11201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95951"/>
              </p:ext>
            </p:extLst>
          </p:nvPr>
        </p:nvGraphicFramePr>
        <p:xfrm>
          <a:off x="509067" y="828629"/>
          <a:ext cx="81295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58" name="文档" r:id="rId6" imgW="8128922" imgH="972414" progId="Word.Document.12">
                  <p:embed/>
                </p:oleObj>
              </mc:Choice>
              <mc:Fallback>
                <p:oleObj name="文档" r:id="rId6" imgW="8128922" imgH="9724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067" y="828629"/>
                        <a:ext cx="8129587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9"/>
          <p:cNvSpPr txBox="1"/>
          <p:nvPr/>
        </p:nvSpPr>
        <p:spPr>
          <a:xfrm>
            <a:off x="5309095" y="149204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sp>
        <p:nvSpPr>
          <p:cNvPr id="7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8" action="ppaction://hlinksldjump"/>
            <a:extLst>
              <a:ext uri="{FF2B5EF4-FFF2-40B4-BE49-F238E27FC236}">
                <a16:creationId xmlns:a16="http://schemas.microsoft.com/office/drawing/2014/main" id="{AED88E0C-7368-4689-804F-3FAB88A9125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16632"/>
            <a:ext cx="950585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46292D8-8A35-4DF4-8303-2185D5022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033782"/>
              </p:ext>
            </p:extLst>
          </p:nvPr>
        </p:nvGraphicFramePr>
        <p:xfrm>
          <a:off x="435943" y="3323833"/>
          <a:ext cx="9421812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59" name="文档" r:id="rId9" imgW="9421504" imgH="1549879" progId="Word.Document.12">
                  <p:embed/>
                </p:oleObj>
              </mc:Choice>
              <mc:Fallback>
                <p:oleObj name="文档" r:id="rId9" imgW="9421504" imgH="1549879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943" y="3323833"/>
                        <a:ext cx="9421812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9">
            <a:extLst>
              <a:ext uri="{FF2B5EF4-FFF2-40B4-BE49-F238E27FC236}">
                <a16:creationId xmlns:a16="http://schemas.microsoft.com/office/drawing/2014/main" id="{169ECFFF-FCC9-41B0-8572-5A0179A414BB}"/>
              </a:ext>
            </a:extLst>
          </p:cNvPr>
          <p:cNvSpPr txBox="1"/>
          <p:nvPr/>
        </p:nvSpPr>
        <p:spPr>
          <a:xfrm>
            <a:off x="6587258" y="389989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00C029A-D43D-41F3-AEE3-CAAC10AD7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94847"/>
              </p:ext>
            </p:extLst>
          </p:nvPr>
        </p:nvGraphicFramePr>
        <p:xfrm>
          <a:off x="435943" y="4702698"/>
          <a:ext cx="111728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60" name="文档" r:id="rId11" imgW="11184435" imgH="1597684" progId="Word.Document.12">
                  <p:embed/>
                </p:oleObj>
              </mc:Choice>
              <mc:Fallback>
                <p:oleObj name="文档" r:id="rId11" imgW="11184435" imgH="1597684" progId="Word.Documen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943" y="4702698"/>
                        <a:ext cx="1117282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7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879983"/>
              </p:ext>
            </p:extLst>
          </p:nvPr>
        </p:nvGraphicFramePr>
        <p:xfrm>
          <a:off x="466725" y="907182"/>
          <a:ext cx="112680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682" name="文档" r:id="rId4" imgW="11279875" imgH="979458" progId="Word.Document.12">
                  <p:embed/>
                </p:oleObj>
              </mc:Choice>
              <mc:Fallback>
                <p:oleObj name="文档" r:id="rId4" imgW="11279875" imgH="9794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725" y="907182"/>
                        <a:ext cx="1126807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702112"/>
              </p:ext>
            </p:extLst>
          </p:nvPr>
        </p:nvGraphicFramePr>
        <p:xfrm>
          <a:off x="466725" y="1915294"/>
          <a:ext cx="111728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683" name="文档" r:id="rId6" imgW="11184435" imgH="1017558" progId="Word.Document.12">
                  <p:embed/>
                </p:oleObj>
              </mc:Choice>
              <mc:Fallback>
                <p:oleObj name="文档" r:id="rId6" imgW="11184435" imgH="10175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6725" y="1915294"/>
                        <a:ext cx="111728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439676"/>
              </p:ext>
            </p:extLst>
          </p:nvPr>
        </p:nvGraphicFramePr>
        <p:xfrm>
          <a:off x="466725" y="2851398"/>
          <a:ext cx="111728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684" name="文档" r:id="rId8" imgW="11184435" imgH="1016120" progId="Word.Document.12">
                  <p:embed/>
                </p:oleObj>
              </mc:Choice>
              <mc:Fallback>
                <p:oleObj name="文档" r:id="rId8" imgW="11184435" imgH="1016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851398"/>
                        <a:ext cx="111728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07368" y="3480306"/>
            <a:ext cx="5960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39346"/>
              </p:ext>
            </p:extLst>
          </p:nvPr>
        </p:nvGraphicFramePr>
        <p:xfrm>
          <a:off x="466725" y="4075534"/>
          <a:ext cx="111728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685" name="文档" r:id="rId10" imgW="11184435" imgH="1014323" progId="Word.Document.12">
                  <p:embed/>
                </p:oleObj>
              </mc:Choice>
              <mc:Fallback>
                <p:oleObj name="文档" r:id="rId10" imgW="11184435" imgH="1014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6725" y="4075534"/>
                        <a:ext cx="111728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2" action="ppaction://hlinksldjump"/>
            <a:extLst>
              <a:ext uri="{FF2B5EF4-FFF2-40B4-BE49-F238E27FC236}">
                <a16:creationId xmlns:a16="http://schemas.microsoft.com/office/drawing/2014/main" id="{17B32787-D617-4530-A8C3-EEBB6306A76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16632"/>
            <a:ext cx="950585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04437"/>
              </p:ext>
            </p:extLst>
          </p:nvPr>
        </p:nvGraphicFramePr>
        <p:xfrm>
          <a:off x="504825" y="788318"/>
          <a:ext cx="111442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849" name="文档" r:id="rId4" imgW="11155983" imgH="1169598" progId="Word.Document.12">
                  <p:embed/>
                </p:oleObj>
              </mc:Choice>
              <mc:Fallback>
                <p:oleObj name="文档" r:id="rId4" imgW="11155983" imgH="11695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825" y="788318"/>
                        <a:ext cx="1114425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9376" y="1561986"/>
            <a:ext cx="8352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A.12           B.13           C.14          D.15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3685828" y="156885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51569"/>
              </p:ext>
            </p:extLst>
          </p:nvPr>
        </p:nvGraphicFramePr>
        <p:xfrm>
          <a:off x="479376" y="2503611"/>
          <a:ext cx="921226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850" name="文档" r:id="rId6" imgW="9211898" imgH="1141203" progId="Word.Document.12">
                  <p:embed/>
                </p:oleObj>
              </mc:Choice>
              <mc:Fallback>
                <p:oleObj name="文档" r:id="rId6" imgW="9211898" imgH="1141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376" y="2503611"/>
                        <a:ext cx="9212262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8" action="ppaction://hlinksldjump"/>
            <a:extLst>
              <a:ext uri="{FF2B5EF4-FFF2-40B4-BE49-F238E27FC236}">
                <a16:creationId xmlns:a16="http://schemas.microsoft.com/office/drawing/2014/main" id="{F899864E-BAA5-414F-B202-0737E61D232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16632"/>
            <a:ext cx="950585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C7A70DC-B0A8-48CE-ACE4-18F6FF38C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83600"/>
              </p:ext>
            </p:extLst>
          </p:nvPr>
        </p:nvGraphicFramePr>
        <p:xfrm>
          <a:off x="452487" y="3267819"/>
          <a:ext cx="111442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851" name="文档" r:id="rId9" imgW="11155983" imgH="1454989" progId="Word.Document.12">
                  <p:embed/>
                </p:oleObj>
              </mc:Choice>
              <mc:Fallback>
                <p:oleObj name="文档" r:id="rId9" imgW="11155983" imgH="1454989" progId="Word.Documen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487" y="3267819"/>
                        <a:ext cx="111442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9">
            <a:extLst>
              <a:ext uri="{FF2B5EF4-FFF2-40B4-BE49-F238E27FC236}">
                <a16:creationId xmlns:a16="http://schemas.microsoft.com/office/drawing/2014/main" id="{1660E0F0-9C0B-4E3D-850E-92C7A9363831}"/>
              </a:ext>
            </a:extLst>
          </p:cNvPr>
          <p:cNvSpPr txBox="1"/>
          <p:nvPr/>
        </p:nvSpPr>
        <p:spPr>
          <a:xfrm>
            <a:off x="2352204" y="3760698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4199DFE-2819-4C9D-A947-4777980D4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558552"/>
              </p:ext>
            </p:extLst>
          </p:nvPr>
        </p:nvGraphicFramePr>
        <p:xfrm>
          <a:off x="427038" y="4653136"/>
          <a:ext cx="112220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852" name="文档" r:id="rId11" imgW="11222611" imgH="1587979" progId="Word.Document.12">
                  <p:embed/>
                </p:oleObj>
              </mc:Choice>
              <mc:Fallback>
                <p:oleObj name="文档" r:id="rId11" imgW="11222611" imgH="1587979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7038" y="4653136"/>
                        <a:ext cx="11222037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返回">
            <a:hlinkClick r:id="rId13" action="ppaction://hlinksldjump"/>
            <a:extLst>
              <a:ext uri="{FF2B5EF4-FFF2-40B4-BE49-F238E27FC236}">
                <a16:creationId xmlns:a16="http://schemas.microsoft.com/office/drawing/2014/main" id="{8AD3B507-BE79-4A42-9ABD-84920CD0CD7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60" y="8775939"/>
            <a:ext cx="952502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801" y="598314"/>
            <a:ext cx="112332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在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名内科医生和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名外科医生中，现要组成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人医疗小组送医下乡，依下列条件各有多少种选派方法？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名内科医生和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名外科医生；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415270"/>
              </p:ext>
            </p:extLst>
          </p:nvPr>
        </p:nvGraphicFramePr>
        <p:xfrm>
          <a:off x="552450" y="2905125"/>
          <a:ext cx="111537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274" name="文档" r:id="rId4" imgW="11165347" imgH="1604154" progId="Word.Document.12">
                  <p:embed/>
                </p:oleObj>
              </mc:Choice>
              <mc:Fallback>
                <p:oleObj name="文档" r:id="rId4" imgW="11165347" imgH="16041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50" y="2905125"/>
                        <a:ext cx="1115377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6" action="ppaction://hlinksldjump"/>
            <a:extLst>
              <a:ext uri="{FF2B5EF4-FFF2-40B4-BE49-F238E27FC236}">
                <a16:creationId xmlns:a16="http://schemas.microsoft.com/office/drawing/2014/main" id="{7048A769-F7CE-4D32-B514-43B94B9E53A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06828"/>
            <a:ext cx="936183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三、组合数在实际问题中的简单应用</a:t>
            </a:r>
          </a:p>
        </p:txBody>
      </p:sp>
    </p:spTree>
    <p:extLst>
      <p:ext uri="{BB962C8B-B14F-4D97-AF65-F5344CB8AC3E}">
        <p14:creationId xmlns:p14="http://schemas.microsoft.com/office/powerpoint/2010/main" val="185275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801" y="598314"/>
            <a:ext cx="11233248" cy="195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在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名内科医生和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名外科医生中，现要组成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人医疗小组送医下乡，依下列条件各有多少种选派方法？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既有内科医生，又有外科医生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4" action="ppaction://hlinksldjump"/>
            <a:extLst>
              <a:ext uri="{FF2B5EF4-FFF2-40B4-BE49-F238E27FC236}">
                <a16:creationId xmlns:a16="http://schemas.microsoft.com/office/drawing/2014/main" id="{7048A769-F7CE-4D32-B514-43B94B9E53A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06828"/>
            <a:ext cx="936183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三、组合数在实际问题中的简单应用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F8B4519-BCA4-4B49-8237-B1A121398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082050"/>
              </p:ext>
            </p:extLst>
          </p:nvPr>
        </p:nvGraphicFramePr>
        <p:xfrm>
          <a:off x="552370" y="4797152"/>
          <a:ext cx="11153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52" name="文档" r:id="rId5" imgW="11165347" imgH="889240" progId="Word.Document.12">
                  <p:embed/>
                </p:oleObj>
              </mc:Choice>
              <mc:Fallback>
                <p:oleObj name="文档" r:id="rId5" imgW="11165347" imgH="889240" progId="Word.Documen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370" y="4797152"/>
                        <a:ext cx="1115377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20B6839-AAF1-411A-A91D-0FA32DB04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929207"/>
              </p:ext>
            </p:extLst>
          </p:nvPr>
        </p:nvGraphicFramePr>
        <p:xfrm>
          <a:off x="552370" y="2780928"/>
          <a:ext cx="11107737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53" name="文档" r:id="rId7" imgW="11108083" imgH="2244306" progId="Word.Document.12">
                  <p:embed/>
                </p:oleObj>
              </mc:Choice>
              <mc:Fallback>
                <p:oleObj name="文档" r:id="rId7" imgW="11108083" imgH="2244306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370" y="2780928"/>
                        <a:ext cx="11107737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0698F7E-F43D-45D0-A700-3AF544A69EC9}"/>
              </a:ext>
            </a:extLst>
          </p:cNvPr>
          <p:cNvSpPr/>
          <p:nvPr/>
        </p:nvSpPr>
        <p:spPr>
          <a:xfrm>
            <a:off x="469733" y="5565966"/>
            <a:ext cx="1131904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反思感悟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在分类与分步时，一定要注意有无重复和遗漏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5584" y="535757"/>
            <a:ext cx="11319048" cy="195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跟踪训练</a:t>
            </a:r>
            <a:r>
              <a:rPr lang="en-US" altLang="zh-CN" sz="28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某市工商局对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种商品进行抽样检查，鉴定结果有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种假货，现从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种商品中选取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恰有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种假货在内的不同取法有多少种？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790703"/>
              </p:ext>
            </p:extLst>
          </p:nvPr>
        </p:nvGraphicFramePr>
        <p:xfrm>
          <a:off x="571500" y="2844162"/>
          <a:ext cx="112109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46" name="文档" r:id="rId4" imgW="11222611" imgH="1683229" progId="Word.Document.12">
                  <p:embed/>
                </p:oleObj>
              </mc:Choice>
              <mc:Fallback>
                <p:oleObj name="文档" r:id="rId4" imgW="11222611" imgH="1683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2844162"/>
                        <a:ext cx="1121092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65584" y="4140306"/>
            <a:ext cx="113190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所以恰有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种假货在内的不同取法有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2 100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6" action="ppaction://hlinksldjump"/>
            <a:extLst>
              <a:ext uri="{FF2B5EF4-FFF2-40B4-BE49-F238E27FC236}">
                <a16:creationId xmlns:a16="http://schemas.microsoft.com/office/drawing/2014/main" id="{282EE00F-B4DF-4C25-BC0C-D05EC67BECC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06828"/>
            <a:ext cx="936183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三、组合数在实际问题中的简单应用</a:t>
            </a:r>
          </a:p>
        </p:txBody>
      </p:sp>
    </p:spTree>
    <p:extLst>
      <p:ext uri="{BB962C8B-B14F-4D97-AF65-F5344CB8AC3E}">
        <p14:creationId xmlns:p14="http://schemas.microsoft.com/office/powerpoint/2010/main" val="14317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5584" y="535757"/>
            <a:ext cx="11319048" cy="195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跟踪训练</a:t>
            </a:r>
            <a:r>
              <a:rPr lang="en-US" altLang="zh-CN" sz="28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某市工商局对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种商品进行抽样检查，鉴定结果有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种假货，现从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种商品中选取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恰有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种假货在内的不同取法有多少种？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4" action="ppaction://hlinksldjump"/>
            <a:extLst>
              <a:ext uri="{FF2B5EF4-FFF2-40B4-BE49-F238E27FC236}">
                <a16:creationId xmlns:a16="http://schemas.microsoft.com/office/drawing/2014/main" id="{282EE00F-B4DF-4C25-BC0C-D05EC67BECC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06828"/>
            <a:ext cx="936183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三、组合数在实际问题中的简单应用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711E61-58D9-46F8-89E4-A21D5A0D6C69}"/>
              </a:ext>
            </a:extLst>
          </p:cNvPr>
          <p:cNvSpPr/>
          <p:nvPr/>
        </p:nvSpPr>
        <p:spPr>
          <a:xfrm>
            <a:off x="465584" y="2534792"/>
            <a:ext cx="11319048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至少有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种假货在内的不同取法有多少种？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CEAE69D-EDED-4FE9-8B7A-FD0F52A07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093417"/>
              </p:ext>
            </p:extLst>
          </p:nvPr>
        </p:nvGraphicFramePr>
        <p:xfrm>
          <a:off x="514350" y="3326880"/>
          <a:ext cx="111633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69" name="文档" r:id="rId5" imgW="11175071" imgH="2069980" progId="Word.Document.12">
                  <p:embed/>
                </p:oleObj>
              </mc:Choice>
              <mc:Fallback>
                <p:oleObj name="文档" r:id="rId5" imgW="11175071" imgH="2069980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3326880"/>
                        <a:ext cx="11163300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2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5584" y="535757"/>
            <a:ext cx="11319048" cy="195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跟踪训练</a:t>
            </a:r>
            <a:r>
              <a:rPr lang="en-US" altLang="zh-CN" sz="28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某市工商局对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种商品进行抽样检查，鉴定结果有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种假货，现从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种商品中选取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恰有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种假货在内的不同取法有多少种？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4" action="ppaction://hlinksldjump"/>
            <a:extLst>
              <a:ext uri="{FF2B5EF4-FFF2-40B4-BE49-F238E27FC236}">
                <a16:creationId xmlns:a16="http://schemas.microsoft.com/office/drawing/2014/main" id="{282EE00F-B4DF-4C25-BC0C-D05EC67BECC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06828"/>
            <a:ext cx="936183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三、组合数在实际问题中的简单应用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711E61-58D9-46F8-89E4-A21D5A0D6C69}"/>
              </a:ext>
            </a:extLst>
          </p:cNvPr>
          <p:cNvSpPr/>
          <p:nvPr/>
        </p:nvSpPr>
        <p:spPr>
          <a:xfrm>
            <a:off x="465584" y="2534792"/>
            <a:ext cx="11319048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至少有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种假货在内的不同取法有多少种？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93700-5ACD-4CC2-A9CF-30689778D16D}"/>
              </a:ext>
            </a:extLst>
          </p:cNvPr>
          <p:cNvSpPr/>
          <p:nvPr/>
        </p:nvSpPr>
        <p:spPr>
          <a:xfrm>
            <a:off x="467565" y="3252268"/>
            <a:ext cx="11319048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至多有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种假货在内的不同取法有多少种？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5D51A6A-6934-443C-87F1-C546C8E1E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530706"/>
              </p:ext>
            </p:extLst>
          </p:nvPr>
        </p:nvGraphicFramePr>
        <p:xfrm>
          <a:off x="621332" y="4176718"/>
          <a:ext cx="111633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00" name="Document" r:id="rId5" imgW="11165268" imgH="2076212" progId="Word.Document.12">
                  <p:embed/>
                </p:oleObj>
              </mc:Choice>
              <mc:Fallback>
                <p:oleObj name="Document" r:id="rId5" imgW="11165268" imgH="2076212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332" y="4176718"/>
                        <a:ext cx="11163300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6B4B61B-EE28-45B4-A51C-C624C122D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16824"/>
              </p:ext>
            </p:extLst>
          </p:nvPr>
        </p:nvGraphicFramePr>
        <p:xfrm>
          <a:off x="7754165" y="4204777"/>
          <a:ext cx="81295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01" name="文档" r:id="rId7" imgW="8128922" imgH="657767" progId="Word.Document.12">
                  <p:embed/>
                </p:oleObj>
              </mc:Choice>
              <mc:Fallback>
                <p:oleObj name="文档" r:id="rId7" imgW="8128922" imgH="657767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54165" y="4204777"/>
                        <a:ext cx="812958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45337E7-E78C-471B-994E-563DDBC4DF70}"/>
              </a:ext>
            </a:extLst>
          </p:cNvPr>
          <p:cNvSpPr/>
          <p:nvPr/>
        </p:nvSpPr>
        <p:spPr>
          <a:xfrm>
            <a:off x="467565" y="4708833"/>
            <a:ext cx="11319048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所以至多有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种假货在内的不同的取法有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6 090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7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7368" y="2087505"/>
            <a:ext cx="11377264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A.11         B.12          C.13         D.14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1756470" y="209627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230731"/>
              </p:ext>
            </p:extLst>
          </p:nvPr>
        </p:nvGraphicFramePr>
        <p:xfrm>
          <a:off x="479376" y="1438767"/>
          <a:ext cx="81295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38" name="文档" r:id="rId3" imgW="8128922" imgH="810225" progId="Word.Document.12">
                  <p:embed/>
                </p:oleObj>
              </mc:Choice>
              <mc:Fallback>
                <p:oleObj name="文档" r:id="rId3" imgW="8128922" imgH="810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376" y="1438767"/>
                        <a:ext cx="8129587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2548"/>
              </p:ext>
            </p:extLst>
          </p:nvPr>
        </p:nvGraphicFramePr>
        <p:xfrm>
          <a:off x="479376" y="3025125"/>
          <a:ext cx="107743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39" name="文档" r:id="rId5" imgW="10774585" imgH="893912" progId="Word.Document.12">
                  <p:embed/>
                </p:oleObj>
              </mc:Choice>
              <mc:Fallback>
                <p:oleObj name="文档" r:id="rId5" imgW="10774585" imgH="893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376" y="3025125"/>
                        <a:ext cx="10774362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975798"/>
              </p:ext>
            </p:extLst>
          </p:nvPr>
        </p:nvGraphicFramePr>
        <p:xfrm>
          <a:off x="479376" y="3831381"/>
          <a:ext cx="107743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40" name="文档" r:id="rId7" imgW="10774585" imgH="892475" progId="Word.Document.12">
                  <p:embed/>
                </p:oleObj>
              </mc:Choice>
              <mc:Fallback>
                <p:oleObj name="文档" r:id="rId7" imgW="10774585" imgH="892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376" y="3831381"/>
                        <a:ext cx="10774362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3570"/>
              </p:ext>
            </p:extLst>
          </p:nvPr>
        </p:nvGraphicFramePr>
        <p:xfrm>
          <a:off x="479376" y="4551461"/>
          <a:ext cx="107743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41" name="文档" r:id="rId9" imgW="10774585" imgH="890677" progId="Word.Document.12">
                  <p:embed/>
                </p:oleObj>
              </mc:Choice>
              <mc:Fallback>
                <p:oleObj name="文档" r:id="rId9" imgW="10774585" imgH="890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9376" y="4551461"/>
                        <a:ext cx="10774362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AD29268-9CFD-47F9-9F7F-D0E74E84E5F5}"/>
              </a:ext>
            </a:extLst>
          </p:cNvPr>
          <p:cNvSpPr txBox="1"/>
          <p:nvPr/>
        </p:nvSpPr>
        <p:spPr>
          <a:xfrm>
            <a:off x="2135560" y="97538"/>
            <a:ext cx="677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4520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76" y="605587"/>
            <a:ext cx="11305256" cy="13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注意点：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en-US" altLang="zh-CN" sz="2800" kern="100" dirty="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dirty="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dirty="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*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0434" y="2355403"/>
          <a:ext cx="94599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42" name="Document" r:id="rId4" imgW="9451382" imgH="1248107" progId="Word.Document.12">
                  <p:embed/>
                </p:oleObj>
              </mc:Choice>
              <mc:Fallback>
                <p:oleObj name="Document" r:id="rId4" imgW="9451382" imgH="1248107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434" y="2355403"/>
                        <a:ext cx="9459912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92574" y="1945407"/>
          <a:ext cx="481647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43" name="文档" r:id="rId6" imgW="4815960" imgH="1220904" progId="Word.Document.12">
                  <p:embed/>
                </p:oleObj>
              </mc:Choice>
              <mc:Fallback>
                <p:oleObj name="文档" r:id="rId6" imgW="4815960" imgH="1220904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2574" y="1945407"/>
                        <a:ext cx="4816475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70434" y="3406948"/>
          <a:ext cx="94599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44" name="文档" r:id="rId8" imgW="9459680" imgH="1309418" progId="Word.Document.12">
                  <p:embed/>
                </p:oleObj>
              </mc:Choice>
              <mc:Fallback>
                <p:oleObj name="文档" r:id="rId8" imgW="9459680" imgH="1309418" progId="Word.Documen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0434" y="3406948"/>
                        <a:ext cx="9459912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0" action="ppaction://hlinksldjump"/>
            <a:extLst>
              <a:ext uri="{FF2B5EF4-FFF2-40B4-BE49-F238E27FC236}">
                <a16:creationId xmlns:a16="http://schemas.microsoft.com/office/drawing/2014/main" id="{85B03A19-82CD-432E-BCC1-17B13D4C494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27300"/>
            <a:ext cx="950585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二、利用组合数公式化简、求值与证明</a:t>
            </a:r>
          </a:p>
        </p:txBody>
      </p:sp>
    </p:spTree>
    <p:extLst>
      <p:ext uri="{BB962C8B-B14F-4D97-AF65-F5344CB8AC3E}">
        <p14:creationId xmlns:p14="http://schemas.microsoft.com/office/powerpoint/2010/main" val="17245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7368" y="823789"/>
            <a:ext cx="11187139" cy="195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把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名同学分到甲、乙、丙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个小组，若甲组至少两人，乙、丙组至少各一人，则不同的分配方案有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A.80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B.120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C.140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D.50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种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263352" y="2140114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11696"/>
              </p:ext>
            </p:extLst>
          </p:nvPr>
        </p:nvGraphicFramePr>
        <p:xfrm>
          <a:off x="479376" y="2694416"/>
          <a:ext cx="1115536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0" name="文档" r:id="rId3" imgW="11155983" imgH="1664179" progId="Word.Document.12">
                  <p:embed/>
                </p:oleObj>
              </mc:Choice>
              <mc:Fallback>
                <p:oleObj name="文档" r:id="rId3" imgW="11155983" imgH="1664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376" y="2694416"/>
                        <a:ext cx="11155362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88429"/>
              </p:ext>
            </p:extLst>
          </p:nvPr>
        </p:nvGraphicFramePr>
        <p:xfrm>
          <a:off x="479376" y="4015340"/>
          <a:ext cx="1115536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1" name="文档" r:id="rId5" imgW="11155983" imgH="1660944" progId="Word.Document.12">
                  <p:embed/>
                </p:oleObj>
              </mc:Choice>
              <mc:Fallback>
                <p:oleObj name="文档" r:id="rId5" imgW="11155983" imgH="1660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376" y="4015340"/>
                        <a:ext cx="11155362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240731"/>
              </p:ext>
            </p:extLst>
          </p:nvPr>
        </p:nvGraphicFramePr>
        <p:xfrm>
          <a:off x="476250" y="5196043"/>
          <a:ext cx="1114425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2" name="文档" r:id="rId7" imgW="11155983" imgH="1658069" progId="Word.Document.12">
                  <p:embed/>
                </p:oleObj>
              </mc:Choice>
              <mc:Fallback>
                <p:oleObj name="文档" r:id="rId7" imgW="11155983" imgH="16580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5196043"/>
                        <a:ext cx="11144250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07368" y="6300546"/>
            <a:ext cx="11187139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故共有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30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30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80(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不同的分配方案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AF4379-4405-470F-A910-F695DEAB5FA7}"/>
              </a:ext>
            </a:extLst>
          </p:cNvPr>
          <p:cNvSpPr txBox="1"/>
          <p:nvPr/>
        </p:nvSpPr>
        <p:spPr>
          <a:xfrm>
            <a:off x="2135560" y="97538"/>
            <a:ext cx="677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18061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32788"/>
              </p:ext>
            </p:extLst>
          </p:nvPr>
        </p:nvGraphicFramePr>
        <p:xfrm>
          <a:off x="448022" y="1199406"/>
          <a:ext cx="8124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50" name="文档" r:id="rId3" imgW="8128922" imgH="934210" progId="Word.Document.12">
                  <p:embed/>
                </p:oleObj>
              </mc:Choice>
              <mc:Fallback>
                <p:oleObj name="文档" r:id="rId3" imgW="8128922" imgH="934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022" y="1199406"/>
                        <a:ext cx="81248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05182"/>
              </p:ext>
            </p:extLst>
          </p:nvPr>
        </p:nvGraphicFramePr>
        <p:xfrm>
          <a:off x="4564782" y="1108348"/>
          <a:ext cx="901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51" name="文档" r:id="rId5" imgW="901935" imgH="801196" progId="Word.Document.12">
                  <p:embed/>
                </p:oleObj>
              </mc:Choice>
              <mc:Fallback>
                <p:oleObj name="文档" r:id="rId5" imgW="901935" imgH="80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4782" y="1108348"/>
                        <a:ext cx="901700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25424"/>
              </p:ext>
            </p:extLst>
          </p:nvPr>
        </p:nvGraphicFramePr>
        <p:xfrm>
          <a:off x="448022" y="2164085"/>
          <a:ext cx="8124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52" name="文档" r:id="rId7" imgW="8128922" imgH="934570" progId="Word.Document.12">
                  <p:embed/>
                </p:oleObj>
              </mc:Choice>
              <mc:Fallback>
                <p:oleObj name="文档" r:id="rId7" imgW="8128922" imgH="934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022" y="2164085"/>
                        <a:ext cx="81248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70877"/>
              </p:ext>
            </p:extLst>
          </p:nvPr>
        </p:nvGraphicFramePr>
        <p:xfrm>
          <a:off x="447675" y="2956173"/>
          <a:ext cx="8239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53" name="文档" r:id="rId9" imgW="8243363" imgH="934210" progId="Word.Document.12">
                  <p:embed/>
                </p:oleObj>
              </mc:Choice>
              <mc:Fallback>
                <p:oleObj name="文档" r:id="rId9" imgW="8243363" imgH="934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675" y="2956173"/>
                        <a:ext cx="82391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238795"/>
              </p:ext>
            </p:extLst>
          </p:nvPr>
        </p:nvGraphicFramePr>
        <p:xfrm>
          <a:off x="447675" y="3719686"/>
          <a:ext cx="8239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54" name="文档" r:id="rId11" imgW="8243363" imgH="934570" progId="Word.Document.12">
                  <p:embed/>
                </p:oleObj>
              </mc:Choice>
              <mc:Fallback>
                <p:oleObj name="文档" r:id="rId11" imgW="8243363" imgH="934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675" y="3719686"/>
                        <a:ext cx="82391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26E07EF-FC47-4767-B628-D52D251F527B}"/>
              </a:ext>
            </a:extLst>
          </p:cNvPr>
          <p:cNvSpPr txBox="1"/>
          <p:nvPr/>
        </p:nvSpPr>
        <p:spPr>
          <a:xfrm>
            <a:off x="2135560" y="97538"/>
            <a:ext cx="677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180774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1556792"/>
            <a:ext cx="12190413" cy="127034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22083"/>
              </p:ext>
            </p:extLst>
          </p:nvPr>
        </p:nvGraphicFramePr>
        <p:xfrm>
          <a:off x="479376" y="821044"/>
          <a:ext cx="81295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87" name="文档" r:id="rId4" imgW="8128922" imgH="924839" progId="Word.Document.12">
                  <p:embed/>
                </p:oleObj>
              </mc:Choice>
              <mc:Fallback>
                <p:oleObj name="文档" r:id="rId4" imgW="8128922" imgH="9248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376" y="821044"/>
                        <a:ext cx="812958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返回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094453" y="639134"/>
            <a:ext cx="8383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190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092361"/>
              </p:ext>
            </p:extLst>
          </p:nvPr>
        </p:nvGraphicFramePr>
        <p:xfrm>
          <a:off x="476250" y="1686694"/>
          <a:ext cx="81248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88" name="文档" r:id="rId8" imgW="8128922" imgH="1241648" progId="Word.Document.12">
                  <p:embed/>
                </p:oleObj>
              </mc:Choice>
              <mc:Fallback>
                <p:oleObj name="文档" r:id="rId8" imgW="8128922" imgH="1241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250" y="1686694"/>
                        <a:ext cx="812482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062874"/>
              </p:ext>
            </p:extLst>
          </p:nvPr>
        </p:nvGraphicFramePr>
        <p:xfrm>
          <a:off x="476250" y="3369171"/>
          <a:ext cx="8124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89" name="文档" r:id="rId10" imgW="8128922" imgH="926641" progId="Word.Document.12">
                  <p:embed/>
                </p:oleObj>
              </mc:Choice>
              <mc:Fallback>
                <p:oleObj name="文档" r:id="rId10" imgW="8128922" imgH="9266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6250" y="3369171"/>
                        <a:ext cx="812482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584347" y="3212976"/>
            <a:ext cx="1360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161 700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257101"/>
              </p:ext>
            </p:extLst>
          </p:nvPr>
        </p:nvGraphicFramePr>
        <p:xfrm>
          <a:off x="476250" y="4422998"/>
          <a:ext cx="81248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90" name="文档" r:id="rId12" imgW="8128922" imgH="1242730" progId="Word.Document.12">
                  <p:embed/>
                </p:oleObj>
              </mc:Choice>
              <mc:Fallback>
                <p:oleObj name="文档" r:id="rId12" imgW="8128922" imgH="12427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6250" y="4422998"/>
                        <a:ext cx="812482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D63C65F1-41A1-4178-A853-195E02C83FDC}"/>
              </a:ext>
            </a:extLst>
          </p:cNvPr>
          <p:cNvSpPr txBox="1"/>
          <p:nvPr/>
        </p:nvSpPr>
        <p:spPr>
          <a:xfrm>
            <a:off x="2135560" y="97538"/>
            <a:ext cx="677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11636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6" action="ppaction://hlinksldjump"/>
            <a:extLst>
              <a:ext uri="{FF2B5EF4-FFF2-40B4-BE49-F238E27FC236}">
                <a16:creationId xmlns:a16="http://schemas.microsoft.com/office/drawing/2014/main" id="{B87D01D3-242C-304D-9598-F167EE34C8F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4646" y="3429048"/>
            <a:ext cx="828171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7" action="ppaction://hlinksldjump"/>
            <a:extLst>
              <a:ext uri="{FF2B5EF4-FFF2-40B4-BE49-F238E27FC236}">
                <a16:creationId xmlns:a16="http://schemas.microsoft.com/office/drawing/2014/main" id="{B87D01D3-242C-304D-9598-F167EE34C8F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4646" y="4221136"/>
            <a:ext cx="950585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8" action="ppaction://hlinksldjump"/>
            <a:extLst>
              <a:ext uri="{FF2B5EF4-FFF2-40B4-BE49-F238E27FC236}">
                <a16:creationId xmlns:a16="http://schemas.microsoft.com/office/drawing/2014/main" id="{B87D01D3-242C-304D-9598-F167EE34C8F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4646" y="5013224"/>
            <a:ext cx="936183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三、组合数在实际问题中的简单应用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A3D923-F1DB-4954-8046-7AE34BF3BBFA}"/>
              </a:ext>
            </a:extLst>
          </p:cNvPr>
          <p:cNvSpPr/>
          <p:nvPr/>
        </p:nvSpPr>
        <p:spPr>
          <a:xfrm>
            <a:off x="407368" y="980728"/>
            <a:ext cx="11209337" cy="2223358"/>
          </a:xfrm>
          <a:prstGeom prst="rect">
            <a:avLst/>
          </a:prstGeom>
          <a:solidFill>
            <a:srgbClr val="2894BA">
              <a:alpha val="85000"/>
            </a:srgbClr>
          </a:solid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C5EBFF-2456-4F93-9497-148944D98D9F}"/>
              </a:ext>
            </a:extLst>
          </p:cNvPr>
          <p:cNvSpPr txBox="1"/>
          <p:nvPr/>
        </p:nvSpPr>
        <p:spPr>
          <a:xfrm>
            <a:off x="950042" y="1891397"/>
            <a:ext cx="10475320" cy="9047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1218321">
              <a:lnSpc>
                <a:spcPct val="130000"/>
              </a:lnSpc>
              <a:tabLst>
                <a:tab pos="2249990" algn="l"/>
              </a:tabLst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课时　组合数的性质</a:t>
            </a:r>
            <a:endParaRPr lang="zh-CN" altLang="zh-CN" sz="4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0C2EAF-DCFC-4652-AA3A-E6A80A586AB7}"/>
              </a:ext>
            </a:extLst>
          </p:cNvPr>
          <p:cNvSpPr/>
          <p:nvPr/>
        </p:nvSpPr>
        <p:spPr>
          <a:xfrm>
            <a:off x="950042" y="1341271"/>
            <a:ext cx="7811023" cy="46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>
                <a:solidFill>
                  <a:schemeClr val="bg1"/>
                </a:solidFill>
                <a:latin typeface="Microsoft YaHei" panose="020B0503020204020204" pitchFamily="34" charset="-122"/>
                <a:cs typeface="Times New Roman" pitchFamily="18" charset="0"/>
              </a:rPr>
              <a:t>第</a:t>
            </a:r>
            <a:r>
              <a:rPr lang="zh-CN" altLang="en-US" sz="2400">
                <a:solidFill>
                  <a:schemeClr val="bg1"/>
                </a:solidFill>
                <a:latin typeface="Microsoft YaHei" panose="020B0503020204020204" pitchFamily="34" charset="-122"/>
                <a:cs typeface="Times New Roman" pitchFamily="18" charset="0"/>
              </a:rPr>
              <a:t>六</a:t>
            </a:r>
            <a:r>
              <a:rPr lang="zh-CN" altLang="zh-CN" sz="2400">
                <a:solidFill>
                  <a:schemeClr val="bg1"/>
                </a:solidFill>
                <a:latin typeface="Microsoft YaHei" panose="020B0503020204020204" pitchFamily="34" charset="-122"/>
                <a:cs typeface="Times New Roman" pitchFamily="18" charset="0"/>
              </a:rPr>
              <a:t>章</a:t>
            </a:r>
            <a:r>
              <a:rPr lang="zh-CN" altLang="zh-CN" sz="2400" dirty="0">
                <a:solidFill>
                  <a:schemeClr val="bg1"/>
                </a:solidFill>
                <a:latin typeface="Microsoft YaHei" panose="020B0503020204020204" pitchFamily="34" charset="-122"/>
                <a:cs typeface="Times New Roman" pitchFamily="18" charset="0"/>
              </a:rPr>
              <a:t>　</a:t>
            </a:r>
            <a:r>
              <a:rPr lang="en-US" altLang="zh-CN" sz="2400" dirty="0"/>
              <a:t>6.2.3</a:t>
            </a:r>
            <a:r>
              <a:rPr lang="zh-CN" altLang="en-US" sz="2400" dirty="0"/>
              <a:t>　组合</a:t>
            </a:r>
            <a:endParaRPr lang="zh-CN" altLang="zh-CN" sz="2400" dirty="0">
              <a:solidFill>
                <a:schemeClr val="bg1"/>
              </a:solidFill>
              <a:latin typeface="Microsoft YaHei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6892" y="620688"/>
            <a:ext cx="71192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假如我们年级将在月底进行一场篮球比赛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包括体育委员在内，班上篮球运动员有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8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人，按照篮球比赛规则，比赛时一个球队的上场队员是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人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我们可以形成多少种队员上场方案？我们又可以形成多少种队员不上场方案？这两种方案有什么关系？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913410" name="Picture 2" descr="B29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980728"/>
            <a:ext cx="4127636" cy="277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1627"/>
              </p:ext>
            </p:extLst>
          </p:nvPr>
        </p:nvGraphicFramePr>
        <p:xfrm>
          <a:off x="518979" y="4596035"/>
          <a:ext cx="100123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37" name="文档" r:id="rId5" imgW="10012509" imgH="1065003" progId="Word.Document.12">
                  <p:embed/>
                </p:oleObj>
              </mc:Choice>
              <mc:Fallback>
                <p:oleObj name="文档" r:id="rId5" imgW="10012509" imgH="1065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979" y="4596035"/>
                        <a:ext cx="10012362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7" action="ppaction://hlinksldjump"/>
            <a:extLst>
              <a:ext uri="{FF2B5EF4-FFF2-40B4-BE49-F238E27FC236}">
                <a16:creationId xmlns:a16="http://schemas.microsoft.com/office/drawing/2014/main" id="{901C0CA4-3EA4-40E3-BA41-4575797FC32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28" y="127960"/>
            <a:ext cx="828171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7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866" y="1340768"/>
            <a:ext cx="11367739" cy="195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注意点：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体现了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取法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与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剩法</a:t>
            </a:r>
            <a:r>
              <a:rPr lang="en-US" altLang="zh-CN" sz="28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是一一对应的思想；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两边下标相同，上标之和等于下标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44092"/>
              </p:ext>
            </p:extLst>
          </p:nvPr>
        </p:nvGraphicFramePr>
        <p:xfrm>
          <a:off x="481013" y="766763"/>
          <a:ext cx="81184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86" name="Document" r:id="rId4" imgW="8131972" imgH="915096" progId="Word.Document.12">
                  <p:embed/>
                </p:oleObj>
              </mc:Choice>
              <mc:Fallback>
                <p:oleObj name="Document" r:id="rId4" imgW="8131972" imgH="9150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013" y="766763"/>
                        <a:ext cx="8118475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81342"/>
              </p:ext>
            </p:extLst>
          </p:nvPr>
        </p:nvGraphicFramePr>
        <p:xfrm>
          <a:off x="5951984" y="766763"/>
          <a:ext cx="13208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87" name="文档" r:id="rId6" imgW="1321231" imgH="667783" progId="Word.Document.12">
                  <p:embed/>
                </p:oleObj>
              </mc:Choice>
              <mc:Fallback>
                <p:oleObj name="文档" r:id="rId6" imgW="1321231" imgH="667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1984" y="766763"/>
                        <a:ext cx="1320800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8" action="ppaction://hlinksldjump"/>
            <a:extLst>
              <a:ext uri="{FF2B5EF4-FFF2-40B4-BE49-F238E27FC236}">
                <a16:creationId xmlns:a16="http://schemas.microsoft.com/office/drawing/2014/main" id="{91DCC603-4B0C-476C-9DE5-6FADEF0429D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28" y="127960"/>
            <a:ext cx="828171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7C8D0-46EE-49F7-8D49-47EBAE445E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21" y="3671887"/>
            <a:ext cx="11163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42364"/>
              </p:ext>
            </p:extLst>
          </p:nvPr>
        </p:nvGraphicFramePr>
        <p:xfrm>
          <a:off x="457845" y="880194"/>
          <a:ext cx="95265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69" name="文档" r:id="rId4" imgW="9526308" imgH="1036248" progId="Word.Document.12">
                  <p:embed/>
                </p:oleObj>
              </mc:Choice>
              <mc:Fallback>
                <p:oleObj name="文档" r:id="rId4" imgW="9526308" imgH="1036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845" y="880194"/>
                        <a:ext cx="95265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247609" y="933038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2 022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439503"/>
              </p:ext>
            </p:extLst>
          </p:nvPr>
        </p:nvGraphicFramePr>
        <p:xfrm>
          <a:off x="7824192" y="475530"/>
          <a:ext cx="17875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70" name="文档" r:id="rId6" imgW="1787674" imgH="1096867" progId="Word.Document.12">
                  <p:embed/>
                </p:oleObj>
              </mc:Choice>
              <mc:Fallback>
                <p:oleObj name="文档" r:id="rId6" imgW="1787674" imgH="10968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4192" y="475530"/>
                        <a:ext cx="1787525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143233"/>
              </p:ext>
            </p:extLst>
          </p:nvPr>
        </p:nvGraphicFramePr>
        <p:xfrm>
          <a:off x="479376" y="2018282"/>
          <a:ext cx="81295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71" name="文档" r:id="rId8" imgW="8128922" imgH="934210" progId="Word.Document.12">
                  <p:embed/>
                </p:oleObj>
              </mc:Choice>
              <mc:Fallback>
                <p:oleObj name="文档" r:id="rId8" imgW="8128922" imgH="934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376" y="2018282"/>
                        <a:ext cx="8129587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99147"/>
              </p:ext>
            </p:extLst>
          </p:nvPr>
        </p:nvGraphicFramePr>
        <p:xfrm>
          <a:off x="5303912" y="1969863"/>
          <a:ext cx="81295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72" name="文档" r:id="rId10" imgW="8128922" imgH="1029721" progId="Word.Document.12">
                  <p:embed/>
                </p:oleObj>
              </mc:Choice>
              <mc:Fallback>
                <p:oleObj name="文档" r:id="rId10" imgW="8128922" imgH="10297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03912" y="1969863"/>
                        <a:ext cx="8129587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2" action="ppaction://hlinksldjump"/>
            <a:extLst>
              <a:ext uri="{FF2B5EF4-FFF2-40B4-BE49-F238E27FC236}">
                <a16:creationId xmlns:a16="http://schemas.microsoft.com/office/drawing/2014/main" id="{B320E022-110F-4F8A-9C2B-BA5123FC8C1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28" y="127960"/>
            <a:ext cx="828171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2BA6C-83F3-4689-8667-F05B89A7E969}"/>
              </a:ext>
            </a:extLst>
          </p:cNvPr>
          <p:cNvGrpSpPr/>
          <p:nvPr/>
        </p:nvGrpSpPr>
        <p:grpSpPr>
          <a:xfrm>
            <a:off x="407368" y="3130343"/>
            <a:ext cx="9577064" cy="1405970"/>
            <a:chOff x="407368" y="3130343"/>
            <a:chExt cx="9577064" cy="1405970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38CA107B-E5A7-4748-8FAC-EB37DBCA72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989624"/>
                </p:ext>
              </p:extLst>
            </p:nvPr>
          </p:nvGraphicFramePr>
          <p:xfrm>
            <a:off x="457845" y="3130343"/>
            <a:ext cx="9526587" cy="103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573" name="文档" r:id="rId13" imgW="9526308" imgH="1035170" progId="Word.Document.12">
                    <p:embed/>
                  </p:oleObj>
                </mc:Choice>
                <mc:Fallback>
                  <p:oleObj name="文档" r:id="rId13" imgW="9526308" imgH="1035170" progId="Word.Document.12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7845" y="3130343"/>
                          <a:ext cx="9526587" cy="1036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CF20F41-39FB-4375-BE69-8240984A4823}"/>
                </a:ext>
              </a:extLst>
            </p:cNvPr>
            <p:cNvSpPr/>
            <p:nvPr/>
          </p:nvSpPr>
          <p:spPr>
            <a:xfrm>
              <a:off x="407368" y="3797649"/>
              <a:ext cx="84249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800" kern="100" dirty="0"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A.4          B.5           C.6          D.7</a:t>
              </a:r>
              <a:endParaRPr lang="zh-CN" altLang="zh-CN" sz="105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0" name="TextBox 19">
            <a:extLst>
              <a:ext uri="{FF2B5EF4-FFF2-40B4-BE49-F238E27FC236}">
                <a16:creationId xmlns:a16="http://schemas.microsoft.com/office/drawing/2014/main" id="{038B0404-F4A9-4085-BEE7-03172CD7E7FE}"/>
              </a:ext>
            </a:extLst>
          </p:cNvPr>
          <p:cNvSpPr txBox="1"/>
          <p:nvPr/>
        </p:nvSpPr>
        <p:spPr>
          <a:xfrm>
            <a:off x="1674937" y="3788288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01AC8BC9-3B77-43BC-8B90-2221CAE1351A}"/>
              </a:ext>
            </a:extLst>
          </p:cNvPr>
          <p:cNvSpPr txBox="1"/>
          <p:nvPr/>
        </p:nvSpPr>
        <p:spPr>
          <a:xfrm>
            <a:off x="4543115" y="3814883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CB7019-8D13-4679-8FC7-A900C8EBE61B}"/>
              </a:ext>
            </a:extLst>
          </p:cNvPr>
          <p:cNvSpPr/>
          <p:nvPr/>
        </p:nvSpPr>
        <p:spPr>
          <a:xfrm>
            <a:off x="479376" y="4941169"/>
            <a:ext cx="11305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由题意得，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7.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04970"/>
              </p:ext>
            </p:extLst>
          </p:nvPr>
        </p:nvGraphicFramePr>
        <p:xfrm>
          <a:off x="479376" y="692696"/>
          <a:ext cx="812958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33" name="文档" r:id="rId4" imgW="8128922" imgH="1039092" progId="Word.Document.12">
                  <p:embed/>
                </p:oleObj>
              </mc:Choice>
              <mc:Fallback>
                <p:oleObj name="文档" r:id="rId4" imgW="8128922" imgH="1039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376" y="692696"/>
                        <a:ext cx="8129587" cy="103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7506" name="Picture 2" descr="B29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58" y="1844824"/>
            <a:ext cx="8681085" cy="309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7" action="ppaction://hlinksldjump"/>
            <a:extLst>
              <a:ext uri="{FF2B5EF4-FFF2-40B4-BE49-F238E27FC236}">
                <a16:creationId xmlns:a16="http://schemas.microsoft.com/office/drawing/2014/main" id="{395D1F26-23FE-438E-9B28-CB258BC6E8B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28" y="127960"/>
            <a:ext cx="828171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7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333539"/>
              </p:ext>
            </p:extLst>
          </p:nvPr>
        </p:nvGraphicFramePr>
        <p:xfrm>
          <a:off x="486693" y="764704"/>
          <a:ext cx="81295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29" name="文档" r:id="rId4" imgW="8128922" imgH="1077297" progId="Word.Document.12">
                  <p:embed/>
                </p:oleObj>
              </mc:Choice>
              <mc:Fallback>
                <p:oleObj name="文档" r:id="rId4" imgW="8128922" imgH="10772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693" y="764704"/>
                        <a:ext cx="8129587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07368" y="1484784"/>
            <a:ext cx="72707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A.1          B.10          C.11          D.55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3253780" y="1469263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4500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302982"/>
              </p:ext>
            </p:extLst>
          </p:nvPr>
        </p:nvGraphicFramePr>
        <p:xfrm>
          <a:off x="486693" y="2425302"/>
          <a:ext cx="81295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30" name="文档" r:id="rId6" imgW="8128922" imgH="1079099" progId="Word.Document.12">
                  <p:embed/>
                </p:oleObj>
              </mc:Choice>
              <mc:Fallback>
                <p:oleObj name="文档" r:id="rId6" imgW="8128922" imgH="10790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693" y="2425302"/>
                        <a:ext cx="8129587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58713"/>
              </p:ext>
            </p:extLst>
          </p:nvPr>
        </p:nvGraphicFramePr>
        <p:xfrm>
          <a:off x="6384032" y="2567111"/>
          <a:ext cx="81295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31" name="文档" r:id="rId8" imgW="8128922" imgH="1080901" progId="Word.Document.12">
                  <p:embed/>
                </p:oleObj>
              </mc:Choice>
              <mc:Fallback>
                <p:oleObj name="文档" r:id="rId8" imgW="8128922" imgH="1080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4032" y="2567111"/>
                        <a:ext cx="8129587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0" action="ppaction://hlinksldjump"/>
            <a:extLst>
              <a:ext uri="{FF2B5EF4-FFF2-40B4-BE49-F238E27FC236}">
                <a16:creationId xmlns:a16="http://schemas.microsoft.com/office/drawing/2014/main" id="{20562B28-F06E-4595-8FFC-B5C0D1AEA56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28" y="127960"/>
            <a:ext cx="828171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E2E0F-11CF-4D56-B47A-5BA709199CF3}"/>
              </a:ext>
            </a:extLst>
          </p:cNvPr>
          <p:cNvSpPr/>
          <p:nvPr/>
        </p:nvSpPr>
        <p:spPr>
          <a:xfrm>
            <a:off x="373588" y="4631810"/>
            <a:ext cx="11305256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6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4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6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4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18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，解得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8(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舍去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2" name="返回">
            <a:hlinkClick r:id="rId11" action="ppaction://hlinksldjump"/>
            <a:extLst>
              <a:ext uri="{FF2B5EF4-FFF2-40B4-BE49-F238E27FC236}">
                <a16:creationId xmlns:a16="http://schemas.microsoft.com/office/drawing/2014/main" id="{4F6596B9-9F37-4C52-824D-ED998D8646F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714" y="8620571"/>
            <a:ext cx="952502" cy="399289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A842FAC-40CC-41B0-808D-C918E00223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4450"/>
              </p:ext>
            </p:extLst>
          </p:nvPr>
        </p:nvGraphicFramePr>
        <p:xfrm>
          <a:off x="479392" y="3295336"/>
          <a:ext cx="812958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32" name="文档" r:id="rId13" imgW="8128922" imgH="886634" progId="Word.Document.12">
                  <p:embed/>
                </p:oleObj>
              </mc:Choice>
              <mc:Fallback>
                <p:oleObj name="文档" r:id="rId13" imgW="8128922" imgH="886634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392" y="3295336"/>
                        <a:ext cx="8129587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D2E48BBB-421F-46DE-A13A-C96290FADFD9}"/>
              </a:ext>
            </a:extLst>
          </p:cNvPr>
          <p:cNvSpPr/>
          <p:nvPr/>
        </p:nvSpPr>
        <p:spPr>
          <a:xfrm>
            <a:off x="4946096" y="3132736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28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0F4DC81-3061-4B1D-B3B8-0134DA310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76108"/>
              </p:ext>
            </p:extLst>
          </p:nvPr>
        </p:nvGraphicFramePr>
        <p:xfrm>
          <a:off x="470221" y="3942980"/>
          <a:ext cx="81295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33" name="文档" r:id="rId15" imgW="8128922" imgH="915468" progId="Word.Document.12">
                  <p:embed/>
                </p:oleObj>
              </mc:Choice>
              <mc:Fallback>
                <p:oleObj name="文档" r:id="rId15" imgW="8128922" imgH="915468" progId="Word.Document.12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0221" y="3942980"/>
                        <a:ext cx="8129587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8502185-D340-45D3-B3A9-5471EE1F1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92047"/>
              </p:ext>
            </p:extLst>
          </p:nvPr>
        </p:nvGraphicFramePr>
        <p:xfrm>
          <a:off x="486693" y="5391506"/>
          <a:ext cx="8124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34" name="文档" r:id="rId17" imgW="8128922" imgH="916910" progId="Word.Document.12">
                  <p:embed/>
                </p:oleObj>
              </mc:Choice>
              <mc:Fallback>
                <p:oleObj name="文档" r:id="rId17" imgW="8128922" imgH="916910" progId="Word.Document.12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693" y="5391506"/>
                        <a:ext cx="81248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0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52314"/>
              </p:ext>
            </p:extLst>
          </p:nvPr>
        </p:nvGraphicFramePr>
        <p:xfrm>
          <a:off x="119336" y="548632"/>
          <a:ext cx="11953328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31" name="文档" r:id="rId4" imgW="11136895" imgH="3023918" progId="Word.Document.12">
                  <p:embed/>
                </p:oleObj>
              </mc:Choice>
              <mc:Fallback>
                <p:oleObj name="文档" r:id="rId4" imgW="11136895" imgH="30239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36" y="548632"/>
                        <a:ext cx="11953328" cy="302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96637"/>
              </p:ext>
            </p:extLst>
          </p:nvPr>
        </p:nvGraphicFramePr>
        <p:xfrm>
          <a:off x="263352" y="3077519"/>
          <a:ext cx="1120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32" name="文档" r:id="rId6" imgW="11212887" imgH="995273" progId="Word.Document.12">
                  <p:embed/>
                </p:oleObj>
              </mc:Choice>
              <mc:Fallback>
                <p:oleObj name="文档" r:id="rId6" imgW="11212887" imgH="99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352" y="3077519"/>
                        <a:ext cx="112014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8" action="ppaction://hlinksldjump"/>
            <a:extLst>
              <a:ext uri="{FF2B5EF4-FFF2-40B4-BE49-F238E27FC236}">
                <a16:creationId xmlns:a16="http://schemas.microsoft.com/office/drawing/2014/main" id="{F06A3EC2-3B4D-4241-8F57-FCFE0E8CEFB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336" y="116632"/>
            <a:ext cx="950585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377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二、组合数的性质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B7ABEC-E1E0-4564-8422-4A02755D4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39486"/>
              </p:ext>
            </p:extLst>
          </p:nvPr>
        </p:nvGraphicFramePr>
        <p:xfrm>
          <a:off x="4867275" y="2927350"/>
          <a:ext cx="79613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33" name="Document" r:id="rId9" imgW="8131972" imgH="792339" progId="Word.Document.12">
                  <p:embed/>
                </p:oleObj>
              </mc:Choice>
              <mc:Fallback>
                <p:oleObj name="Document" r:id="rId9" imgW="8131972" imgH="792339" progId="Word.Document.12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7275" y="2927350"/>
                        <a:ext cx="7961313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BAD3B3B-DC2D-43B2-8197-6DAAFA6E9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224931"/>
              </p:ext>
            </p:extLst>
          </p:nvPr>
        </p:nvGraphicFramePr>
        <p:xfrm>
          <a:off x="119336" y="3717032"/>
          <a:ext cx="11545888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34" name="Document" r:id="rId11" imgW="11127126" imgH="3176508" progId="Word.Document.12">
                  <p:embed/>
                </p:oleObj>
              </mc:Choice>
              <mc:Fallback>
                <p:oleObj name="Document" r:id="rId11" imgW="11127126" imgH="3176508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336" y="3717032"/>
                        <a:ext cx="11545888" cy="328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7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1030</Words>
  <Application>Microsoft Office PowerPoint</Application>
  <PresentationFormat>宽屏</PresentationFormat>
  <Paragraphs>86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华文细黑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1_Office 主题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心平 气和</cp:lastModifiedBy>
  <cp:revision>1747</cp:revision>
  <dcterms:created xsi:type="dcterms:W3CDTF">2019-11-13T09:14:31Z</dcterms:created>
  <dcterms:modified xsi:type="dcterms:W3CDTF">2022-04-01T07:04:07Z</dcterms:modified>
</cp:coreProperties>
</file>