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25"/>
  </p:notesMasterIdLst>
  <p:handoutMasterIdLst>
    <p:handoutMasterId r:id="rId26"/>
  </p:handoutMasterIdLst>
  <p:sldIdLst>
    <p:sldId id="3331" r:id="rId3"/>
    <p:sldId id="3337" r:id="rId4"/>
    <p:sldId id="3332" r:id="rId5"/>
    <p:sldId id="1069" r:id="rId6"/>
    <p:sldId id="1058" r:id="rId7"/>
    <p:sldId id="3340" r:id="rId8"/>
    <p:sldId id="3333" r:id="rId9"/>
    <p:sldId id="1056" r:id="rId10"/>
    <p:sldId id="3339" r:id="rId11"/>
    <p:sldId id="1053" r:id="rId12"/>
    <p:sldId id="1055" r:id="rId13"/>
    <p:sldId id="3334" r:id="rId14"/>
    <p:sldId id="1063" r:id="rId15"/>
    <p:sldId id="1068" r:id="rId16"/>
    <p:sldId id="1067" r:id="rId17"/>
    <p:sldId id="1062" r:id="rId18"/>
    <p:sldId id="3343" r:id="rId19"/>
    <p:sldId id="3341" r:id="rId20"/>
    <p:sldId id="3342" r:id="rId21"/>
    <p:sldId id="3335" r:id="rId22"/>
    <p:sldId id="1064" r:id="rId23"/>
    <p:sldId id="3336" r:id="rId24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>
        <p:scale>
          <a:sx n="158" d="100"/>
          <a:sy n="158" d="100"/>
        </p:scale>
        <p:origin x="-264" y="264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3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9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93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07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2021/9/1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2021/9/1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hyperlink" Target="https://www.stephanboyer.com/post/132/what-are-covariance-and-contravaria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semblyScript/assemblyscript" TargetMode="External"/><Relationship Id="rId7" Type="http://schemas.openxmlformats.org/officeDocument/2006/relationships/hyperlink" Target="https://www.typescriptlang.org/docs/handbook/release-notes/overview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github.com/type-challenges/type-challenges" TargetMode="External"/><Relationship Id="rId5" Type="http://schemas.openxmlformats.org/officeDocument/2006/relationships/hyperlink" Target="https://github.com/typescript-exercises/typescript-exercises" TargetMode="External"/><Relationship Id="rId4" Type="http://schemas.openxmlformats.org/officeDocument/2006/relationships/hyperlink" Target="https://github.com/microsoft/TypeScript/wiki/Using-the-Compiler-AP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6257" y="1640863"/>
            <a:ext cx="4811486" cy="81714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在项目中的实践</a:t>
            </a:r>
            <a:endParaRPr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00301" y="2443809"/>
            <a:ext cx="4042610" cy="3462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 smtClean="0"/>
              <a:t>Typescript</a:t>
            </a:r>
            <a:r>
              <a:rPr lang="zh-CN" altLang="en-US" dirty="0" smtClean="0"/>
              <a:t>在项目中的实践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465594" y="3392751"/>
            <a:ext cx="160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guofengye</a:t>
            </a:r>
            <a:endParaRPr lang="en-US" altLang="zh-CN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</a:rPr>
              <a:t>2021-08-21</a:t>
            </a:r>
            <a:endParaRPr lang="zh-CN" altLang="en-US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22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strictFunctionTypes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26996"/>
              </p:ext>
            </p:extLst>
          </p:nvPr>
        </p:nvGraphicFramePr>
        <p:xfrm>
          <a:off x="1503363" y="1720850"/>
          <a:ext cx="3465512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文档" r:id="rId4" imgW="6171480" imgH="4892760" progId="Word.OpenDocumentText.12">
                  <p:embed/>
                </p:oleObj>
              </mc:Choice>
              <mc:Fallback>
                <p:oleObj name="文档" r:id="rId4" imgW="6171480" imgH="4892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3363" y="1720850"/>
                        <a:ext cx="3465512" cy="287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7121" y="1125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一、示例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4"/>
          <p:cNvSpPr txBox="1"/>
          <p:nvPr/>
        </p:nvSpPr>
        <p:spPr>
          <a:xfrm>
            <a:off x="8837365" y="962465"/>
            <a:ext cx="485927" cy="403245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逆变与协变的具体说明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809" y="1320757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具体解释：</a:t>
            </a:r>
            <a:r>
              <a:rPr lang="zh-CN" altLang="en-US" sz="1050" dirty="0" smtClean="0">
                <a:hlinkClick r:id="rId4"/>
              </a:rPr>
              <a:t>协变与逆变</a:t>
            </a:r>
            <a:endParaRPr lang="zh-CN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5809" y="1645609"/>
            <a:ext cx="6248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重点：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</a:rPr>
              <a:t>we allow function types to be covariant in their return type and </a:t>
            </a:r>
            <a:r>
              <a:rPr lang="en-US" altLang="zh-CN" sz="1050" b="1" dirty="0" err="1">
                <a:solidFill>
                  <a:srgbClr val="FF0000"/>
                </a:solidFill>
              </a:rPr>
              <a:t>contravariant</a:t>
            </a:r>
            <a:r>
              <a:rPr lang="en-US" altLang="zh-CN" sz="1050" b="1" dirty="0">
                <a:solidFill>
                  <a:srgbClr val="FF0000"/>
                </a:solidFill>
              </a:rPr>
              <a:t> in their argument type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7121" y="7583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、解释</a:t>
            </a:r>
            <a:endParaRPr lang="zh-CN" alt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23105" y="20838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三、个人理解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9697" y="2568742"/>
            <a:ext cx="5378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里氏替换原则：子类能替换父类</a:t>
            </a:r>
            <a:r>
              <a:rPr lang="zh-CN" altLang="en-US" dirty="0" smtClean="0"/>
              <a:t>。所以能够赋值给对方的就是子类。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33595"/>
              </p:ext>
            </p:extLst>
          </p:nvPr>
        </p:nvGraphicFramePr>
        <p:xfrm>
          <a:off x="1427157" y="3295817"/>
          <a:ext cx="39020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文档" r:id="rId5" imgW="6093360" imgH="1572840" progId="Word.OpenDocumentText.12">
                  <p:embed/>
                </p:oleObj>
              </mc:Choice>
              <mc:Fallback>
                <p:oleObj name="文档" r:id="rId5" imgW="6093360" imgH="1572840" progId="Word.OpenDocumentText.12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57" y="3295817"/>
                        <a:ext cx="39020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项目内的一些实践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3114681" y="368441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JSON.stringify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/parse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326811"/>
              </p:ext>
            </p:extLst>
          </p:nvPr>
        </p:nvGraphicFramePr>
        <p:xfrm>
          <a:off x="1532030" y="3357228"/>
          <a:ext cx="4499309" cy="153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文档" r:id="rId4" imgW="6093360" imgH="2258640" progId="Word.OpenDocumentText.12">
                  <p:embed/>
                </p:oleObj>
              </mc:Choice>
              <mc:Fallback>
                <p:oleObj name="文档" r:id="rId4" imgW="6093360" imgH="2258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030" y="3357228"/>
                        <a:ext cx="4499309" cy="1536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13123" y="1288633"/>
            <a:ext cx="4763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100" dirty="0" err="1" smtClean="0"/>
              <a:t>JSON.parse</a:t>
            </a:r>
            <a:r>
              <a:rPr lang="zh-CN" altLang="en-US" sz="1100" dirty="0" smtClean="0"/>
              <a:t>的返回类型是</a:t>
            </a:r>
            <a:r>
              <a:rPr lang="en-US" altLang="zh-CN" sz="1100" dirty="0" smtClean="0"/>
              <a:t>any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JSON.stringify</a:t>
            </a:r>
            <a:r>
              <a:rPr lang="zh-CN" altLang="en-US" sz="1100" dirty="0" smtClean="0"/>
              <a:t>的返回类型是</a:t>
            </a:r>
            <a:r>
              <a:rPr lang="en-US" altLang="zh-CN" sz="1100" dirty="0" smtClean="0"/>
              <a:t>string</a:t>
            </a:r>
            <a:r>
              <a:rPr lang="zh-CN" altLang="en-US" sz="1100" dirty="0" smtClean="0"/>
              <a:t>，在处理的时候会造成类型丢失，所以想要提供一种方式，在</a:t>
            </a:r>
            <a:r>
              <a:rPr lang="en-US" altLang="zh-CN" sz="1100" dirty="0" err="1" smtClean="0"/>
              <a:t>JSON.stringify</a:t>
            </a:r>
            <a:r>
              <a:rPr lang="zh-CN" altLang="en-US" sz="1100" dirty="0" smtClean="0"/>
              <a:t>的时候保留类型参数类型，在</a:t>
            </a:r>
            <a:r>
              <a:rPr lang="en-US" altLang="zh-CN" sz="1100" dirty="0" err="1" smtClean="0"/>
              <a:t>JSON.parse</a:t>
            </a:r>
            <a:r>
              <a:rPr lang="zh-CN" altLang="en-US" sz="1100" dirty="0" smtClean="0"/>
              <a:t>的时候取出来；</a:t>
            </a:r>
            <a:endParaRPr lang="zh-CN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71312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62083" y="987385"/>
            <a:ext cx="2635260" cy="1185111"/>
            <a:chOff x="955952" y="1387412"/>
            <a:chExt cx="2635260" cy="1185111"/>
          </a:xfrm>
        </p:grpSpPr>
        <p:sp>
          <p:nvSpPr>
            <p:cNvPr id="65" name="Freeform 11"/>
            <p:cNvSpPr/>
            <p:nvPr/>
          </p:nvSpPr>
          <p:spPr>
            <a:xfrm>
              <a:off x="955952" y="1503561"/>
              <a:ext cx="1035059" cy="971914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6" name="Freeform 12"/>
            <p:cNvSpPr/>
            <p:nvPr/>
          </p:nvSpPr>
          <p:spPr>
            <a:xfrm>
              <a:off x="2454026" y="1387412"/>
              <a:ext cx="1137186" cy="1185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73014" y="1851770"/>
              <a:ext cx="699212" cy="230822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String(T)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6661" y="1881801"/>
              <a:ext cx="713639" cy="215433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原数据</a:t>
              </a:r>
              <a:r>
                <a:rPr lang="en-US" altLang="zh-CN" sz="8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&lt;T&gt;</a:t>
              </a:r>
              <a:endParaRPr lang="en-US" altLang="zh-CN" sz="8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下弧形箭头 12"/>
          <p:cNvSpPr/>
          <p:nvPr/>
        </p:nvSpPr>
        <p:spPr>
          <a:xfrm>
            <a:off x="538313" y="2085415"/>
            <a:ext cx="1690437" cy="447233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flipH="1">
            <a:off x="538313" y="709863"/>
            <a:ext cx="1615340" cy="393671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901" y="2144350"/>
            <a:ext cx="1159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JSON.stringify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95128" y="425410"/>
            <a:ext cx="976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JSON.parse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1312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5435" y="2458840"/>
            <a:ext cx="47185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en-US" altLang="zh-CN" dirty="0" err="1"/>
              <a:t>JSON.stringify</a:t>
            </a:r>
            <a:r>
              <a:rPr lang="zh-CN" altLang="en-US" dirty="0"/>
              <a:t>的结果必须是</a:t>
            </a:r>
            <a:r>
              <a:rPr lang="en-US" altLang="zh-CN" dirty="0"/>
              <a:t>string</a:t>
            </a:r>
            <a:r>
              <a:rPr lang="zh-CN" altLang="en-US" dirty="0"/>
              <a:t>的子类型</a:t>
            </a:r>
            <a:r>
              <a:rPr lang="en-US" altLang="zh-CN" dirty="0"/>
              <a:t>(</a:t>
            </a:r>
            <a:r>
              <a:rPr lang="zh-CN" altLang="en-US" dirty="0"/>
              <a:t>以覆盖之前的</a:t>
            </a:r>
            <a:r>
              <a:rPr lang="en-US" altLang="zh-CN" dirty="0"/>
              <a:t>string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JSON.stringify</a:t>
            </a:r>
            <a:r>
              <a:rPr lang="zh-CN" altLang="en-US" dirty="0"/>
              <a:t>的结果的类型不能被手动赋值，保证该类型只在</a:t>
            </a:r>
            <a:r>
              <a:rPr lang="en-US" altLang="zh-CN" dirty="0" err="1" smtClean="0"/>
              <a:t>JSON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stringify</a:t>
            </a:r>
            <a:r>
              <a:rPr lang="zh-CN" altLang="en-US" dirty="0"/>
              <a:t>和</a:t>
            </a:r>
            <a:r>
              <a:rPr lang="en-US" altLang="zh-CN" dirty="0" err="1"/>
              <a:t>JSON.parse</a:t>
            </a:r>
            <a:r>
              <a:rPr lang="zh-CN" altLang="en-US" dirty="0"/>
              <a:t>之间流转；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  <p:bldP spid="15" grpId="0" animBg="1"/>
      <p:bldP spid="16" grpId="0"/>
      <p:bldP spid="81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DynamicTree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95075" y="1288633"/>
            <a:ext cx="4763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树形结构的遍历是常见场景，想要结合类型对遍历的过程封装；</a:t>
            </a:r>
            <a:endParaRPr lang="en-US" altLang="zh-CN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调用的时候根据</a:t>
            </a:r>
            <a:r>
              <a:rPr lang="en-US" altLang="zh-CN" sz="1100" dirty="0" smtClean="0"/>
              <a:t>list</a:t>
            </a:r>
            <a:r>
              <a:rPr lang="zh-CN" altLang="en-US" sz="1100" dirty="0" smtClean="0"/>
              <a:t>的类型对参数进行约束；</a:t>
            </a:r>
            <a:endParaRPr lang="en-US" altLang="zh-CN" sz="11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695075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95075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17387" y="2458840"/>
            <a:ext cx="4718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zh-CN" altLang="en-US" dirty="0" smtClean="0"/>
              <a:t>树形结构的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尽量不要固定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不能保证每次数据的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children)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做到语法提示，根据类型动态提示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考虑递归</a:t>
            </a:r>
            <a:r>
              <a:rPr lang="en-US" altLang="zh-CN" dirty="0" smtClean="0"/>
              <a:t>item.aa.bb</a:t>
            </a:r>
            <a:r>
              <a:rPr lang="zh-CN" altLang="en-US" dirty="0" smtClean="0"/>
              <a:t>，以及复杂的判断逻辑。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59008"/>
              </p:ext>
            </p:extLst>
          </p:nvPr>
        </p:nvGraphicFramePr>
        <p:xfrm>
          <a:off x="258596" y="553703"/>
          <a:ext cx="303212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文档" r:id="rId4" imgW="6577200" imgH="9772560" progId="Word.OpenDocumentText.12">
                  <p:embed/>
                </p:oleObj>
              </mc:Choice>
              <mc:Fallback>
                <p:oleObj name="文档" r:id="rId4" imgW="6577200" imgH="9772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596" y="553703"/>
                        <a:ext cx="3032125" cy="449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2165684" y="283253"/>
            <a:ext cx="5293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Union of interface VS interface of union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3123" y="1288633"/>
            <a:ext cx="4763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更加明确的类型声明；</a:t>
            </a:r>
            <a:endParaRPr lang="en-US" altLang="zh-CN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更加准确的类型推导；</a:t>
            </a:r>
            <a:endParaRPr lang="en-US" altLang="zh-CN" sz="11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71312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1312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5435" y="2458840"/>
            <a:ext cx="4718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zh-CN" altLang="en-US" dirty="0" smtClean="0"/>
              <a:t>利用多参数的互相约束</a:t>
            </a:r>
            <a:endParaRPr lang="en-US" altLang="zh-CN" dirty="0" smtClean="0"/>
          </a:p>
          <a:p>
            <a:r>
              <a:rPr lang="zh-CN" altLang="en-US" dirty="0" smtClean="0"/>
              <a:t>利用函数重载；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30581"/>
              </p:ext>
            </p:extLst>
          </p:nvPr>
        </p:nvGraphicFramePr>
        <p:xfrm>
          <a:off x="283328" y="897272"/>
          <a:ext cx="2454275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文档" r:id="rId4" imgW="5398920" imgH="6537960" progId="Word.OpenDocumentText.12">
                  <p:embed/>
                </p:oleObj>
              </mc:Choice>
              <mc:Fallback>
                <p:oleObj name="文档" r:id="rId4" imgW="5398920" imgH="65379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28" y="897272"/>
                        <a:ext cx="2454275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88180"/>
              </p:ext>
            </p:extLst>
          </p:nvPr>
        </p:nvGraphicFramePr>
        <p:xfrm>
          <a:off x="316038" y="4061160"/>
          <a:ext cx="4841296" cy="90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文档" r:id="rId6" imgW="6726600" imgH="1386720" progId="Word.OpenDocumentText.12">
                  <p:embed/>
                </p:oleObj>
              </mc:Choice>
              <mc:Fallback>
                <p:oleObj name="文档" r:id="rId6" imgW="6726600" imgH="1386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038" y="4061160"/>
                        <a:ext cx="4841296" cy="908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544837"/>
              </p:ext>
            </p:extLst>
          </p:nvPr>
        </p:nvGraphicFramePr>
        <p:xfrm>
          <a:off x="2105526" y="2916906"/>
          <a:ext cx="32131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文档" r:id="rId8" imgW="5296680" imgH="2575440" progId="Word.OpenDocumentText.12">
                  <p:embed/>
                </p:oleObj>
              </mc:Choice>
              <mc:Fallback>
                <p:oleObj name="文档" r:id="rId8" imgW="5296680" imgH="2575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05526" y="2916906"/>
                        <a:ext cx="321310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929441"/>
              </p:ext>
            </p:extLst>
          </p:nvPr>
        </p:nvGraphicFramePr>
        <p:xfrm>
          <a:off x="5185125" y="2458840"/>
          <a:ext cx="3622476" cy="24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文档" r:id="rId10" imgW="7252200" imgH="4952880" progId="Word.OpenDocumentText.12">
                  <p:embed/>
                </p:oleObj>
              </mc:Choice>
              <mc:Fallback>
                <p:oleObj name="文档" r:id="rId10" imgW="7252200" imgH="4952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5125" y="2458840"/>
                        <a:ext cx="3622476" cy="24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98721" y="283253"/>
            <a:ext cx="536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更快速的类型声明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299" y="1288633"/>
            <a:ext cx="476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部分用于前端的数据，快速获取类型</a:t>
            </a:r>
            <a:endParaRPr lang="en-US" altLang="zh-CN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79299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299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1611" y="2458840"/>
            <a:ext cx="4718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类型和</a:t>
            </a:r>
            <a:r>
              <a:rPr lang="zh-CN" altLang="en-US" dirty="0" smtClean="0"/>
              <a:t>普通对象的区别</a:t>
            </a:r>
            <a:endParaRPr lang="en-US" altLang="zh-CN" dirty="0" smtClean="0"/>
          </a:p>
          <a:p>
            <a:r>
              <a:rPr lang="zh-CN" altLang="en-US" dirty="0" smtClean="0"/>
              <a:t>常数枚举类型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892005"/>
              </p:ext>
            </p:extLst>
          </p:nvPr>
        </p:nvGraphicFramePr>
        <p:xfrm>
          <a:off x="119732" y="987386"/>
          <a:ext cx="3336795" cy="112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文档" r:id="rId4" imgW="6093360" imgH="2179440" progId="Word.OpenDocumentText.12">
                  <p:embed/>
                </p:oleObj>
              </mc:Choice>
              <mc:Fallback>
                <p:oleObj name="文档" r:id="rId4" imgW="6093360" imgH="2179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732" y="987386"/>
                        <a:ext cx="3336795" cy="1124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18093"/>
              </p:ext>
            </p:extLst>
          </p:nvPr>
        </p:nvGraphicFramePr>
        <p:xfrm>
          <a:off x="136715" y="2092584"/>
          <a:ext cx="3298301" cy="246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文档" r:id="rId6" imgW="7155720" imgH="5349240" progId="Word.OpenDocumentText.12">
                  <p:embed/>
                </p:oleObj>
              </mc:Choice>
              <mc:Fallback>
                <p:oleObj name="文档" r:id="rId6" imgW="7155720" imgH="5349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715" y="2092584"/>
                        <a:ext cx="3298301" cy="2466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52390"/>
              </p:ext>
            </p:extLst>
          </p:nvPr>
        </p:nvGraphicFramePr>
        <p:xfrm>
          <a:off x="3779299" y="3268723"/>
          <a:ext cx="4283843" cy="7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文档" r:id="rId8" imgW="6696720" imgH="1386720" progId="Word.OpenDocumentText.12">
                  <p:embed/>
                </p:oleObj>
              </mc:Choice>
              <mc:Fallback>
                <p:oleObj name="文档" r:id="rId8" imgW="6696720" imgH="1386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9299" y="3268723"/>
                        <a:ext cx="4283843" cy="7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98721" y="283253"/>
            <a:ext cx="536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Tuple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Union Type 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、 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Intersection Type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532710"/>
              </p:ext>
            </p:extLst>
          </p:nvPr>
        </p:nvGraphicFramePr>
        <p:xfrm>
          <a:off x="590324" y="1430087"/>
          <a:ext cx="3990466" cy="299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文档" r:id="rId4" imgW="8177400" imgH="6141600" progId="Word.OpenDocumentText.12">
                  <p:embed/>
                </p:oleObj>
              </mc:Choice>
              <mc:Fallback>
                <p:oleObj name="文档" r:id="rId4" imgW="8177400" imgH="6141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324" y="1430087"/>
                        <a:ext cx="3990466" cy="2997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63007"/>
              </p:ext>
            </p:extLst>
          </p:nvPr>
        </p:nvGraphicFramePr>
        <p:xfrm>
          <a:off x="5096877" y="840539"/>
          <a:ext cx="2813886" cy="247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文档" r:id="rId6" imgW="6093360" imgH="5349240" progId="Word.OpenDocumentText.12">
                  <p:embed/>
                </p:oleObj>
              </mc:Choice>
              <mc:Fallback>
                <p:oleObj name="文档" r:id="rId6" imgW="6093360" imgH="5349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6877" y="840539"/>
                        <a:ext cx="2813886" cy="2470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98004"/>
              </p:ext>
            </p:extLst>
          </p:nvPr>
        </p:nvGraphicFramePr>
        <p:xfrm>
          <a:off x="4937026" y="3371558"/>
          <a:ext cx="3423068" cy="1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文档" r:id="rId8" imgW="6750720" imgH="3764160" progId="Word.OpenDocumentText.12">
                  <p:embed/>
                </p:oleObj>
              </mc:Choice>
              <mc:Fallback>
                <p:oleObj name="文档" r:id="rId8" imgW="6750720" imgH="37641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7026" y="3371558"/>
                        <a:ext cx="3423068" cy="183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508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98721" y="283253"/>
            <a:ext cx="536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Intersection type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应用之</a:t>
            </a:r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mixins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23636"/>
              </p:ext>
            </p:extLst>
          </p:nvPr>
        </p:nvGraphicFramePr>
        <p:xfrm>
          <a:off x="740376" y="934948"/>
          <a:ext cx="3840414" cy="371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文档" r:id="rId4" imgW="6937200" imgH="6709320" progId="Word.OpenDocumentText.12">
                  <p:embed/>
                </p:oleObj>
              </mc:Choice>
              <mc:Fallback>
                <p:oleObj name="文档" r:id="rId4" imgW="6937200" imgH="6709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376" y="934948"/>
                        <a:ext cx="3840414" cy="371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10134"/>
              </p:ext>
            </p:extLst>
          </p:nvPr>
        </p:nvGraphicFramePr>
        <p:xfrm>
          <a:off x="4764506" y="2370221"/>
          <a:ext cx="4054641" cy="79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文档" r:id="rId6" imgW="6093360" imgH="1386720" progId="Word.OpenDocumentText.12">
                  <p:embed/>
                </p:oleObj>
              </mc:Choice>
              <mc:Fallback>
                <p:oleObj name="文档" r:id="rId6" imgW="6093360" imgH="1386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4506" y="2370221"/>
                        <a:ext cx="4054641" cy="79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7839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98721" y="299008"/>
            <a:ext cx="536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URL parser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49658"/>
              </p:ext>
            </p:extLst>
          </p:nvPr>
        </p:nvGraphicFramePr>
        <p:xfrm>
          <a:off x="5931486" y="1010653"/>
          <a:ext cx="3109867" cy="333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文档" r:id="rId4" imgW="8223120" imgH="8807040" progId="Word.OpenDocumentText.12">
                  <p:embed/>
                </p:oleObj>
              </mc:Choice>
              <mc:Fallback>
                <p:oleObj name="文档" r:id="rId4" imgW="8223120" imgH="8807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1486" y="1010653"/>
                        <a:ext cx="3109867" cy="3332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702849"/>
              </p:ext>
            </p:extLst>
          </p:nvPr>
        </p:nvGraphicFramePr>
        <p:xfrm>
          <a:off x="119063" y="985838"/>
          <a:ext cx="29305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文档" r:id="rId6" imgW="7753320" imgH="8807040" progId="Word.OpenDocumentText.12">
                  <p:embed/>
                </p:oleObj>
              </mc:Choice>
              <mc:Fallback>
                <p:oleObj name="文档" r:id="rId6" imgW="7753320" imgH="8807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063" y="985838"/>
                        <a:ext cx="2930525" cy="332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615474"/>
              </p:ext>
            </p:extLst>
          </p:nvPr>
        </p:nvGraphicFramePr>
        <p:xfrm>
          <a:off x="3116030" y="914400"/>
          <a:ext cx="27305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文档" r:id="rId8" imgW="6489000" imgH="8771040" progId="Word.OpenDocumentText.12">
                  <p:embed/>
                </p:oleObj>
              </mc:Choice>
              <mc:Fallback>
                <p:oleObj name="文档" r:id="rId8" imgW="6489000" imgH="8771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6030" y="914400"/>
                        <a:ext cx="2730500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63" y="1222710"/>
            <a:ext cx="51054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91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其他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从配置说起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项目内的一些实践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的一些看法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其他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5" y="2611647"/>
            <a:ext cx="4664825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 smtClean="0">
                <a:ea typeface="微软雅黑 Light" panose="020B0502040204020203" pitchFamily="34" charset="-122"/>
              </a:rPr>
              <a:t>Make the clamp cleaner than when you came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55178" y="1133477"/>
            <a:ext cx="7598946" cy="4010026"/>
            <a:chOff x="1155178" y="1133477"/>
            <a:chExt cx="7598946" cy="4010026"/>
          </a:xfrm>
        </p:grpSpPr>
        <p:grpSp>
          <p:nvGrpSpPr>
            <p:cNvPr id="2" name="组合 2"/>
            <p:cNvGrpSpPr/>
            <p:nvPr/>
          </p:nvGrpSpPr>
          <p:grpSpPr>
            <a:xfrm>
              <a:off x="4643502" y="1133477"/>
              <a:ext cx="1212056" cy="4010026"/>
              <a:chOff x="4643501" y="1469232"/>
              <a:chExt cx="1212056" cy="3674269"/>
            </a:xfrm>
            <a:solidFill>
              <a:schemeClr val="accent3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4643501" y="1634729"/>
                <a:ext cx="345281" cy="3508772"/>
              </a:xfrm>
              <a:custGeom>
                <a:avLst/>
                <a:gdLst>
                  <a:gd name="T0" fmla="*/ 290 w 290"/>
                  <a:gd name="T1" fmla="*/ 0 h 2947"/>
                  <a:gd name="T2" fmla="*/ 290 w 290"/>
                  <a:gd name="T3" fmla="*/ 2947 h 2947"/>
                  <a:gd name="T4" fmla="*/ 0 w 290"/>
                  <a:gd name="T5" fmla="*/ 2947 h 2947"/>
                  <a:gd name="T6" fmla="*/ 0 w 290"/>
                  <a:gd name="T7" fmla="*/ 290 h 2947"/>
                  <a:gd name="T8" fmla="*/ 290 w 290"/>
                  <a:gd name="T9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947">
                    <a:moveTo>
                      <a:pt x="290" y="0"/>
                    </a:moveTo>
                    <a:lnTo>
                      <a:pt x="290" y="2947"/>
                    </a:lnTo>
                    <a:lnTo>
                      <a:pt x="0" y="2947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"/>
            <p:cNvGrpSpPr/>
            <p:nvPr/>
          </p:nvGrpSpPr>
          <p:grpSpPr>
            <a:xfrm>
              <a:off x="3392156" y="1786341"/>
              <a:ext cx="1175147" cy="3357160"/>
              <a:chOff x="3392154" y="2202657"/>
              <a:chExt cx="1175147" cy="2940844"/>
            </a:xfrm>
            <a:solidFill>
              <a:schemeClr val="accent2"/>
            </a:solidFill>
          </p:grpSpPr>
          <p:sp>
            <p:nvSpPr>
              <p:cNvPr id="37" name="Freeform 36"/>
              <p:cNvSpPr/>
              <p:nvPr/>
            </p:nvSpPr>
            <p:spPr bwMode="auto">
              <a:xfrm>
                <a:off x="4220829" y="2372916"/>
                <a:ext cx="346472" cy="2770585"/>
              </a:xfrm>
              <a:custGeom>
                <a:avLst/>
                <a:gdLst>
                  <a:gd name="T0" fmla="*/ 0 w 291"/>
                  <a:gd name="T1" fmla="*/ 0 h 2327"/>
                  <a:gd name="T2" fmla="*/ 0 w 291"/>
                  <a:gd name="T3" fmla="*/ 2327 h 2327"/>
                  <a:gd name="T4" fmla="*/ 291 w 291"/>
                  <a:gd name="T5" fmla="*/ 2327 h 2327"/>
                  <a:gd name="T6" fmla="*/ 291 w 291"/>
                  <a:gd name="T7" fmla="*/ 291 h 2327"/>
                  <a:gd name="T8" fmla="*/ 0 w 291"/>
                  <a:gd name="T9" fmla="*/ 0 h 2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327">
                    <a:moveTo>
                      <a:pt x="0" y="0"/>
                    </a:moveTo>
                    <a:lnTo>
                      <a:pt x="0" y="2327"/>
                    </a:lnTo>
                    <a:lnTo>
                      <a:pt x="291" y="2327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0 w 310"/>
                  <a:gd name="T1" fmla="*/ 287 h 573"/>
                  <a:gd name="T2" fmla="*/ 310 w 310"/>
                  <a:gd name="T3" fmla="*/ 0 h 573"/>
                  <a:gd name="T4" fmla="*/ 310 w 310"/>
                  <a:gd name="T5" fmla="*/ 287 h 573"/>
                  <a:gd name="T6" fmla="*/ 310 w 310"/>
                  <a:gd name="T7" fmla="*/ 573 h 573"/>
                  <a:gd name="T8" fmla="*/ 0 w 310"/>
                  <a:gd name="T9" fmla="*/ 287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7"/>
                    </a:moveTo>
                    <a:lnTo>
                      <a:pt x="310" y="0"/>
                    </a:lnTo>
                    <a:lnTo>
                      <a:pt x="310" y="287"/>
                    </a:lnTo>
                    <a:lnTo>
                      <a:pt x="310" y="573"/>
                    </a:lnTo>
                    <a:lnTo>
                      <a:pt x="0" y="28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>
              <a:off x="5064982" y="2586040"/>
              <a:ext cx="1108472" cy="2557463"/>
              <a:chOff x="5064982" y="2586038"/>
              <a:chExt cx="1108472" cy="2557463"/>
            </a:xfrm>
            <a:solidFill>
              <a:schemeClr val="accent4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5064982" y="2752726"/>
                <a:ext cx="345281" cy="2390775"/>
              </a:xfrm>
              <a:custGeom>
                <a:avLst/>
                <a:gdLst>
                  <a:gd name="T0" fmla="*/ 290 w 290"/>
                  <a:gd name="T1" fmla="*/ 0 h 2008"/>
                  <a:gd name="T2" fmla="*/ 290 w 290"/>
                  <a:gd name="T3" fmla="*/ 2008 h 2008"/>
                  <a:gd name="T4" fmla="*/ 0 w 290"/>
                  <a:gd name="T5" fmla="*/ 2008 h 2008"/>
                  <a:gd name="T6" fmla="*/ 0 w 290"/>
                  <a:gd name="T7" fmla="*/ 290 h 2008"/>
                  <a:gd name="T8" fmla="*/ 290 w 290"/>
                  <a:gd name="T9" fmla="*/ 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008">
                    <a:moveTo>
                      <a:pt x="290" y="0"/>
                    </a:moveTo>
                    <a:lnTo>
                      <a:pt x="290" y="2008"/>
                    </a:lnTo>
                    <a:lnTo>
                      <a:pt x="0" y="2008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5064982" y="2752726"/>
                <a:ext cx="739378" cy="345281"/>
              </a:xfrm>
              <a:custGeom>
                <a:avLst/>
                <a:gdLst>
                  <a:gd name="T0" fmla="*/ 621 w 621"/>
                  <a:gd name="T1" fmla="*/ 0 h 290"/>
                  <a:gd name="T2" fmla="*/ 290 w 621"/>
                  <a:gd name="T3" fmla="*/ 0 h 290"/>
                  <a:gd name="T4" fmla="*/ 0 w 621"/>
                  <a:gd name="T5" fmla="*/ 290 h 290"/>
                  <a:gd name="T6" fmla="*/ 621 w 621"/>
                  <a:gd name="T7" fmla="*/ 290 h 290"/>
                  <a:gd name="T8" fmla="*/ 621 w 621"/>
                  <a:gd name="T9" fmla="*/ 147 h 290"/>
                  <a:gd name="T10" fmla="*/ 621 w 62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290">
                    <a:moveTo>
                      <a:pt x="621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621" y="290"/>
                    </a:lnTo>
                    <a:lnTo>
                      <a:pt x="621" y="147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804360" y="2586038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40 h 573"/>
                  <a:gd name="T4" fmla="*/ 0 w 310"/>
                  <a:gd name="T5" fmla="*/ 287 h 573"/>
                  <a:gd name="T6" fmla="*/ 0 w 310"/>
                  <a:gd name="T7" fmla="*/ 430 h 573"/>
                  <a:gd name="T8" fmla="*/ 0 w 310"/>
                  <a:gd name="T9" fmla="*/ 573 h 573"/>
                  <a:gd name="T10" fmla="*/ 310 w 310"/>
                  <a:gd name="T11" fmla="*/ 287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40"/>
                    </a:lnTo>
                    <a:lnTo>
                      <a:pt x="0" y="287"/>
                    </a:lnTo>
                    <a:lnTo>
                      <a:pt x="0" y="430"/>
                    </a:lnTo>
                    <a:lnTo>
                      <a:pt x="0" y="573"/>
                    </a:lnTo>
                    <a:lnTo>
                      <a:pt x="310" y="2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3140932" y="3268268"/>
              <a:ext cx="1004888" cy="1875235"/>
              <a:chOff x="3140932" y="3268266"/>
              <a:chExt cx="1004888" cy="1875235"/>
            </a:xfrm>
            <a:solidFill>
              <a:schemeClr val="accent1"/>
            </a:solidFill>
          </p:grpSpPr>
          <p:sp>
            <p:nvSpPr>
              <p:cNvPr id="57" name="Freeform 56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" name="组合 8"/>
              <p:cNvGrpSpPr/>
              <p:nvPr/>
            </p:nvGrpSpPr>
            <p:grpSpPr>
              <a:xfrm>
                <a:off x="3140932" y="3268266"/>
                <a:ext cx="1004887" cy="682228"/>
                <a:chOff x="3140932" y="3268266"/>
                <a:chExt cx="1004887" cy="682228"/>
              </a:xfrm>
              <a:grpFill/>
            </p:grpSpPr>
            <p:sp>
              <p:nvSpPr>
                <p:cNvPr id="67" name="Freeform 66"/>
                <p:cNvSpPr/>
                <p:nvPr/>
              </p:nvSpPr>
              <p:spPr bwMode="auto">
                <a:xfrm>
                  <a:off x="3514788" y="3433763"/>
                  <a:ext cx="631031" cy="346472"/>
                </a:xfrm>
                <a:custGeom>
                  <a:avLst/>
                  <a:gdLst>
                    <a:gd name="T0" fmla="*/ 239 w 530"/>
                    <a:gd name="T1" fmla="*/ 0 h 291"/>
                    <a:gd name="T2" fmla="*/ 0 w 530"/>
                    <a:gd name="T3" fmla="*/ 0 h 291"/>
                    <a:gd name="T4" fmla="*/ 0 w 530"/>
                    <a:gd name="T5" fmla="*/ 147 h 291"/>
                    <a:gd name="T6" fmla="*/ 0 w 530"/>
                    <a:gd name="T7" fmla="*/ 291 h 291"/>
                    <a:gd name="T8" fmla="*/ 530 w 530"/>
                    <a:gd name="T9" fmla="*/ 291 h 291"/>
                    <a:gd name="T10" fmla="*/ 239 w 530"/>
                    <a:gd name="T1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0" h="291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47"/>
                      </a:lnTo>
                      <a:lnTo>
                        <a:pt x="0" y="291"/>
                      </a:lnTo>
                      <a:lnTo>
                        <a:pt x="530" y="291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3140932" y="3268266"/>
                  <a:ext cx="373856" cy="682228"/>
                </a:xfrm>
                <a:custGeom>
                  <a:avLst/>
                  <a:gdLst>
                    <a:gd name="T0" fmla="*/ 314 w 314"/>
                    <a:gd name="T1" fmla="*/ 0 h 573"/>
                    <a:gd name="T2" fmla="*/ 0 w 314"/>
                    <a:gd name="T3" fmla="*/ 286 h 573"/>
                    <a:gd name="T4" fmla="*/ 314 w 314"/>
                    <a:gd name="T5" fmla="*/ 573 h 573"/>
                    <a:gd name="T6" fmla="*/ 314 w 314"/>
                    <a:gd name="T7" fmla="*/ 430 h 573"/>
                    <a:gd name="T8" fmla="*/ 314 w 314"/>
                    <a:gd name="T9" fmla="*/ 286 h 573"/>
                    <a:gd name="T10" fmla="*/ 314 w 314"/>
                    <a:gd name="T11" fmla="*/ 139 h 573"/>
                    <a:gd name="T12" fmla="*/ 314 w 314"/>
                    <a:gd name="T13" fmla="*/ 139 h 573"/>
                    <a:gd name="T14" fmla="*/ 314 w 314"/>
                    <a:gd name="T1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573">
                      <a:moveTo>
                        <a:pt x="314" y="0"/>
                      </a:moveTo>
                      <a:lnTo>
                        <a:pt x="0" y="286"/>
                      </a:lnTo>
                      <a:lnTo>
                        <a:pt x="314" y="573"/>
                      </a:lnTo>
                      <a:lnTo>
                        <a:pt x="314" y="430"/>
                      </a:lnTo>
                      <a:lnTo>
                        <a:pt x="314" y="286"/>
                      </a:lnTo>
                      <a:lnTo>
                        <a:pt x="314" y="139"/>
                      </a:lnTo>
                      <a:lnTo>
                        <a:pt x="314" y="139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69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064984" y="2752727"/>
              <a:ext cx="777478" cy="345281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64983" y="2752727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6319676" y="2673718"/>
              <a:ext cx="313998" cy="667016"/>
              <a:chOff x="5303" y="1589"/>
              <a:chExt cx="515" cy="1094"/>
            </a:xfrm>
          </p:grpSpPr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303" y="1589"/>
                <a:ext cx="515" cy="5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3" name="Freeform 6"/>
              <p:cNvSpPr/>
              <p:nvPr/>
            </p:nvSpPr>
            <p:spPr bwMode="auto">
              <a:xfrm>
                <a:off x="5480" y="2050"/>
                <a:ext cx="161" cy="633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5416" y="1704"/>
                <a:ext cx="289" cy="285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5548" y="2416"/>
                <a:ext cx="220" cy="160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Freeform 9"/>
              <p:cNvSpPr/>
              <p:nvPr/>
            </p:nvSpPr>
            <p:spPr bwMode="auto">
              <a:xfrm>
                <a:off x="5548" y="2233"/>
                <a:ext cx="220" cy="157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 noChangeAspect="1"/>
            </p:cNvGrpSpPr>
            <p:nvPr/>
          </p:nvGrpSpPr>
          <p:grpSpPr bwMode="auto">
            <a:xfrm>
              <a:off x="5987266" y="1254651"/>
              <a:ext cx="635120" cy="531690"/>
              <a:chOff x="4757" y="734"/>
              <a:chExt cx="1136" cy="951"/>
            </a:xfrm>
            <a:solidFill>
              <a:schemeClr val="accent3"/>
            </a:solidFill>
          </p:grpSpPr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757" y="872"/>
                <a:ext cx="689" cy="689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5442" y="1240"/>
                <a:ext cx="444" cy="445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5430" y="734"/>
                <a:ext cx="463" cy="461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30"/>
            <p:cNvGrpSpPr>
              <a:grpSpLocks noChangeAspect="1"/>
            </p:cNvGrpSpPr>
            <p:nvPr/>
          </p:nvGrpSpPr>
          <p:grpSpPr bwMode="auto">
            <a:xfrm>
              <a:off x="2742648" y="1942158"/>
              <a:ext cx="303344" cy="459617"/>
              <a:chOff x="460" y="2725"/>
              <a:chExt cx="620" cy="841"/>
            </a:xfrm>
          </p:grpSpPr>
          <p:sp>
            <p:nvSpPr>
              <p:cNvPr id="88" name="Freeform 33"/>
              <p:cNvSpPr/>
              <p:nvPr/>
            </p:nvSpPr>
            <p:spPr bwMode="auto">
              <a:xfrm>
                <a:off x="930" y="2725"/>
                <a:ext cx="150" cy="19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983" y="3520"/>
                <a:ext cx="45" cy="46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60" y="2932"/>
                <a:ext cx="69" cy="288"/>
              </a:xfrm>
              <a:custGeom>
                <a:avLst/>
                <a:gdLst>
                  <a:gd name="T0" fmla="*/ 67 w 69"/>
                  <a:gd name="T1" fmla="*/ 288 h 288"/>
                  <a:gd name="T2" fmla="*/ 0 w 69"/>
                  <a:gd name="T3" fmla="*/ 288 h 288"/>
                  <a:gd name="T4" fmla="*/ 0 w 69"/>
                  <a:gd name="T5" fmla="*/ 81 h 288"/>
                  <a:gd name="T6" fmla="*/ 67 w 69"/>
                  <a:gd name="T7" fmla="*/ 81 h 288"/>
                  <a:gd name="T8" fmla="*/ 67 w 69"/>
                  <a:gd name="T9" fmla="*/ 288 h 288"/>
                  <a:gd name="T10" fmla="*/ 67 w 69"/>
                  <a:gd name="T11" fmla="*/ 288 h 288"/>
                  <a:gd name="T12" fmla="*/ 69 w 69"/>
                  <a:gd name="T13" fmla="*/ 50 h 288"/>
                  <a:gd name="T14" fmla="*/ 0 w 69"/>
                  <a:gd name="T15" fmla="*/ 50 h 288"/>
                  <a:gd name="T16" fmla="*/ 0 w 69"/>
                  <a:gd name="T17" fmla="*/ 0 h 288"/>
                  <a:gd name="T18" fmla="*/ 69 w 69"/>
                  <a:gd name="T19" fmla="*/ 0 h 288"/>
                  <a:gd name="T20" fmla="*/ 69 w 69"/>
                  <a:gd name="T21" fmla="*/ 5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288">
                    <a:moveTo>
                      <a:pt x="67" y="288"/>
                    </a:moveTo>
                    <a:lnTo>
                      <a:pt x="0" y="288"/>
                    </a:lnTo>
                    <a:lnTo>
                      <a:pt x="0" y="81"/>
                    </a:lnTo>
                    <a:lnTo>
                      <a:pt x="67" y="81"/>
                    </a:lnTo>
                    <a:lnTo>
                      <a:pt x="67" y="288"/>
                    </a:lnTo>
                    <a:lnTo>
                      <a:pt x="67" y="288"/>
                    </a:lnTo>
                    <a:close/>
                    <a:moveTo>
                      <a:pt x="69" y="50"/>
                    </a:moveTo>
                    <a:lnTo>
                      <a:pt x="0" y="5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5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>
            <a:xfrm>
              <a:off x="6714636" y="2792092"/>
              <a:ext cx="2039488" cy="509691"/>
              <a:chOff x="8546979" y="3928572"/>
              <a:chExt cx="2826766" cy="67958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546979" y="3928572"/>
                <a:ext cx="2008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To </a:t>
                </a:r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webassembly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08119" y="4297904"/>
                <a:ext cx="2765626" cy="310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800" dirty="0" err="1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3"/>
                  </a:rPr>
                  <a:t>AssemblyScript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6666518" y="1197013"/>
              <a:ext cx="2043497" cy="477882"/>
              <a:chOff x="7422745" y="2296207"/>
              <a:chExt cx="2832319" cy="63718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422745" y="2296207"/>
                <a:ext cx="1782764" cy="369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Ts</a:t>
                </a:r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compile </a:t>
                </a:r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api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489437" y="2623133"/>
                <a:ext cx="2765627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4"/>
                  </a:rPr>
                  <a:t>compile </a:t>
                </a:r>
                <a:r>
                  <a:rPr lang="en-US" altLang="zh-CN" sz="800" dirty="0" err="1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4"/>
                  </a:rPr>
                  <a:t>api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1233238" y="1762334"/>
              <a:ext cx="2025042" cy="509691"/>
              <a:chOff x="1528218" y="2531136"/>
              <a:chExt cx="2935899" cy="67958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531209" y="2531136"/>
                <a:ext cx="193290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Typescript Test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528218" y="2900467"/>
                <a:ext cx="2935899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5"/>
                  </a:rPr>
                  <a:t>typescript-exercises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6"/>
                  </a:rPr>
                  <a:t>typescript-challenges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11"/>
            <p:cNvGrpSpPr/>
            <p:nvPr/>
          </p:nvGrpSpPr>
          <p:grpSpPr>
            <a:xfrm>
              <a:off x="1155178" y="3295265"/>
              <a:ext cx="1985754" cy="689253"/>
              <a:chOff x="1277782" y="4121862"/>
              <a:chExt cx="2765625" cy="91899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052395" y="4121862"/>
                <a:ext cx="1991012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</a:lstStyle>
              <a:p>
                <a:r>
                  <a:rPr lang="en-US" altLang="zh-CN" dirty="0"/>
                  <a:t>Typescript book</a:t>
                </a:r>
                <a:endParaRPr lang="zh-CN" alt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7782" y="4543462"/>
                <a:ext cx="2765625" cy="497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hlinkClick r:id="rId7"/>
                  </a:rPr>
                  <a:t>typescript</a:t>
                </a:r>
                <a:r>
                  <a:rPr lang="zh-CN" altLang="en-US" sz="800" dirty="0">
                    <a:hlinkClick r:id="rId7"/>
                  </a:rPr>
                  <a:t>使用文档及更新说明</a:t>
                </a:r>
                <a:endParaRPr lang="zh-CN" altLang="en-US" sz="800" dirty="0"/>
              </a:p>
              <a:p>
                <a:pPr algn="r">
                  <a:lnSpc>
                    <a:spcPct val="114000"/>
                  </a:lnSpc>
                </a:pP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一些网站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0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 fontScale="925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对</a:t>
            </a:r>
            <a:r>
              <a:rPr lang="en-US" altLang="zh-CN" sz="3000" dirty="0" smtClean="0">
                <a:ea typeface="微软雅黑 Light" panose="020B0502040204020203" pitchFamily="34" charset="-122"/>
              </a:rPr>
              <a:t>TS</a:t>
            </a:r>
            <a:r>
              <a:rPr lang="zh-CN" altLang="en-US" sz="3000" dirty="0" smtClean="0">
                <a:ea typeface="微软雅黑 Light" panose="020B0502040204020203" pitchFamily="34" charset="-122"/>
              </a:rPr>
              <a:t>的一些个人看法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的优势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6700593" y="1646034"/>
              <a:ext cx="19150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提高开发效率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1968671"/>
              <a:ext cx="1630680" cy="40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的类型系统结合各类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的语法提示，可以提高开发效率。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1135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健壮代码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1968671"/>
              <a:ext cx="1630680" cy="882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的静态类型检查，帮助识别边界情况，避免一些低级失误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比如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key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写错，从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undefined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获取值等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，提高代码的健壮性，保证代码质量。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5" cy="3110986"/>
            <a:chOff x="2585793" y="1424941"/>
            <a:chExt cx="1915015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25857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</a:t>
              </a:r>
              <a:r>
                <a:rPr lang="en-US" altLang="zh-CN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语法的扩展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727960" y="1968671"/>
              <a:ext cx="1630680" cy="135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会提供一些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尚未正式进入标准的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，如目前的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Tuple(stage2)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Decorators(stage2)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private fields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protected field(stage4)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，以及之前的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optional chain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Nullish coalescing 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Operator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5" cy="3110986"/>
            <a:chOff x="528393" y="1424941"/>
            <a:chExt cx="1915015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5283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增强设计阶段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1969199"/>
              <a:ext cx="1630680" cy="119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Interface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特性，是对面向对象设计的增强；另一方面，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也是对系统设计和使用的一个补充和说明，有利于后续的维护。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或者说，基于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，我们可以更加方便、清晰的表示系统的结构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/>
          <p:nvPr/>
        </p:nvGrpSpPr>
        <p:grpSpPr>
          <a:xfrm>
            <a:off x="500335" y="1189379"/>
            <a:ext cx="582003" cy="582003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5548" y="1159762"/>
            <a:ext cx="5056731" cy="611620"/>
            <a:chOff x="5413830" y="1945846"/>
            <a:chExt cx="2713243" cy="528604"/>
          </a:xfrm>
        </p:grpSpPr>
        <p:sp>
          <p:nvSpPr>
            <p:cNvPr id="38" name="TextBox 37"/>
            <p:cNvSpPr txBox="1"/>
            <p:nvPr/>
          </p:nvSpPr>
          <p:spPr>
            <a:xfrm>
              <a:off x="5413830" y="1945846"/>
              <a:ext cx="1892324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一定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额外的工作量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413831" y="2158993"/>
              <a:ext cx="2713242" cy="315457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增加了功能开发阶段的工作量，但是可以提高联调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自测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修复问题阶段的效率。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项目规模较小时，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的优势并没有那么大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1695" y="2350437"/>
            <a:ext cx="5249026" cy="569593"/>
            <a:chOff x="5413830" y="2616667"/>
            <a:chExt cx="2713243" cy="250191"/>
          </a:xfrm>
        </p:grpSpPr>
        <p:sp>
          <p:nvSpPr>
            <p:cNvPr id="40" name="TextBox 39"/>
            <p:cNvSpPr txBox="1"/>
            <p:nvPr/>
          </p:nvSpPr>
          <p:spPr>
            <a:xfrm>
              <a:off x="5413830" y="2616667"/>
              <a:ext cx="1319252" cy="159438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使用未正式进入标准的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的风险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>
              <a:off x="5413831" y="2728295"/>
              <a:ext cx="2713242" cy="138563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提案在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stage4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之前有可能会更改，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的一些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有的时候与正式的标准不一致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 private field/methods)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；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且这个问题无法向前兼容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5793" y="3455582"/>
            <a:ext cx="5397275" cy="423179"/>
            <a:chOff x="5413830" y="3282102"/>
            <a:chExt cx="2713243" cy="423179"/>
          </a:xfrm>
        </p:grpSpPr>
        <p:sp>
          <p:nvSpPr>
            <p:cNvPr id="42" name="TextBox 41"/>
            <p:cNvSpPr txBox="1"/>
            <p:nvPr/>
          </p:nvSpPr>
          <p:spPr>
            <a:xfrm>
              <a:off x="5413830" y="3282102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周边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生态支持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>
              <a:off x="5413831" y="3495247"/>
              <a:ext cx="2713242" cy="192346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项目内引入没有类型声明的第三方库，需要自己对使用模块做类型声明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(declare module ‘xxxx’)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1" y="409589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的一些问题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500976" y="2350437"/>
            <a:ext cx="582003" cy="582003"/>
            <a:chOff x="6678551" y="1578185"/>
            <a:chExt cx="831273" cy="831273"/>
          </a:xfrm>
        </p:grpSpPr>
        <p:sp>
          <p:nvSpPr>
            <p:cNvPr id="31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5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45" name="Group 19"/>
          <p:cNvGrpSpPr/>
          <p:nvPr/>
        </p:nvGrpSpPr>
        <p:grpSpPr>
          <a:xfrm>
            <a:off x="501754" y="3448225"/>
            <a:ext cx="582003" cy="582003"/>
            <a:chOff x="6678551" y="1578185"/>
            <a:chExt cx="831273" cy="831273"/>
          </a:xfrm>
        </p:grpSpPr>
        <p:sp>
          <p:nvSpPr>
            <p:cNvPr id="4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75" name="Freeform 6"/>
          <p:cNvSpPr/>
          <p:nvPr/>
        </p:nvSpPr>
        <p:spPr bwMode="auto">
          <a:xfrm>
            <a:off x="-16046" y="2417307"/>
            <a:ext cx="9144000" cy="2731502"/>
          </a:xfrm>
          <a:custGeom>
            <a:avLst/>
            <a:gdLst>
              <a:gd name="T0" fmla="*/ 3078 w 4268"/>
              <a:gd name="T1" fmla="*/ 3 h 1326"/>
              <a:gd name="T2" fmla="*/ 3355 w 4268"/>
              <a:gd name="T3" fmla="*/ 18 h 1326"/>
              <a:gd name="T4" fmla="*/ 3647 w 4268"/>
              <a:gd name="T5" fmla="*/ 50 h 1326"/>
              <a:gd name="T6" fmla="*/ 3951 w 4268"/>
              <a:gd name="T7" fmla="*/ 100 h 1326"/>
              <a:gd name="T8" fmla="*/ 4268 w 4268"/>
              <a:gd name="T9" fmla="*/ 168 h 1326"/>
              <a:gd name="T10" fmla="*/ 4106 w 4268"/>
              <a:gd name="T11" fmla="*/ 140 h 1326"/>
              <a:gd name="T12" fmla="*/ 3795 w 4268"/>
              <a:gd name="T13" fmla="*/ 80 h 1326"/>
              <a:gd name="T14" fmla="*/ 3499 w 4268"/>
              <a:gd name="T15" fmla="*/ 40 h 1326"/>
              <a:gd name="T16" fmla="*/ 3215 w 4268"/>
              <a:gd name="T17" fmla="*/ 16 h 1326"/>
              <a:gd name="T18" fmla="*/ 2943 w 4268"/>
              <a:gd name="T19" fmla="*/ 9 h 1326"/>
              <a:gd name="T20" fmla="*/ 2636 w 4268"/>
              <a:gd name="T21" fmla="*/ 18 h 1326"/>
              <a:gd name="T22" fmla="*/ 2348 w 4268"/>
              <a:gd name="T23" fmla="*/ 48 h 1326"/>
              <a:gd name="T24" fmla="*/ 2077 w 4268"/>
              <a:gd name="T25" fmla="*/ 93 h 1326"/>
              <a:gd name="T26" fmla="*/ 1825 w 4268"/>
              <a:gd name="T27" fmla="*/ 153 h 1326"/>
              <a:gd name="T28" fmla="*/ 1589 w 4268"/>
              <a:gd name="T29" fmla="*/ 225 h 1326"/>
              <a:gd name="T30" fmla="*/ 1370 w 4268"/>
              <a:gd name="T31" fmla="*/ 308 h 1326"/>
              <a:gd name="T32" fmla="*/ 1169 w 4268"/>
              <a:gd name="T33" fmla="*/ 398 h 1326"/>
              <a:gd name="T34" fmla="*/ 985 w 4268"/>
              <a:gd name="T35" fmla="*/ 494 h 1326"/>
              <a:gd name="T36" fmla="*/ 817 w 4268"/>
              <a:gd name="T37" fmla="*/ 595 h 1326"/>
              <a:gd name="T38" fmla="*/ 666 w 4268"/>
              <a:gd name="T39" fmla="*/ 696 h 1326"/>
              <a:gd name="T40" fmla="*/ 531 w 4268"/>
              <a:gd name="T41" fmla="*/ 797 h 1326"/>
              <a:gd name="T42" fmla="*/ 412 w 4268"/>
              <a:gd name="T43" fmla="*/ 895 h 1326"/>
              <a:gd name="T44" fmla="*/ 308 w 4268"/>
              <a:gd name="T45" fmla="*/ 988 h 1326"/>
              <a:gd name="T46" fmla="*/ 221 w 4268"/>
              <a:gd name="T47" fmla="*/ 1075 h 1326"/>
              <a:gd name="T48" fmla="*/ 149 w 4268"/>
              <a:gd name="T49" fmla="*/ 1151 h 1326"/>
              <a:gd name="T50" fmla="*/ 91 w 4268"/>
              <a:gd name="T51" fmla="*/ 1217 h 1326"/>
              <a:gd name="T52" fmla="*/ 49 w 4268"/>
              <a:gd name="T53" fmla="*/ 1269 h 1326"/>
              <a:gd name="T54" fmla="*/ 22 w 4268"/>
              <a:gd name="T55" fmla="*/ 1305 h 1326"/>
              <a:gd name="T56" fmla="*/ 8 w 4268"/>
              <a:gd name="T57" fmla="*/ 1323 h 1326"/>
              <a:gd name="T58" fmla="*/ 6 w 4268"/>
              <a:gd name="T59" fmla="*/ 1326 h 1326"/>
              <a:gd name="T60" fmla="*/ 1 w 4268"/>
              <a:gd name="T61" fmla="*/ 1318 h 1326"/>
              <a:gd name="T62" fmla="*/ 17 w 4268"/>
              <a:gd name="T63" fmla="*/ 1298 h 1326"/>
              <a:gd name="T64" fmla="*/ 47 w 4268"/>
              <a:gd name="T65" fmla="*/ 1259 h 1326"/>
              <a:gd name="T66" fmla="*/ 93 w 4268"/>
              <a:gd name="T67" fmla="*/ 1203 h 1326"/>
              <a:gd name="T68" fmla="*/ 154 w 4268"/>
              <a:gd name="T69" fmla="*/ 1135 h 1326"/>
              <a:gd name="T70" fmla="*/ 230 w 4268"/>
              <a:gd name="T71" fmla="*/ 1053 h 1326"/>
              <a:gd name="T72" fmla="*/ 324 w 4268"/>
              <a:gd name="T73" fmla="*/ 964 h 1326"/>
              <a:gd name="T74" fmla="*/ 434 w 4268"/>
              <a:gd name="T75" fmla="*/ 867 h 1326"/>
              <a:gd name="T76" fmla="*/ 561 w 4268"/>
              <a:gd name="T77" fmla="*/ 765 h 1326"/>
              <a:gd name="T78" fmla="*/ 703 w 4268"/>
              <a:gd name="T79" fmla="*/ 661 h 1326"/>
              <a:gd name="T80" fmla="*/ 864 w 4268"/>
              <a:gd name="T81" fmla="*/ 556 h 1326"/>
              <a:gd name="T82" fmla="*/ 1040 w 4268"/>
              <a:gd name="T83" fmla="*/ 455 h 1326"/>
              <a:gd name="T84" fmla="*/ 1235 w 4268"/>
              <a:gd name="T85" fmla="*/ 358 h 1326"/>
              <a:gd name="T86" fmla="*/ 1448 w 4268"/>
              <a:gd name="T87" fmla="*/ 268 h 1326"/>
              <a:gd name="T88" fmla="*/ 1678 w 4268"/>
              <a:gd name="T89" fmla="*/ 188 h 1326"/>
              <a:gd name="T90" fmla="*/ 1927 w 4268"/>
              <a:gd name="T91" fmla="*/ 119 h 1326"/>
              <a:gd name="T92" fmla="*/ 2194 w 4268"/>
              <a:gd name="T93" fmla="*/ 63 h 1326"/>
              <a:gd name="T94" fmla="*/ 2480 w 4268"/>
              <a:gd name="T95" fmla="*/ 23 h 1326"/>
              <a:gd name="T96" fmla="*/ 2784 w 4268"/>
              <a:gd name="T97" fmla="*/ 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rgbClr val="969696"/>
          </a:solidFill>
          <a:ln w="28575">
            <a:solidFill>
              <a:srgbClr val="969696"/>
            </a:solidFill>
            <a:prstDash val="solid"/>
            <a:round/>
          </a:ln>
        </p:spPr>
        <p:txBody>
          <a:bodyPr vert="horz" wrap="square" lIns="99211" tIns="49606" rIns="99211" bIns="496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6" name="Oval 9"/>
          <p:cNvSpPr/>
          <p:nvPr/>
        </p:nvSpPr>
        <p:spPr bwMode="auto">
          <a:xfrm>
            <a:off x="871368" y="3988981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7" name="Oval 86"/>
          <p:cNvSpPr/>
          <p:nvPr/>
        </p:nvSpPr>
        <p:spPr bwMode="auto">
          <a:xfrm rot="8637565">
            <a:off x="2342205" y="3087169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8" name="Oval 94"/>
          <p:cNvSpPr/>
          <p:nvPr/>
        </p:nvSpPr>
        <p:spPr bwMode="auto">
          <a:xfrm rot="9824873">
            <a:off x="5239422" y="2323266"/>
            <a:ext cx="272987" cy="277559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9" name="Oval 99"/>
          <p:cNvSpPr/>
          <p:nvPr/>
        </p:nvSpPr>
        <p:spPr bwMode="auto">
          <a:xfrm>
            <a:off x="3744742" y="2619224"/>
            <a:ext cx="272987" cy="27755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83" name="Oval 99"/>
          <p:cNvSpPr/>
          <p:nvPr/>
        </p:nvSpPr>
        <p:spPr bwMode="auto">
          <a:xfrm>
            <a:off x="6598175" y="2282833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84" name="Oval 99"/>
          <p:cNvSpPr/>
          <p:nvPr/>
        </p:nvSpPr>
        <p:spPr bwMode="auto">
          <a:xfrm>
            <a:off x="8036462" y="2442727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grpSp>
        <p:nvGrpSpPr>
          <p:cNvPr id="87" name="组合 11"/>
          <p:cNvGrpSpPr/>
          <p:nvPr/>
        </p:nvGrpSpPr>
        <p:grpSpPr>
          <a:xfrm>
            <a:off x="169009" y="2503363"/>
            <a:ext cx="1887989" cy="2169618"/>
            <a:chOff x="276876" y="3963510"/>
            <a:chExt cx="2824772" cy="3246181"/>
          </a:xfrm>
        </p:grpSpPr>
        <p:sp>
          <p:nvSpPr>
            <p:cNvPr id="88" name="Oval Callout 10"/>
            <p:cNvSpPr/>
            <p:nvPr/>
          </p:nvSpPr>
          <p:spPr bwMode="auto">
            <a:xfrm rot="19660752">
              <a:off x="276876" y="3963510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89" name="组合 10"/>
            <p:cNvGrpSpPr/>
            <p:nvPr/>
          </p:nvGrpSpPr>
          <p:grpSpPr>
            <a:xfrm>
              <a:off x="432216" y="4106487"/>
              <a:ext cx="2669432" cy="3103204"/>
              <a:chOff x="432216" y="4106487"/>
              <a:chExt cx="2669432" cy="310320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432216" y="4106487"/>
                <a:ext cx="1501654" cy="1501654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604344" y="6601574"/>
                <a:ext cx="1497304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2016.7</a:t>
                </a:r>
                <a:endParaRPr lang="zh-CN" altLang="en-US" sz="1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92" name="组合 13"/>
          <p:cNvGrpSpPr/>
          <p:nvPr/>
        </p:nvGrpSpPr>
        <p:grpSpPr>
          <a:xfrm>
            <a:off x="3120448" y="1076057"/>
            <a:ext cx="1306087" cy="2293154"/>
            <a:chOff x="4692763" y="1827977"/>
            <a:chExt cx="1954142" cy="3431016"/>
          </a:xfrm>
        </p:grpSpPr>
        <p:sp>
          <p:nvSpPr>
            <p:cNvPr id="93" name="Oval Callout 10"/>
            <p:cNvSpPr/>
            <p:nvPr/>
          </p:nvSpPr>
          <p:spPr bwMode="auto">
            <a:xfrm rot="19660752">
              <a:off x="4692763" y="1827977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4854703" y="1977838"/>
              <a:ext cx="1501654" cy="1501654"/>
            </a:xfrm>
            <a:prstGeom prst="ellipse">
              <a:avLst/>
            </a:prstGeom>
            <a:solidFill>
              <a:schemeClr val="accent3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601" y="4650876"/>
              <a:ext cx="1497304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2018.5</a:t>
              </a:r>
              <a:endParaRPr lang="zh-CN" altLang="en-US" sz="1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6" name="组合 15"/>
          <p:cNvGrpSpPr/>
          <p:nvPr/>
        </p:nvGrpSpPr>
        <p:grpSpPr>
          <a:xfrm>
            <a:off x="4894867" y="1773423"/>
            <a:ext cx="1183053" cy="2314602"/>
            <a:chOff x="7347616" y="2871376"/>
            <a:chExt cx="1770060" cy="3463106"/>
          </a:xfrm>
        </p:grpSpPr>
        <p:sp>
          <p:nvSpPr>
            <p:cNvPr id="97" name="Oval Callout 85"/>
            <p:cNvSpPr/>
            <p:nvPr/>
          </p:nvSpPr>
          <p:spPr bwMode="auto">
            <a:xfrm rot="9305715">
              <a:off x="7347616" y="4524431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98" name="组合 14"/>
            <p:cNvGrpSpPr/>
            <p:nvPr/>
          </p:nvGrpSpPr>
          <p:grpSpPr>
            <a:xfrm>
              <a:off x="7457143" y="2871376"/>
              <a:ext cx="1537228" cy="3319805"/>
              <a:chOff x="7457143" y="2871376"/>
              <a:chExt cx="1537228" cy="3319805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7504171" y="4700981"/>
                <a:ext cx="1490200" cy="1490200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457143" y="2871376"/>
                <a:ext cx="1497304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2019.1</a:t>
                </a:r>
                <a:endParaRPr lang="zh-CN" altLang="en-US" sz="1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5" name="组合 17"/>
          <p:cNvGrpSpPr/>
          <p:nvPr/>
        </p:nvGrpSpPr>
        <p:grpSpPr>
          <a:xfrm>
            <a:off x="7526980" y="2067019"/>
            <a:ext cx="1460521" cy="2156399"/>
            <a:chOff x="11285735" y="3310652"/>
            <a:chExt cx="2185203" cy="3226403"/>
          </a:xfrm>
        </p:grpSpPr>
        <p:sp>
          <p:nvSpPr>
            <p:cNvPr id="106" name="Oval Callout 85"/>
            <p:cNvSpPr/>
            <p:nvPr/>
          </p:nvSpPr>
          <p:spPr bwMode="auto">
            <a:xfrm rot="9900337">
              <a:off x="11285735" y="4727004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1406926" y="4868190"/>
              <a:ext cx="1527678" cy="1527678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973634" y="3310652"/>
              <a:ext cx="1497304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2021.4</a:t>
              </a:r>
              <a:endParaRPr lang="zh-CN" altLang="en-US" sz="1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11" name="任意多边形 22"/>
          <p:cNvSpPr/>
          <p:nvPr/>
        </p:nvSpPr>
        <p:spPr>
          <a:xfrm>
            <a:off x="4177461" y="44112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82" name="Rectangle 17"/>
          <p:cNvSpPr/>
          <p:nvPr/>
        </p:nvSpPr>
        <p:spPr bwMode="auto">
          <a:xfrm>
            <a:off x="497435" y="2962770"/>
            <a:ext cx="646920" cy="36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私有实例属性进入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stage0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87669" y="3910625"/>
            <a:ext cx="729844" cy="406441"/>
          </a:xfrm>
          <a:prstGeom prst="rect">
            <a:avLst/>
          </a:prstGeom>
          <a:noFill/>
        </p:spPr>
        <p:txBody>
          <a:bodyPr wrap="none" lIns="112949" tIns="56475" rIns="112949" bIns="56475" rtlCol="0">
            <a:spAutoFit/>
          </a:bodyPr>
          <a:lstStyle/>
          <a:p>
            <a:pPr defTabSz="943610"/>
            <a:r>
              <a:rPr lang="en-US" altLang="zh-CN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endParaRPr lang="zh-CN" altLang="en-US" sz="19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7" name="Oval Callout 85"/>
          <p:cNvSpPr/>
          <p:nvPr/>
        </p:nvSpPr>
        <p:spPr bwMode="auto">
          <a:xfrm rot="9305715">
            <a:off x="2043015" y="3557090"/>
            <a:ext cx="1183053" cy="1209766"/>
          </a:xfrm>
          <a:prstGeom prst="wedgeEllipseCallou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4124" tIns="47062" rIns="94124" bIns="47062" numCol="1" anchor="t" anchorCtr="0" compatLnSpc="1"/>
          <a:lstStyle/>
          <a:p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2147651" y="3675089"/>
            <a:ext cx="996003" cy="995990"/>
          </a:xfrm>
          <a:prstGeom prst="ellipse">
            <a:avLst/>
          </a:prstGeom>
          <a:solidFill>
            <a:schemeClr val="accent4"/>
          </a:solidFill>
          <a:ln w="7938" cap="flat">
            <a:noFill/>
            <a:prstDash val="solid"/>
            <a:miter lim="800000"/>
          </a:ln>
          <a:effectLst/>
        </p:spPr>
        <p:txBody>
          <a:bodyPr vert="horz" wrap="square" lIns="94124" tIns="47062" rIns="94124" bIns="47062" numCol="1" anchor="t" anchorCtr="0" compatLnSpc="1"/>
          <a:lstStyle/>
          <a:p>
            <a:endParaRPr lang="zh-CN" altLang="en-US" sz="1600" dirty="0">
              <a:ea typeface="微软雅黑 Light" panose="020B0502040204020203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66953" y="2616754"/>
            <a:ext cx="1143419" cy="406441"/>
          </a:xfrm>
          <a:prstGeom prst="rect">
            <a:avLst/>
          </a:prstGeom>
          <a:noFill/>
        </p:spPr>
        <p:txBody>
          <a:bodyPr wrap="none" lIns="112949" tIns="56475" rIns="112949" bIns="56475" rtlCol="0">
            <a:spAutoFit/>
          </a:bodyPr>
          <a:lstStyle/>
          <a:p>
            <a:pPr defTabSz="943610"/>
            <a:r>
              <a:rPr lang="en-US" altLang="zh-CN" sz="1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2017.11</a:t>
            </a:r>
            <a:endParaRPr lang="zh-CN" altLang="en-US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0" name="Rectangle 17"/>
          <p:cNvSpPr/>
          <p:nvPr/>
        </p:nvSpPr>
        <p:spPr bwMode="auto">
          <a:xfrm>
            <a:off x="2352545" y="3999165"/>
            <a:ext cx="646920" cy="36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私有实例属性进入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stage3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0" name="Rectangle 17"/>
          <p:cNvSpPr/>
          <p:nvPr/>
        </p:nvSpPr>
        <p:spPr bwMode="auto">
          <a:xfrm>
            <a:off x="3425784" y="1487165"/>
            <a:ext cx="787523" cy="3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私有静态属性、私有静态方法进入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stage3</a:t>
            </a:r>
            <a:endParaRPr lang="zh-CN" altLang="en-US" sz="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17"/>
          <p:cNvSpPr/>
          <p:nvPr/>
        </p:nvSpPr>
        <p:spPr bwMode="auto">
          <a:xfrm>
            <a:off x="7707720" y="3482437"/>
            <a:ext cx="821571" cy="38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私有属性的所有相关提案进入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stag4</a:t>
            </a:r>
            <a:endParaRPr 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21" name="Rectangle 17"/>
          <p:cNvSpPr/>
          <p:nvPr/>
        </p:nvSpPr>
        <p:spPr bwMode="auto">
          <a:xfrm>
            <a:off x="5103742" y="3292266"/>
            <a:ext cx="787523" cy="49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私有属性和方法提案最后一次更新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42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3" grpId="0" animBg="1"/>
      <p:bldP spid="84" grpId="0" animBg="1"/>
      <p:bldP spid="82" grpId="0"/>
      <p:bldP spid="117" grpId="0" animBg="1"/>
      <p:bldP spid="118" grpId="0" animBg="1"/>
      <p:bldP spid="119" grpId="0"/>
      <p:bldP spid="120" grpId="0"/>
      <p:bldP spid="80" grpId="0"/>
      <p:bldP spid="86" grpId="0"/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从配置说起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61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tsconfig.json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121" y="11253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一、具体说明</a:t>
            </a:r>
            <a:endParaRPr lang="zh-CN" alt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121" y="275004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二、影响类型安全的配置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942" y="3404937"/>
            <a:ext cx="3410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strictNullChecks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strictFunctionTypes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0652" y="1594184"/>
            <a:ext cx="108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hlinkClick r:id="rId3"/>
              </a:rPr>
              <a:t>tsconfig</a:t>
            </a:r>
            <a:r>
              <a:rPr lang="zh-CN" altLang="en-US" dirty="0" smtClean="0">
                <a:hlinkClick r:id="rId3"/>
              </a:rPr>
              <a:t>说明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730658"/>
            <a:chOff x="1803850" y="3036681"/>
            <a:chExt cx="2336178" cy="730658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44687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null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4703"/>
              </p:ext>
            </p:extLst>
          </p:nvPr>
        </p:nvGraphicFramePr>
        <p:xfrm>
          <a:off x="4325603" y="1138962"/>
          <a:ext cx="4496203" cy="174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文档" r:id="rId4" imgW="6269400" imgH="2575440" progId="Word.OpenDocumentText.12">
                  <p:embed/>
                </p:oleObj>
              </mc:Choice>
              <mc:Fallback>
                <p:oleObj name="文档" r:id="rId4" imgW="6269400" imgH="2575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5603" y="1138962"/>
                        <a:ext cx="4496203" cy="1744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35186"/>
              </p:ext>
            </p:extLst>
          </p:nvPr>
        </p:nvGraphicFramePr>
        <p:xfrm>
          <a:off x="4324852" y="3022306"/>
          <a:ext cx="4379996" cy="34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文档" r:id="rId6" imgW="6870600" imgH="594360" progId="Word.OpenDocumentText.12">
                  <p:embed/>
                </p:oleObj>
              </mc:Choice>
              <mc:Fallback>
                <p:oleObj name="文档" r:id="rId6" imgW="6870600" imgH="594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24852" y="3022306"/>
                        <a:ext cx="4379996" cy="343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27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791</Words>
  <Application>Microsoft Office PowerPoint</Application>
  <PresentationFormat>全屏显示(16:9)</PresentationFormat>
  <Paragraphs>136</Paragraphs>
  <Slides>22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office 主题</vt:lpstr>
      <vt:lpstr>1_Office 主题</vt:lpstr>
      <vt:lpstr>文档</vt:lpstr>
      <vt:lpstr>OpenDocument 文本</vt:lpstr>
      <vt:lpstr>TS在项目中的实践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MSI</cp:lastModifiedBy>
  <cp:revision>166</cp:revision>
  <dcterms:created xsi:type="dcterms:W3CDTF">2017-05-02T06:39:00Z</dcterms:created>
  <dcterms:modified xsi:type="dcterms:W3CDTF">2021-09-01T17:24:09Z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