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</p:sldMasterIdLst>
  <p:notesMasterIdLst>
    <p:notesMasterId r:id="rId23"/>
  </p:notesMasterIdLst>
  <p:handoutMasterIdLst>
    <p:handoutMasterId r:id="rId24"/>
  </p:handoutMasterIdLst>
  <p:sldIdLst>
    <p:sldId id="3331" r:id="rId3"/>
    <p:sldId id="3337" r:id="rId4"/>
    <p:sldId id="3332" r:id="rId5"/>
    <p:sldId id="1069" r:id="rId6"/>
    <p:sldId id="1058" r:id="rId7"/>
    <p:sldId id="3340" r:id="rId8"/>
    <p:sldId id="3333" r:id="rId9"/>
    <p:sldId id="1056" r:id="rId10"/>
    <p:sldId id="1065" r:id="rId11"/>
    <p:sldId id="3339" r:id="rId12"/>
    <p:sldId id="1053" r:id="rId13"/>
    <p:sldId id="1055" r:id="rId14"/>
    <p:sldId id="3334" r:id="rId15"/>
    <p:sldId id="1063" r:id="rId16"/>
    <p:sldId id="1068" r:id="rId17"/>
    <p:sldId id="1067" r:id="rId18"/>
    <p:sldId id="1062" r:id="rId19"/>
    <p:sldId id="3335" r:id="rId20"/>
    <p:sldId id="1064" r:id="rId21"/>
    <p:sldId id="3336" r:id="rId22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2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DC2"/>
    <a:srgbClr val="4B505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>
        <p:scale>
          <a:sx n="158" d="100"/>
          <a:sy n="158" d="100"/>
        </p:scale>
        <p:origin x="-264" y="264"/>
      </p:cViewPr>
      <p:guideLst>
        <p:guide orient="horz" pos="1592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3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3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40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4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91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72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4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493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FAB2B-D77A-4486-826C-4471D40F7AD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0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4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8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2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4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4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4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53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3665444"/>
            <a:ext cx="9144001" cy="147805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0" y="4065665"/>
            <a:ext cx="9144000" cy="1077836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292590"/>
            <a:ext cx="9144000" cy="85091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6794222" y="320026"/>
            <a:ext cx="671667" cy="46439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903305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1435139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0800000">
            <a:off x="1910734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7132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58541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30056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6257" y="1929631"/>
            <a:ext cx="4811486" cy="817147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6257" y="2768662"/>
            <a:ext cx="4811486" cy="346249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961044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1435139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1863624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87782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58541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80163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0397" y="2565520"/>
            <a:ext cx="33034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3661979"/>
            <a:ext cx="9143999" cy="1481524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" y="4059608"/>
            <a:ext cx="9144001" cy="1083893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" y="4293497"/>
            <a:ext cx="9144001" cy="850004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6646542" y="335754"/>
            <a:ext cx="664807" cy="45965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396" y="1924616"/>
            <a:ext cx="3611776" cy="62324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0396" y="2611646"/>
            <a:ext cx="3611776" cy="346249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5942" y="216694"/>
            <a:ext cx="535044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33522" y="2510175"/>
            <a:ext cx="6076956" cy="200428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3640041"/>
            <a:ext cx="9144001" cy="1503459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0" y="4033913"/>
            <a:ext cx="9144000" cy="1083893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4292590"/>
            <a:ext cx="9144000" cy="850004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30223" y="1793082"/>
            <a:ext cx="3883556" cy="931808"/>
          </a:xfrm>
        </p:spPr>
        <p:txBody>
          <a:bodyPr anchor="b" anchorCtr="0">
            <a:norm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4095853" y="1153775"/>
            <a:ext cx="952292" cy="6584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2630223" y="2739177"/>
            <a:ext cx="3883556" cy="5326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 algn="l"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2021/8/25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1926" y="273844"/>
            <a:ext cx="733425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6600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9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8CD92C1-49CC-4A26-AA0A-6CACEDCFC082}"/>
              </a:ext>
            </a:extLst>
          </p:cNvPr>
          <p:cNvSpPr/>
          <p:nvPr userDrawn="1"/>
        </p:nvSpPr>
        <p:spPr>
          <a:xfrm>
            <a:off x="1037327" y="2453283"/>
            <a:ext cx="4572000" cy="2077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感谢您下载平台上提供的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作品，为了您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原创作者的利益，请勿复制、传播、销售，否则将承担法律责任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对作品进行维权，按照传播下载次数进行十倍的索取赔偿！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www.tukuppt.com</a:t>
            </a:r>
          </a:p>
        </p:txBody>
      </p:sp>
    </p:spTree>
    <p:extLst>
      <p:ext uri="{BB962C8B-B14F-4D97-AF65-F5344CB8AC3E}">
        <p14:creationId xmlns:p14="http://schemas.microsoft.com/office/powerpoint/2010/main" val="77574021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46385" y="670715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588011" y="661251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895942" y="273845"/>
            <a:ext cx="535044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2021/8/25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ransition spd="slow">
    <p:cover/>
  </p:transition>
  <p:txStyles>
    <p:titleStyle>
      <a:lvl1pPr algn="ctr" defTabSz="685165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phanboyer.com/post/132/what-are-covariance-and-contravarian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/wiki/Using-the-Compiler-AP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typescriptlang.org/docs/handbook/release-notes/overview.html" TargetMode="External"/><Relationship Id="rId4" Type="http://schemas.openxmlformats.org/officeDocument/2006/relationships/hyperlink" Target="https://github.com/typescript-exercises/typescript-exercis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66257" y="1640863"/>
            <a:ext cx="4811486" cy="81714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你可能不知道的</a:t>
            </a:r>
            <a:r>
              <a:rPr lang="en-US" altLang="zh-CN" dirty="0" smtClean="0"/>
              <a:t>TS</a:t>
            </a:r>
            <a:endParaRPr lang="en-US" altLang="zh-CN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00301" y="2443809"/>
            <a:ext cx="4042610" cy="34624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 smtClean="0"/>
              <a:t>Typescript</a:t>
            </a:r>
            <a:r>
              <a:rPr lang="zh-CN" altLang="en-US" dirty="0" smtClean="0"/>
              <a:t>在项目中的实践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465594" y="3392751"/>
            <a:ext cx="160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guofengye</a:t>
            </a:r>
            <a:endParaRPr lang="en-US" altLang="zh-CN" sz="14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</a:rPr>
              <a:t>2021-08-21</a:t>
            </a:r>
            <a:endParaRPr lang="zh-CN" altLang="en-US" sz="14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0" y="1312869"/>
            <a:ext cx="3490043" cy="626068"/>
            <a:chOff x="1803851" y="1312869"/>
            <a:chExt cx="2336177" cy="626068"/>
          </a:xfrm>
        </p:grpSpPr>
        <p:sp>
          <p:nvSpPr>
            <p:cNvPr id="55" name="TextBox 54"/>
            <p:cNvSpPr txBox="1"/>
            <p:nvPr/>
          </p:nvSpPr>
          <p:spPr>
            <a:xfrm>
              <a:off x="1803851" y="1312869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strictNullChecks</a:t>
              </a:r>
              <a:r>
                <a:rPr lang="zh-CN" altLang="en-US" dirty="0"/>
                <a:t>的作用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29856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执行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严格的空检查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03849" y="3036681"/>
            <a:ext cx="3490045" cy="730658"/>
            <a:chOff x="1803850" y="3036681"/>
            <a:chExt cx="2336178" cy="730658"/>
          </a:xfrm>
        </p:grpSpPr>
        <p:sp>
          <p:nvSpPr>
            <p:cNvPr id="57" name="TextBox 56"/>
            <p:cNvSpPr txBox="1"/>
            <p:nvPr/>
          </p:nvSpPr>
          <p:spPr>
            <a:xfrm>
              <a:off x="1803850" y="3036681"/>
              <a:ext cx="2276456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不启用该配置的问题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03851" y="3320466"/>
              <a:ext cx="2336177" cy="44687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null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类型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丢失可选属性值的可选特性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值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为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的可能性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strictNullChecks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4703"/>
              </p:ext>
            </p:extLst>
          </p:nvPr>
        </p:nvGraphicFramePr>
        <p:xfrm>
          <a:off x="4325603" y="1138962"/>
          <a:ext cx="4496203" cy="174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文档" r:id="rId4" imgW="6269400" imgH="2575440" progId="Word.OpenDocumentText.12">
                  <p:embed/>
                </p:oleObj>
              </mc:Choice>
              <mc:Fallback>
                <p:oleObj name="文档" r:id="rId4" imgW="6269400" imgH="2575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5603" y="1138962"/>
                        <a:ext cx="4496203" cy="1744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635186"/>
              </p:ext>
            </p:extLst>
          </p:nvPr>
        </p:nvGraphicFramePr>
        <p:xfrm>
          <a:off x="4324852" y="3022306"/>
          <a:ext cx="4379996" cy="34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文档" r:id="rId6" imgW="6870600" imgH="594360" progId="Word.OpenDocumentText.12">
                  <p:embed/>
                </p:oleObj>
              </mc:Choice>
              <mc:Fallback>
                <p:oleObj name="文档" r:id="rId6" imgW="6870600" imgH="594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24852" y="3022306"/>
                        <a:ext cx="4379996" cy="343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27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22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strictFunctionTypes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53403"/>
              </p:ext>
            </p:extLst>
          </p:nvPr>
        </p:nvGraphicFramePr>
        <p:xfrm>
          <a:off x="1503363" y="1720850"/>
          <a:ext cx="3465512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文档" r:id="rId4" imgW="6171480" imgH="4718520" progId="Word.OpenDocumentText.12">
                  <p:embed/>
                </p:oleObj>
              </mc:Choice>
              <mc:Fallback>
                <p:oleObj name="文档" r:id="rId4" imgW="6171480" imgH="47185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3363" y="1720850"/>
                        <a:ext cx="3465512" cy="264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7121" y="1125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一、示例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4"/>
          <p:cNvSpPr txBox="1"/>
          <p:nvPr/>
        </p:nvSpPr>
        <p:spPr>
          <a:xfrm>
            <a:off x="8837365" y="962465"/>
            <a:ext cx="485927" cy="403245"/>
          </a:xfrm>
          <a:prstGeom prst="rect">
            <a:avLst/>
          </a:prstGeom>
        </p:spPr>
        <p:txBody>
          <a:bodyPr vert="horz" lIns="68555" tIns="34278" rIns="68555" bIns="3427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endParaRPr lang="zh-CN" altLang="en-US" sz="11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逆变与协变的具体说明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5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809" y="1320757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具体解释：</a:t>
            </a:r>
            <a:r>
              <a:rPr lang="zh-CN" altLang="en-US" sz="1050" dirty="0" smtClean="0">
                <a:hlinkClick r:id="rId3"/>
              </a:rPr>
              <a:t>协变与逆变</a:t>
            </a:r>
            <a:endParaRPr lang="zh-CN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5809" y="1645609"/>
            <a:ext cx="6248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重点：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</a:rPr>
              <a:t>we allow function types to be covariant in their return type and </a:t>
            </a:r>
            <a:r>
              <a:rPr lang="en-US" altLang="zh-CN" sz="1050" b="1" dirty="0" err="1">
                <a:solidFill>
                  <a:srgbClr val="FF0000"/>
                </a:solidFill>
              </a:rPr>
              <a:t>contravariant</a:t>
            </a:r>
            <a:r>
              <a:rPr lang="en-US" altLang="zh-CN" sz="1050" b="1" dirty="0">
                <a:solidFill>
                  <a:srgbClr val="FF0000"/>
                </a:solidFill>
              </a:rPr>
              <a:t> in their argument type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7121" y="7583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二</a:t>
            </a:r>
            <a:r>
              <a:rPr lang="zh-CN" altLang="en-US" sz="2000" b="1" dirty="0" smtClean="0"/>
              <a:t>、解释</a:t>
            </a:r>
            <a:endParaRPr lang="zh-CN" alt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23105" y="208385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三、个人理解</a:t>
            </a:r>
            <a:endParaRPr lang="zh-CN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9697" y="2568742"/>
            <a:ext cx="27815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里氏替换原则：子类能替换父类。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项目内的一些实践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3114681" y="368441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err="1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JSON.stringify</a:t>
            </a:r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/parse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326811"/>
              </p:ext>
            </p:extLst>
          </p:nvPr>
        </p:nvGraphicFramePr>
        <p:xfrm>
          <a:off x="1532030" y="3357228"/>
          <a:ext cx="4499309" cy="153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文档" r:id="rId4" imgW="6093360" imgH="2258640" progId="Word.OpenDocumentText.12">
                  <p:embed/>
                </p:oleObj>
              </mc:Choice>
              <mc:Fallback>
                <p:oleObj name="文档" r:id="rId4" imgW="6093360" imgH="2258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030" y="3357228"/>
                        <a:ext cx="4499309" cy="1536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2483" y="1288633"/>
            <a:ext cx="4763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100" dirty="0" err="1" smtClean="0"/>
              <a:t>JSON.parse</a:t>
            </a:r>
            <a:r>
              <a:rPr lang="zh-CN" altLang="en-US" sz="1100" dirty="0" smtClean="0"/>
              <a:t>的返回类型是</a:t>
            </a:r>
            <a:r>
              <a:rPr lang="en-US" altLang="zh-CN" sz="1100" dirty="0" smtClean="0"/>
              <a:t>any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JSON.stringify</a:t>
            </a:r>
            <a:r>
              <a:rPr lang="zh-CN" altLang="en-US" sz="1100" dirty="0" smtClean="0"/>
              <a:t>的返回类型是</a:t>
            </a:r>
            <a:r>
              <a:rPr lang="en-US" altLang="zh-CN" sz="1100" dirty="0" smtClean="0"/>
              <a:t>string</a:t>
            </a:r>
            <a:r>
              <a:rPr lang="zh-CN" altLang="en-US" sz="1100" dirty="0" smtClean="0"/>
              <a:t>，在处理的时候会造成类型丢失；</a:t>
            </a:r>
            <a:endParaRPr lang="en-US" altLang="zh-CN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所以，在</a:t>
            </a:r>
            <a:r>
              <a:rPr lang="en-US" altLang="zh-CN" sz="1100" dirty="0" err="1" smtClean="0"/>
              <a:t>JSON.stringify</a:t>
            </a:r>
            <a:r>
              <a:rPr lang="zh-CN" altLang="en-US" sz="1100" dirty="0" smtClean="0"/>
              <a:t>的时候保留类型参数类型，在</a:t>
            </a:r>
            <a:r>
              <a:rPr lang="en-US" altLang="zh-CN" sz="1100" dirty="0" err="1" smtClean="0"/>
              <a:t>JSON.parse</a:t>
            </a:r>
            <a:r>
              <a:rPr lang="zh-CN" altLang="en-US" sz="1100" dirty="0" smtClean="0"/>
              <a:t>的时候取出来；</a:t>
            </a:r>
            <a:endParaRPr lang="zh-CN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472483" y="2158757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/>
              <a:t>注意点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162083" y="987385"/>
            <a:ext cx="2635260" cy="1185111"/>
            <a:chOff x="955952" y="1387412"/>
            <a:chExt cx="2635260" cy="1185111"/>
          </a:xfrm>
        </p:grpSpPr>
        <p:sp>
          <p:nvSpPr>
            <p:cNvPr id="65" name="Freeform 11"/>
            <p:cNvSpPr/>
            <p:nvPr/>
          </p:nvSpPr>
          <p:spPr>
            <a:xfrm>
              <a:off x="955952" y="1503561"/>
              <a:ext cx="1035059" cy="971914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057" tIns="593355" rIns="590057" bIns="593355" numCol="1" spcCol="1270" anchor="ctr" anchorCtr="0">
              <a:noAutofit/>
            </a:bodyPr>
            <a:lstStyle/>
            <a:p>
              <a:pPr algn="ctr" defTabSz="1166495">
                <a:lnSpc>
                  <a:spcPct val="90000"/>
                </a:lnSpc>
                <a:spcAft>
                  <a:spcPct val="35000"/>
                </a:spcAft>
              </a:pPr>
              <a:endPara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6" name="Freeform 12"/>
            <p:cNvSpPr/>
            <p:nvPr/>
          </p:nvSpPr>
          <p:spPr>
            <a:xfrm>
              <a:off x="2454026" y="1387412"/>
              <a:ext cx="1137186" cy="118511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612" tIns="752612" rIns="752613" bIns="752613" numCol="1" spcCol="1270" anchor="ctr" anchorCtr="0">
              <a:noAutofit/>
            </a:bodyPr>
            <a:lstStyle/>
            <a:p>
              <a:pPr algn="ctr" defTabSz="1266190">
                <a:lnSpc>
                  <a:spcPct val="90000"/>
                </a:lnSpc>
                <a:spcAft>
                  <a:spcPct val="35000"/>
                </a:spcAft>
              </a:pPr>
              <a:endParaRPr lang="en-GB" sz="29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73014" y="1851770"/>
              <a:ext cx="699212" cy="230822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String(T)</a:t>
              </a:r>
              <a:endParaRPr lang="en-US" alt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16661" y="1881801"/>
              <a:ext cx="713639" cy="215433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altLang="en-US" sz="800" b="1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原数据</a:t>
              </a:r>
              <a:r>
                <a:rPr lang="en-US" altLang="zh-CN" sz="800" b="1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&lt;T&gt;</a:t>
              </a:r>
              <a:endParaRPr lang="en-US" altLang="zh-CN" sz="8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下弧形箭头 12"/>
          <p:cNvSpPr/>
          <p:nvPr/>
        </p:nvSpPr>
        <p:spPr>
          <a:xfrm>
            <a:off x="538313" y="2085415"/>
            <a:ext cx="1690437" cy="447233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上弧形箭头 14"/>
          <p:cNvSpPr/>
          <p:nvPr/>
        </p:nvSpPr>
        <p:spPr>
          <a:xfrm flipH="1">
            <a:off x="538313" y="709863"/>
            <a:ext cx="1615340" cy="393671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5901" y="2144350"/>
            <a:ext cx="1159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JSON.stringify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03628" y="373425"/>
            <a:ext cx="976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JSON.parse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2483" y="987385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4795" y="2458840"/>
            <a:ext cx="47185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100"/>
            </a:lvl1pPr>
          </a:lstStyle>
          <a:p>
            <a:r>
              <a:rPr lang="en-US" altLang="zh-CN" dirty="0" err="1"/>
              <a:t>JSON.stringify</a:t>
            </a:r>
            <a:r>
              <a:rPr lang="zh-CN" altLang="en-US" dirty="0"/>
              <a:t>的结果必须是</a:t>
            </a:r>
            <a:r>
              <a:rPr lang="en-US" altLang="zh-CN" dirty="0"/>
              <a:t>string</a:t>
            </a:r>
            <a:r>
              <a:rPr lang="zh-CN" altLang="en-US" dirty="0"/>
              <a:t>的子类型</a:t>
            </a:r>
            <a:r>
              <a:rPr lang="en-US" altLang="zh-CN" dirty="0"/>
              <a:t>(</a:t>
            </a:r>
            <a:r>
              <a:rPr lang="zh-CN" altLang="en-US" dirty="0"/>
              <a:t>以覆盖之前的</a:t>
            </a:r>
            <a:r>
              <a:rPr lang="en-US" altLang="zh-CN" dirty="0"/>
              <a:t>string</a:t>
            </a:r>
            <a:r>
              <a:rPr lang="zh-CN" altLang="en-US" dirty="0"/>
              <a:t>场景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JSON.stringify</a:t>
            </a:r>
            <a:r>
              <a:rPr lang="zh-CN" altLang="en-US" dirty="0"/>
              <a:t>的结果的类型不能被手动赋值，保证该类型只在</a:t>
            </a:r>
            <a:r>
              <a:rPr lang="en-US" altLang="zh-CN" dirty="0" err="1" smtClean="0"/>
              <a:t>JSON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stringify</a:t>
            </a:r>
            <a:r>
              <a:rPr lang="zh-CN" altLang="en-US" dirty="0"/>
              <a:t>和</a:t>
            </a:r>
            <a:r>
              <a:rPr lang="en-US" altLang="zh-CN" dirty="0" err="1"/>
              <a:t>JSON.parse</a:t>
            </a:r>
            <a:r>
              <a:rPr lang="zh-CN" altLang="en-US" dirty="0"/>
              <a:t>之间流转；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err="1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DynamicTree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72483" y="1288633"/>
            <a:ext cx="4763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树形结构的遍历是常见场景，想要结合类型对遍历的过程封装；</a:t>
            </a:r>
            <a:endParaRPr lang="en-US" altLang="zh-CN" sz="11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472483" y="2158757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/>
              <a:t>注意点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72483" y="987385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94795" y="2458840"/>
            <a:ext cx="47185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100"/>
            </a:lvl1pPr>
          </a:lstStyle>
          <a:p>
            <a:r>
              <a:rPr lang="zh-CN" altLang="en-US" dirty="0" smtClean="0"/>
              <a:t>树形结构的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尽量不要固定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不能保证每次数据的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children)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做到语法提示，根据类型动态提示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考虑递归</a:t>
            </a:r>
            <a:r>
              <a:rPr lang="en-US" altLang="zh-CN" dirty="0" smtClean="0"/>
              <a:t>item.aa.bb</a:t>
            </a:r>
            <a:r>
              <a:rPr lang="zh-CN" altLang="en-US" dirty="0" smtClean="0"/>
              <a:t>，以及复杂的判断逻辑。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959008"/>
              </p:ext>
            </p:extLst>
          </p:nvPr>
        </p:nvGraphicFramePr>
        <p:xfrm>
          <a:off x="258596" y="553703"/>
          <a:ext cx="3032125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文档" r:id="rId4" imgW="6577200" imgH="9772560" progId="Word.OpenDocumentText.12">
                  <p:embed/>
                </p:oleObj>
              </mc:Choice>
              <mc:Fallback>
                <p:oleObj name="文档" r:id="rId4" imgW="6577200" imgH="9772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596" y="553703"/>
                        <a:ext cx="3032125" cy="449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2165684" y="283253"/>
            <a:ext cx="5293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Union of interface VS interface of union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2483" y="1288633"/>
            <a:ext cx="4763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更加明确的类型声明；</a:t>
            </a:r>
            <a:endParaRPr lang="en-US" altLang="zh-CN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更加准确的类型推导；</a:t>
            </a:r>
            <a:endParaRPr lang="en-US" altLang="zh-CN" sz="11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472483" y="2158757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/>
              <a:t>注意点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72483" y="987385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94795" y="2458840"/>
            <a:ext cx="47185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100"/>
            </a:lvl1pPr>
          </a:lstStyle>
          <a:p>
            <a:r>
              <a:rPr lang="zh-CN" altLang="en-US" dirty="0" smtClean="0"/>
              <a:t>树形结构的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尽量不要固定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不能保证每次数据的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children)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做到语法提示，根据类型动态提示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考虑递归</a:t>
            </a:r>
            <a:r>
              <a:rPr lang="en-US" altLang="zh-CN" dirty="0" smtClean="0"/>
              <a:t>item.aa.bb</a:t>
            </a:r>
            <a:r>
              <a:rPr lang="zh-CN" altLang="en-US" dirty="0" smtClean="0"/>
              <a:t>，以及复杂的判断逻辑。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10965"/>
              </p:ext>
            </p:extLst>
          </p:nvPr>
        </p:nvGraphicFramePr>
        <p:xfrm>
          <a:off x="277312" y="698751"/>
          <a:ext cx="2454275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文档" r:id="rId4" imgW="5398920" imgH="6537960" progId="Word.OpenDocumentText.12">
                  <p:embed/>
                </p:oleObj>
              </mc:Choice>
              <mc:Fallback>
                <p:oleObj name="文档" r:id="rId4" imgW="5398920" imgH="65379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312" y="698751"/>
                        <a:ext cx="2454275" cy="295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243637"/>
              </p:ext>
            </p:extLst>
          </p:nvPr>
        </p:nvGraphicFramePr>
        <p:xfrm>
          <a:off x="1427156" y="3820528"/>
          <a:ext cx="5287474" cy="99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文档" r:id="rId6" imgW="6726600" imgH="1386720" progId="Word.OpenDocumentText.12">
                  <p:embed/>
                </p:oleObj>
              </mc:Choice>
              <mc:Fallback>
                <p:oleObj name="文档" r:id="rId6" imgW="6726600" imgH="13867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27156" y="3820528"/>
                        <a:ext cx="5287474" cy="99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48611" y="844304"/>
            <a:ext cx="5841366" cy="3599077"/>
            <a:chOff x="1448611" y="844304"/>
            <a:chExt cx="5841366" cy="3599077"/>
          </a:xfrm>
        </p:grpSpPr>
        <p:sp>
          <p:nvSpPr>
            <p:cNvPr id="2" name="椭圆 1"/>
            <p:cNvSpPr/>
            <p:nvPr/>
          </p:nvSpPr>
          <p:spPr>
            <a:xfrm>
              <a:off x="2728092" y="1015235"/>
              <a:ext cx="1378360" cy="1240455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endParaRPr lang="zh-CN" altLang="en-US" sz="19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" name="椭圆 1"/>
            <p:cNvSpPr/>
            <p:nvPr/>
          </p:nvSpPr>
          <p:spPr>
            <a:xfrm>
              <a:off x="2602066" y="2103023"/>
              <a:ext cx="692457" cy="1240455"/>
            </a:xfrm>
            <a:custGeom>
              <a:avLst/>
              <a:gdLst/>
              <a:ahLst/>
              <a:cxnLst/>
              <a:rect l="l" t="t" r="r" b="b"/>
              <a:pathLst>
                <a:path w="828092" h="1656184">
                  <a:moveTo>
                    <a:pt x="828092" y="0"/>
                  </a:moveTo>
                  <a:lnTo>
                    <a:pt x="828092" y="180020"/>
                  </a:lnTo>
                  <a:cubicBezTo>
                    <a:pt x="470172" y="180020"/>
                    <a:pt x="180020" y="470172"/>
                    <a:pt x="180020" y="828092"/>
                  </a:cubicBezTo>
                  <a:cubicBezTo>
                    <a:pt x="180020" y="1186012"/>
                    <a:pt x="470172" y="1476164"/>
                    <a:pt x="828092" y="1476164"/>
                  </a:cubicBezTo>
                  <a:lnTo>
                    <a:pt x="828092" y="1656184"/>
                  </a:lnTo>
                  <a:cubicBezTo>
                    <a:pt x="370749" y="1656184"/>
                    <a:pt x="0" y="1285435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" name="椭圆 1"/>
            <p:cNvSpPr/>
            <p:nvPr/>
          </p:nvSpPr>
          <p:spPr>
            <a:xfrm rot="5400000">
              <a:off x="2576237" y="3133632"/>
              <a:ext cx="1234584" cy="1384914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endParaRPr lang="zh-CN" altLang="en-US" sz="19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0800000">
              <a:off x="1496151" y="844304"/>
              <a:ext cx="1378360" cy="1240455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" name="椭圆 1"/>
            <p:cNvSpPr/>
            <p:nvPr/>
          </p:nvSpPr>
          <p:spPr>
            <a:xfrm rot="6199008">
              <a:off x="1790893" y="2653687"/>
              <a:ext cx="620228" cy="1304792"/>
            </a:xfrm>
            <a:custGeom>
              <a:avLst/>
              <a:gdLst/>
              <a:ahLst/>
              <a:cxnLst/>
              <a:rect l="l" t="t" r="r" b="b"/>
              <a:pathLst>
                <a:path w="828092" h="1560369">
                  <a:moveTo>
                    <a:pt x="16824" y="994982"/>
                  </a:moveTo>
                  <a:cubicBezTo>
                    <a:pt x="5793" y="941075"/>
                    <a:pt x="0" y="885260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lnTo>
                    <a:pt x="828092" y="180020"/>
                  </a:lnTo>
                  <a:cubicBezTo>
                    <a:pt x="470172" y="180020"/>
                    <a:pt x="180020" y="470172"/>
                    <a:pt x="180020" y="828092"/>
                  </a:cubicBezTo>
                  <a:cubicBezTo>
                    <a:pt x="180020" y="1180557"/>
                    <a:pt x="461395" y="1467304"/>
                    <a:pt x="811810" y="1474523"/>
                  </a:cubicBezTo>
                  <a:lnTo>
                    <a:pt x="449129" y="1560369"/>
                  </a:lnTo>
                  <a:cubicBezTo>
                    <a:pt x="229080" y="1450469"/>
                    <a:pt x="67556" y="1242904"/>
                    <a:pt x="16824" y="9949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7" name="圆角矩形 14"/>
            <p:cNvSpPr/>
            <p:nvPr/>
          </p:nvSpPr>
          <p:spPr>
            <a:xfrm>
              <a:off x="3978226" y="1315279"/>
              <a:ext cx="3311751" cy="485395"/>
            </a:xfrm>
            <a:custGeom>
              <a:avLst/>
              <a:gdLst/>
              <a:ahLst/>
              <a:cxnLst/>
              <a:rect l="l" t="t" r="r" b="b"/>
              <a:pathLst>
                <a:path w="3960440" h="648072">
                  <a:moveTo>
                    <a:pt x="0" y="0"/>
                  </a:moveTo>
                  <a:lnTo>
                    <a:pt x="3636404" y="0"/>
                  </a:lnTo>
                  <a:cubicBezTo>
                    <a:pt x="3815364" y="0"/>
                    <a:pt x="3960440" y="145076"/>
                    <a:pt x="3960440" y="324036"/>
                  </a:cubicBezTo>
                  <a:cubicBezTo>
                    <a:pt x="3960440" y="502996"/>
                    <a:pt x="3815364" y="648072"/>
                    <a:pt x="363640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r>
                <a:rPr lang="zh-CN" altLang="en-US" sz="1200" b="1" kern="0" dirty="0">
                  <a:solidFill>
                    <a:sysClr val="window" lastClr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您的标题写在这里</a:t>
              </a:r>
            </a:p>
          </p:txBody>
        </p:sp>
        <p:sp>
          <p:nvSpPr>
            <p:cNvPr id="8" name="圆角矩形 14"/>
            <p:cNvSpPr/>
            <p:nvPr/>
          </p:nvSpPr>
          <p:spPr>
            <a:xfrm>
              <a:off x="3700697" y="3420456"/>
              <a:ext cx="3372672" cy="485395"/>
            </a:xfrm>
            <a:custGeom>
              <a:avLst/>
              <a:gdLst>
                <a:gd name="connsiteX0" fmla="*/ 0 w 4033295"/>
                <a:gd name="connsiteY0" fmla="*/ 0 h 648072"/>
                <a:gd name="connsiteX1" fmla="*/ 3709259 w 4033295"/>
                <a:gd name="connsiteY1" fmla="*/ 0 h 648072"/>
                <a:gd name="connsiteX2" fmla="*/ 4033295 w 4033295"/>
                <a:gd name="connsiteY2" fmla="*/ 324036 h 648072"/>
                <a:gd name="connsiteX3" fmla="*/ 3709259 w 4033295"/>
                <a:gd name="connsiteY3" fmla="*/ 648072 h 648072"/>
                <a:gd name="connsiteX4" fmla="*/ 72855 w 4033295"/>
                <a:gd name="connsiteY4" fmla="*/ 648072 h 648072"/>
                <a:gd name="connsiteX5" fmla="*/ 0 w 4033295"/>
                <a:gd name="connsiteY5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3295" h="648072">
                  <a:moveTo>
                    <a:pt x="0" y="0"/>
                  </a:moveTo>
                  <a:lnTo>
                    <a:pt x="3709259" y="0"/>
                  </a:lnTo>
                  <a:cubicBezTo>
                    <a:pt x="3888219" y="0"/>
                    <a:pt x="4033295" y="145076"/>
                    <a:pt x="4033295" y="324036"/>
                  </a:cubicBezTo>
                  <a:cubicBezTo>
                    <a:pt x="4033295" y="502996"/>
                    <a:pt x="3888219" y="648072"/>
                    <a:pt x="3709259" y="648072"/>
                  </a:cubicBezTo>
                  <a:lnTo>
                    <a:pt x="72855" y="648072"/>
                  </a:lnTo>
                  <a:cubicBezTo>
                    <a:pt x="72855" y="432048"/>
                    <a:pt x="0" y="21602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r>
                <a:rPr lang="zh-CN" altLang="en-US" sz="1200" b="1" kern="0" dirty="0">
                  <a:solidFill>
                    <a:sysClr val="window" lastClr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您的标题写在这里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75060" y="1332241"/>
              <a:ext cx="506719" cy="704283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defRPr/>
              </a:pPr>
              <a:r>
                <a:rPr lang="en-US" altLang="zh-CN" sz="4000" b="1" kern="0" dirty="0">
                  <a:solidFill>
                    <a:schemeClr val="accent2"/>
                  </a:solidFill>
                  <a:latin typeface="Arial Black" panose="020B0A04020102020204" pitchFamily="34" charset="0"/>
                  <a:ea typeface="微软雅黑 Light" panose="020B0502040204020203" pitchFamily="34" charset="-122"/>
                </a:rPr>
                <a:t>A</a:t>
              </a:r>
              <a:endParaRPr lang="zh-CN" altLang="en-US" sz="4000" b="1" kern="0" dirty="0">
                <a:solidFill>
                  <a:schemeClr val="accent2"/>
                </a:solidFill>
                <a:latin typeface="Arial Black" panose="020B0A040201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4632" y="3537940"/>
              <a:ext cx="506719" cy="704283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defRPr/>
              </a:pPr>
              <a:r>
                <a:rPr lang="en-US" altLang="zh-CN" sz="4000" b="1" kern="0" dirty="0">
                  <a:solidFill>
                    <a:schemeClr val="accent4"/>
                  </a:solidFill>
                  <a:latin typeface="Arial Black" panose="020B0A04020102020204" pitchFamily="34" charset="0"/>
                  <a:ea typeface="微软雅黑 Light" panose="020B0502040204020203" pitchFamily="34" charset="-122"/>
                </a:rPr>
                <a:t>B</a:t>
              </a:r>
              <a:endParaRPr lang="zh-CN" altLang="en-US" sz="4000" b="1" kern="0" dirty="0">
                <a:solidFill>
                  <a:schemeClr val="accent4"/>
                </a:solidFill>
                <a:latin typeface="Arial Black" panose="020B0A040201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8263" y="1908539"/>
              <a:ext cx="3085576" cy="406400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8227" y="3905850"/>
              <a:ext cx="2969625" cy="406400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kern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1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其他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5" y="2611647"/>
            <a:ext cx="4664825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 smtClean="0">
                <a:ea typeface="微软雅黑 Light" panose="020B0502040204020203" pitchFamily="34" charset="-122"/>
              </a:rPr>
              <a:t>Make the clamp cleaner than when you came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28595" y="1071082"/>
            <a:ext cx="8343580" cy="4072421"/>
            <a:chOff x="428595" y="1071082"/>
            <a:chExt cx="8343580" cy="4072421"/>
          </a:xfrm>
        </p:grpSpPr>
        <p:grpSp>
          <p:nvGrpSpPr>
            <p:cNvPr id="2" name="组合 2"/>
            <p:cNvGrpSpPr/>
            <p:nvPr/>
          </p:nvGrpSpPr>
          <p:grpSpPr>
            <a:xfrm>
              <a:off x="4643502" y="1133477"/>
              <a:ext cx="1212056" cy="4010026"/>
              <a:chOff x="4643501" y="1469232"/>
              <a:chExt cx="1212056" cy="3674269"/>
            </a:xfrm>
            <a:solidFill>
              <a:schemeClr val="accent3"/>
            </a:solidFill>
          </p:grpSpPr>
          <p:sp>
            <p:nvSpPr>
              <p:cNvPr id="24" name="Freeform 23"/>
              <p:cNvSpPr/>
              <p:nvPr/>
            </p:nvSpPr>
            <p:spPr bwMode="auto">
              <a:xfrm>
                <a:off x="4643501" y="1634729"/>
                <a:ext cx="345281" cy="3508772"/>
              </a:xfrm>
              <a:custGeom>
                <a:avLst/>
                <a:gdLst>
                  <a:gd name="T0" fmla="*/ 290 w 290"/>
                  <a:gd name="T1" fmla="*/ 0 h 2947"/>
                  <a:gd name="T2" fmla="*/ 290 w 290"/>
                  <a:gd name="T3" fmla="*/ 2947 h 2947"/>
                  <a:gd name="T4" fmla="*/ 0 w 290"/>
                  <a:gd name="T5" fmla="*/ 2947 h 2947"/>
                  <a:gd name="T6" fmla="*/ 0 w 290"/>
                  <a:gd name="T7" fmla="*/ 290 h 2947"/>
                  <a:gd name="T8" fmla="*/ 290 w 290"/>
                  <a:gd name="T9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947">
                    <a:moveTo>
                      <a:pt x="290" y="0"/>
                    </a:moveTo>
                    <a:lnTo>
                      <a:pt x="290" y="2947"/>
                    </a:lnTo>
                    <a:lnTo>
                      <a:pt x="0" y="2947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" name="组合 5"/>
            <p:cNvGrpSpPr/>
            <p:nvPr/>
          </p:nvGrpSpPr>
          <p:grpSpPr>
            <a:xfrm>
              <a:off x="3392156" y="1786341"/>
              <a:ext cx="1175147" cy="3357160"/>
              <a:chOff x="3392154" y="2202657"/>
              <a:chExt cx="1175147" cy="2940844"/>
            </a:xfrm>
            <a:solidFill>
              <a:schemeClr val="accent2"/>
            </a:solidFill>
          </p:grpSpPr>
          <p:sp>
            <p:nvSpPr>
              <p:cNvPr id="37" name="Freeform 36"/>
              <p:cNvSpPr/>
              <p:nvPr/>
            </p:nvSpPr>
            <p:spPr bwMode="auto">
              <a:xfrm>
                <a:off x="4220829" y="2372916"/>
                <a:ext cx="346472" cy="2770585"/>
              </a:xfrm>
              <a:custGeom>
                <a:avLst/>
                <a:gdLst>
                  <a:gd name="T0" fmla="*/ 0 w 291"/>
                  <a:gd name="T1" fmla="*/ 0 h 2327"/>
                  <a:gd name="T2" fmla="*/ 0 w 291"/>
                  <a:gd name="T3" fmla="*/ 2327 h 2327"/>
                  <a:gd name="T4" fmla="*/ 291 w 291"/>
                  <a:gd name="T5" fmla="*/ 2327 h 2327"/>
                  <a:gd name="T6" fmla="*/ 291 w 291"/>
                  <a:gd name="T7" fmla="*/ 291 h 2327"/>
                  <a:gd name="T8" fmla="*/ 0 w 291"/>
                  <a:gd name="T9" fmla="*/ 0 h 2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327">
                    <a:moveTo>
                      <a:pt x="0" y="0"/>
                    </a:moveTo>
                    <a:lnTo>
                      <a:pt x="0" y="2327"/>
                    </a:lnTo>
                    <a:lnTo>
                      <a:pt x="291" y="2327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0 w 310"/>
                  <a:gd name="T1" fmla="*/ 287 h 573"/>
                  <a:gd name="T2" fmla="*/ 310 w 310"/>
                  <a:gd name="T3" fmla="*/ 0 h 573"/>
                  <a:gd name="T4" fmla="*/ 310 w 310"/>
                  <a:gd name="T5" fmla="*/ 287 h 573"/>
                  <a:gd name="T6" fmla="*/ 310 w 310"/>
                  <a:gd name="T7" fmla="*/ 573 h 573"/>
                  <a:gd name="T8" fmla="*/ 0 w 310"/>
                  <a:gd name="T9" fmla="*/ 287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0" y="287"/>
                    </a:moveTo>
                    <a:lnTo>
                      <a:pt x="310" y="0"/>
                    </a:lnTo>
                    <a:lnTo>
                      <a:pt x="310" y="287"/>
                    </a:lnTo>
                    <a:lnTo>
                      <a:pt x="310" y="573"/>
                    </a:lnTo>
                    <a:lnTo>
                      <a:pt x="0" y="28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" name="组合 14"/>
            <p:cNvGrpSpPr/>
            <p:nvPr/>
          </p:nvGrpSpPr>
          <p:grpSpPr>
            <a:xfrm>
              <a:off x="5064982" y="2586040"/>
              <a:ext cx="1108472" cy="2557463"/>
              <a:chOff x="5064982" y="2586038"/>
              <a:chExt cx="1108472" cy="2557463"/>
            </a:xfrm>
            <a:solidFill>
              <a:schemeClr val="accent4"/>
            </a:solidFill>
          </p:grpSpPr>
          <p:sp>
            <p:nvSpPr>
              <p:cNvPr id="47" name="Freeform 46"/>
              <p:cNvSpPr/>
              <p:nvPr/>
            </p:nvSpPr>
            <p:spPr bwMode="auto">
              <a:xfrm>
                <a:off x="5064982" y="2752726"/>
                <a:ext cx="345281" cy="2390775"/>
              </a:xfrm>
              <a:custGeom>
                <a:avLst/>
                <a:gdLst>
                  <a:gd name="T0" fmla="*/ 290 w 290"/>
                  <a:gd name="T1" fmla="*/ 0 h 2008"/>
                  <a:gd name="T2" fmla="*/ 290 w 290"/>
                  <a:gd name="T3" fmla="*/ 2008 h 2008"/>
                  <a:gd name="T4" fmla="*/ 0 w 290"/>
                  <a:gd name="T5" fmla="*/ 2008 h 2008"/>
                  <a:gd name="T6" fmla="*/ 0 w 290"/>
                  <a:gd name="T7" fmla="*/ 290 h 2008"/>
                  <a:gd name="T8" fmla="*/ 290 w 290"/>
                  <a:gd name="T9" fmla="*/ 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008">
                    <a:moveTo>
                      <a:pt x="290" y="0"/>
                    </a:moveTo>
                    <a:lnTo>
                      <a:pt x="290" y="2008"/>
                    </a:lnTo>
                    <a:lnTo>
                      <a:pt x="0" y="2008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5064982" y="2752726"/>
                <a:ext cx="739378" cy="345281"/>
              </a:xfrm>
              <a:custGeom>
                <a:avLst/>
                <a:gdLst>
                  <a:gd name="T0" fmla="*/ 621 w 621"/>
                  <a:gd name="T1" fmla="*/ 0 h 290"/>
                  <a:gd name="T2" fmla="*/ 290 w 621"/>
                  <a:gd name="T3" fmla="*/ 0 h 290"/>
                  <a:gd name="T4" fmla="*/ 0 w 621"/>
                  <a:gd name="T5" fmla="*/ 290 h 290"/>
                  <a:gd name="T6" fmla="*/ 621 w 621"/>
                  <a:gd name="T7" fmla="*/ 290 h 290"/>
                  <a:gd name="T8" fmla="*/ 621 w 621"/>
                  <a:gd name="T9" fmla="*/ 147 h 290"/>
                  <a:gd name="T10" fmla="*/ 621 w 621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1" h="290">
                    <a:moveTo>
                      <a:pt x="621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621" y="290"/>
                    </a:lnTo>
                    <a:lnTo>
                      <a:pt x="621" y="147"/>
                    </a:lnTo>
                    <a:lnTo>
                      <a:pt x="6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5804360" y="2586038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40 h 573"/>
                  <a:gd name="T4" fmla="*/ 0 w 310"/>
                  <a:gd name="T5" fmla="*/ 287 h 573"/>
                  <a:gd name="T6" fmla="*/ 0 w 310"/>
                  <a:gd name="T7" fmla="*/ 430 h 573"/>
                  <a:gd name="T8" fmla="*/ 0 w 310"/>
                  <a:gd name="T9" fmla="*/ 573 h 573"/>
                  <a:gd name="T10" fmla="*/ 310 w 310"/>
                  <a:gd name="T11" fmla="*/ 287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40"/>
                    </a:lnTo>
                    <a:lnTo>
                      <a:pt x="0" y="287"/>
                    </a:lnTo>
                    <a:lnTo>
                      <a:pt x="0" y="430"/>
                    </a:lnTo>
                    <a:lnTo>
                      <a:pt x="0" y="573"/>
                    </a:lnTo>
                    <a:lnTo>
                      <a:pt x="310" y="2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13"/>
            <p:cNvGrpSpPr/>
            <p:nvPr/>
          </p:nvGrpSpPr>
          <p:grpSpPr>
            <a:xfrm>
              <a:off x="3140932" y="3268268"/>
              <a:ext cx="1004888" cy="1875235"/>
              <a:chOff x="3140932" y="3268266"/>
              <a:chExt cx="1004888" cy="1875235"/>
            </a:xfrm>
            <a:solidFill>
              <a:schemeClr val="accent1"/>
            </a:solidFill>
          </p:grpSpPr>
          <p:sp>
            <p:nvSpPr>
              <p:cNvPr id="57" name="Freeform 56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5" name="Freeform 64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6" name="Freeform 65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3514788" y="3433763"/>
                <a:ext cx="631031" cy="346472"/>
              </a:xfrm>
              <a:custGeom>
                <a:avLst/>
                <a:gdLst>
                  <a:gd name="T0" fmla="*/ 239 w 530"/>
                  <a:gd name="T1" fmla="*/ 0 h 291"/>
                  <a:gd name="T2" fmla="*/ 0 w 530"/>
                  <a:gd name="T3" fmla="*/ 0 h 291"/>
                  <a:gd name="T4" fmla="*/ 0 w 530"/>
                  <a:gd name="T5" fmla="*/ 147 h 291"/>
                  <a:gd name="T6" fmla="*/ 0 w 530"/>
                  <a:gd name="T7" fmla="*/ 291 h 291"/>
                  <a:gd name="T8" fmla="*/ 530 w 530"/>
                  <a:gd name="T9" fmla="*/ 291 h 291"/>
                  <a:gd name="T10" fmla="*/ 239 w 530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0" h="291">
                    <a:moveTo>
                      <a:pt x="239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0" y="291"/>
                    </a:lnTo>
                    <a:lnTo>
                      <a:pt x="530" y="291"/>
                    </a:lnTo>
                    <a:lnTo>
                      <a:pt x="23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" name="组合 8"/>
              <p:cNvGrpSpPr/>
              <p:nvPr/>
            </p:nvGrpSpPr>
            <p:grpSpPr>
              <a:xfrm>
                <a:off x="3140932" y="3268266"/>
                <a:ext cx="1004887" cy="682228"/>
                <a:chOff x="3140932" y="3268266"/>
                <a:chExt cx="1004887" cy="682228"/>
              </a:xfrm>
              <a:grpFill/>
            </p:grpSpPr>
            <p:sp>
              <p:nvSpPr>
                <p:cNvPr id="67" name="Freeform 66"/>
                <p:cNvSpPr/>
                <p:nvPr/>
              </p:nvSpPr>
              <p:spPr bwMode="auto">
                <a:xfrm>
                  <a:off x="3514788" y="3433763"/>
                  <a:ext cx="631031" cy="346472"/>
                </a:xfrm>
                <a:custGeom>
                  <a:avLst/>
                  <a:gdLst>
                    <a:gd name="T0" fmla="*/ 239 w 530"/>
                    <a:gd name="T1" fmla="*/ 0 h 291"/>
                    <a:gd name="T2" fmla="*/ 0 w 530"/>
                    <a:gd name="T3" fmla="*/ 0 h 291"/>
                    <a:gd name="T4" fmla="*/ 0 w 530"/>
                    <a:gd name="T5" fmla="*/ 147 h 291"/>
                    <a:gd name="T6" fmla="*/ 0 w 530"/>
                    <a:gd name="T7" fmla="*/ 291 h 291"/>
                    <a:gd name="T8" fmla="*/ 530 w 530"/>
                    <a:gd name="T9" fmla="*/ 291 h 291"/>
                    <a:gd name="T10" fmla="*/ 239 w 530"/>
                    <a:gd name="T11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0" h="291">
                      <a:moveTo>
                        <a:pt x="239" y="0"/>
                      </a:moveTo>
                      <a:lnTo>
                        <a:pt x="0" y="0"/>
                      </a:lnTo>
                      <a:lnTo>
                        <a:pt x="0" y="147"/>
                      </a:lnTo>
                      <a:lnTo>
                        <a:pt x="0" y="291"/>
                      </a:lnTo>
                      <a:lnTo>
                        <a:pt x="530" y="291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69" name="Freeform 68"/>
                <p:cNvSpPr/>
                <p:nvPr/>
              </p:nvSpPr>
              <p:spPr bwMode="auto">
                <a:xfrm>
                  <a:off x="3140932" y="3268266"/>
                  <a:ext cx="373856" cy="682228"/>
                </a:xfrm>
                <a:custGeom>
                  <a:avLst/>
                  <a:gdLst>
                    <a:gd name="T0" fmla="*/ 314 w 314"/>
                    <a:gd name="T1" fmla="*/ 0 h 573"/>
                    <a:gd name="T2" fmla="*/ 0 w 314"/>
                    <a:gd name="T3" fmla="*/ 286 h 573"/>
                    <a:gd name="T4" fmla="*/ 314 w 314"/>
                    <a:gd name="T5" fmla="*/ 573 h 573"/>
                    <a:gd name="T6" fmla="*/ 314 w 314"/>
                    <a:gd name="T7" fmla="*/ 430 h 573"/>
                    <a:gd name="T8" fmla="*/ 314 w 314"/>
                    <a:gd name="T9" fmla="*/ 286 h 573"/>
                    <a:gd name="T10" fmla="*/ 314 w 314"/>
                    <a:gd name="T11" fmla="*/ 139 h 573"/>
                    <a:gd name="T12" fmla="*/ 314 w 314"/>
                    <a:gd name="T13" fmla="*/ 139 h 573"/>
                    <a:gd name="T14" fmla="*/ 314 w 314"/>
                    <a:gd name="T15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4" h="573">
                      <a:moveTo>
                        <a:pt x="314" y="0"/>
                      </a:moveTo>
                      <a:lnTo>
                        <a:pt x="0" y="286"/>
                      </a:lnTo>
                      <a:lnTo>
                        <a:pt x="314" y="573"/>
                      </a:lnTo>
                      <a:lnTo>
                        <a:pt x="314" y="430"/>
                      </a:lnTo>
                      <a:lnTo>
                        <a:pt x="314" y="286"/>
                      </a:lnTo>
                      <a:lnTo>
                        <a:pt x="314" y="139"/>
                      </a:lnTo>
                      <a:lnTo>
                        <a:pt x="314" y="139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70" name="Freeform 69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314 w 314"/>
                  <a:gd name="T1" fmla="*/ 0 h 573"/>
                  <a:gd name="T2" fmla="*/ 0 w 314"/>
                  <a:gd name="T3" fmla="*/ 286 h 573"/>
                  <a:gd name="T4" fmla="*/ 314 w 314"/>
                  <a:gd name="T5" fmla="*/ 573 h 573"/>
                  <a:gd name="T6" fmla="*/ 314 w 314"/>
                  <a:gd name="T7" fmla="*/ 430 h 573"/>
                  <a:gd name="T8" fmla="*/ 314 w 314"/>
                  <a:gd name="T9" fmla="*/ 286 h 573"/>
                  <a:gd name="T10" fmla="*/ 314 w 314"/>
                  <a:gd name="T11" fmla="*/ 139 h 573"/>
                  <a:gd name="T12" fmla="*/ 314 w 314"/>
                  <a:gd name="T13" fmla="*/ 139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573"/>
                    </a:lnTo>
                    <a:lnTo>
                      <a:pt x="314" y="430"/>
                    </a:lnTo>
                    <a:lnTo>
                      <a:pt x="314" y="286"/>
                    </a:lnTo>
                    <a:lnTo>
                      <a:pt x="314" y="139"/>
                    </a:lnTo>
                    <a:lnTo>
                      <a:pt x="314" y="139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5064984" y="2752727"/>
              <a:ext cx="777478" cy="345281"/>
            </a:xfrm>
            <a:custGeom>
              <a:avLst/>
              <a:gdLst>
                <a:gd name="T0" fmla="*/ 653 w 653"/>
                <a:gd name="T1" fmla="*/ 290 h 290"/>
                <a:gd name="T2" fmla="*/ 0 w 653"/>
                <a:gd name="T3" fmla="*/ 290 h 290"/>
                <a:gd name="T4" fmla="*/ 290 w 653"/>
                <a:gd name="T5" fmla="*/ 0 h 290"/>
                <a:gd name="T6" fmla="*/ 653 w 653"/>
                <a:gd name="T7" fmla="*/ 0 h 290"/>
                <a:gd name="T8" fmla="*/ 653 w 653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0">
                  <a:moveTo>
                    <a:pt x="653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653" y="0"/>
                  </a:lnTo>
                  <a:lnTo>
                    <a:pt x="653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310 w 310"/>
                <a:gd name="T1" fmla="*/ 287 h 573"/>
                <a:gd name="T2" fmla="*/ 0 w 310"/>
                <a:gd name="T3" fmla="*/ 0 h 573"/>
                <a:gd name="T4" fmla="*/ 0 w 310"/>
                <a:gd name="T5" fmla="*/ 287 h 573"/>
                <a:gd name="T6" fmla="*/ 0 w 310"/>
                <a:gd name="T7" fmla="*/ 573 h 573"/>
                <a:gd name="T8" fmla="*/ 31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7"/>
                  </a:moveTo>
                  <a:lnTo>
                    <a:pt x="0" y="0"/>
                  </a:lnTo>
                  <a:lnTo>
                    <a:pt x="0" y="287"/>
                  </a:lnTo>
                  <a:lnTo>
                    <a:pt x="0" y="573"/>
                  </a:lnTo>
                  <a:lnTo>
                    <a:pt x="31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5064983" y="2752727"/>
              <a:ext cx="739378" cy="345281"/>
            </a:xfrm>
            <a:custGeom>
              <a:avLst/>
              <a:gdLst>
                <a:gd name="T0" fmla="*/ 621 w 621"/>
                <a:gd name="T1" fmla="*/ 0 h 290"/>
                <a:gd name="T2" fmla="*/ 290 w 621"/>
                <a:gd name="T3" fmla="*/ 0 h 290"/>
                <a:gd name="T4" fmla="*/ 0 w 621"/>
                <a:gd name="T5" fmla="*/ 290 h 290"/>
                <a:gd name="T6" fmla="*/ 621 w 621"/>
                <a:gd name="T7" fmla="*/ 290 h 290"/>
                <a:gd name="T8" fmla="*/ 621 w 621"/>
                <a:gd name="T9" fmla="*/ 147 h 290"/>
                <a:gd name="T10" fmla="*/ 621 w 62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290">
                  <a:moveTo>
                    <a:pt x="621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621" y="290"/>
                  </a:lnTo>
                  <a:lnTo>
                    <a:pt x="621" y="147"/>
                  </a:lnTo>
                  <a:lnTo>
                    <a:pt x="6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40 h 573"/>
                <a:gd name="T4" fmla="*/ 0 w 310"/>
                <a:gd name="T5" fmla="*/ 287 h 573"/>
                <a:gd name="T6" fmla="*/ 0 w 310"/>
                <a:gd name="T7" fmla="*/ 430 h 573"/>
                <a:gd name="T8" fmla="*/ 0 w 310"/>
                <a:gd name="T9" fmla="*/ 573 h 573"/>
                <a:gd name="T10" fmla="*/ 310 w 310"/>
                <a:gd name="T11" fmla="*/ 287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40"/>
                  </a:lnTo>
                  <a:lnTo>
                    <a:pt x="0" y="287"/>
                  </a:lnTo>
                  <a:lnTo>
                    <a:pt x="0" y="430"/>
                  </a:lnTo>
                  <a:lnTo>
                    <a:pt x="0" y="573"/>
                  </a:lnTo>
                  <a:lnTo>
                    <a:pt x="310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6319676" y="2673718"/>
              <a:ext cx="313998" cy="667016"/>
              <a:chOff x="5303" y="1589"/>
              <a:chExt cx="515" cy="1094"/>
            </a:xfrm>
          </p:grpSpPr>
          <p:sp>
            <p:nvSpPr>
              <p:cNvPr id="72" name="Oval 5"/>
              <p:cNvSpPr>
                <a:spLocks noChangeArrowheads="1"/>
              </p:cNvSpPr>
              <p:nvPr/>
            </p:nvSpPr>
            <p:spPr bwMode="auto">
              <a:xfrm>
                <a:off x="5303" y="1589"/>
                <a:ext cx="515" cy="51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3" name="Freeform 6"/>
              <p:cNvSpPr/>
              <p:nvPr/>
            </p:nvSpPr>
            <p:spPr bwMode="auto">
              <a:xfrm>
                <a:off x="5480" y="2050"/>
                <a:ext cx="161" cy="633"/>
              </a:xfrm>
              <a:custGeom>
                <a:avLst/>
                <a:gdLst>
                  <a:gd name="T0" fmla="*/ 67 w 67"/>
                  <a:gd name="T1" fmla="*/ 0 h 266"/>
                  <a:gd name="T2" fmla="*/ 67 w 67"/>
                  <a:gd name="T3" fmla="*/ 233 h 266"/>
                  <a:gd name="T4" fmla="*/ 34 w 67"/>
                  <a:gd name="T5" fmla="*/ 266 h 266"/>
                  <a:gd name="T6" fmla="*/ 34 w 67"/>
                  <a:gd name="T7" fmla="*/ 266 h 266"/>
                  <a:gd name="T8" fmla="*/ 0 w 67"/>
                  <a:gd name="T9" fmla="*/ 233 h 266"/>
                  <a:gd name="T10" fmla="*/ 0 w 67"/>
                  <a:gd name="T11" fmla="*/ 0 h 266"/>
                  <a:gd name="T12" fmla="*/ 67 w 67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266">
                    <a:moveTo>
                      <a:pt x="67" y="0"/>
                    </a:moveTo>
                    <a:cubicBezTo>
                      <a:pt x="67" y="233"/>
                      <a:pt x="67" y="233"/>
                      <a:pt x="67" y="233"/>
                    </a:cubicBezTo>
                    <a:cubicBezTo>
                      <a:pt x="67" y="251"/>
                      <a:pt x="52" y="266"/>
                      <a:pt x="34" y="266"/>
                    </a:cubicBezTo>
                    <a:cubicBezTo>
                      <a:pt x="34" y="266"/>
                      <a:pt x="34" y="266"/>
                      <a:pt x="34" y="266"/>
                    </a:cubicBezTo>
                    <a:cubicBezTo>
                      <a:pt x="15" y="266"/>
                      <a:pt x="0" y="251"/>
                      <a:pt x="0" y="2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4" name="Oval 7"/>
              <p:cNvSpPr>
                <a:spLocks noChangeArrowheads="1"/>
              </p:cNvSpPr>
              <p:nvPr/>
            </p:nvSpPr>
            <p:spPr bwMode="auto">
              <a:xfrm>
                <a:off x="5416" y="1704"/>
                <a:ext cx="289" cy="285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5" name="Freeform 8"/>
              <p:cNvSpPr/>
              <p:nvPr/>
            </p:nvSpPr>
            <p:spPr bwMode="auto">
              <a:xfrm>
                <a:off x="5548" y="2416"/>
                <a:ext cx="220" cy="160"/>
              </a:xfrm>
              <a:custGeom>
                <a:avLst/>
                <a:gdLst>
                  <a:gd name="T0" fmla="*/ 20 w 92"/>
                  <a:gd name="T1" fmla="*/ 0 h 67"/>
                  <a:gd name="T2" fmla="*/ 71 w 92"/>
                  <a:gd name="T3" fmla="*/ 0 h 67"/>
                  <a:gd name="T4" fmla="*/ 92 w 92"/>
                  <a:gd name="T5" fmla="*/ 21 h 67"/>
                  <a:gd name="T6" fmla="*/ 92 w 92"/>
                  <a:gd name="T7" fmla="*/ 46 h 67"/>
                  <a:gd name="T8" fmla="*/ 71 w 92"/>
                  <a:gd name="T9" fmla="*/ 67 h 67"/>
                  <a:gd name="T10" fmla="*/ 20 w 92"/>
                  <a:gd name="T11" fmla="*/ 67 h 67"/>
                  <a:gd name="T12" fmla="*/ 0 w 92"/>
                  <a:gd name="T13" fmla="*/ 46 h 67"/>
                  <a:gd name="T14" fmla="*/ 0 w 92"/>
                  <a:gd name="T15" fmla="*/ 21 h 67"/>
                  <a:gd name="T16" fmla="*/ 20 w 92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7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10"/>
                      <a:pt x="92" y="2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7"/>
                      <a:pt x="71" y="67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9" y="67"/>
                      <a:pt x="0" y="57"/>
                      <a:pt x="0" y="4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6" name="Freeform 9"/>
              <p:cNvSpPr/>
              <p:nvPr/>
            </p:nvSpPr>
            <p:spPr bwMode="auto">
              <a:xfrm>
                <a:off x="5548" y="2233"/>
                <a:ext cx="220" cy="157"/>
              </a:xfrm>
              <a:custGeom>
                <a:avLst/>
                <a:gdLst>
                  <a:gd name="T0" fmla="*/ 20 w 92"/>
                  <a:gd name="T1" fmla="*/ 0 h 66"/>
                  <a:gd name="T2" fmla="*/ 71 w 92"/>
                  <a:gd name="T3" fmla="*/ 0 h 66"/>
                  <a:gd name="T4" fmla="*/ 92 w 92"/>
                  <a:gd name="T5" fmla="*/ 20 h 66"/>
                  <a:gd name="T6" fmla="*/ 92 w 92"/>
                  <a:gd name="T7" fmla="*/ 46 h 66"/>
                  <a:gd name="T8" fmla="*/ 71 w 92"/>
                  <a:gd name="T9" fmla="*/ 66 h 66"/>
                  <a:gd name="T10" fmla="*/ 20 w 92"/>
                  <a:gd name="T11" fmla="*/ 66 h 66"/>
                  <a:gd name="T12" fmla="*/ 0 w 92"/>
                  <a:gd name="T13" fmla="*/ 46 h 66"/>
                  <a:gd name="T14" fmla="*/ 0 w 92"/>
                  <a:gd name="T15" fmla="*/ 20 h 66"/>
                  <a:gd name="T16" fmla="*/ 20 w 92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6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9"/>
                      <a:pt x="92" y="20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6"/>
                      <a:pt x="71" y="66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9" y="66"/>
                      <a:pt x="0" y="57"/>
                      <a:pt x="0" y="4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Group 12"/>
            <p:cNvGrpSpPr>
              <a:grpSpLocks noChangeAspect="1"/>
            </p:cNvGrpSpPr>
            <p:nvPr/>
          </p:nvGrpSpPr>
          <p:grpSpPr bwMode="auto">
            <a:xfrm>
              <a:off x="5987266" y="1254651"/>
              <a:ext cx="635120" cy="531690"/>
              <a:chOff x="4757" y="734"/>
              <a:chExt cx="1136" cy="951"/>
            </a:xfrm>
            <a:solidFill>
              <a:schemeClr val="accent3"/>
            </a:solidFill>
          </p:grpSpPr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4757" y="872"/>
                <a:ext cx="689" cy="689"/>
              </a:xfrm>
              <a:custGeom>
                <a:avLst/>
                <a:gdLst>
                  <a:gd name="T0" fmla="*/ 145 w 290"/>
                  <a:gd name="T1" fmla="*/ 290 h 290"/>
                  <a:gd name="T2" fmla="*/ 168 w 290"/>
                  <a:gd name="T3" fmla="*/ 290 h 290"/>
                  <a:gd name="T4" fmla="*/ 168 w 290"/>
                  <a:gd name="T5" fmla="*/ 268 h 290"/>
                  <a:gd name="T6" fmla="*/ 216 w 290"/>
                  <a:gd name="T7" fmla="*/ 249 h 290"/>
                  <a:gd name="T8" fmla="*/ 231 w 290"/>
                  <a:gd name="T9" fmla="*/ 264 h 290"/>
                  <a:gd name="T10" fmla="*/ 264 w 290"/>
                  <a:gd name="T11" fmla="*/ 232 h 290"/>
                  <a:gd name="T12" fmla="*/ 248 w 290"/>
                  <a:gd name="T13" fmla="*/ 216 h 290"/>
                  <a:gd name="T14" fmla="*/ 268 w 290"/>
                  <a:gd name="T15" fmla="*/ 168 h 290"/>
                  <a:gd name="T16" fmla="*/ 290 w 290"/>
                  <a:gd name="T17" fmla="*/ 168 h 290"/>
                  <a:gd name="T18" fmla="*/ 290 w 290"/>
                  <a:gd name="T19" fmla="*/ 122 h 290"/>
                  <a:gd name="T20" fmla="*/ 268 w 290"/>
                  <a:gd name="T21" fmla="*/ 122 h 290"/>
                  <a:gd name="T22" fmla="*/ 248 w 290"/>
                  <a:gd name="T23" fmla="*/ 74 h 290"/>
                  <a:gd name="T24" fmla="*/ 264 w 290"/>
                  <a:gd name="T25" fmla="*/ 59 h 290"/>
                  <a:gd name="T26" fmla="*/ 231 w 290"/>
                  <a:gd name="T27" fmla="*/ 27 h 290"/>
                  <a:gd name="T28" fmla="*/ 216 w 290"/>
                  <a:gd name="T29" fmla="*/ 42 h 290"/>
                  <a:gd name="T30" fmla="*/ 168 w 290"/>
                  <a:gd name="T31" fmla="*/ 22 h 290"/>
                  <a:gd name="T32" fmla="*/ 168 w 290"/>
                  <a:gd name="T33" fmla="*/ 0 h 290"/>
                  <a:gd name="T34" fmla="*/ 145 w 290"/>
                  <a:gd name="T35" fmla="*/ 0 h 290"/>
                  <a:gd name="T36" fmla="*/ 145 w 290"/>
                  <a:gd name="T37" fmla="*/ 53 h 290"/>
                  <a:gd name="T38" fmla="*/ 237 w 290"/>
                  <a:gd name="T39" fmla="*/ 145 h 290"/>
                  <a:gd name="T40" fmla="*/ 145 w 290"/>
                  <a:gd name="T41" fmla="*/ 238 h 290"/>
                  <a:gd name="T42" fmla="*/ 145 w 290"/>
                  <a:gd name="T43" fmla="*/ 290 h 290"/>
                  <a:gd name="T44" fmla="*/ 42 w 290"/>
                  <a:gd name="T45" fmla="*/ 216 h 290"/>
                  <a:gd name="T46" fmla="*/ 26 w 290"/>
                  <a:gd name="T47" fmla="*/ 232 h 290"/>
                  <a:gd name="T48" fmla="*/ 59 w 290"/>
                  <a:gd name="T49" fmla="*/ 264 h 290"/>
                  <a:gd name="T50" fmla="*/ 74 w 290"/>
                  <a:gd name="T51" fmla="*/ 249 h 290"/>
                  <a:gd name="T52" fmla="*/ 122 w 290"/>
                  <a:gd name="T53" fmla="*/ 268 h 290"/>
                  <a:gd name="T54" fmla="*/ 122 w 290"/>
                  <a:gd name="T55" fmla="*/ 290 h 290"/>
                  <a:gd name="T56" fmla="*/ 145 w 290"/>
                  <a:gd name="T57" fmla="*/ 290 h 290"/>
                  <a:gd name="T58" fmla="*/ 145 w 290"/>
                  <a:gd name="T59" fmla="*/ 238 h 290"/>
                  <a:gd name="T60" fmla="*/ 145 w 290"/>
                  <a:gd name="T61" fmla="*/ 238 h 290"/>
                  <a:gd name="T62" fmla="*/ 52 w 290"/>
                  <a:gd name="T63" fmla="*/ 145 h 290"/>
                  <a:gd name="T64" fmla="*/ 145 w 290"/>
                  <a:gd name="T65" fmla="*/ 53 h 290"/>
                  <a:gd name="T66" fmla="*/ 145 w 290"/>
                  <a:gd name="T67" fmla="*/ 53 h 290"/>
                  <a:gd name="T68" fmla="*/ 145 w 290"/>
                  <a:gd name="T69" fmla="*/ 53 h 290"/>
                  <a:gd name="T70" fmla="*/ 145 w 290"/>
                  <a:gd name="T71" fmla="*/ 0 h 290"/>
                  <a:gd name="T72" fmla="*/ 122 w 290"/>
                  <a:gd name="T73" fmla="*/ 0 h 290"/>
                  <a:gd name="T74" fmla="*/ 122 w 290"/>
                  <a:gd name="T75" fmla="*/ 22 h 290"/>
                  <a:gd name="T76" fmla="*/ 74 w 290"/>
                  <a:gd name="T77" fmla="*/ 42 h 290"/>
                  <a:gd name="T78" fmla="*/ 59 w 290"/>
                  <a:gd name="T79" fmla="*/ 27 h 290"/>
                  <a:gd name="T80" fmla="*/ 26 w 290"/>
                  <a:gd name="T81" fmla="*/ 59 h 290"/>
                  <a:gd name="T82" fmla="*/ 42 w 290"/>
                  <a:gd name="T83" fmla="*/ 74 h 290"/>
                  <a:gd name="T84" fmla="*/ 22 w 290"/>
                  <a:gd name="T85" fmla="*/ 122 h 290"/>
                  <a:gd name="T86" fmla="*/ 0 w 290"/>
                  <a:gd name="T87" fmla="*/ 122 h 290"/>
                  <a:gd name="T88" fmla="*/ 0 w 290"/>
                  <a:gd name="T89" fmla="*/ 168 h 290"/>
                  <a:gd name="T90" fmla="*/ 22 w 290"/>
                  <a:gd name="T91" fmla="*/ 168 h 290"/>
                  <a:gd name="T92" fmla="*/ 42 w 290"/>
                  <a:gd name="T93" fmla="*/ 216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0" h="290">
                    <a:moveTo>
                      <a:pt x="145" y="290"/>
                    </a:moveTo>
                    <a:cubicBezTo>
                      <a:pt x="168" y="290"/>
                      <a:pt x="168" y="290"/>
                      <a:pt x="168" y="290"/>
                    </a:cubicBezTo>
                    <a:cubicBezTo>
                      <a:pt x="168" y="268"/>
                      <a:pt x="168" y="268"/>
                      <a:pt x="168" y="268"/>
                    </a:cubicBezTo>
                    <a:cubicBezTo>
                      <a:pt x="185" y="265"/>
                      <a:pt x="202" y="258"/>
                      <a:pt x="216" y="249"/>
                    </a:cubicBezTo>
                    <a:cubicBezTo>
                      <a:pt x="231" y="264"/>
                      <a:pt x="231" y="264"/>
                      <a:pt x="231" y="264"/>
                    </a:cubicBezTo>
                    <a:cubicBezTo>
                      <a:pt x="264" y="232"/>
                      <a:pt x="264" y="232"/>
                      <a:pt x="264" y="232"/>
                    </a:cubicBezTo>
                    <a:cubicBezTo>
                      <a:pt x="248" y="216"/>
                      <a:pt x="248" y="216"/>
                      <a:pt x="248" y="216"/>
                    </a:cubicBezTo>
                    <a:cubicBezTo>
                      <a:pt x="258" y="202"/>
                      <a:pt x="265" y="186"/>
                      <a:pt x="268" y="168"/>
                    </a:cubicBezTo>
                    <a:cubicBezTo>
                      <a:pt x="290" y="168"/>
                      <a:pt x="290" y="168"/>
                      <a:pt x="290" y="168"/>
                    </a:cubicBezTo>
                    <a:cubicBezTo>
                      <a:pt x="290" y="122"/>
                      <a:pt x="290" y="122"/>
                      <a:pt x="290" y="122"/>
                    </a:cubicBezTo>
                    <a:cubicBezTo>
                      <a:pt x="268" y="122"/>
                      <a:pt x="268" y="122"/>
                      <a:pt x="268" y="122"/>
                    </a:cubicBezTo>
                    <a:cubicBezTo>
                      <a:pt x="265" y="105"/>
                      <a:pt x="258" y="89"/>
                      <a:pt x="248" y="74"/>
                    </a:cubicBezTo>
                    <a:cubicBezTo>
                      <a:pt x="264" y="59"/>
                      <a:pt x="264" y="59"/>
                      <a:pt x="264" y="59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16" y="42"/>
                      <a:pt x="216" y="42"/>
                      <a:pt x="216" y="42"/>
                    </a:cubicBezTo>
                    <a:cubicBezTo>
                      <a:pt x="202" y="32"/>
                      <a:pt x="185" y="25"/>
                      <a:pt x="168" y="22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96" y="53"/>
                      <a:pt x="237" y="94"/>
                      <a:pt x="237" y="145"/>
                    </a:cubicBezTo>
                    <a:cubicBezTo>
                      <a:pt x="237" y="196"/>
                      <a:pt x="196" y="238"/>
                      <a:pt x="145" y="238"/>
                    </a:cubicBezTo>
                    <a:lnTo>
                      <a:pt x="145" y="290"/>
                    </a:lnTo>
                    <a:close/>
                    <a:moveTo>
                      <a:pt x="42" y="216"/>
                    </a:moveTo>
                    <a:cubicBezTo>
                      <a:pt x="26" y="232"/>
                      <a:pt x="26" y="232"/>
                      <a:pt x="26" y="232"/>
                    </a:cubicBezTo>
                    <a:cubicBezTo>
                      <a:pt x="59" y="264"/>
                      <a:pt x="59" y="264"/>
                      <a:pt x="59" y="264"/>
                    </a:cubicBezTo>
                    <a:cubicBezTo>
                      <a:pt x="74" y="249"/>
                      <a:pt x="74" y="249"/>
                      <a:pt x="74" y="249"/>
                    </a:cubicBezTo>
                    <a:cubicBezTo>
                      <a:pt x="88" y="258"/>
                      <a:pt x="105" y="265"/>
                      <a:pt x="122" y="268"/>
                    </a:cubicBezTo>
                    <a:cubicBezTo>
                      <a:pt x="122" y="290"/>
                      <a:pt x="122" y="290"/>
                      <a:pt x="122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94" y="238"/>
                      <a:pt x="52" y="196"/>
                      <a:pt x="52" y="145"/>
                    </a:cubicBezTo>
                    <a:cubicBezTo>
                      <a:pt x="52" y="94"/>
                      <a:pt x="94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05" y="25"/>
                      <a:pt x="88" y="32"/>
                      <a:pt x="74" y="42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32" y="89"/>
                      <a:pt x="25" y="105"/>
                      <a:pt x="22" y="12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22" y="168"/>
                      <a:pt x="22" y="168"/>
                      <a:pt x="22" y="168"/>
                    </a:cubicBezTo>
                    <a:cubicBezTo>
                      <a:pt x="25" y="186"/>
                      <a:pt x="32" y="202"/>
                      <a:pt x="42" y="2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9" name="Freeform 14"/>
              <p:cNvSpPr>
                <a:spLocks noEditPoints="1"/>
              </p:cNvSpPr>
              <p:nvPr/>
            </p:nvSpPr>
            <p:spPr bwMode="auto">
              <a:xfrm>
                <a:off x="5442" y="1240"/>
                <a:ext cx="444" cy="445"/>
              </a:xfrm>
              <a:custGeom>
                <a:avLst/>
                <a:gdLst>
                  <a:gd name="T0" fmla="*/ 93 w 187"/>
                  <a:gd name="T1" fmla="*/ 15 h 187"/>
                  <a:gd name="T2" fmla="*/ 118 w 187"/>
                  <a:gd name="T3" fmla="*/ 19 h 187"/>
                  <a:gd name="T4" fmla="*/ 123 w 187"/>
                  <a:gd name="T5" fmla="*/ 5 h 187"/>
                  <a:gd name="T6" fmla="*/ 155 w 187"/>
                  <a:gd name="T7" fmla="*/ 23 h 187"/>
                  <a:gd name="T8" fmla="*/ 145 w 187"/>
                  <a:gd name="T9" fmla="*/ 34 h 187"/>
                  <a:gd name="T10" fmla="*/ 164 w 187"/>
                  <a:gd name="T11" fmla="*/ 58 h 187"/>
                  <a:gd name="T12" fmla="*/ 177 w 187"/>
                  <a:gd name="T13" fmla="*/ 52 h 187"/>
                  <a:gd name="T14" fmla="*/ 187 w 187"/>
                  <a:gd name="T15" fmla="*/ 87 h 187"/>
                  <a:gd name="T16" fmla="*/ 172 w 187"/>
                  <a:gd name="T17" fmla="*/ 88 h 187"/>
                  <a:gd name="T18" fmla="*/ 168 w 187"/>
                  <a:gd name="T19" fmla="*/ 119 h 187"/>
                  <a:gd name="T20" fmla="*/ 182 w 187"/>
                  <a:gd name="T21" fmla="*/ 123 h 187"/>
                  <a:gd name="T22" fmla="*/ 164 w 187"/>
                  <a:gd name="T23" fmla="*/ 155 h 187"/>
                  <a:gd name="T24" fmla="*/ 153 w 187"/>
                  <a:gd name="T25" fmla="*/ 145 h 187"/>
                  <a:gd name="T26" fmla="*/ 129 w 187"/>
                  <a:gd name="T27" fmla="*/ 164 h 187"/>
                  <a:gd name="T28" fmla="*/ 135 w 187"/>
                  <a:gd name="T29" fmla="*/ 178 h 187"/>
                  <a:gd name="T30" fmla="*/ 100 w 187"/>
                  <a:gd name="T31" fmla="*/ 187 h 187"/>
                  <a:gd name="T32" fmla="*/ 99 w 187"/>
                  <a:gd name="T33" fmla="*/ 172 h 187"/>
                  <a:gd name="T34" fmla="*/ 93 w 187"/>
                  <a:gd name="T35" fmla="*/ 172 h 187"/>
                  <a:gd name="T36" fmla="*/ 93 w 187"/>
                  <a:gd name="T37" fmla="*/ 132 h 187"/>
                  <a:gd name="T38" fmla="*/ 130 w 187"/>
                  <a:gd name="T39" fmla="*/ 106 h 187"/>
                  <a:gd name="T40" fmla="*/ 105 w 187"/>
                  <a:gd name="T41" fmla="*/ 57 h 187"/>
                  <a:gd name="T42" fmla="*/ 93 w 187"/>
                  <a:gd name="T43" fmla="*/ 55 h 187"/>
                  <a:gd name="T44" fmla="*/ 93 w 187"/>
                  <a:gd name="T45" fmla="*/ 15 h 187"/>
                  <a:gd name="T46" fmla="*/ 23 w 187"/>
                  <a:gd name="T47" fmla="*/ 129 h 187"/>
                  <a:gd name="T48" fmla="*/ 9 w 187"/>
                  <a:gd name="T49" fmla="*/ 135 h 187"/>
                  <a:gd name="T50" fmla="*/ 0 w 187"/>
                  <a:gd name="T51" fmla="*/ 100 h 187"/>
                  <a:gd name="T52" fmla="*/ 15 w 187"/>
                  <a:gd name="T53" fmla="*/ 99 h 187"/>
                  <a:gd name="T54" fmla="*/ 19 w 187"/>
                  <a:gd name="T55" fmla="*/ 69 h 187"/>
                  <a:gd name="T56" fmla="*/ 4 w 187"/>
                  <a:gd name="T57" fmla="*/ 64 h 187"/>
                  <a:gd name="T58" fmla="*/ 23 w 187"/>
                  <a:gd name="T59" fmla="*/ 32 h 187"/>
                  <a:gd name="T60" fmla="*/ 34 w 187"/>
                  <a:gd name="T61" fmla="*/ 42 h 187"/>
                  <a:gd name="T62" fmla="*/ 58 w 187"/>
                  <a:gd name="T63" fmla="*/ 23 h 187"/>
                  <a:gd name="T64" fmla="*/ 51 w 187"/>
                  <a:gd name="T65" fmla="*/ 10 h 187"/>
                  <a:gd name="T66" fmla="*/ 87 w 187"/>
                  <a:gd name="T67" fmla="*/ 0 h 187"/>
                  <a:gd name="T68" fmla="*/ 88 w 187"/>
                  <a:gd name="T69" fmla="*/ 15 h 187"/>
                  <a:gd name="T70" fmla="*/ 93 w 187"/>
                  <a:gd name="T71" fmla="*/ 15 h 187"/>
                  <a:gd name="T72" fmla="*/ 93 w 187"/>
                  <a:gd name="T73" fmla="*/ 55 h 187"/>
                  <a:gd name="T74" fmla="*/ 57 w 187"/>
                  <a:gd name="T75" fmla="*/ 81 h 187"/>
                  <a:gd name="T76" fmla="*/ 81 w 187"/>
                  <a:gd name="T77" fmla="*/ 130 h 187"/>
                  <a:gd name="T78" fmla="*/ 93 w 187"/>
                  <a:gd name="T79" fmla="*/ 132 h 187"/>
                  <a:gd name="T80" fmla="*/ 93 w 187"/>
                  <a:gd name="T81" fmla="*/ 172 h 187"/>
                  <a:gd name="T82" fmla="*/ 68 w 187"/>
                  <a:gd name="T83" fmla="*/ 168 h 187"/>
                  <a:gd name="T84" fmla="*/ 64 w 187"/>
                  <a:gd name="T85" fmla="*/ 183 h 187"/>
                  <a:gd name="T86" fmla="*/ 32 w 187"/>
                  <a:gd name="T87" fmla="*/ 164 h 187"/>
                  <a:gd name="T88" fmla="*/ 42 w 187"/>
                  <a:gd name="T89" fmla="*/ 153 h 187"/>
                  <a:gd name="T90" fmla="*/ 23 w 187"/>
                  <a:gd name="T91" fmla="*/ 12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7" h="187">
                    <a:moveTo>
                      <a:pt x="93" y="15"/>
                    </a:moveTo>
                    <a:cubicBezTo>
                      <a:pt x="102" y="15"/>
                      <a:pt x="110" y="16"/>
                      <a:pt x="118" y="19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35" y="9"/>
                      <a:pt x="146" y="15"/>
                      <a:pt x="155" y="23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53" y="41"/>
                      <a:pt x="159" y="49"/>
                      <a:pt x="164" y="58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83" y="63"/>
                      <a:pt x="186" y="75"/>
                      <a:pt x="187" y="87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3" y="98"/>
                      <a:pt x="172" y="108"/>
                      <a:pt x="168" y="119"/>
                    </a:cubicBezTo>
                    <a:cubicBezTo>
                      <a:pt x="182" y="123"/>
                      <a:pt x="182" y="123"/>
                      <a:pt x="182" y="123"/>
                    </a:cubicBezTo>
                    <a:cubicBezTo>
                      <a:pt x="178" y="135"/>
                      <a:pt x="172" y="146"/>
                      <a:pt x="164" y="15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46" y="153"/>
                      <a:pt x="138" y="160"/>
                      <a:pt x="129" y="164"/>
                    </a:cubicBezTo>
                    <a:cubicBezTo>
                      <a:pt x="135" y="178"/>
                      <a:pt x="135" y="178"/>
                      <a:pt x="135" y="178"/>
                    </a:cubicBezTo>
                    <a:cubicBezTo>
                      <a:pt x="124" y="183"/>
                      <a:pt x="112" y="186"/>
                      <a:pt x="100" y="187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7" y="172"/>
                      <a:pt x="95" y="172"/>
                      <a:pt x="93" y="172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109" y="132"/>
                      <a:pt x="124" y="122"/>
                      <a:pt x="130" y="106"/>
                    </a:cubicBezTo>
                    <a:cubicBezTo>
                      <a:pt x="136" y="86"/>
                      <a:pt x="126" y="64"/>
                      <a:pt x="105" y="57"/>
                    </a:cubicBezTo>
                    <a:cubicBezTo>
                      <a:pt x="101" y="56"/>
                      <a:pt x="97" y="55"/>
                      <a:pt x="93" y="55"/>
                    </a:cubicBezTo>
                    <a:lnTo>
                      <a:pt x="93" y="15"/>
                    </a:lnTo>
                    <a:close/>
                    <a:moveTo>
                      <a:pt x="23" y="129"/>
                    </a:moveTo>
                    <a:cubicBezTo>
                      <a:pt x="9" y="135"/>
                      <a:pt x="9" y="135"/>
                      <a:pt x="9" y="135"/>
                    </a:cubicBezTo>
                    <a:cubicBezTo>
                      <a:pt x="4" y="125"/>
                      <a:pt x="1" y="113"/>
                      <a:pt x="0" y="100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4" y="89"/>
                      <a:pt x="15" y="79"/>
                      <a:pt x="19" y="69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8" y="52"/>
                      <a:pt x="15" y="41"/>
                      <a:pt x="23" y="3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1" y="34"/>
                      <a:pt x="49" y="28"/>
                      <a:pt x="58" y="23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62" y="4"/>
                      <a:pt x="74" y="1"/>
                      <a:pt x="87" y="0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90" y="15"/>
                      <a:pt x="92" y="15"/>
                      <a:pt x="93" y="15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77" y="55"/>
                      <a:pt x="62" y="65"/>
                      <a:pt x="57" y="81"/>
                    </a:cubicBezTo>
                    <a:cubicBezTo>
                      <a:pt x="50" y="101"/>
                      <a:pt x="61" y="123"/>
                      <a:pt x="81" y="130"/>
                    </a:cubicBezTo>
                    <a:cubicBezTo>
                      <a:pt x="85" y="131"/>
                      <a:pt x="89" y="132"/>
                      <a:pt x="93" y="132"/>
                    </a:cubicBezTo>
                    <a:cubicBezTo>
                      <a:pt x="93" y="172"/>
                      <a:pt x="93" y="172"/>
                      <a:pt x="93" y="172"/>
                    </a:cubicBezTo>
                    <a:cubicBezTo>
                      <a:pt x="85" y="172"/>
                      <a:pt x="77" y="171"/>
                      <a:pt x="68" y="168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52" y="179"/>
                      <a:pt x="41" y="172"/>
                      <a:pt x="32" y="164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34" y="146"/>
                      <a:pt x="27" y="138"/>
                      <a:pt x="23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0" name="Freeform 15"/>
              <p:cNvSpPr>
                <a:spLocks noEditPoints="1"/>
              </p:cNvSpPr>
              <p:nvPr/>
            </p:nvSpPr>
            <p:spPr bwMode="auto">
              <a:xfrm>
                <a:off x="5430" y="734"/>
                <a:ext cx="463" cy="461"/>
              </a:xfrm>
              <a:custGeom>
                <a:avLst/>
                <a:gdLst>
                  <a:gd name="T0" fmla="*/ 104 w 195"/>
                  <a:gd name="T1" fmla="*/ 29 h 194"/>
                  <a:gd name="T2" fmla="*/ 107 w 195"/>
                  <a:gd name="T3" fmla="*/ 0 h 194"/>
                  <a:gd name="T4" fmla="*/ 148 w 195"/>
                  <a:gd name="T5" fmla="*/ 13 h 194"/>
                  <a:gd name="T6" fmla="*/ 133 w 195"/>
                  <a:gd name="T7" fmla="*/ 38 h 194"/>
                  <a:gd name="T8" fmla="*/ 155 w 195"/>
                  <a:gd name="T9" fmla="*/ 59 h 194"/>
                  <a:gd name="T10" fmla="*/ 180 w 195"/>
                  <a:gd name="T11" fmla="*/ 43 h 194"/>
                  <a:gd name="T12" fmla="*/ 190 w 195"/>
                  <a:gd name="T13" fmla="*/ 62 h 194"/>
                  <a:gd name="T14" fmla="*/ 195 w 195"/>
                  <a:gd name="T15" fmla="*/ 83 h 194"/>
                  <a:gd name="T16" fmla="*/ 166 w 195"/>
                  <a:gd name="T17" fmla="*/ 87 h 194"/>
                  <a:gd name="T18" fmla="*/ 164 w 195"/>
                  <a:gd name="T19" fmla="*/ 118 h 194"/>
                  <a:gd name="T20" fmla="*/ 192 w 195"/>
                  <a:gd name="T21" fmla="*/ 127 h 194"/>
                  <a:gd name="T22" fmla="*/ 169 w 195"/>
                  <a:gd name="T23" fmla="*/ 164 h 194"/>
                  <a:gd name="T24" fmla="*/ 148 w 195"/>
                  <a:gd name="T25" fmla="*/ 144 h 194"/>
                  <a:gd name="T26" fmla="*/ 123 w 195"/>
                  <a:gd name="T27" fmla="*/ 161 h 194"/>
                  <a:gd name="T28" fmla="*/ 123 w 195"/>
                  <a:gd name="T29" fmla="*/ 161 h 194"/>
                  <a:gd name="T30" fmla="*/ 133 w 195"/>
                  <a:gd name="T31" fmla="*/ 188 h 194"/>
                  <a:gd name="T32" fmla="*/ 99 w 195"/>
                  <a:gd name="T33" fmla="*/ 194 h 194"/>
                  <a:gd name="T34" fmla="*/ 99 w 195"/>
                  <a:gd name="T35" fmla="*/ 154 h 194"/>
                  <a:gd name="T36" fmla="*/ 119 w 195"/>
                  <a:gd name="T37" fmla="*/ 150 h 194"/>
                  <a:gd name="T38" fmla="*/ 152 w 195"/>
                  <a:gd name="T39" fmla="*/ 77 h 194"/>
                  <a:gd name="T40" fmla="*/ 99 w 195"/>
                  <a:gd name="T41" fmla="*/ 40 h 194"/>
                  <a:gd name="T42" fmla="*/ 99 w 195"/>
                  <a:gd name="T43" fmla="*/ 28 h 194"/>
                  <a:gd name="T44" fmla="*/ 104 w 195"/>
                  <a:gd name="T45" fmla="*/ 29 h 194"/>
                  <a:gd name="T46" fmla="*/ 99 w 195"/>
                  <a:gd name="T47" fmla="*/ 194 h 194"/>
                  <a:gd name="T48" fmla="*/ 90 w 195"/>
                  <a:gd name="T49" fmla="*/ 194 h 194"/>
                  <a:gd name="T50" fmla="*/ 93 w 195"/>
                  <a:gd name="T51" fmla="*/ 165 h 194"/>
                  <a:gd name="T52" fmla="*/ 64 w 195"/>
                  <a:gd name="T53" fmla="*/ 156 h 194"/>
                  <a:gd name="T54" fmla="*/ 49 w 195"/>
                  <a:gd name="T55" fmla="*/ 181 h 194"/>
                  <a:gd name="T56" fmla="*/ 17 w 195"/>
                  <a:gd name="T57" fmla="*/ 151 h 194"/>
                  <a:gd name="T58" fmla="*/ 42 w 195"/>
                  <a:gd name="T59" fmla="*/ 135 h 194"/>
                  <a:gd name="T60" fmla="*/ 35 w 195"/>
                  <a:gd name="T61" fmla="*/ 121 h 194"/>
                  <a:gd name="T62" fmla="*/ 31 w 195"/>
                  <a:gd name="T63" fmla="*/ 106 h 194"/>
                  <a:gd name="T64" fmla="*/ 2 w 195"/>
                  <a:gd name="T65" fmla="*/ 111 h 194"/>
                  <a:gd name="T66" fmla="*/ 6 w 195"/>
                  <a:gd name="T67" fmla="*/ 67 h 194"/>
                  <a:gd name="T68" fmla="*/ 33 w 195"/>
                  <a:gd name="T69" fmla="*/ 76 h 194"/>
                  <a:gd name="T70" fmla="*/ 49 w 195"/>
                  <a:gd name="T71" fmla="*/ 50 h 194"/>
                  <a:gd name="T72" fmla="*/ 28 w 195"/>
                  <a:gd name="T73" fmla="*/ 30 h 194"/>
                  <a:gd name="T74" fmla="*/ 64 w 195"/>
                  <a:gd name="T75" fmla="*/ 6 h 194"/>
                  <a:gd name="T76" fmla="*/ 74 w 195"/>
                  <a:gd name="T77" fmla="*/ 33 h 194"/>
                  <a:gd name="T78" fmla="*/ 99 w 195"/>
                  <a:gd name="T79" fmla="*/ 28 h 194"/>
                  <a:gd name="T80" fmla="*/ 99 w 195"/>
                  <a:gd name="T81" fmla="*/ 40 h 194"/>
                  <a:gd name="T82" fmla="*/ 78 w 195"/>
                  <a:gd name="T83" fmla="*/ 44 h 194"/>
                  <a:gd name="T84" fmla="*/ 45 w 195"/>
                  <a:gd name="T85" fmla="*/ 117 h 194"/>
                  <a:gd name="T86" fmla="*/ 99 w 195"/>
                  <a:gd name="T87" fmla="*/ 154 h 194"/>
                  <a:gd name="T88" fmla="*/ 99 w 195"/>
                  <a:gd name="T8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5" h="194">
                    <a:moveTo>
                      <a:pt x="104" y="29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21" y="1"/>
                      <a:pt x="136" y="5"/>
                      <a:pt x="148" y="13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42" y="43"/>
                      <a:pt x="150" y="50"/>
                      <a:pt x="155" y="59"/>
                    </a:cubicBezTo>
                    <a:cubicBezTo>
                      <a:pt x="180" y="43"/>
                      <a:pt x="180" y="43"/>
                      <a:pt x="180" y="43"/>
                    </a:cubicBezTo>
                    <a:cubicBezTo>
                      <a:pt x="184" y="49"/>
                      <a:pt x="187" y="55"/>
                      <a:pt x="190" y="62"/>
                    </a:cubicBezTo>
                    <a:cubicBezTo>
                      <a:pt x="192" y="69"/>
                      <a:pt x="194" y="76"/>
                      <a:pt x="195" y="83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8" y="98"/>
                      <a:pt x="167" y="108"/>
                      <a:pt x="164" y="118"/>
                    </a:cubicBezTo>
                    <a:cubicBezTo>
                      <a:pt x="192" y="127"/>
                      <a:pt x="192" y="127"/>
                      <a:pt x="192" y="127"/>
                    </a:cubicBezTo>
                    <a:cubicBezTo>
                      <a:pt x="187" y="140"/>
                      <a:pt x="180" y="153"/>
                      <a:pt x="169" y="16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1" y="151"/>
                      <a:pt x="133" y="157"/>
                      <a:pt x="123" y="161"/>
                    </a:cubicBezTo>
                    <a:cubicBezTo>
                      <a:pt x="123" y="161"/>
                      <a:pt x="123" y="161"/>
                      <a:pt x="123" y="161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22" y="192"/>
                      <a:pt x="110" y="194"/>
                      <a:pt x="99" y="194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5" y="154"/>
                      <a:pt x="112" y="153"/>
                      <a:pt x="119" y="150"/>
                    </a:cubicBezTo>
                    <a:cubicBezTo>
                      <a:pt x="148" y="139"/>
                      <a:pt x="163" y="106"/>
                      <a:pt x="152" y="77"/>
                    </a:cubicBezTo>
                    <a:cubicBezTo>
                      <a:pt x="143" y="54"/>
                      <a:pt x="121" y="40"/>
                      <a:pt x="99" y="40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100" y="28"/>
                      <a:pt x="102" y="29"/>
                      <a:pt x="104" y="29"/>
                    </a:cubicBezTo>
                    <a:close/>
                    <a:moveTo>
                      <a:pt x="99" y="194"/>
                    </a:moveTo>
                    <a:cubicBezTo>
                      <a:pt x="96" y="194"/>
                      <a:pt x="93" y="194"/>
                      <a:pt x="90" y="194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82" y="164"/>
                      <a:pt x="73" y="161"/>
                      <a:pt x="64" y="156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37" y="174"/>
                      <a:pt x="26" y="164"/>
                      <a:pt x="17" y="151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39" y="131"/>
                      <a:pt x="36" y="126"/>
                      <a:pt x="35" y="121"/>
                    </a:cubicBezTo>
                    <a:cubicBezTo>
                      <a:pt x="33" y="116"/>
                      <a:pt x="31" y="111"/>
                      <a:pt x="31" y="106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0" y="96"/>
                      <a:pt x="1" y="81"/>
                      <a:pt x="6" y="67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6" y="66"/>
                      <a:pt x="42" y="57"/>
                      <a:pt x="49" y="5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37" y="19"/>
                      <a:pt x="50" y="11"/>
                      <a:pt x="64" y="6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82" y="30"/>
                      <a:pt x="90" y="28"/>
                      <a:pt x="99" y="2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2" y="40"/>
                      <a:pt x="85" y="41"/>
                      <a:pt x="78" y="44"/>
                    </a:cubicBezTo>
                    <a:cubicBezTo>
                      <a:pt x="49" y="55"/>
                      <a:pt x="34" y="88"/>
                      <a:pt x="45" y="117"/>
                    </a:cubicBezTo>
                    <a:cubicBezTo>
                      <a:pt x="54" y="140"/>
                      <a:pt x="76" y="154"/>
                      <a:pt x="99" y="154"/>
                    </a:cubicBezTo>
                    <a:lnTo>
                      <a:pt x="99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Group 30"/>
            <p:cNvGrpSpPr>
              <a:grpSpLocks noChangeAspect="1"/>
            </p:cNvGrpSpPr>
            <p:nvPr/>
          </p:nvGrpSpPr>
          <p:grpSpPr bwMode="auto">
            <a:xfrm>
              <a:off x="2742648" y="1942158"/>
              <a:ext cx="303344" cy="459617"/>
              <a:chOff x="460" y="2725"/>
              <a:chExt cx="620" cy="841"/>
            </a:xfrm>
          </p:grpSpPr>
          <p:sp>
            <p:nvSpPr>
              <p:cNvPr id="88" name="Freeform 33"/>
              <p:cNvSpPr/>
              <p:nvPr/>
            </p:nvSpPr>
            <p:spPr bwMode="auto">
              <a:xfrm>
                <a:off x="930" y="2725"/>
                <a:ext cx="150" cy="19"/>
              </a:xfrm>
              <a:custGeom>
                <a:avLst/>
                <a:gdLst>
                  <a:gd name="T0" fmla="*/ 60 w 63"/>
                  <a:gd name="T1" fmla="*/ 0 h 8"/>
                  <a:gd name="T2" fmla="*/ 4 w 63"/>
                  <a:gd name="T3" fmla="*/ 0 h 8"/>
                  <a:gd name="T4" fmla="*/ 0 w 63"/>
                  <a:gd name="T5" fmla="*/ 4 h 8"/>
                  <a:gd name="T6" fmla="*/ 0 w 63"/>
                  <a:gd name="T7" fmla="*/ 4 h 8"/>
                  <a:gd name="T8" fmla="*/ 4 w 63"/>
                  <a:gd name="T9" fmla="*/ 8 h 8"/>
                  <a:gd name="T10" fmla="*/ 60 w 63"/>
                  <a:gd name="T11" fmla="*/ 8 h 8"/>
                  <a:gd name="T12" fmla="*/ 63 w 63"/>
                  <a:gd name="T13" fmla="*/ 4 h 8"/>
                  <a:gd name="T14" fmla="*/ 63 w 63"/>
                  <a:gd name="T15" fmla="*/ 4 h 8"/>
                  <a:gd name="T16" fmla="*/ 60 w 63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">
                    <a:moveTo>
                      <a:pt x="6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3" y="6"/>
                      <a:pt x="63" y="4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2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9" name="Oval 34"/>
              <p:cNvSpPr>
                <a:spLocks noChangeArrowheads="1"/>
              </p:cNvSpPr>
              <p:nvPr/>
            </p:nvSpPr>
            <p:spPr bwMode="auto">
              <a:xfrm>
                <a:off x="983" y="3520"/>
                <a:ext cx="45" cy="46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Freeform 36"/>
              <p:cNvSpPr>
                <a:spLocks noEditPoints="1"/>
              </p:cNvSpPr>
              <p:nvPr/>
            </p:nvSpPr>
            <p:spPr bwMode="auto">
              <a:xfrm>
                <a:off x="460" y="2932"/>
                <a:ext cx="69" cy="288"/>
              </a:xfrm>
              <a:custGeom>
                <a:avLst/>
                <a:gdLst>
                  <a:gd name="T0" fmla="*/ 67 w 69"/>
                  <a:gd name="T1" fmla="*/ 288 h 288"/>
                  <a:gd name="T2" fmla="*/ 0 w 69"/>
                  <a:gd name="T3" fmla="*/ 288 h 288"/>
                  <a:gd name="T4" fmla="*/ 0 w 69"/>
                  <a:gd name="T5" fmla="*/ 81 h 288"/>
                  <a:gd name="T6" fmla="*/ 67 w 69"/>
                  <a:gd name="T7" fmla="*/ 81 h 288"/>
                  <a:gd name="T8" fmla="*/ 67 w 69"/>
                  <a:gd name="T9" fmla="*/ 288 h 288"/>
                  <a:gd name="T10" fmla="*/ 67 w 69"/>
                  <a:gd name="T11" fmla="*/ 288 h 288"/>
                  <a:gd name="T12" fmla="*/ 69 w 69"/>
                  <a:gd name="T13" fmla="*/ 50 h 288"/>
                  <a:gd name="T14" fmla="*/ 0 w 69"/>
                  <a:gd name="T15" fmla="*/ 50 h 288"/>
                  <a:gd name="T16" fmla="*/ 0 w 69"/>
                  <a:gd name="T17" fmla="*/ 0 h 288"/>
                  <a:gd name="T18" fmla="*/ 69 w 69"/>
                  <a:gd name="T19" fmla="*/ 0 h 288"/>
                  <a:gd name="T20" fmla="*/ 69 w 69"/>
                  <a:gd name="T21" fmla="*/ 5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288">
                    <a:moveTo>
                      <a:pt x="67" y="288"/>
                    </a:moveTo>
                    <a:lnTo>
                      <a:pt x="0" y="288"/>
                    </a:lnTo>
                    <a:lnTo>
                      <a:pt x="0" y="81"/>
                    </a:lnTo>
                    <a:lnTo>
                      <a:pt x="67" y="81"/>
                    </a:lnTo>
                    <a:lnTo>
                      <a:pt x="67" y="288"/>
                    </a:lnTo>
                    <a:lnTo>
                      <a:pt x="67" y="288"/>
                    </a:lnTo>
                    <a:close/>
                    <a:moveTo>
                      <a:pt x="69" y="50"/>
                    </a:moveTo>
                    <a:lnTo>
                      <a:pt x="0" y="50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5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Group 3"/>
            <p:cNvGrpSpPr/>
            <p:nvPr/>
          </p:nvGrpSpPr>
          <p:grpSpPr>
            <a:xfrm>
              <a:off x="6776798" y="2798741"/>
              <a:ext cx="1995377" cy="641188"/>
              <a:chOff x="8633134" y="3937440"/>
              <a:chExt cx="2765626" cy="85491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8670513" y="3937440"/>
                <a:ext cx="1535701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633134" y="4297904"/>
                <a:ext cx="2765626" cy="494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2" name="Group 1"/>
            <p:cNvGrpSpPr/>
            <p:nvPr/>
          </p:nvGrpSpPr>
          <p:grpSpPr>
            <a:xfrm>
              <a:off x="6714642" y="1071082"/>
              <a:ext cx="2034832" cy="524042"/>
              <a:chOff x="7489453" y="2128279"/>
              <a:chExt cx="2820311" cy="698721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489453" y="2128279"/>
                <a:ext cx="178276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Ts</a:t>
                </a:r>
                <a:r>
                  <a:rPr lang="en-US" altLang="zh-CN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compile </a:t>
                </a:r>
                <a:r>
                  <a:rPr lang="en-US" altLang="zh-CN" sz="1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api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544138" y="2516745"/>
                <a:ext cx="2765626" cy="310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3"/>
                  </a:rPr>
                  <a:t>compile </a:t>
                </a:r>
                <a:r>
                  <a:rPr lang="en-US" altLang="zh-CN" sz="800" dirty="0" err="1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3"/>
                  </a:rPr>
                  <a:t>api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4"/>
            <p:cNvGrpSpPr/>
            <p:nvPr/>
          </p:nvGrpSpPr>
          <p:grpSpPr>
            <a:xfrm>
              <a:off x="537751" y="1578516"/>
              <a:ext cx="1907594" cy="561157"/>
              <a:chOff x="519901" y="2286053"/>
              <a:chExt cx="2765624" cy="748207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84479" y="2286053"/>
                <a:ext cx="116015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能力测试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19901" y="2724005"/>
                <a:ext cx="2765624" cy="310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4"/>
                  </a:rPr>
                  <a:t>typescript-exercises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11"/>
            <p:cNvGrpSpPr/>
            <p:nvPr/>
          </p:nvGrpSpPr>
          <p:grpSpPr>
            <a:xfrm>
              <a:off x="428595" y="3285100"/>
              <a:ext cx="2011931" cy="669431"/>
              <a:chOff x="265846" y="4108309"/>
              <a:chExt cx="2802082" cy="89256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076917" y="4108309"/>
                <a:ext cx="1991011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12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</a:lstStyle>
              <a:p>
                <a:r>
                  <a:rPr lang="en-US" altLang="zh-CN" dirty="0"/>
                  <a:t>Typescript book</a:t>
                </a:r>
                <a:endParaRPr lang="zh-CN" alt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5846" y="4503480"/>
                <a:ext cx="2765625" cy="497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800" dirty="0" smtClean="0">
                    <a:hlinkClick r:id="rId5"/>
                  </a:rPr>
                  <a:t>typescript</a:t>
                </a:r>
                <a:r>
                  <a:rPr lang="zh-CN" altLang="en-US" sz="800" dirty="0">
                    <a:hlinkClick r:id="rId5"/>
                  </a:rPr>
                  <a:t>使用文档及更新说明</a:t>
                </a:r>
                <a:endParaRPr lang="zh-CN" altLang="en-US" sz="800" dirty="0"/>
              </a:p>
              <a:p>
                <a:pPr algn="r">
                  <a:lnSpc>
                    <a:spcPct val="114000"/>
                  </a:lnSpc>
                </a:pP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81" name="文本框 8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一些网站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0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2"/>
            </p:custDataLst>
          </p:nvPr>
        </p:nvSpPr>
        <p:spPr>
          <a:xfrm>
            <a:off x="1085000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立方体 9"/>
          <p:cNvSpPr/>
          <p:nvPr>
            <p:custDataLst>
              <p:tags r:id="rId3"/>
            </p:custDataLst>
          </p:nvPr>
        </p:nvSpPr>
        <p:spPr>
          <a:xfrm>
            <a:off x="1085000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立方体 13"/>
          <p:cNvSpPr/>
          <p:nvPr>
            <p:custDataLst>
              <p:tags r:id="rId4"/>
            </p:custDataLst>
          </p:nvPr>
        </p:nvSpPr>
        <p:spPr>
          <a:xfrm>
            <a:off x="4709942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立方体 15"/>
          <p:cNvSpPr/>
          <p:nvPr>
            <p:custDataLst>
              <p:tags r:id="rId5"/>
            </p:custDataLst>
          </p:nvPr>
        </p:nvSpPr>
        <p:spPr>
          <a:xfrm>
            <a:off x="4709942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4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330768" y="3217906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其他</a:t>
            </a: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330768" y="1967657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从配置说起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705826" y="3212234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项目内的一些实践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1705826" y="1980158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TS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的一些看法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3211105" y="561703"/>
            <a:ext cx="272142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rPr>
              <a:t>CONTENTS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" grpId="0"/>
      <p:bldP spid="3" grpId="0"/>
      <p:bldP spid="4" grpId="0"/>
      <p:bldP spid="5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谢谢观看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 fontScale="92500"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对</a:t>
            </a:r>
            <a:r>
              <a:rPr lang="en-US" altLang="zh-CN" sz="3000" dirty="0" smtClean="0">
                <a:ea typeface="微软雅黑 Light" panose="020B0502040204020203" pitchFamily="34" charset="-122"/>
              </a:rPr>
              <a:t>TS</a:t>
            </a:r>
            <a:r>
              <a:rPr lang="zh-CN" altLang="en-US" sz="3000" dirty="0" smtClean="0">
                <a:ea typeface="微软雅黑 Light" panose="020B0502040204020203" pitchFamily="34" charset="-122"/>
              </a:rPr>
              <a:t>的一些个人看法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的优势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00593" y="1424941"/>
            <a:ext cx="1915014" cy="3110986"/>
            <a:chOff x="6700593" y="1424941"/>
            <a:chExt cx="1915014" cy="3110986"/>
          </a:xfrm>
        </p:grpSpPr>
        <p:sp>
          <p:nvSpPr>
            <p:cNvPr id="40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67005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稻壳儿春秋广告/盗版必究        原创来源：http://chn.docer.com/works?userid=199329941#!/work_time"/>
            <p:cNvSpPr txBox="1"/>
            <p:nvPr/>
          </p:nvSpPr>
          <p:spPr>
            <a:xfrm>
              <a:off x="6700593" y="1646034"/>
              <a:ext cx="19150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提高开发效率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稻壳儿春秋广告/盗版必究        原创来源：http://chn.docer.com/works?userid=199329941#!/work_time"/>
            <p:cNvSpPr txBox="1"/>
            <p:nvPr/>
          </p:nvSpPr>
          <p:spPr>
            <a:xfrm>
              <a:off x="6842760" y="1968671"/>
              <a:ext cx="1630680" cy="40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的类型系统结合各类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IDE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的语法提示，可以提高开发效率。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71181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稻壳儿春秋广告/盗版必究        原创来源：http://chn.docer.com/works?userid=199329941#!/work_time"/>
            <p:cNvSpPr/>
            <p:nvPr/>
          </p:nvSpPr>
          <p:spPr>
            <a:xfrm>
              <a:off x="7409464" y="3754392"/>
              <a:ext cx="497270" cy="4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7550"/>
                  </a:moveTo>
                  <a:cubicBezTo>
                    <a:pt x="14175" y="17550"/>
                    <a:pt x="14175" y="17550"/>
                    <a:pt x="14175" y="17550"/>
                  </a:cubicBezTo>
                  <a:cubicBezTo>
                    <a:pt x="14175" y="20250"/>
                    <a:pt x="14175" y="20250"/>
                    <a:pt x="14175" y="20250"/>
                  </a:cubicBezTo>
                  <a:cubicBezTo>
                    <a:pt x="14850" y="20250"/>
                    <a:pt x="14850" y="20250"/>
                    <a:pt x="14850" y="20250"/>
                  </a:cubicBezTo>
                  <a:cubicBezTo>
                    <a:pt x="15188" y="20250"/>
                    <a:pt x="15525" y="20588"/>
                    <a:pt x="15525" y="20925"/>
                  </a:cubicBezTo>
                  <a:cubicBezTo>
                    <a:pt x="15525" y="21262"/>
                    <a:pt x="15188" y="21600"/>
                    <a:pt x="14850" y="21600"/>
                  </a:cubicBezTo>
                  <a:cubicBezTo>
                    <a:pt x="6750" y="21600"/>
                    <a:pt x="6750" y="21600"/>
                    <a:pt x="6750" y="21600"/>
                  </a:cubicBezTo>
                  <a:cubicBezTo>
                    <a:pt x="6412" y="21600"/>
                    <a:pt x="6075" y="21262"/>
                    <a:pt x="6075" y="20925"/>
                  </a:cubicBezTo>
                  <a:cubicBezTo>
                    <a:pt x="6075" y="20588"/>
                    <a:pt x="6412" y="20250"/>
                    <a:pt x="6750" y="20250"/>
                  </a:cubicBezTo>
                  <a:cubicBezTo>
                    <a:pt x="7425" y="20250"/>
                    <a:pt x="7425" y="20250"/>
                    <a:pt x="7425" y="20250"/>
                  </a:cubicBezTo>
                  <a:cubicBezTo>
                    <a:pt x="7425" y="17550"/>
                    <a:pt x="7425" y="17550"/>
                    <a:pt x="7425" y="17550"/>
                  </a:cubicBezTo>
                  <a:cubicBezTo>
                    <a:pt x="2025" y="17550"/>
                    <a:pt x="2025" y="17550"/>
                    <a:pt x="2025" y="17550"/>
                  </a:cubicBezTo>
                  <a:cubicBezTo>
                    <a:pt x="844" y="17550"/>
                    <a:pt x="0" y="16706"/>
                    <a:pt x="0" y="15525"/>
                  </a:cubicBezTo>
                  <a:cubicBezTo>
                    <a:pt x="0" y="2025"/>
                    <a:pt x="0" y="2025"/>
                    <a:pt x="0" y="2025"/>
                  </a:cubicBezTo>
                  <a:cubicBezTo>
                    <a:pt x="0" y="844"/>
                    <a:pt x="844" y="0"/>
                    <a:pt x="2025" y="0"/>
                  </a:cubicBezTo>
                  <a:cubicBezTo>
                    <a:pt x="19575" y="0"/>
                    <a:pt x="19575" y="0"/>
                    <a:pt x="19575" y="0"/>
                  </a:cubicBezTo>
                  <a:cubicBezTo>
                    <a:pt x="20756" y="0"/>
                    <a:pt x="21600" y="844"/>
                    <a:pt x="21600" y="2025"/>
                  </a:cubicBezTo>
                  <a:cubicBezTo>
                    <a:pt x="21600" y="15525"/>
                    <a:pt x="21600" y="15525"/>
                    <a:pt x="21600" y="15525"/>
                  </a:cubicBezTo>
                  <a:cubicBezTo>
                    <a:pt x="21600" y="16706"/>
                    <a:pt x="20756" y="17550"/>
                    <a:pt x="19575" y="17550"/>
                  </a:cubicBezTo>
                  <a:close/>
                  <a:moveTo>
                    <a:pt x="8775" y="20250"/>
                  </a:moveTo>
                  <a:cubicBezTo>
                    <a:pt x="12825" y="20250"/>
                    <a:pt x="12825" y="20250"/>
                    <a:pt x="12825" y="20250"/>
                  </a:cubicBezTo>
                  <a:cubicBezTo>
                    <a:pt x="12825" y="17550"/>
                    <a:pt x="12825" y="17550"/>
                    <a:pt x="12825" y="17550"/>
                  </a:cubicBezTo>
                  <a:cubicBezTo>
                    <a:pt x="8775" y="17550"/>
                    <a:pt x="8775" y="17550"/>
                    <a:pt x="8775" y="17550"/>
                  </a:cubicBezTo>
                  <a:cubicBezTo>
                    <a:pt x="8775" y="20250"/>
                    <a:pt x="8775" y="20250"/>
                    <a:pt x="8775" y="20250"/>
                  </a:cubicBezTo>
                  <a:close/>
                  <a:moveTo>
                    <a:pt x="20250" y="2700"/>
                  </a:moveTo>
                  <a:cubicBezTo>
                    <a:pt x="20250" y="2025"/>
                    <a:pt x="19575" y="1350"/>
                    <a:pt x="18900" y="1350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2025" y="1350"/>
                    <a:pt x="1350" y="2025"/>
                    <a:pt x="1350" y="2700"/>
                  </a:cubicBezTo>
                  <a:cubicBezTo>
                    <a:pt x="1350" y="12825"/>
                    <a:pt x="1350" y="12825"/>
                    <a:pt x="1350" y="12825"/>
                  </a:cubicBezTo>
                  <a:cubicBezTo>
                    <a:pt x="20250" y="12825"/>
                    <a:pt x="20250" y="12825"/>
                    <a:pt x="20250" y="12825"/>
                  </a:cubicBezTo>
                  <a:cubicBezTo>
                    <a:pt x="20250" y="2700"/>
                    <a:pt x="20250" y="2700"/>
                    <a:pt x="20250" y="2700"/>
                  </a:cubicBezTo>
                  <a:close/>
                  <a:moveTo>
                    <a:pt x="20250" y="14175"/>
                  </a:moveTo>
                  <a:cubicBezTo>
                    <a:pt x="1350" y="14175"/>
                    <a:pt x="1350" y="14175"/>
                    <a:pt x="1350" y="14175"/>
                  </a:cubicBezTo>
                  <a:cubicBezTo>
                    <a:pt x="1350" y="14850"/>
                    <a:pt x="1350" y="14850"/>
                    <a:pt x="1350" y="14850"/>
                  </a:cubicBezTo>
                  <a:cubicBezTo>
                    <a:pt x="1350" y="15694"/>
                    <a:pt x="2025" y="16200"/>
                    <a:pt x="2700" y="16200"/>
                  </a:cubicBezTo>
                  <a:cubicBezTo>
                    <a:pt x="18900" y="16200"/>
                    <a:pt x="18900" y="16200"/>
                    <a:pt x="18900" y="16200"/>
                  </a:cubicBezTo>
                  <a:cubicBezTo>
                    <a:pt x="19575" y="16200"/>
                    <a:pt x="20250" y="15694"/>
                    <a:pt x="20250" y="14850"/>
                  </a:cubicBezTo>
                  <a:cubicBezTo>
                    <a:pt x="20250" y="14175"/>
                    <a:pt x="20250" y="14175"/>
                    <a:pt x="202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3193" y="1424941"/>
            <a:ext cx="1915014" cy="3110986"/>
            <a:chOff x="4643193" y="1424941"/>
            <a:chExt cx="1915014" cy="3110986"/>
          </a:xfrm>
        </p:grpSpPr>
        <p:sp>
          <p:nvSpPr>
            <p:cNvPr id="36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46431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稻壳儿春秋广告/盗版必究        原创来源：http://chn.docer.com/works?userid=199329941#!/work_time"/>
            <p:cNvSpPr txBox="1"/>
            <p:nvPr/>
          </p:nvSpPr>
          <p:spPr>
            <a:xfrm>
              <a:off x="5113502" y="1646034"/>
              <a:ext cx="974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健壮代码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稻壳儿春秋广告/盗版必究        原创来源：http://chn.docer.com/works?userid=199329941#!/work_time"/>
            <p:cNvSpPr txBox="1"/>
            <p:nvPr/>
          </p:nvSpPr>
          <p:spPr>
            <a:xfrm>
              <a:off x="4785360" y="1968671"/>
              <a:ext cx="1630680" cy="724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的静态类型检查，帮助识别边界情况，避免一些低级失误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比如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key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写错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，提高代码的健壮性，保证代码质量。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0607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>
            <a:xfrm>
              <a:off x="5414430" y="3753266"/>
              <a:ext cx="372542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0" y="13500"/>
                    <a:pt x="0" y="8100"/>
                  </a:cubicBezTo>
                  <a:cubicBezTo>
                    <a:pt x="0" y="3713"/>
                    <a:pt x="4725" y="0"/>
                    <a:pt x="10800" y="0"/>
                  </a:cubicBezTo>
                  <a:cubicBezTo>
                    <a:pt x="16875" y="0"/>
                    <a:pt x="21600" y="3713"/>
                    <a:pt x="21600" y="8100"/>
                  </a:cubicBezTo>
                  <a:cubicBezTo>
                    <a:pt x="21600" y="13331"/>
                    <a:pt x="10800" y="21600"/>
                    <a:pt x="10800" y="21600"/>
                  </a:cubicBezTo>
                  <a:close/>
                  <a:moveTo>
                    <a:pt x="10800" y="1350"/>
                  </a:moveTo>
                  <a:cubicBezTo>
                    <a:pt x="5850" y="1350"/>
                    <a:pt x="1800" y="4388"/>
                    <a:pt x="1800" y="8269"/>
                  </a:cubicBezTo>
                  <a:cubicBezTo>
                    <a:pt x="1800" y="12656"/>
                    <a:pt x="10800" y="19575"/>
                    <a:pt x="10800" y="19575"/>
                  </a:cubicBezTo>
                  <a:cubicBezTo>
                    <a:pt x="10800" y="19575"/>
                    <a:pt x="19800" y="12656"/>
                    <a:pt x="19800" y="8269"/>
                  </a:cubicBezTo>
                  <a:cubicBezTo>
                    <a:pt x="19800" y="4388"/>
                    <a:pt x="15750" y="1350"/>
                    <a:pt x="10800" y="1350"/>
                  </a:cubicBezTo>
                  <a:close/>
                  <a:moveTo>
                    <a:pt x="10800" y="10800"/>
                  </a:moveTo>
                  <a:cubicBezTo>
                    <a:pt x="8775" y="10800"/>
                    <a:pt x="7200" y="9619"/>
                    <a:pt x="7200" y="8100"/>
                  </a:cubicBezTo>
                  <a:cubicBezTo>
                    <a:pt x="7200" y="6581"/>
                    <a:pt x="8775" y="5400"/>
                    <a:pt x="10800" y="5400"/>
                  </a:cubicBezTo>
                  <a:cubicBezTo>
                    <a:pt x="12825" y="5400"/>
                    <a:pt x="14400" y="6581"/>
                    <a:pt x="14400" y="8100"/>
                  </a:cubicBezTo>
                  <a:cubicBezTo>
                    <a:pt x="14400" y="9619"/>
                    <a:pt x="12825" y="10800"/>
                    <a:pt x="10800" y="10800"/>
                  </a:cubicBezTo>
                  <a:close/>
                  <a:moveTo>
                    <a:pt x="10800" y="6750"/>
                  </a:moveTo>
                  <a:cubicBezTo>
                    <a:pt x="9900" y="6750"/>
                    <a:pt x="9000" y="7425"/>
                    <a:pt x="9000" y="8100"/>
                  </a:cubicBezTo>
                  <a:cubicBezTo>
                    <a:pt x="9000" y="8944"/>
                    <a:pt x="9900" y="9450"/>
                    <a:pt x="10800" y="9450"/>
                  </a:cubicBezTo>
                  <a:cubicBezTo>
                    <a:pt x="11700" y="9450"/>
                    <a:pt x="12600" y="8944"/>
                    <a:pt x="12600" y="8100"/>
                  </a:cubicBezTo>
                  <a:cubicBezTo>
                    <a:pt x="12600" y="7425"/>
                    <a:pt x="11700" y="6750"/>
                    <a:pt x="10800" y="6750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85793" y="1424941"/>
            <a:ext cx="1915015" cy="3110986"/>
            <a:chOff x="2585793" y="1424941"/>
            <a:chExt cx="1915015" cy="3110986"/>
          </a:xfrm>
        </p:grpSpPr>
        <p:sp>
          <p:nvSpPr>
            <p:cNvPr id="32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25857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稻壳儿春秋广告/盗版必究        原创来源：http://chn.docer.com/works?userid=199329941#!/work_time"/>
            <p:cNvSpPr txBox="1"/>
            <p:nvPr/>
          </p:nvSpPr>
          <p:spPr>
            <a:xfrm>
              <a:off x="2585794" y="1646034"/>
              <a:ext cx="1915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</a:t>
              </a:r>
              <a:r>
                <a:rPr lang="en-US" altLang="zh-CN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</a:t>
              </a:r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语法的扩展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稻壳儿春秋广告/盗版必究        原创来源：http://chn.docer.com/works?userid=199329941#!/work_time"/>
            <p:cNvSpPr txBox="1"/>
            <p:nvPr/>
          </p:nvSpPr>
          <p:spPr>
            <a:xfrm>
              <a:off x="2727960" y="1968671"/>
              <a:ext cx="1630680" cy="135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会提供一些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尚未正式进入标准的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，如目前的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Tuple(stage2)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Decorators(stage2)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private fields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protected field(stage4)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，以及之前的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optional chain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和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Nullish coalescing 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Operator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等。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30033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>
            <a:xfrm>
              <a:off x="3294666" y="3753266"/>
              <a:ext cx="497270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0" y="19575"/>
                  </a:moveTo>
                  <a:cubicBezTo>
                    <a:pt x="15356" y="19575"/>
                    <a:pt x="13500" y="18056"/>
                    <a:pt x="13500" y="16200"/>
                  </a:cubicBezTo>
                  <a:cubicBezTo>
                    <a:pt x="13500" y="14344"/>
                    <a:pt x="15356" y="12825"/>
                    <a:pt x="17550" y="12825"/>
                  </a:cubicBezTo>
                  <a:cubicBezTo>
                    <a:pt x="18562" y="12825"/>
                    <a:pt x="19575" y="13162"/>
                    <a:pt x="20250" y="13669"/>
                  </a:cubicBezTo>
                  <a:cubicBezTo>
                    <a:pt x="20250" y="6075"/>
                    <a:pt x="20250" y="6075"/>
                    <a:pt x="20250" y="6075"/>
                  </a:cubicBezTo>
                  <a:cubicBezTo>
                    <a:pt x="8100" y="7425"/>
                    <a:pt x="8100" y="7425"/>
                    <a:pt x="8100" y="7425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7594" y="20419"/>
                    <a:pt x="6075" y="21600"/>
                    <a:pt x="4050" y="21600"/>
                  </a:cubicBezTo>
                  <a:cubicBezTo>
                    <a:pt x="1856" y="21600"/>
                    <a:pt x="0" y="20081"/>
                    <a:pt x="0" y="18225"/>
                  </a:cubicBezTo>
                  <a:cubicBezTo>
                    <a:pt x="0" y="16369"/>
                    <a:pt x="1856" y="14850"/>
                    <a:pt x="4050" y="14850"/>
                  </a:cubicBezTo>
                  <a:cubicBezTo>
                    <a:pt x="5062" y="14850"/>
                    <a:pt x="6075" y="15188"/>
                    <a:pt x="6750" y="15694"/>
                  </a:cubicBezTo>
                  <a:cubicBezTo>
                    <a:pt x="6750" y="1350"/>
                    <a:pt x="6750" y="1350"/>
                    <a:pt x="6750" y="135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6200"/>
                    <a:pt x="21600" y="16200"/>
                    <a:pt x="21600" y="16200"/>
                  </a:cubicBezTo>
                  <a:cubicBezTo>
                    <a:pt x="21600" y="18056"/>
                    <a:pt x="19744" y="19575"/>
                    <a:pt x="17550" y="19575"/>
                  </a:cubicBezTo>
                  <a:close/>
                  <a:moveTo>
                    <a:pt x="4050" y="16200"/>
                  </a:moveTo>
                  <a:cubicBezTo>
                    <a:pt x="2531" y="16200"/>
                    <a:pt x="1350" y="17044"/>
                    <a:pt x="1350" y="18225"/>
                  </a:cubicBezTo>
                  <a:cubicBezTo>
                    <a:pt x="1350" y="19406"/>
                    <a:pt x="2531" y="20250"/>
                    <a:pt x="4050" y="20250"/>
                  </a:cubicBezTo>
                  <a:cubicBezTo>
                    <a:pt x="5569" y="20250"/>
                    <a:pt x="6750" y="19406"/>
                    <a:pt x="6750" y="18225"/>
                  </a:cubicBezTo>
                  <a:cubicBezTo>
                    <a:pt x="6750" y="17044"/>
                    <a:pt x="5569" y="16200"/>
                    <a:pt x="4050" y="16200"/>
                  </a:cubicBezTo>
                  <a:close/>
                  <a:moveTo>
                    <a:pt x="20250" y="1519"/>
                  </a:moveTo>
                  <a:cubicBezTo>
                    <a:pt x="8100" y="2869"/>
                    <a:pt x="8100" y="2869"/>
                    <a:pt x="8100" y="2869"/>
                  </a:cubicBezTo>
                  <a:cubicBezTo>
                    <a:pt x="8100" y="5906"/>
                    <a:pt x="8100" y="5906"/>
                    <a:pt x="8100" y="5906"/>
                  </a:cubicBezTo>
                  <a:cubicBezTo>
                    <a:pt x="20250" y="4556"/>
                    <a:pt x="20250" y="4556"/>
                    <a:pt x="20250" y="4556"/>
                  </a:cubicBezTo>
                  <a:cubicBezTo>
                    <a:pt x="20250" y="1519"/>
                    <a:pt x="20250" y="1519"/>
                    <a:pt x="20250" y="1519"/>
                  </a:cubicBezTo>
                  <a:close/>
                  <a:moveTo>
                    <a:pt x="17550" y="14175"/>
                  </a:moveTo>
                  <a:cubicBezTo>
                    <a:pt x="16031" y="14175"/>
                    <a:pt x="14850" y="15188"/>
                    <a:pt x="14850" y="16200"/>
                  </a:cubicBezTo>
                  <a:cubicBezTo>
                    <a:pt x="14850" y="17381"/>
                    <a:pt x="16031" y="18225"/>
                    <a:pt x="17550" y="18225"/>
                  </a:cubicBezTo>
                  <a:cubicBezTo>
                    <a:pt x="19069" y="18225"/>
                    <a:pt x="20250" y="17381"/>
                    <a:pt x="20250" y="16200"/>
                  </a:cubicBezTo>
                  <a:cubicBezTo>
                    <a:pt x="20250" y="15188"/>
                    <a:pt x="19069" y="14175"/>
                    <a:pt x="175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8393" y="1424941"/>
            <a:ext cx="1915015" cy="3110986"/>
            <a:chOff x="528393" y="1424941"/>
            <a:chExt cx="1915015" cy="3110986"/>
          </a:xfrm>
        </p:grpSpPr>
        <p:sp>
          <p:nvSpPr>
            <p:cNvPr id="28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283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 txBox="1"/>
            <p:nvPr/>
          </p:nvSpPr>
          <p:spPr>
            <a:xfrm>
              <a:off x="528394" y="1646034"/>
              <a:ext cx="1915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增强设计阶段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 txBox="1"/>
            <p:nvPr/>
          </p:nvSpPr>
          <p:spPr>
            <a:xfrm>
              <a:off x="670560" y="1969199"/>
              <a:ext cx="1630680" cy="119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一方面，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提供的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Interface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class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特性，是对面向对象设计的增强；另一方面，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也是对系统设计和使用的一个补充和说明，有利于后续的维护。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或者说，基于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，我们可以更加方便、清晰的表示系统的结构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9459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稻壳儿春秋广告/盗版必究        原创来源：http://chn.docer.com/works?userid=199329941#!/work_time"/>
            <p:cNvSpPr/>
            <p:nvPr/>
          </p:nvSpPr>
          <p:spPr>
            <a:xfrm>
              <a:off x="1237266" y="3754570"/>
              <a:ext cx="497270" cy="49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20925" y="15525"/>
                  </a:moveTo>
                  <a:cubicBezTo>
                    <a:pt x="20250" y="15525"/>
                    <a:pt x="20250" y="15525"/>
                    <a:pt x="20250" y="15525"/>
                  </a:cubicBezTo>
                  <a:cubicBezTo>
                    <a:pt x="20250" y="1350"/>
                    <a:pt x="20250" y="1350"/>
                    <a:pt x="20250" y="1350"/>
                  </a:cubicBezTo>
                  <a:cubicBezTo>
                    <a:pt x="20925" y="1350"/>
                    <a:pt x="20925" y="1350"/>
                    <a:pt x="20925" y="1350"/>
                  </a:cubicBezTo>
                  <a:cubicBezTo>
                    <a:pt x="21263" y="1350"/>
                    <a:pt x="21600" y="1012"/>
                    <a:pt x="21600" y="675"/>
                  </a:cubicBezTo>
                  <a:cubicBezTo>
                    <a:pt x="21600" y="337"/>
                    <a:pt x="21263" y="0"/>
                    <a:pt x="20925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337" y="0"/>
                    <a:pt x="0" y="337"/>
                    <a:pt x="0" y="675"/>
                  </a:cubicBezTo>
                  <a:cubicBezTo>
                    <a:pt x="0" y="1012"/>
                    <a:pt x="337" y="1350"/>
                    <a:pt x="675" y="1350"/>
                  </a:cubicBezTo>
                  <a:cubicBezTo>
                    <a:pt x="1350" y="1350"/>
                    <a:pt x="1350" y="1350"/>
                    <a:pt x="1350" y="1350"/>
                  </a:cubicBezTo>
                  <a:cubicBezTo>
                    <a:pt x="1350" y="15525"/>
                    <a:pt x="1350" y="15525"/>
                    <a:pt x="1350" y="15525"/>
                  </a:cubicBezTo>
                  <a:cubicBezTo>
                    <a:pt x="675" y="15525"/>
                    <a:pt x="675" y="15525"/>
                    <a:pt x="675" y="15525"/>
                  </a:cubicBezTo>
                  <a:cubicBezTo>
                    <a:pt x="337" y="15525"/>
                    <a:pt x="0" y="15862"/>
                    <a:pt x="0" y="16200"/>
                  </a:cubicBezTo>
                  <a:cubicBezTo>
                    <a:pt x="0" y="16537"/>
                    <a:pt x="337" y="16875"/>
                    <a:pt x="675" y="16875"/>
                  </a:cubicBezTo>
                  <a:cubicBezTo>
                    <a:pt x="7088" y="16875"/>
                    <a:pt x="7088" y="16875"/>
                    <a:pt x="7088" y="16875"/>
                  </a:cubicBezTo>
                  <a:cubicBezTo>
                    <a:pt x="3544" y="20419"/>
                    <a:pt x="3544" y="20419"/>
                    <a:pt x="3544" y="20419"/>
                  </a:cubicBezTo>
                  <a:cubicBezTo>
                    <a:pt x="3375" y="20588"/>
                    <a:pt x="3375" y="21094"/>
                    <a:pt x="3544" y="21431"/>
                  </a:cubicBezTo>
                  <a:cubicBezTo>
                    <a:pt x="3881" y="21600"/>
                    <a:pt x="4219" y="21600"/>
                    <a:pt x="4556" y="21431"/>
                  </a:cubicBezTo>
                  <a:cubicBezTo>
                    <a:pt x="9113" y="16875"/>
                    <a:pt x="9113" y="16875"/>
                    <a:pt x="9113" y="16875"/>
                  </a:cubicBezTo>
                  <a:cubicBezTo>
                    <a:pt x="10125" y="16875"/>
                    <a:pt x="10125" y="16875"/>
                    <a:pt x="10125" y="16875"/>
                  </a:cubicBezTo>
                  <a:cubicBezTo>
                    <a:pt x="10125" y="19575"/>
                    <a:pt x="10125" y="19575"/>
                    <a:pt x="10125" y="19575"/>
                  </a:cubicBezTo>
                  <a:cubicBezTo>
                    <a:pt x="10125" y="19913"/>
                    <a:pt x="10462" y="20250"/>
                    <a:pt x="10800" y="20250"/>
                  </a:cubicBezTo>
                  <a:cubicBezTo>
                    <a:pt x="11138" y="20250"/>
                    <a:pt x="11475" y="19913"/>
                    <a:pt x="11475" y="19575"/>
                  </a:cubicBezTo>
                  <a:cubicBezTo>
                    <a:pt x="11475" y="16875"/>
                    <a:pt x="11475" y="16875"/>
                    <a:pt x="11475" y="16875"/>
                  </a:cubicBezTo>
                  <a:cubicBezTo>
                    <a:pt x="12488" y="16875"/>
                    <a:pt x="12488" y="16875"/>
                    <a:pt x="12488" y="16875"/>
                  </a:cubicBezTo>
                  <a:cubicBezTo>
                    <a:pt x="17044" y="21431"/>
                    <a:pt x="17044" y="21431"/>
                    <a:pt x="17044" y="21431"/>
                  </a:cubicBezTo>
                  <a:cubicBezTo>
                    <a:pt x="17381" y="21600"/>
                    <a:pt x="17719" y="21600"/>
                    <a:pt x="18056" y="21431"/>
                  </a:cubicBezTo>
                  <a:cubicBezTo>
                    <a:pt x="18225" y="21094"/>
                    <a:pt x="18225" y="20588"/>
                    <a:pt x="18056" y="20419"/>
                  </a:cubicBezTo>
                  <a:cubicBezTo>
                    <a:pt x="14513" y="16875"/>
                    <a:pt x="14513" y="16875"/>
                    <a:pt x="14513" y="16875"/>
                  </a:cubicBezTo>
                  <a:cubicBezTo>
                    <a:pt x="20925" y="16875"/>
                    <a:pt x="20925" y="16875"/>
                    <a:pt x="20925" y="16875"/>
                  </a:cubicBezTo>
                  <a:cubicBezTo>
                    <a:pt x="21263" y="16875"/>
                    <a:pt x="21600" y="16537"/>
                    <a:pt x="21600" y="16200"/>
                  </a:cubicBezTo>
                  <a:cubicBezTo>
                    <a:pt x="21600" y="15862"/>
                    <a:pt x="21263" y="15525"/>
                    <a:pt x="20925" y="15525"/>
                  </a:cubicBezTo>
                  <a:close/>
                  <a:moveTo>
                    <a:pt x="18900" y="15525"/>
                  </a:moveTo>
                  <a:cubicBezTo>
                    <a:pt x="12825" y="15525"/>
                    <a:pt x="12825" y="15525"/>
                    <a:pt x="12825" y="15525"/>
                  </a:cubicBezTo>
                  <a:cubicBezTo>
                    <a:pt x="12825" y="15525"/>
                    <a:pt x="12825" y="15525"/>
                    <a:pt x="1282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2700" y="15525"/>
                    <a:pt x="2700" y="15525"/>
                    <a:pt x="2700" y="15525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8900" y="15525"/>
                    <a:pt x="18900" y="15525"/>
                    <a:pt x="18900" y="15525"/>
                  </a:cubicBezTo>
                  <a:close/>
                  <a:moveTo>
                    <a:pt x="7256" y="9956"/>
                  </a:moveTo>
                  <a:cubicBezTo>
                    <a:pt x="8775" y="8437"/>
                    <a:pt x="8775" y="8437"/>
                    <a:pt x="8775" y="8437"/>
                  </a:cubicBezTo>
                  <a:cubicBezTo>
                    <a:pt x="10969" y="10631"/>
                    <a:pt x="10969" y="10631"/>
                    <a:pt x="10969" y="10631"/>
                  </a:cubicBezTo>
                  <a:cubicBezTo>
                    <a:pt x="11138" y="10800"/>
                    <a:pt x="11306" y="10800"/>
                    <a:pt x="11475" y="10800"/>
                  </a:cubicBezTo>
                  <a:cubicBezTo>
                    <a:pt x="11644" y="10800"/>
                    <a:pt x="11813" y="10800"/>
                    <a:pt x="11981" y="10631"/>
                  </a:cubicBezTo>
                  <a:cubicBezTo>
                    <a:pt x="15356" y="7256"/>
                    <a:pt x="15356" y="7256"/>
                    <a:pt x="15356" y="7256"/>
                  </a:cubicBezTo>
                  <a:cubicBezTo>
                    <a:pt x="15525" y="6919"/>
                    <a:pt x="15525" y="6581"/>
                    <a:pt x="15356" y="6244"/>
                  </a:cubicBezTo>
                  <a:cubicBezTo>
                    <a:pt x="15019" y="6075"/>
                    <a:pt x="14681" y="6075"/>
                    <a:pt x="14344" y="6244"/>
                  </a:cubicBezTo>
                  <a:cubicBezTo>
                    <a:pt x="11475" y="9112"/>
                    <a:pt x="11475" y="9112"/>
                    <a:pt x="11475" y="9112"/>
                  </a:cubicBezTo>
                  <a:cubicBezTo>
                    <a:pt x="9281" y="6919"/>
                    <a:pt x="9281" y="6919"/>
                    <a:pt x="9281" y="6919"/>
                  </a:cubicBezTo>
                  <a:cubicBezTo>
                    <a:pt x="9281" y="6919"/>
                    <a:pt x="9113" y="6919"/>
                    <a:pt x="9113" y="6750"/>
                  </a:cubicBezTo>
                  <a:cubicBezTo>
                    <a:pt x="8775" y="6750"/>
                    <a:pt x="8438" y="6750"/>
                    <a:pt x="8269" y="6919"/>
                  </a:cubicBezTo>
                  <a:cubicBezTo>
                    <a:pt x="6244" y="8944"/>
                    <a:pt x="6244" y="8944"/>
                    <a:pt x="6244" y="8944"/>
                  </a:cubicBezTo>
                  <a:cubicBezTo>
                    <a:pt x="6075" y="9112"/>
                    <a:pt x="6075" y="9619"/>
                    <a:pt x="6244" y="9956"/>
                  </a:cubicBezTo>
                  <a:cubicBezTo>
                    <a:pt x="6581" y="10125"/>
                    <a:pt x="6919" y="10125"/>
                    <a:pt x="7256" y="9956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/>
          <p:cNvGrpSpPr/>
          <p:nvPr/>
        </p:nvGrpSpPr>
        <p:grpSpPr>
          <a:xfrm>
            <a:off x="500335" y="1189379"/>
            <a:ext cx="582003" cy="582003"/>
            <a:chOff x="6678551" y="1578185"/>
            <a:chExt cx="831273" cy="831273"/>
          </a:xfrm>
        </p:grpSpPr>
        <p:sp>
          <p:nvSpPr>
            <p:cNvPr id="3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45548" y="1159762"/>
            <a:ext cx="5056731" cy="611620"/>
            <a:chOff x="5413830" y="1945846"/>
            <a:chExt cx="2713243" cy="528604"/>
          </a:xfrm>
        </p:grpSpPr>
        <p:sp>
          <p:nvSpPr>
            <p:cNvPr id="38" name="TextBox 37"/>
            <p:cNvSpPr txBox="1"/>
            <p:nvPr/>
          </p:nvSpPr>
          <p:spPr>
            <a:xfrm>
              <a:off x="5413830" y="1945846"/>
              <a:ext cx="1892324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一定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额外的工作量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>
              <a:off x="5413831" y="2158993"/>
              <a:ext cx="2713242" cy="315457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增加了功能开发阶段的工作量，但是可以提高联调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自测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修复问题阶段的效率。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项目规模较小时，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的优势并没有那么大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21695" y="2350437"/>
            <a:ext cx="5249026" cy="569593"/>
            <a:chOff x="5413830" y="2616667"/>
            <a:chExt cx="2713243" cy="250191"/>
          </a:xfrm>
        </p:grpSpPr>
        <p:sp>
          <p:nvSpPr>
            <p:cNvPr id="40" name="TextBox 39"/>
            <p:cNvSpPr txBox="1"/>
            <p:nvPr/>
          </p:nvSpPr>
          <p:spPr>
            <a:xfrm>
              <a:off x="5413830" y="2616667"/>
              <a:ext cx="1319252" cy="159438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使用未正式进入标准的</a:t>
              </a:r>
              <a:r>
                <a:rPr lang="en-US" altLang="zh-CN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的风险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Rectangle 24"/>
            <p:cNvSpPr/>
            <p:nvPr/>
          </p:nvSpPr>
          <p:spPr>
            <a:xfrm>
              <a:off x="5413831" y="2728295"/>
              <a:ext cx="2713242" cy="138563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提案在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stage4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之前有可能会更改，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的一些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有的时候与正式的标准不一致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class private field/methods)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；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且这个问题无法向前兼容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5793" y="3455582"/>
            <a:ext cx="5397275" cy="423179"/>
            <a:chOff x="5413830" y="3282102"/>
            <a:chExt cx="2713243" cy="423179"/>
          </a:xfrm>
        </p:grpSpPr>
        <p:sp>
          <p:nvSpPr>
            <p:cNvPr id="42" name="TextBox 41"/>
            <p:cNvSpPr txBox="1"/>
            <p:nvPr/>
          </p:nvSpPr>
          <p:spPr>
            <a:xfrm>
              <a:off x="5413830" y="3282102"/>
              <a:ext cx="1321642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周边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生态支持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24"/>
            <p:cNvSpPr/>
            <p:nvPr/>
          </p:nvSpPr>
          <p:spPr>
            <a:xfrm>
              <a:off x="5413831" y="3495247"/>
              <a:ext cx="2713242" cy="192346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项目内引入没有类型声明的第三方库，需要自己对使用模块做类型声明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(declare module ‘xxxx’)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114681" y="409589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的一些问题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29" name="Group 19"/>
          <p:cNvGrpSpPr/>
          <p:nvPr/>
        </p:nvGrpSpPr>
        <p:grpSpPr>
          <a:xfrm>
            <a:off x="500976" y="2350437"/>
            <a:ext cx="582003" cy="582003"/>
            <a:chOff x="6678551" y="1578185"/>
            <a:chExt cx="831273" cy="831273"/>
          </a:xfrm>
        </p:grpSpPr>
        <p:sp>
          <p:nvSpPr>
            <p:cNvPr id="31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5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45" name="Group 19"/>
          <p:cNvGrpSpPr/>
          <p:nvPr/>
        </p:nvGrpSpPr>
        <p:grpSpPr>
          <a:xfrm>
            <a:off x="501754" y="3448225"/>
            <a:ext cx="582003" cy="582003"/>
            <a:chOff x="6678551" y="1578185"/>
            <a:chExt cx="831273" cy="831273"/>
          </a:xfrm>
        </p:grpSpPr>
        <p:sp>
          <p:nvSpPr>
            <p:cNvPr id="4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75" name="Freeform 6"/>
          <p:cNvSpPr/>
          <p:nvPr/>
        </p:nvSpPr>
        <p:spPr bwMode="auto">
          <a:xfrm>
            <a:off x="-16046" y="2417307"/>
            <a:ext cx="9144000" cy="2731502"/>
          </a:xfrm>
          <a:custGeom>
            <a:avLst/>
            <a:gdLst>
              <a:gd name="T0" fmla="*/ 3078 w 4268"/>
              <a:gd name="T1" fmla="*/ 3 h 1326"/>
              <a:gd name="T2" fmla="*/ 3355 w 4268"/>
              <a:gd name="T3" fmla="*/ 18 h 1326"/>
              <a:gd name="T4" fmla="*/ 3647 w 4268"/>
              <a:gd name="T5" fmla="*/ 50 h 1326"/>
              <a:gd name="T6" fmla="*/ 3951 w 4268"/>
              <a:gd name="T7" fmla="*/ 100 h 1326"/>
              <a:gd name="T8" fmla="*/ 4268 w 4268"/>
              <a:gd name="T9" fmla="*/ 168 h 1326"/>
              <a:gd name="T10" fmla="*/ 4106 w 4268"/>
              <a:gd name="T11" fmla="*/ 140 h 1326"/>
              <a:gd name="T12" fmla="*/ 3795 w 4268"/>
              <a:gd name="T13" fmla="*/ 80 h 1326"/>
              <a:gd name="T14" fmla="*/ 3499 w 4268"/>
              <a:gd name="T15" fmla="*/ 40 h 1326"/>
              <a:gd name="T16" fmla="*/ 3215 w 4268"/>
              <a:gd name="T17" fmla="*/ 16 h 1326"/>
              <a:gd name="T18" fmla="*/ 2943 w 4268"/>
              <a:gd name="T19" fmla="*/ 9 h 1326"/>
              <a:gd name="T20" fmla="*/ 2636 w 4268"/>
              <a:gd name="T21" fmla="*/ 18 h 1326"/>
              <a:gd name="T22" fmla="*/ 2348 w 4268"/>
              <a:gd name="T23" fmla="*/ 48 h 1326"/>
              <a:gd name="T24" fmla="*/ 2077 w 4268"/>
              <a:gd name="T25" fmla="*/ 93 h 1326"/>
              <a:gd name="T26" fmla="*/ 1825 w 4268"/>
              <a:gd name="T27" fmla="*/ 153 h 1326"/>
              <a:gd name="T28" fmla="*/ 1589 w 4268"/>
              <a:gd name="T29" fmla="*/ 225 h 1326"/>
              <a:gd name="T30" fmla="*/ 1370 w 4268"/>
              <a:gd name="T31" fmla="*/ 308 h 1326"/>
              <a:gd name="T32" fmla="*/ 1169 w 4268"/>
              <a:gd name="T33" fmla="*/ 398 h 1326"/>
              <a:gd name="T34" fmla="*/ 985 w 4268"/>
              <a:gd name="T35" fmla="*/ 494 h 1326"/>
              <a:gd name="T36" fmla="*/ 817 w 4268"/>
              <a:gd name="T37" fmla="*/ 595 h 1326"/>
              <a:gd name="T38" fmla="*/ 666 w 4268"/>
              <a:gd name="T39" fmla="*/ 696 h 1326"/>
              <a:gd name="T40" fmla="*/ 531 w 4268"/>
              <a:gd name="T41" fmla="*/ 797 h 1326"/>
              <a:gd name="T42" fmla="*/ 412 w 4268"/>
              <a:gd name="T43" fmla="*/ 895 h 1326"/>
              <a:gd name="T44" fmla="*/ 308 w 4268"/>
              <a:gd name="T45" fmla="*/ 988 h 1326"/>
              <a:gd name="T46" fmla="*/ 221 w 4268"/>
              <a:gd name="T47" fmla="*/ 1075 h 1326"/>
              <a:gd name="T48" fmla="*/ 149 w 4268"/>
              <a:gd name="T49" fmla="*/ 1151 h 1326"/>
              <a:gd name="T50" fmla="*/ 91 w 4268"/>
              <a:gd name="T51" fmla="*/ 1217 h 1326"/>
              <a:gd name="T52" fmla="*/ 49 w 4268"/>
              <a:gd name="T53" fmla="*/ 1269 h 1326"/>
              <a:gd name="T54" fmla="*/ 22 w 4268"/>
              <a:gd name="T55" fmla="*/ 1305 h 1326"/>
              <a:gd name="T56" fmla="*/ 8 w 4268"/>
              <a:gd name="T57" fmla="*/ 1323 h 1326"/>
              <a:gd name="T58" fmla="*/ 6 w 4268"/>
              <a:gd name="T59" fmla="*/ 1326 h 1326"/>
              <a:gd name="T60" fmla="*/ 1 w 4268"/>
              <a:gd name="T61" fmla="*/ 1318 h 1326"/>
              <a:gd name="T62" fmla="*/ 17 w 4268"/>
              <a:gd name="T63" fmla="*/ 1298 h 1326"/>
              <a:gd name="T64" fmla="*/ 47 w 4268"/>
              <a:gd name="T65" fmla="*/ 1259 h 1326"/>
              <a:gd name="T66" fmla="*/ 93 w 4268"/>
              <a:gd name="T67" fmla="*/ 1203 h 1326"/>
              <a:gd name="T68" fmla="*/ 154 w 4268"/>
              <a:gd name="T69" fmla="*/ 1135 h 1326"/>
              <a:gd name="T70" fmla="*/ 230 w 4268"/>
              <a:gd name="T71" fmla="*/ 1053 h 1326"/>
              <a:gd name="T72" fmla="*/ 324 w 4268"/>
              <a:gd name="T73" fmla="*/ 964 h 1326"/>
              <a:gd name="T74" fmla="*/ 434 w 4268"/>
              <a:gd name="T75" fmla="*/ 867 h 1326"/>
              <a:gd name="T76" fmla="*/ 561 w 4268"/>
              <a:gd name="T77" fmla="*/ 765 h 1326"/>
              <a:gd name="T78" fmla="*/ 703 w 4268"/>
              <a:gd name="T79" fmla="*/ 661 h 1326"/>
              <a:gd name="T80" fmla="*/ 864 w 4268"/>
              <a:gd name="T81" fmla="*/ 556 h 1326"/>
              <a:gd name="T82" fmla="*/ 1040 w 4268"/>
              <a:gd name="T83" fmla="*/ 455 h 1326"/>
              <a:gd name="T84" fmla="*/ 1235 w 4268"/>
              <a:gd name="T85" fmla="*/ 358 h 1326"/>
              <a:gd name="T86" fmla="*/ 1448 w 4268"/>
              <a:gd name="T87" fmla="*/ 268 h 1326"/>
              <a:gd name="T88" fmla="*/ 1678 w 4268"/>
              <a:gd name="T89" fmla="*/ 188 h 1326"/>
              <a:gd name="T90" fmla="*/ 1927 w 4268"/>
              <a:gd name="T91" fmla="*/ 119 h 1326"/>
              <a:gd name="T92" fmla="*/ 2194 w 4268"/>
              <a:gd name="T93" fmla="*/ 63 h 1326"/>
              <a:gd name="T94" fmla="*/ 2480 w 4268"/>
              <a:gd name="T95" fmla="*/ 23 h 1326"/>
              <a:gd name="T96" fmla="*/ 2784 w 4268"/>
              <a:gd name="T97" fmla="*/ 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68" h="1326">
                <a:moveTo>
                  <a:pt x="2943" y="0"/>
                </a:moveTo>
                <a:lnTo>
                  <a:pt x="3078" y="3"/>
                </a:lnTo>
                <a:lnTo>
                  <a:pt x="3215" y="8"/>
                </a:lnTo>
                <a:lnTo>
                  <a:pt x="3355" y="18"/>
                </a:lnTo>
                <a:lnTo>
                  <a:pt x="3500" y="31"/>
                </a:lnTo>
                <a:lnTo>
                  <a:pt x="3647" y="50"/>
                </a:lnTo>
                <a:lnTo>
                  <a:pt x="3797" y="72"/>
                </a:lnTo>
                <a:lnTo>
                  <a:pt x="3951" y="100"/>
                </a:lnTo>
                <a:lnTo>
                  <a:pt x="4109" y="132"/>
                </a:lnTo>
                <a:lnTo>
                  <a:pt x="4268" y="168"/>
                </a:lnTo>
                <a:lnTo>
                  <a:pt x="4267" y="176"/>
                </a:lnTo>
                <a:lnTo>
                  <a:pt x="4106" y="140"/>
                </a:lnTo>
                <a:lnTo>
                  <a:pt x="3950" y="107"/>
                </a:lnTo>
                <a:lnTo>
                  <a:pt x="3795" y="80"/>
                </a:lnTo>
                <a:lnTo>
                  <a:pt x="3645" y="58"/>
                </a:lnTo>
                <a:lnTo>
                  <a:pt x="3499" y="40"/>
                </a:lnTo>
                <a:lnTo>
                  <a:pt x="3355" y="26"/>
                </a:lnTo>
                <a:lnTo>
                  <a:pt x="3215" y="16"/>
                </a:lnTo>
                <a:lnTo>
                  <a:pt x="3078" y="10"/>
                </a:lnTo>
                <a:lnTo>
                  <a:pt x="2943" y="9"/>
                </a:lnTo>
                <a:lnTo>
                  <a:pt x="2788" y="12"/>
                </a:lnTo>
                <a:lnTo>
                  <a:pt x="2636" y="18"/>
                </a:lnTo>
                <a:lnTo>
                  <a:pt x="2490" y="31"/>
                </a:lnTo>
                <a:lnTo>
                  <a:pt x="2348" y="48"/>
                </a:lnTo>
                <a:lnTo>
                  <a:pt x="2210" y="69"/>
                </a:lnTo>
                <a:lnTo>
                  <a:pt x="2077" y="93"/>
                </a:lnTo>
                <a:lnTo>
                  <a:pt x="1949" y="122"/>
                </a:lnTo>
                <a:lnTo>
                  <a:pt x="1825" y="153"/>
                </a:lnTo>
                <a:lnTo>
                  <a:pt x="1704" y="188"/>
                </a:lnTo>
                <a:lnTo>
                  <a:pt x="1589" y="225"/>
                </a:lnTo>
                <a:lnTo>
                  <a:pt x="1478" y="265"/>
                </a:lnTo>
                <a:lnTo>
                  <a:pt x="1370" y="308"/>
                </a:lnTo>
                <a:lnTo>
                  <a:pt x="1268" y="352"/>
                </a:lnTo>
                <a:lnTo>
                  <a:pt x="1169" y="398"/>
                </a:lnTo>
                <a:lnTo>
                  <a:pt x="1075" y="446"/>
                </a:lnTo>
                <a:lnTo>
                  <a:pt x="985" y="494"/>
                </a:lnTo>
                <a:lnTo>
                  <a:pt x="899" y="545"/>
                </a:lnTo>
                <a:lnTo>
                  <a:pt x="817" y="595"/>
                </a:lnTo>
                <a:lnTo>
                  <a:pt x="739" y="646"/>
                </a:lnTo>
                <a:lnTo>
                  <a:pt x="666" y="696"/>
                </a:lnTo>
                <a:lnTo>
                  <a:pt x="597" y="748"/>
                </a:lnTo>
                <a:lnTo>
                  <a:pt x="531" y="797"/>
                </a:lnTo>
                <a:lnTo>
                  <a:pt x="470" y="847"/>
                </a:lnTo>
                <a:lnTo>
                  <a:pt x="412" y="895"/>
                </a:lnTo>
                <a:lnTo>
                  <a:pt x="359" y="943"/>
                </a:lnTo>
                <a:lnTo>
                  <a:pt x="308" y="988"/>
                </a:lnTo>
                <a:lnTo>
                  <a:pt x="263" y="1032"/>
                </a:lnTo>
                <a:lnTo>
                  <a:pt x="221" y="1075"/>
                </a:lnTo>
                <a:lnTo>
                  <a:pt x="183" y="1115"/>
                </a:lnTo>
                <a:lnTo>
                  <a:pt x="149" y="1151"/>
                </a:lnTo>
                <a:lnTo>
                  <a:pt x="118" y="1186"/>
                </a:lnTo>
                <a:lnTo>
                  <a:pt x="91" y="1217"/>
                </a:lnTo>
                <a:lnTo>
                  <a:pt x="69" y="1246"/>
                </a:lnTo>
                <a:lnTo>
                  <a:pt x="49" y="1269"/>
                </a:lnTo>
                <a:lnTo>
                  <a:pt x="34" y="1288"/>
                </a:lnTo>
                <a:lnTo>
                  <a:pt x="22" y="1305"/>
                </a:lnTo>
                <a:lnTo>
                  <a:pt x="13" y="1317"/>
                </a:lnTo>
                <a:lnTo>
                  <a:pt x="8" y="1323"/>
                </a:lnTo>
                <a:lnTo>
                  <a:pt x="6" y="1326"/>
                </a:lnTo>
                <a:lnTo>
                  <a:pt x="6" y="1326"/>
                </a:lnTo>
                <a:lnTo>
                  <a:pt x="0" y="1321"/>
                </a:lnTo>
                <a:lnTo>
                  <a:pt x="1" y="1318"/>
                </a:lnTo>
                <a:lnTo>
                  <a:pt x="8" y="1310"/>
                </a:lnTo>
                <a:lnTo>
                  <a:pt x="17" y="1298"/>
                </a:lnTo>
                <a:lnTo>
                  <a:pt x="30" y="1281"/>
                </a:lnTo>
                <a:lnTo>
                  <a:pt x="47" y="1259"/>
                </a:lnTo>
                <a:lnTo>
                  <a:pt x="67" y="1233"/>
                </a:lnTo>
                <a:lnTo>
                  <a:pt x="93" y="1203"/>
                </a:lnTo>
                <a:lnTo>
                  <a:pt x="122" y="1171"/>
                </a:lnTo>
                <a:lnTo>
                  <a:pt x="154" y="1135"/>
                </a:lnTo>
                <a:lnTo>
                  <a:pt x="190" y="1094"/>
                </a:lnTo>
                <a:lnTo>
                  <a:pt x="230" y="1053"/>
                </a:lnTo>
                <a:lnTo>
                  <a:pt x="276" y="1009"/>
                </a:lnTo>
                <a:lnTo>
                  <a:pt x="324" y="964"/>
                </a:lnTo>
                <a:lnTo>
                  <a:pt x="377" y="916"/>
                </a:lnTo>
                <a:lnTo>
                  <a:pt x="434" y="867"/>
                </a:lnTo>
                <a:lnTo>
                  <a:pt x="495" y="816"/>
                </a:lnTo>
                <a:lnTo>
                  <a:pt x="561" y="765"/>
                </a:lnTo>
                <a:lnTo>
                  <a:pt x="629" y="713"/>
                </a:lnTo>
                <a:lnTo>
                  <a:pt x="703" y="661"/>
                </a:lnTo>
                <a:lnTo>
                  <a:pt x="781" y="609"/>
                </a:lnTo>
                <a:lnTo>
                  <a:pt x="864" y="556"/>
                </a:lnTo>
                <a:lnTo>
                  <a:pt x="949" y="506"/>
                </a:lnTo>
                <a:lnTo>
                  <a:pt x="1040" y="455"/>
                </a:lnTo>
                <a:lnTo>
                  <a:pt x="1136" y="406"/>
                </a:lnTo>
                <a:lnTo>
                  <a:pt x="1235" y="358"/>
                </a:lnTo>
                <a:lnTo>
                  <a:pt x="1339" y="312"/>
                </a:lnTo>
                <a:lnTo>
                  <a:pt x="1448" y="268"/>
                </a:lnTo>
                <a:lnTo>
                  <a:pt x="1560" y="226"/>
                </a:lnTo>
                <a:lnTo>
                  <a:pt x="1678" y="188"/>
                </a:lnTo>
                <a:lnTo>
                  <a:pt x="1800" y="151"/>
                </a:lnTo>
                <a:lnTo>
                  <a:pt x="1927" y="119"/>
                </a:lnTo>
                <a:lnTo>
                  <a:pt x="2058" y="89"/>
                </a:lnTo>
                <a:lnTo>
                  <a:pt x="2194" y="63"/>
                </a:lnTo>
                <a:lnTo>
                  <a:pt x="2335" y="41"/>
                </a:lnTo>
                <a:lnTo>
                  <a:pt x="2480" y="23"/>
                </a:lnTo>
                <a:lnTo>
                  <a:pt x="2630" y="12"/>
                </a:lnTo>
                <a:lnTo>
                  <a:pt x="2784" y="3"/>
                </a:lnTo>
                <a:lnTo>
                  <a:pt x="2943" y="0"/>
                </a:lnTo>
                <a:close/>
              </a:path>
            </a:pathLst>
          </a:custGeom>
          <a:solidFill>
            <a:srgbClr val="969696"/>
          </a:solidFill>
          <a:ln w="28575">
            <a:solidFill>
              <a:srgbClr val="969696"/>
            </a:solidFill>
            <a:prstDash val="solid"/>
            <a:round/>
          </a:ln>
        </p:spPr>
        <p:txBody>
          <a:bodyPr vert="horz" wrap="square" lIns="99211" tIns="49606" rIns="99211" bIns="49606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76" name="Oval 9"/>
          <p:cNvSpPr/>
          <p:nvPr/>
        </p:nvSpPr>
        <p:spPr bwMode="auto">
          <a:xfrm>
            <a:off x="871368" y="3988981"/>
            <a:ext cx="272987" cy="27755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77" name="Oval 86"/>
          <p:cNvSpPr/>
          <p:nvPr/>
        </p:nvSpPr>
        <p:spPr bwMode="auto">
          <a:xfrm rot="8637565">
            <a:off x="2342205" y="3087169"/>
            <a:ext cx="272987" cy="277559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78" name="Oval 94"/>
          <p:cNvSpPr/>
          <p:nvPr/>
        </p:nvSpPr>
        <p:spPr bwMode="auto">
          <a:xfrm rot="9824873">
            <a:off x="5239422" y="2323266"/>
            <a:ext cx="272987" cy="277559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79" name="Oval 99"/>
          <p:cNvSpPr/>
          <p:nvPr/>
        </p:nvSpPr>
        <p:spPr bwMode="auto">
          <a:xfrm>
            <a:off x="3744742" y="2619224"/>
            <a:ext cx="272987" cy="27755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83" name="Oval 99"/>
          <p:cNvSpPr/>
          <p:nvPr/>
        </p:nvSpPr>
        <p:spPr bwMode="auto">
          <a:xfrm>
            <a:off x="6598175" y="2282833"/>
            <a:ext cx="272987" cy="27755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84" name="Oval 99"/>
          <p:cNvSpPr/>
          <p:nvPr/>
        </p:nvSpPr>
        <p:spPr bwMode="auto">
          <a:xfrm>
            <a:off x="8036462" y="2442727"/>
            <a:ext cx="272987" cy="277559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grpSp>
        <p:nvGrpSpPr>
          <p:cNvPr id="87" name="组合 11"/>
          <p:cNvGrpSpPr/>
          <p:nvPr/>
        </p:nvGrpSpPr>
        <p:grpSpPr>
          <a:xfrm>
            <a:off x="169009" y="2503363"/>
            <a:ext cx="1887989" cy="2169618"/>
            <a:chOff x="276876" y="3963510"/>
            <a:chExt cx="2824772" cy="3246181"/>
          </a:xfrm>
        </p:grpSpPr>
        <p:sp>
          <p:nvSpPr>
            <p:cNvPr id="88" name="Oval Callout 10"/>
            <p:cNvSpPr/>
            <p:nvPr/>
          </p:nvSpPr>
          <p:spPr bwMode="auto">
            <a:xfrm rot="19660752">
              <a:off x="276876" y="3963510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grpSp>
          <p:nvGrpSpPr>
            <p:cNvPr id="89" name="组合 10"/>
            <p:cNvGrpSpPr/>
            <p:nvPr/>
          </p:nvGrpSpPr>
          <p:grpSpPr>
            <a:xfrm>
              <a:off x="432216" y="4106487"/>
              <a:ext cx="2669432" cy="3103204"/>
              <a:chOff x="432216" y="4106487"/>
              <a:chExt cx="2669432" cy="310320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432216" y="4106487"/>
                <a:ext cx="1501654" cy="1501654"/>
              </a:xfrm>
              <a:prstGeom prst="ellipse">
                <a:avLst/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4124" tIns="47062" rIns="94124" bIns="47062" numCol="1" anchor="t" anchorCtr="0" compatLnSpc="1"/>
              <a:lstStyle/>
              <a:p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604344" y="6601574"/>
                <a:ext cx="1497304" cy="608117"/>
              </a:xfrm>
              <a:prstGeom prst="rect">
                <a:avLst/>
              </a:prstGeom>
              <a:noFill/>
            </p:spPr>
            <p:txBody>
              <a:bodyPr wrap="none" lIns="112949" tIns="56475" rIns="112949" bIns="56475" rtlCol="0">
                <a:spAutoFit/>
              </a:bodyPr>
              <a:lstStyle/>
              <a:p>
                <a:pPr defTabSz="943610"/>
                <a:r>
                  <a:rPr lang="en-US" altLang="zh-CN" sz="19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2016.7</a:t>
                </a:r>
                <a:endParaRPr lang="zh-CN" altLang="en-US" sz="19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92" name="组合 13"/>
          <p:cNvGrpSpPr/>
          <p:nvPr/>
        </p:nvGrpSpPr>
        <p:grpSpPr>
          <a:xfrm>
            <a:off x="3120448" y="1076057"/>
            <a:ext cx="1306087" cy="2293154"/>
            <a:chOff x="4692763" y="1827977"/>
            <a:chExt cx="1954142" cy="3431016"/>
          </a:xfrm>
        </p:grpSpPr>
        <p:sp>
          <p:nvSpPr>
            <p:cNvPr id="93" name="Oval Callout 10"/>
            <p:cNvSpPr/>
            <p:nvPr/>
          </p:nvSpPr>
          <p:spPr bwMode="auto">
            <a:xfrm rot="19660752">
              <a:off x="4692763" y="1827977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4854703" y="1977838"/>
              <a:ext cx="1501654" cy="1501654"/>
            </a:xfrm>
            <a:prstGeom prst="ellipse">
              <a:avLst/>
            </a:prstGeom>
            <a:solidFill>
              <a:schemeClr val="accent3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9601" y="4650876"/>
              <a:ext cx="1497304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2018.5</a:t>
              </a:r>
              <a:endParaRPr lang="zh-CN" altLang="en-US" sz="1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6" name="组合 15"/>
          <p:cNvGrpSpPr/>
          <p:nvPr/>
        </p:nvGrpSpPr>
        <p:grpSpPr>
          <a:xfrm>
            <a:off x="4894867" y="1773423"/>
            <a:ext cx="1183053" cy="2314602"/>
            <a:chOff x="7347616" y="2871376"/>
            <a:chExt cx="1770060" cy="3463106"/>
          </a:xfrm>
        </p:grpSpPr>
        <p:sp>
          <p:nvSpPr>
            <p:cNvPr id="97" name="Oval Callout 85"/>
            <p:cNvSpPr/>
            <p:nvPr/>
          </p:nvSpPr>
          <p:spPr bwMode="auto">
            <a:xfrm rot="9305715">
              <a:off x="7347616" y="4524431"/>
              <a:ext cx="1770060" cy="1810051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grpSp>
          <p:nvGrpSpPr>
            <p:cNvPr id="98" name="组合 14"/>
            <p:cNvGrpSpPr/>
            <p:nvPr/>
          </p:nvGrpSpPr>
          <p:grpSpPr>
            <a:xfrm>
              <a:off x="7457143" y="2871376"/>
              <a:ext cx="1537228" cy="3319805"/>
              <a:chOff x="7457143" y="2871376"/>
              <a:chExt cx="1537228" cy="3319805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7504171" y="4700981"/>
                <a:ext cx="1490200" cy="1490200"/>
              </a:xfrm>
              <a:prstGeom prst="ellipse">
                <a:avLst/>
              </a:prstGeom>
              <a:solidFill>
                <a:schemeClr val="accent4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4124" tIns="47062" rIns="94124" bIns="47062" numCol="1" anchor="t" anchorCtr="0" compatLnSpc="1"/>
              <a:lstStyle/>
              <a:p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457143" y="2871376"/>
                <a:ext cx="1497304" cy="608117"/>
              </a:xfrm>
              <a:prstGeom prst="rect">
                <a:avLst/>
              </a:prstGeom>
              <a:noFill/>
            </p:spPr>
            <p:txBody>
              <a:bodyPr wrap="none" lIns="112949" tIns="56475" rIns="112949" bIns="56475" rtlCol="0">
                <a:spAutoFit/>
              </a:bodyPr>
              <a:lstStyle/>
              <a:p>
                <a:pPr defTabSz="943610"/>
                <a:r>
                  <a:rPr lang="en-US" altLang="zh-CN" sz="19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2019.1</a:t>
                </a:r>
                <a:endParaRPr lang="zh-CN" altLang="en-US" sz="19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01" name="组合 16"/>
          <p:cNvGrpSpPr/>
          <p:nvPr/>
        </p:nvGrpSpPr>
        <p:grpSpPr>
          <a:xfrm>
            <a:off x="6200380" y="757598"/>
            <a:ext cx="1197907" cy="1194766"/>
            <a:chOff x="9300895" y="1351498"/>
            <a:chExt cx="1792285" cy="1787608"/>
          </a:xfrm>
        </p:grpSpPr>
        <p:sp>
          <p:nvSpPr>
            <p:cNvPr id="102" name="Oval Callout 10"/>
            <p:cNvSpPr/>
            <p:nvPr/>
          </p:nvSpPr>
          <p:spPr bwMode="auto">
            <a:xfrm rot="20704326">
              <a:off x="9300895" y="1351498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57949" y="1496189"/>
              <a:ext cx="1498226" cy="1498226"/>
            </a:xfrm>
            <a:prstGeom prst="ellipse">
              <a:avLst/>
            </a:pr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05" name="组合 17"/>
          <p:cNvGrpSpPr/>
          <p:nvPr/>
        </p:nvGrpSpPr>
        <p:grpSpPr>
          <a:xfrm>
            <a:off x="7526980" y="2067019"/>
            <a:ext cx="1460521" cy="2156399"/>
            <a:chOff x="11285735" y="3310652"/>
            <a:chExt cx="2185203" cy="3226403"/>
          </a:xfrm>
        </p:grpSpPr>
        <p:sp>
          <p:nvSpPr>
            <p:cNvPr id="106" name="Oval Callout 85"/>
            <p:cNvSpPr/>
            <p:nvPr/>
          </p:nvSpPr>
          <p:spPr bwMode="auto">
            <a:xfrm rot="9900337">
              <a:off x="11285735" y="4727004"/>
              <a:ext cx="1770060" cy="1810051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1406926" y="4868190"/>
              <a:ext cx="1527678" cy="1527678"/>
            </a:xfrm>
            <a:prstGeom prst="ellipse">
              <a:avLst/>
            </a:prstGeom>
            <a:solidFill>
              <a:schemeClr val="accent2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1973634" y="3310652"/>
              <a:ext cx="1497304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2021.4</a:t>
              </a:r>
              <a:endParaRPr lang="zh-CN" altLang="en-US" sz="1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11" name="任意多边形 22"/>
          <p:cNvSpPr/>
          <p:nvPr/>
        </p:nvSpPr>
        <p:spPr>
          <a:xfrm>
            <a:off x="4177461" y="44112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82" name="Rectangle 17"/>
          <p:cNvSpPr/>
          <p:nvPr/>
        </p:nvSpPr>
        <p:spPr bwMode="auto">
          <a:xfrm>
            <a:off x="497435" y="2962770"/>
            <a:ext cx="646920" cy="36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私有实例属性进入</a:t>
            </a:r>
            <a:r>
              <a:rPr lang="en-US" altLang="zh-CN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stage0</a:t>
            </a:r>
            <a:endParaRPr lang="zh-CN" alt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87669" y="3910625"/>
            <a:ext cx="729844" cy="406441"/>
          </a:xfrm>
          <a:prstGeom prst="rect">
            <a:avLst/>
          </a:prstGeom>
          <a:noFill/>
        </p:spPr>
        <p:txBody>
          <a:bodyPr wrap="none" lIns="112949" tIns="56475" rIns="112949" bIns="56475" rtlCol="0">
            <a:spAutoFit/>
          </a:bodyPr>
          <a:lstStyle/>
          <a:p>
            <a:pPr defTabSz="943610"/>
            <a:r>
              <a:rPr lang="en-US" altLang="zh-CN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endParaRPr lang="zh-CN" altLang="en-US" sz="19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7" name="Oval Callout 85"/>
          <p:cNvSpPr/>
          <p:nvPr/>
        </p:nvSpPr>
        <p:spPr bwMode="auto">
          <a:xfrm rot="9305715">
            <a:off x="2043015" y="3557090"/>
            <a:ext cx="1183053" cy="1209766"/>
          </a:xfrm>
          <a:prstGeom prst="wedgeEllipseCallou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4124" tIns="47062" rIns="94124" bIns="47062" numCol="1" anchor="t" anchorCtr="0" compatLnSpc="1"/>
          <a:lstStyle/>
          <a:p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2147651" y="3675089"/>
            <a:ext cx="996003" cy="995990"/>
          </a:xfrm>
          <a:prstGeom prst="ellipse">
            <a:avLst/>
          </a:prstGeom>
          <a:solidFill>
            <a:schemeClr val="accent4"/>
          </a:solidFill>
          <a:ln w="7938" cap="flat">
            <a:noFill/>
            <a:prstDash val="solid"/>
            <a:miter lim="800000"/>
          </a:ln>
          <a:effectLst/>
        </p:spPr>
        <p:txBody>
          <a:bodyPr vert="horz" wrap="square" lIns="94124" tIns="47062" rIns="94124" bIns="47062" numCol="1" anchor="t" anchorCtr="0" compatLnSpc="1"/>
          <a:lstStyle/>
          <a:p>
            <a:endParaRPr lang="zh-CN" altLang="en-US" sz="1600" dirty="0">
              <a:ea typeface="微软雅黑 Light" panose="020B0502040204020203" pitchFamily="34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66953" y="2616754"/>
            <a:ext cx="1143419" cy="406441"/>
          </a:xfrm>
          <a:prstGeom prst="rect">
            <a:avLst/>
          </a:prstGeom>
          <a:noFill/>
        </p:spPr>
        <p:txBody>
          <a:bodyPr wrap="none" lIns="112949" tIns="56475" rIns="112949" bIns="56475" rtlCol="0">
            <a:spAutoFit/>
          </a:bodyPr>
          <a:lstStyle/>
          <a:p>
            <a:pPr defTabSz="943610"/>
            <a:r>
              <a:rPr lang="en-US" altLang="zh-CN" sz="1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2017.11</a:t>
            </a:r>
            <a:endParaRPr lang="zh-CN" altLang="en-US" sz="1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0" name="Rectangle 17"/>
          <p:cNvSpPr/>
          <p:nvPr/>
        </p:nvSpPr>
        <p:spPr bwMode="auto">
          <a:xfrm>
            <a:off x="2352545" y="3999165"/>
            <a:ext cx="646920" cy="36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私有实例属性进入</a:t>
            </a:r>
            <a:r>
              <a:rPr lang="en-US" altLang="zh-CN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stage3</a:t>
            </a:r>
            <a:endParaRPr lang="zh-CN" alt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0" name="Rectangle 17"/>
          <p:cNvSpPr/>
          <p:nvPr/>
        </p:nvSpPr>
        <p:spPr bwMode="auto">
          <a:xfrm>
            <a:off x="3355799" y="1497309"/>
            <a:ext cx="787523" cy="3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私有静态属性、私有静态方法进入</a:t>
            </a:r>
            <a:r>
              <a:rPr lang="en-US" altLang="zh-CN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stage3</a:t>
            </a:r>
            <a:endParaRPr lang="zh-CN" altLang="en-US" sz="80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6" name="Rectangle 17"/>
          <p:cNvSpPr/>
          <p:nvPr/>
        </p:nvSpPr>
        <p:spPr bwMode="auto">
          <a:xfrm>
            <a:off x="7732249" y="3369211"/>
            <a:ext cx="821571" cy="38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私有属性的所有相关提案进入</a:t>
            </a:r>
            <a:r>
              <a:rPr lang="en-US" altLang="zh-CN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stag4</a:t>
            </a:r>
            <a:endParaRPr 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21" name="Rectangle 17"/>
          <p:cNvSpPr/>
          <p:nvPr/>
        </p:nvSpPr>
        <p:spPr bwMode="auto">
          <a:xfrm>
            <a:off x="5103742" y="3292266"/>
            <a:ext cx="787523" cy="49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私有属性和方法提案最后一次更新</a:t>
            </a:r>
            <a:endParaRPr lang="zh-CN" alt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42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25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3" grpId="0" animBg="1"/>
      <p:bldP spid="84" grpId="0" animBg="1"/>
      <p:bldP spid="82" grpId="0"/>
      <p:bldP spid="120" grpId="0"/>
      <p:bldP spid="80" grpId="0"/>
      <p:bldP spid="86" grpId="0"/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从配置说起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61" name="文本框 34"/>
          <p:cNvSpPr txBox="1"/>
          <p:nvPr/>
        </p:nvSpPr>
        <p:spPr>
          <a:xfrm>
            <a:off x="3114680" y="288486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tsconfig.json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说明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121" y="11253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一、具体说明</a:t>
            </a:r>
            <a:endParaRPr lang="zh-CN" alt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7121" y="275004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二、影响类型安全的配置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9942" y="3404937"/>
            <a:ext cx="3410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strictNullChecks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strictFunctionTypes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0652" y="1594184"/>
            <a:ext cx="108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hlinkClick r:id="rId3"/>
              </a:rPr>
              <a:t>tsconfig</a:t>
            </a:r>
            <a:r>
              <a:rPr lang="zh-CN" altLang="en-US" dirty="0" smtClean="0">
                <a:hlinkClick r:id="rId3"/>
              </a:rPr>
              <a:t>说明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0" y="1312869"/>
            <a:ext cx="3490043" cy="626068"/>
            <a:chOff x="1803851" y="1312869"/>
            <a:chExt cx="2336177" cy="626068"/>
          </a:xfrm>
        </p:grpSpPr>
        <p:sp>
          <p:nvSpPr>
            <p:cNvPr id="55" name="TextBox 54"/>
            <p:cNvSpPr txBox="1"/>
            <p:nvPr/>
          </p:nvSpPr>
          <p:spPr>
            <a:xfrm>
              <a:off x="1803851" y="1312869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strictNullChecks</a:t>
              </a:r>
              <a:r>
                <a:rPr lang="zh-CN" altLang="en-US" dirty="0"/>
                <a:t>的作用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29856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执行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严格的空检查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03849" y="3036681"/>
            <a:ext cx="3490045" cy="871017"/>
            <a:chOff x="1803850" y="3036681"/>
            <a:chExt cx="2336178" cy="871017"/>
          </a:xfrm>
        </p:grpSpPr>
        <p:sp>
          <p:nvSpPr>
            <p:cNvPr id="57" name="TextBox 56"/>
            <p:cNvSpPr txBox="1"/>
            <p:nvPr/>
          </p:nvSpPr>
          <p:spPr>
            <a:xfrm>
              <a:off x="1803850" y="3036681"/>
              <a:ext cx="2276456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不启用该配置的问题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03851" y="3320466"/>
              <a:ext cx="2336177" cy="587232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类型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丢失可选属性值的可选特性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值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为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的可能性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strictNullChecks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C74457A-07F4-47D7-B316-B1099011748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9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9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4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869</Words>
  <Application>Microsoft Office PowerPoint</Application>
  <PresentationFormat>全屏显示(16:9)</PresentationFormat>
  <Paragraphs>143</Paragraphs>
  <Slides>20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office 主题</vt:lpstr>
      <vt:lpstr>1_Office 主题</vt:lpstr>
      <vt:lpstr>文档</vt:lpstr>
      <vt:lpstr>OpenDocument 文本</vt:lpstr>
      <vt:lpstr>你可能不知道的TS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单机此次添加标题</dc:title>
  <dc:creator>优品PPT</dc:creator>
  <cp:keywords>http:/www.ypppt.com</cp:keywords>
  <cp:lastModifiedBy>MSI</cp:lastModifiedBy>
  <cp:revision>140</cp:revision>
  <dcterms:created xsi:type="dcterms:W3CDTF">2017-05-02T06:39:00Z</dcterms:created>
  <dcterms:modified xsi:type="dcterms:W3CDTF">2021-08-25T17:00:28Z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