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22"/>
  </p:notesMasterIdLst>
  <p:handoutMasterIdLst>
    <p:handoutMasterId r:id="rId23"/>
  </p:handoutMasterIdLst>
  <p:sldIdLst>
    <p:sldId id="3331" r:id="rId3"/>
    <p:sldId id="3337" r:id="rId4"/>
    <p:sldId id="3332" r:id="rId5"/>
    <p:sldId id="1069" r:id="rId6"/>
    <p:sldId id="1058" r:id="rId7"/>
    <p:sldId id="3333" r:id="rId8"/>
    <p:sldId id="1056" r:id="rId9"/>
    <p:sldId id="1065" r:id="rId10"/>
    <p:sldId id="3339" r:id="rId11"/>
    <p:sldId id="1053" r:id="rId12"/>
    <p:sldId id="1055" r:id="rId13"/>
    <p:sldId id="3334" r:id="rId14"/>
    <p:sldId id="1063" r:id="rId15"/>
    <p:sldId id="1068" r:id="rId16"/>
    <p:sldId id="1067" r:id="rId17"/>
    <p:sldId id="1062" r:id="rId18"/>
    <p:sldId id="3335" r:id="rId19"/>
    <p:sldId id="1064" r:id="rId20"/>
    <p:sldId id="3336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>
        <p:scale>
          <a:sx n="158" d="100"/>
          <a:sy n="158" d="100"/>
        </p:scale>
        <p:origin x="-264" y="26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2021/8/24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32/what-are-covariance-and-contravaria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Using-the-Compiler-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typescriptlang.org/docs/handbook/release-notes/overview.html" TargetMode="External"/><Relationship Id="rId4" Type="http://schemas.openxmlformats.org/officeDocument/2006/relationships/hyperlink" Target="https://github.com/typescript-exercises/typescript-exercis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7" y="1640863"/>
            <a:ext cx="4811486" cy="8171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你可能不知道的</a:t>
            </a:r>
            <a:r>
              <a:rPr lang="en-US" altLang="zh-CN" dirty="0" smtClean="0"/>
              <a:t>TS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0301" y="2443809"/>
            <a:ext cx="4042610" cy="3462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Typescript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465594" y="3392751"/>
            <a:ext cx="160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guofengye</a:t>
            </a:r>
            <a:endParaRPr lang="en-US" altLang="zh-CN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2021-08-21</a:t>
            </a:r>
            <a:endParaRPr lang="zh-CN" altLang="en-US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22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strictFunctionTypes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53403"/>
              </p:ext>
            </p:extLst>
          </p:nvPr>
        </p:nvGraphicFramePr>
        <p:xfrm>
          <a:off x="1503363" y="1720850"/>
          <a:ext cx="3465512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文档" r:id="rId4" imgW="6171480" imgH="4718520" progId="Word.OpenDocumentText.12">
                  <p:embed/>
                </p:oleObj>
              </mc:Choice>
              <mc:Fallback>
                <p:oleObj name="文档" r:id="rId4" imgW="6171480" imgH="4718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363" y="1720850"/>
                        <a:ext cx="3465512" cy="264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7121" y="1125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一、示例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逆变与协变的具体说明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809" y="1320757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具体解释：</a:t>
            </a:r>
            <a:r>
              <a:rPr lang="zh-CN" altLang="en-US" sz="1050" dirty="0" smtClean="0">
                <a:hlinkClick r:id="rId3"/>
              </a:rPr>
              <a:t>协变与逆变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809" y="1645609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重点：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we allow function types to be covariant in their return type and </a:t>
            </a:r>
            <a:r>
              <a:rPr lang="en-US" altLang="zh-CN" sz="1050" b="1" dirty="0" err="1">
                <a:solidFill>
                  <a:srgbClr val="FF0000"/>
                </a:solidFill>
              </a:rPr>
              <a:t>contravariant</a:t>
            </a:r>
            <a:r>
              <a:rPr lang="en-US" altLang="zh-CN" sz="1050" b="1" dirty="0">
                <a:solidFill>
                  <a:srgbClr val="FF0000"/>
                </a:solidFill>
              </a:rPr>
              <a:t> in their argument type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7121" y="758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、解释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3105" y="2083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三、个人理解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697" y="2568742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里氏替换原则：子类能替换父类。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项目内的一些实践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amet, 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114681" y="368441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JSON.stringify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/parse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26811"/>
              </p:ext>
            </p:extLst>
          </p:nvPr>
        </p:nvGraphicFramePr>
        <p:xfrm>
          <a:off x="1532030" y="3357228"/>
          <a:ext cx="4499309" cy="153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文档" r:id="rId4" imgW="6093360" imgH="2258640" progId="Word.OpenDocumentText.12">
                  <p:embed/>
                </p:oleObj>
              </mc:Choice>
              <mc:Fallback>
                <p:oleObj name="文档" r:id="rId4" imgW="6093360" imgH="2258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030" y="3357228"/>
                        <a:ext cx="4499309" cy="153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2483" y="1288633"/>
            <a:ext cx="4763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any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的返回类型是</a:t>
            </a:r>
            <a:r>
              <a:rPr lang="en-US" altLang="zh-CN" sz="1100" dirty="0" smtClean="0"/>
              <a:t>string</a:t>
            </a:r>
            <a:r>
              <a:rPr lang="zh-CN" altLang="en-US" sz="1100" dirty="0" smtClean="0"/>
              <a:t>，在处理的时候会造成类型丢失；</a:t>
            </a:r>
            <a:endParaRPr lang="en-US" altLang="zh-CN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所以，在</a:t>
            </a:r>
            <a:r>
              <a:rPr lang="en-US" altLang="zh-CN" sz="1100" dirty="0" err="1" smtClean="0"/>
              <a:t>JSON.stringify</a:t>
            </a:r>
            <a:r>
              <a:rPr lang="zh-CN" altLang="en-US" sz="1100" dirty="0" smtClean="0"/>
              <a:t>的时候保留类型参数类型，在</a:t>
            </a:r>
            <a:r>
              <a:rPr lang="en-US" altLang="zh-CN" sz="1100" dirty="0" err="1" smtClean="0"/>
              <a:t>JSON.parse</a:t>
            </a:r>
            <a:r>
              <a:rPr lang="zh-CN" altLang="en-US" sz="1100" dirty="0" smtClean="0"/>
              <a:t>的时候取出来；</a:t>
            </a:r>
            <a:endParaRPr lang="zh-CN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62083" y="987385"/>
            <a:ext cx="2635260" cy="1185111"/>
            <a:chOff x="955952" y="1387412"/>
            <a:chExt cx="2635260" cy="1185111"/>
          </a:xfrm>
        </p:grpSpPr>
        <p:sp>
          <p:nvSpPr>
            <p:cNvPr id="65" name="Freeform 11"/>
            <p:cNvSpPr/>
            <p:nvPr/>
          </p:nvSpPr>
          <p:spPr>
            <a:xfrm>
              <a:off x="955952" y="1503561"/>
              <a:ext cx="1035059" cy="971914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6" name="Freeform 12"/>
            <p:cNvSpPr/>
            <p:nvPr/>
          </p:nvSpPr>
          <p:spPr>
            <a:xfrm>
              <a:off x="2454026" y="1387412"/>
              <a:ext cx="1137186" cy="1185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73014" y="1851770"/>
              <a:ext cx="699212" cy="230822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String(T)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6661" y="1881801"/>
              <a:ext cx="713639" cy="215433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原数据</a:t>
              </a:r>
              <a:r>
                <a:rPr lang="en-US" altLang="zh-CN" sz="800" b="1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&lt;T&gt;</a:t>
              </a:r>
              <a:endParaRPr lang="en-US" altLang="zh-CN" sz="8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下弧形箭头 12"/>
          <p:cNvSpPr/>
          <p:nvPr/>
        </p:nvSpPr>
        <p:spPr>
          <a:xfrm>
            <a:off x="538313" y="2085415"/>
            <a:ext cx="1690437" cy="447233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538313" y="709863"/>
            <a:ext cx="1615340" cy="393671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901" y="2144350"/>
            <a:ext cx="1159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JSON.stringify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03628" y="373425"/>
            <a:ext cx="976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JSON.parse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4795" y="2458840"/>
            <a:ext cx="47185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en-US" altLang="zh-CN" dirty="0" err="1"/>
              <a:t>JSON.stringify</a:t>
            </a:r>
            <a:r>
              <a:rPr lang="zh-CN" altLang="en-US" dirty="0"/>
              <a:t>的结果必须是</a:t>
            </a:r>
            <a:r>
              <a:rPr lang="en-US" altLang="zh-CN" dirty="0"/>
              <a:t>string</a:t>
            </a:r>
            <a:r>
              <a:rPr lang="zh-CN" altLang="en-US" dirty="0"/>
              <a:t>的子类型</a:t>
            </a:r>
            <a:r>
              <a:rPr lang="en-US" altLang="zh-CN" dirty="0"/>
              <a:t>(</a:t>
            </a:r>
            <a:r>
              <a:rPr lang="zh-CN" altLang="en-US" dirty="0"/>
              <a:t>以覆盖之前的</a:t>
            </a:r>
            <a:r>
              <a:rPr lang="en-US" altLang="zh-CN" dirty="0"/>
              <a:t>string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JSON.stringify</a:t>
            </a:r>
            <a:r>
              <a:rPr lang="zh-CN" altLang="en-US" dirty="0"/>
              <a:t>的结果的类型不能被手动赋值，保证该类型只在</a:t>
            </a:r>
            <a:r>
              <a:rPr lang="en-US" altLang="zh-CN" dirty="0" err="1" smtClean="0"/>
              <a:t>JSON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stringify</a:t>
            </a:r>
            <a:r>
              <a:rPr lang="zh-CN" altLang="en-US" dirty="0"/>
              <a:t>和</a:t>
            </a:r>
            <a:r>
              <a:rPr lang="en-US" altLang="zh-CN" dirty="0" err="1"/>
              <a:t>JSON.parse</a:t>
            </a:r>
            <a:r>
              <a:rPr lang="zh-CN" altLang="en-US" dirty="0"/>
              <a:t>之间流转；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DynamicTree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2483" y="1288633"/>
            <a:ext cx="476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100" dirty="0" smtClean="0"/>
              <a:t>树形结构的遍历是常见场景，想要结合类型对遍历的过程封装；</a:t>
            </a:r>
            <a:endParaRPr lang="en-US" altLang="zh-CN" sz="11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72483" y="2158757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/>
              <a:t>注意点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2483" y="987385"/>
            <a:ext cx="4763133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94795" y="2458840"/>
            <a:ext cx="4718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100"/>
            </a:lvl1pPr>
          </a:lstStyle>
          <a:p>
            <a:r>
              <a:rPr lang="zh-CN" altLang="en-US" dirty="0" smtClean="0"/>
              <a:t>树形结构的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尽量不要固定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不能保证每次数据的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children)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做到语法提示，根据类型动态提示</a:t>
            </a:r>
            <a:r>
              <a:rPr lang="en-US" altLang="zh-CN" dirty="0" err="1" smtClean="0"/>
              <a:t>childKey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考虑递归</a:t>
            </a:r>
            <a:r>
              <a:rPr lang="en-US" altLang="zh-CN" dirty="0" smtClean="0"/>
              <a:t>item.aa.bb</a:t>
            </a:r>
            <a:r>
              <a:rPr lang="zh-CN" altLang="en-US" dirty="0" smtClean="0"/>
              <a:t>，以及复杂的判断逻辑。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59008"/>
              </p:ext>
            </p:extLst>
          </p:nvPr>
        </p:nvGraphicFramePr>
        <p:xfrm>
          <a:off x="258596" y="553703"/>
          <a:ext cx="303212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文档" r:id="rId4" imgW="6577200" imgH="9772560" progId="Word.OpenDocumentText.12">
                  <p:embed/>
                </p:oleObj>
              </mc:Choice>
              <mc:Fallback>
                <p:oleObj name="文档" r:id="rId4" imgW="6577200" imgH="9772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596" y="553703"/>
                        <a:ext cx="3032125" cy="449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6"/>
          <p:cNvGrpSpPr/>
          <p:nvPr/>
        </p:nvGrpSpPr>
        <p:grpSpPr>
          <a:xfrm>
            <a:off x="1058666" y="2258977"/>
            <a:ext cx="3466378" cy="2166459"/>
            <a:chOff x="755576" y="1491630"/>
            <a:chExt cx="2880000" cy="1800000"/>
          </a:xfrm>
          <a:effectLst>
            <a:outerShdw blurRad="228600" dist="38100" dir="8400000" sx="105000" sy="105000" algn="tr" rotWithShape="0">
              <a:prstClr val="black">
                <a:alpha val="20000"/>
              </a:prstClr>
            </a:outerShdw>
          </a:effectLst>
        </p:grpSpPr>
        <p:sp>
          <p:nvSpPr>
            <p:cNvPr id="118" name="矩形 117"/>
            <p:cNvSpPr/>
            <p:nvPr/>
          </p:nvSpPr>
          <p:spPr>
            <a:xfrm>
              <a:off x="755576" y="1491630"/>
              <a:ext cx="2880000" cy="180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13012" y="1524499"/>
              <a:ext cx="2772000" cy="172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对角圆角矩形 3"/>
          <p:cNvSpPr/>
          <p:nvPr/>
        </p:nvSpPr>
        <p:spPr>
          <a:xfrm>
            <a:off x="1077443" y="1105101"/>
            <a:ext cx="3465207" cy="991442"/>
          </a:xfrm>
          <a:prstGeom prst="round2DiagRect">
            <a:avLst/>
          </a:prstGeom>
          <a:solidFill>
            <a:srgbClr val="F7F7F7"/>
          </a:solidFill>
          <a:ln>
            <a:noFill/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3699" y="1272314"/>
            <a:ext cx="3267563" cy="627380"/>
          </a:xfrm>
          <a:prstGeom prst="rect">
            <a:avLst/>
          </a:prstGeom>
          <a:noFill/>
        </p:spPr>
        <p:txBody>
          <a:bodyPr wrap="square" lIns="50921" tIns="25460" rIns="50921" bIns="2546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专注制作精美的PPT模板。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20845" y="1153227"/>
            <a:ext cx="3505130" cy="3407883"/>
            <a:chOff x="4820845" y="1153227"/>
            <a:chExt cx="3505130" cy="3407883"/>
          </a:xfrm>
        </p:grpSpPr>
        <p:sp>
          <p:nvSpPr>
            <p:cNvPr id="81" name="椭圆 80"/>
            <p:cNvSpPr/>
            <p:nvPr/>
          </p:nvSpPr>
          <p:spPr>
            <a:xfrm>
              <a:off x="5416254" y="1697788"/>
              <a:ext cx="2455570" cy="252765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81"/>
            <p:cNvGrpSpPr/>
            <p:nvPr/>
          </p:nvGrpSpPr>
          <p:grpSpPr>
            <a:xfrm>
              <a:off x="5901443" y="1153227"/>
              <a:ext cx="1326253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83" name="同心圆 8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96"/>
            <p:cNvGrpSpPr/>
            <p:nvPr/>
          </p:nvGrpSpPr>
          <p:grpSpPr>
            <a:xfrm>
              <a:off x="6062685" y="1319202"/>
              <a:ext cx="1003762" cy="1033226"/>
              <a:chOff x="4207298" y="1512123"/>
              <a:chExt cx="1003762" cy="1003758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4207298" y="1512123"/>
                <a:ext cx="1003762" cy="1003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21826" y="1744218"/>
                <a:ext cx="62483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6" name="组合 101"/>
            <p:cNvGrpSpPr/>
            <p:nvPr/>
          </p:nvGrpSpPr>
          <p:grpSpPr>
            <a:xfrm>
              <a:off x="4820845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3" name="同心圆 10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104"/>
            <p:cNvGrpSpPr/>
            <p:nvPr/>
          </p:nvGrpSpPr>
          <p:grpSpPr>
            <a:xfrm>
              <a:off x="4982094" y="2942044"/>
              <a:ext cx="1003763" cy="1033226"/>
              <a:chOff x="3089228" y="3088680"/>
              <a:chExt cx="1003763" cy="100375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08043" y="3314659"/>
                <a:ext cx="700535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8" name="组合 107"/>
            <p:cNvGrpSpPr/>
            <p:nvPr/>
          </p:nvGrpSpPr>
          <p:grpSpPr>
            <a:xfrm>
              <a:off x="6999721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110"/>
            <p:cNvGrpSpPr/>
            <p:nvPr/>
          </p:nvGrpSpPr>
          <p:grpSpPr>
            <a:xfrm>
              <a:off x="7160971" y="2942043"/>
              <a:ext cx="1003763" cy="1033226"/>
              <a:chOff x="5305581" y="3088680"/>
              <a:chExt cx="1003763" cy="100375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5305581" y="3088680"/>
                <a:ext cx="1003763" cy="10037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508104" y="3267394"/>
                <a:ext cx="761358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sp>
          <p:nvSpPr>
            <p:cNvPr id="114" name="Arc 3"/>
            <p:cNvSpPr/>
            <p:nvPr/>
          </p:nvSpPr>
          <p:spPr>
            <a:xfrm rot="1012582">
              <a:off x="6514770" y="1578837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5" name="Arc 3"/>
            <p:cNvSpPr/>
            <p:nvPr/>
          </p:nvSpPr>
          <p:spPr>
            <a:xfrm rot="8151960">
              <a:off x="5774067" y="2933698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6" name="Arc 3"/>
            <p:cNvSpPr/>
            <p:nvPr/>
          </p:nvSpPr>
          <p:spPr>
            <a:xfrm rot="15479340">
              <a:off x="4937836" y="1643015"/>
              <a:ext cx="1627412" cy="1580998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8611" y="844304"/>
            <a:ext cx="5841366" cy="3599077"/>
            <a:chOff x="1448611" y="844304"/>
            <a:chExt cx="5841366" cy="3599077"/>
          </a:xfrm>
        </p:grpSpPr>
        <p:sp>
          <p:nvSpPr>
            <p:cNvPr id="2" name="椭圆 1"/>
            <p:cNvSpPr/>
            <p:nvPr/>
          </p:nvSpPr>
          <p:spPr>
            <a:xfrm>
              <a:off x="2728092" y="1015235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椭圆 1"/>
            <p:cNvSpPr/>
            <p:nvPr/>
          </p:nvSpPr>
          <p:spPr>
            <a:xfrm>
              <a:off x="2602066" y="2103023"/>
              <a:ext cx="692457" cy="1240455"/>
            </a:xfrm>
            <a:custGeom>
              <a:avLst/>
              <a:gdLst/>
              <a:ahLst/>
              <a:cxnLst/>
              <a:rect l="l" t="t" r="r" b="b"/>
              <a:pathLst>
                <a:path w="828092" h="1656184">
                  <a:moveTo>
                    <a:pt x="828092" y="0"/>
                  </a:move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6012"/>
                    <a:pt x="470172" y="1476164"/>
                    <a:pt x="828092" y="1476164"/>
                  </a:cubicBezTo>
                  <a:lnTo>
                    <a:pt x="828092" y="1656184"/>
                  </a:lnTo>
                  <a:cubicBezTo>
                    <a:pt x="370749" y="1656184"/>
                    <a:pt x="0" y="1285435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5400000">
              <a:off x="2576237" y="3133632"/>
              <a:ext cx="1234584" cy="1384914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0800000">
              <a:off x="1496151" y="844304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1"/>
            <p:cNvSpPr/>
            <p:nvPr/>
          </p:nvSpPr>
          <p:spPr>
            <a:xfrm rot="6199008">
              <a:off x="1790893" y="2653687"/>
              <a:ext cx="620228" cy="1304792"/>
            </a:xfrm>
            <a:custGeom>
              <a:avLst/>
              <a:gdLst/>
              <a:ahLst/>
              <a:cxnLst/>
              <a:rect l="l" t="t" r="r" b="b"/>
              <a:pathLst>
                <a:path w="828092" h="1560369">
                  <a:moveTo>
                    <a:pt x="16824" y="994982"/>
                  </a:moveTo>
                  <a:cubicBezTo>
                    <a:pt x="5793" y="941075"/>
                    <a:pt x="0" y="885260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0557"/>
                    <a:pt x="461395" y="1467304"/>
                    <a:pt x="811810" y="1474523"/>
                  </a:cubicBezTo>
                  <a:lnTo>
                    <a:pt x="449129" y="1560369"/>
                  </a:lnTo>
                  <a:cubicBezTo>
                    <a:pt x="229080" y="1450469"/>
                    <a:pt x="67556" y="1242904"/>
                    <a:pt x="16824" y="9949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" name="圆角矩形 14"/>
            <p:cNvSpPr/>
            <p:nvPr/>
          </p:nvSpPr>
          <p:spPr>
            <a:xfrm>
              <a:off x="3978226" y="1315279"/>
              <a:ext cx="3311751" cy="485395"/>
            </a:xfrm>
            <a:custGeom>
              <a:avLst/>
              <a:gdLst/>
              <a:ahLst/>
              <a:cxnLst/>
              <a:rect l="l" t="t" r="r" b="b"/>
              <a:pathLst>
                <a:path w="3960440" h="648072">
                  <a:moveTo>
                    <a:pt x="0" y="0"/>
                  </a:moveTo>
                  <a:lnTo>
                    <a:pt x="3636404" y="0"/>
                  </a:lnTo>
                  <a:cubicBezTo>
                    <a:pt x="3815364" y="0"/>
                    <a:pt x="3960440" y="145076"/>
                    <a:pt x="3960440" y="324036"/>
                  </a:cubicBezTo>
                  <a:cubicBezTo>
                    <a:pt x="3960440" y="502996"/>
                    <a:pt x="3815364" y="648072"/>
                    <a:pt x="363640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8" name="圆角矩形 14"/>
            <p:cNvSpPr/>
            <p:nvPr/>
          </p:nvSpPr>
          <p:spPr>
            <a:xfrm>
              <a:off x="3700697" y="3420456"/>
              <a:ext cx="3372672" cy="485395"/>
            </a:xfrm>
            <a:custGeom>
              <a:avLst/>
              <a:gdLst>
                <a:gd name="connsiteX0" fmla="*/ 0 w 4033295"/>
                <a:gd name="connsiteY0" fmla="*/ 0 h 648072"/>
                <a:gd name="connsiteX1" fmla="*/ 3709259 w 4033295"/>
                <a:gd name="connsiteY1" fmla="*/ 0 h 648072"/>
                <a:gd name="connsiteX2" fmla="*/ 4033295 w 4033295"/>
                <a:gd name="connsiteY2" fmla="*/ 324036 h 648072"/>
                <a:gd name="connsiteX3" fmla="*/ 3709259 w 4033295"/>
                <a:gd name="connsiteY3" fmla="*/ 648072 h 648072"/>
                <a:gd name="connsiteX4" fmla="*/ 72855 w 4033295"/>
                <a:gd name="connsiteY4" fmla="*/ 648072 h 648072"/>
                <a:gd name="connsiteX5" fmla="*/ 0 w 4033295"/>
                <a:gd name="connsiteY5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295" h="648072">
                  <a:moveTo>
                    <a:pt x="0" y="0"/>
                  </a:moveTo>
                  <a:lnTo>
                    <a:pt x="3709259" y="0"/>
                  </a:lnTo>
                  <a:cubicBezTo>
                    <a:pt x="3888219" y="0"/>
                    <a:pt x="4033295" y="145076"/>
                    <a:pt x="4033295" y="324036"/>
                  </a:cubicBezTo>
                  <a:cubicBezTo>
                    <a:pt x="4033295" y="502996"/>
                    <a:pt x="3888219" y="648072"/>
                    <a:pt x="3709259" y="648072"/>
                  </a:cubicBezTo>
                  <a:lnTo>
                    <a:pt x="72855" y="648072"/>
                  </a:lnTo>
                  <a:cubicBezTo>
                    <a:pt x="72855" y="432048"/>
                    <a:pt x="0" y="2160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75060" y="1332241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2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A</a:t>
              </a:r>
              <a:endParaRPr lang="zh-CN" altLang="en-US" sz="4000" b="1" kern="0" dirty="0">
                <a:solidFill>
                  <a:schemeClr val="accent2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632" y="3537940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4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B</a:t>
              </a:r>
              <a:endParaRPr lang="zh-CN" altLang="en-US" sz="4000" b="1" kern="0" dirty="0">
                <a:solidFill>
                  <a:schemeClr val="accent4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263" y="1908539"/>
              <a:ext cx="3085576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8227" y="3905850"/>
              <a:ext cx="2969625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5" y="2611647"/>
            <a:ext cx="4664825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 smtClean="0">
                <a:ea typeface="微软雅黑 Light" panose="020B0502040204020203" pitchFamily="34" charset="-122"/>
              </a:rPr>
              <a:t>Make the clamp cleaner than when you came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8595" y="1071082"/>
            <a:ext cx="8343580" cy="4072421"/>
            <a:chOff x="428595" y="1071082"/>
            <a:chExt cx="8343580" cy="4072421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742648" y="1942158"/>
              <a:ext cx="303344" cy="459617"/>
              <a:chOff x="460" y="2725"/>
              <a:chExt cx="620" cy="841"/>
            </a:xfrm>
          </p:grpSpPr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76798" y="2798741"/>
              <a:ext cx="1995377" cy="641188"/>
              <a:chOff x="8633134" y="3937440"/>
              <a:chExt cx="2765626" cy="85491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670513" y="3937440"/>
                <a:ext cx="15357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33134" y="4297904"/>
                <a:ext cx="2765626" cy="494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714642" y="1071082"/>
              <a:ext cx="2034832" cy="524042"/>
              <a:chOff x="7489453" y="2128279"/>
              <a:chExt cx="2820311" cy="69872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489453" y="2128279"/>
                <a:ext cx="178276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Ts</a:t>
                </a:r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compile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api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4138" y="2516745"/>
                <a:ext cx="2765626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compile </a:t>
                </a: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api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537751" y="1578516"/>
              <a:ext cx="1907594" cy="561157"/>
              <a:chOff x="519901" y="2286053"/>
              <a:chExt cx="2765624" cy="74820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84479" y="2286053"/>
                <a:ext cx="116015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能力测试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901" y="2724005"/>
                <a:ext cx="2765624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typescript-exercises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428595" y="3285100"/>
              <a:ext cx="2011931" cy="669431"/>
              <a:chOff x="265846" y="4108309"/>
              <a:chExt cx="2802082" cy="89256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076917" y="4108309"/>
                <a:ext cx="1991011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Typescript book</a:t>
                </a:r>
                <a:endParaRPr lang="zh-CN" alt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5846" y="4503480"/>
                <a:ext cx="2765625" cy="497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hlinkClick r:id="rId5"/>
                  </a:rPr>
                  <a:t>typescript</a:t>
                </a:r>
                <a:r>
                  <a:rPr lang="zh-CN" altLang="en-US" sz="800" dirty="0">
                    <a:hlinkClick r:id="rId5"/>
                  </a:rPr>
                  <a:t>使用文档及更新说明</a:t>
                </a:r>
                <a:endParaRPr lang="zh-CN" altLang="en-US" sz="800" dirty="0"/>
              </a:p>
              <a:p>
                <a:pPr algn="r">
                  <a:lnSpc>
                    <a:spcPct val="114000"/>
                  </a:lnSpc>
                </a:pP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一些网站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其他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从配置说起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项目内的一些实践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的一些看法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 fontScale="925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对</a:t>
            </a:r>
            <a:r>
              <a:rPr lang="en-US" altLang="zh-CN" sz="3000" dirty="0" smtClean="0">
                <a:ea typeface="微软雅黑 Light" panose="020B0502040204020203" pitchFamily="34" charset="-122"/>
              </a:rPr>
              <a:t>TS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的一些个人看法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的优势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6700593" y="1646034"/>
              <a:ext cx="19150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提高开发效率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40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的类型系统结合各类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的语法提示，可以提高开发效率。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健壮代码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72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的静态类型检查，帮助识别边界情况，避免一些低级失误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比如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写错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，提高代码的健壮性，保证代码质量。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5" cy="3110986"/>
            <a:chOff x="2585793" y="1424941"/>
            <a:chExt cx="1915015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5857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语法的扩展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135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会提供一些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尚未正式进入标准的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，如目前的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Tuple(stage2)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Decorators(stage2)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private fields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protected field(stage4)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，以及之前的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optional chain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Nullish coalescing 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Operator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5" cy="3110986"/>
            <a:chOff x="528393" y="1424941"/>
            <a:chExt cx="1915015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5283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增强设计阶段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9199"/>
              <a:ext cx="1630680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Interface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特性，是对面向对象设计的增强；另一方面，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也是对系统设计和使用的一个补充和说明，有利于后续的维护。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或者说，基于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，我们可以更加方便、清晰的表示系统的结构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/>
          <p:nvPr/>
        </p:nvGrpSpPr>
        <p:grpSpPr>
          <a:xfrm>
            <a:off x="500335" y="1189379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5548" y="1159762"/>
            <a:ext cx="5056731" cy="611620"/>
            <a:chOff x="5413830" y="1945846"/>
            <a:chExt cx="2713243" cy="528604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892324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一定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额外的工作量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5457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增加了功能开发阶段的工作量，但是可以提高联调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自测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修复问题阶段的效率。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项目规模较小时，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的优势并没有那么大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1695" y="2350437"/>
            <a:ext cx="5249026" cy="569593"/>
            <a:chOff x="5413830" y="2616667"/>
            <a:chExt cx="2713243" cy="250191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16667"/>
              <a:ext cx="1319252" cy="159438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使用未正式进入标准的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的风险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728295"/>
              <a:ext cx="2713242" cy="13856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提案在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stage4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之前有可能会更改，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的一些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有的时候与正式的标准不一致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 private field/methods)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且这个问题无法向前兼容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5793" y="3455582"/>
            <a:ext cx="5397275" cy="423179"/>
            <a:chOff x="5413830" y="3282102"/>
            <a:chExt cx="2713243" cy="423179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周边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生态支持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19234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项目内引入没有类型声明的第三方库，需要自己对使用模块做类型声明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(declare module ‘xxxx’)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1" y="409589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的一些问题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500976" y="2350437"/>
            <a:ext cx="582003" cy="582003"/>
            <a:chOff x="6678551" y="1578185"/>
            <a:chExt cx="831273" cy="831273"/>
          </a:xfrm>
        </p:grpSpPr>
        <p:sp>
          <p:nvSpPr>
            <p:cNvPr id="31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501754" y="3448225"/>
            <a:ext cx="582003" cy="582003"/>
            <a:chOff x="6678551" y="1578185"/>
            <a:chExt cx="831273" cy="831273"/>
          </a:xfrm>
        </p:grpSpPr>
        <p:sp>
          <p:nvSpPr>
            <p:cNvPr id="4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从配置说起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tsconfig.json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21" y="1125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一、具体说明</a:t>
            </a:r>
            <a:endParaRPr lang="zh-CN" alt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121" y="275004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二、</a:t>
            </a:r>
            <a:r>
              <a:rPr lang="zh-CN" altLang="en-US" sz="2000" b="1" dirty="0" smtClean="0"/>
              <a:t>影响类型安全的</a:t>
            </a:r>
            <a:r>
              <a:rPr lang="zh-CN" altLang="en-US" sz="2000" b="1" dirty="0" smtClean="0"/>
              <a:t>配置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942" y="3404937"/>
            <a:ext cx="341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strictNullChecks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strictFunctionTypes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0652" y="1594184"/>
            <a:ext cx="108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tsconfig</a:t>
            </a:r>
            <a:r>
              <a:rPr lang="zh-CN" altLang="en-US" dirty="0" smtClean="0">
                <a:hlinkClick r:id="rId3"/>
              </a:rPr>
              <a:t>说明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871017"/>
            <a:chOff x="1803850" y="3036681"/>
            <a:chExt cx="2336178" cy="871017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58723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730658"/>
            <a:chOff x="1803850" y="3036681"/>
            <a:chExt cx="2336178" cy="730658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44687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null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4703"/>
              </p:ext>
            </p:extLst>
          </p:nvPr>
        </p:nvGraphicFramePr>
        <p:xfrm>
          <a:off x="4325603" y="1138962"/>
          <a:ext cx="4496203" cy="174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文档" r:id="rId4" imgW="6269400" imgH="2575440" progId="Word.OpenDocumentText.12">
                  <p:embed/>
                </p:oleObj>
              </mc:Choice>
              <mc:Fallback>
                <p:oleObj name="文档" r:id="rId4" imgW="6269400" imgH="2575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603" y="1138962"/>
                        <a:ext cx="4496203" cy="174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35186"/>
              </p:ext>
            </p:extLst>
          </p:nvPr>
        </p:nvGraphicFramePr>
        <p:xfrm>
          <a:off x="4324852" y="3022306"/>
          <a:ext cx="4379996" cy="34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文档" r:id="rId6" imgW="6870600" imgH="594360" progId="Word.OpenDocumentText.12">
                  <p:embed/>
                </p:oleObj>
              </mc:Choice>
              <mc:Fallback>
                <p:oleObj name="文档" r:id="rId6" imgW="6870600" imgH="594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4852" y="3022306"/>
                        <a:ext cx="4379996" cy="34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27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816</Words>
  <Application>Microsoft Office PowerPoint</Application>
  <PresentationFormat>全屏显示(16:9)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1_Office 主题</vt:lpstr>
      <vt:lpstr>OpenDocument 文本</vt:lpstr>
      <vt:lpstr>你可能不知道的TS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MSI</cp:lastModifiedBy>
  <cp:revision>131</cp:revision>
  <dcterms:created xsi:type="dcterms:W3CDTF">2017-05-02T06:39:00Z</dcterms:created>
  <dcterms:modified xsi:type="dcterms:W3CDTF">2021-08-24T17:02:59Z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