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diagramColors+xml" PartName="/ppt/diagrams/colors1.xml"/>
  <Override ContentType="application/vnd.openxmlformats-officedocument.drawingml.diagramColors+xml" PartName="/ppt/diagrams/colors2.xml"/>
  <Override ContentType="application/vnd.openxmlformats-officedocument.drawingml.diagramData+xml" PartName="/ppt/diagrams/data1.xml"/>
  <Override ContentType="application/vnd.openxmlformats-officedocument.drawingml.diagramData+xml" PartName="/ppt/diagrams/data2.xml"/>
  <Override ContentType="application/vnd.ms-office.drawingml.diagramDrawing+xml" PartName="/ppt/diagrams/drawing1.xml"/>
  <Override ContentType="application/vnd.ms-office.drawingml.diagramDrawing+xml" PartName="/ppt/diagrams/drawing2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2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9" r:id="rId2"/>
    <p:sldId id="485" r:id="rId3"/>
    <p:sldId id="486" r:id="rId4"/>
    <p:sldId id="487" r:id="rId5"/>
    <p:sldId id="488" r:id="rId6"/>
    <p:sldId id="489" r:id="rId7"/>
    <p:sldId id="483" r:id="rId8"/>
    <p:sldId id="522" r:id="rId9"/>
    <p:sldId id="491" r:id="rId10"/>
    <p:sldId id="484" r:id="rId11"/>
    <p:sldId id="593" r:id="rId12"/>
    <p:sldId id="494" r:id="rId13"/>
    <p:sldId id="533" r:id="rId14"/>
  </p:sldIdLst>
  <p:sldSz cx="12188825" cy="6858000"/>
  <p:notesSz cx="6858000" cy="9144000"/>
  <p:custDataLst>
    <p:tags r:id="rId17"/>
  </p:custDataLst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573301B-7CB9-42BF-A72C-75B3E3A4816F}" name="Default Section">
          <p14:sldIdLst>
            <p14:sldId id="479"/>
            <p14:sldId id="485"/>
            <p14:sldId id="486"/>
            <p14:sldId id="487"/>
            <p14:sldId id="488"/>
            <p14:sldId id="489"/>
            <p14:sldId id="483"/>
            <p14:sldId id="522"/>
            <p14:sldId id="491"/>
            <p14:sldId id="484"/>
            <p14:sldId id="593"/>
            <p14:sldId id="494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  <p15:guide id="8" pos="4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68686"/>
    <a:srgbClr val="9FD0DE"/>
    <a:srgbClr val="7FA7B2"/>
    <a:srgbClr val="6A8B94"/>
    <a:srgbClr val="91BDCA"/>
    <a:srgbClr val="279FC3"/>
    <a:srgbClr val="0098C5"/>
    <a:srgbClr val="004053"/>
    <a:srgbClr val="D8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68" autoAdjust="0"/>
    <p:restoredTop sz="96115" autoAdjust="0"/>
  </p:normalViewPr>
  <p:slideViewPr>
    <p:cSldViewPr>
      <p:cViewPr varScale="1">
        <p:scale>
          <a:sx n="82" d="100"/>
          <a:sy n="82" d="100"/>
        </p:scale>
        <p:origin x="-68" y="-744"/>
      </p:cViewPr>
      <p:guideLst>
        <p:guide orient="horz" pos="2160"/>
        <p:guide orient="horz" pos="3744"/>
        <p:guide orient="horz" pos="960"/>
        <p:guide orient="horz" pos="1248"/>
        <p:guide pos="3839"/>
        <p:guide pos="7343"/>
        <p:guide pos="335"/>
        <p:guide pos="4534"/>
      </p:guideLst>
    </p:cSldViewPr>
  </p:slideViewPr>
  <p:outlineViewPr>
    <p:cViewPr>
      <p:scale>
        <a:sx n="33" d="100"/>
        <a:sy n="33" d="100"/>
      </p:scale>
      <p:origin x="0" y="197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43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42" Target="revisionInfo.xml" Type="http://schemas.microsoft.com/office/2015/10/relationships/revisionInfo"/><Relationship Id="rId15" Target="notesMasters/notesMaster1.xml" Type="http://schemas.openxmlformats.org/officeDocument/2006/relationships/notesMaster"/><Relationship Id="rId16" Target="handoutMasters/handoutMaster1.xml" Type="http://schemas.openxmlformats.org/officeDocument/2006/relationships/handoutMaster"/><Relationship Id="rId17" Target="tags/tag1.xml" Type="http://schemas.openxmlformats.org/officeDocument/2006/relationships/tags"/><Relationship Id="rId18" Target="presProps.xml" Type="http://schemas.openxmlformats.org/officeDocument/2006/relationships/presProps"/><Relationship Id="rId19" Target="viewProps.xml" Type="http://schemas.openxmlformats.org/officeDocument/2006/relationships/viewProps"/><Relationship Id="rId2" Target="slides/slide1.xml" Type="http://schemas.openxmlformats.org/officeDocument/2006/relationships/slide"/><Relationship Id="rId20" Target="theme/theme1.xml" Type="http://schemas.openxmlformats.org/officeDocument/2006/relationships/theme"/><Relationship Id="rId21" Target="tableStyles.xml" Type="http://schemas.openxmlformats.org/officeDocument/2006/relationships/tableStyles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37A4C-28A9-42D4-A892-1E6E04C7AD7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 altLang="ja-JP"/>
        </a:p>
      </dgm:t>
    </dgm:pt>
    <dgm:pt modelId="{0E628BEF-B564-45CF-A196-56211BBC3B3A}">
      <dgm:prSet phldrT="[Text]" custT="1"/>
      <dgm:spPr/>
      <dgm:t>
        <a:bodyPr/>
        <a:lstStyle/>
        <a:p>
          <a:r>
            <a:rPr lang="ja-JP" altLang="en-US" sz="2000" b="1" dirty="0"/>
            <a:t>アジリティの促進</a:t>
          </a:r>
          <a:endParaRPr lang="en-US" altLang="ja-JP" sz="2000" b="1" dirty="0"/>
        </a:p>
      </dgm:t>
    </dgm:pt>
    <dgm:pt modelId="{38055E4A-97F2-4413-8F59-04728A2277A3}" type="parTrans" cxnId="{1BEA03AE-ADB4-4205-82DC-734FC8458447}">
      <dgm:prSet/>
      <dgm:spPr/>
      <dgm:t>
        <a:bodyPr/>
        <a:lstStyle/>
        <a:p>
          <a:endParaRPr lang="en-US" altLang="ja-JP"/>
        </a:p>
      </dgm:t>
    </dgm:pt>
    <dgm:pt modelId="{89DAB5E0-3996-4110-8162-5E5216D24B1C}" type="sibTrans" cxnId="{1BEA03AE-ADB4-4205-82DC-734FC8458447}">
      <dgm:prSet/>
      <dgm:spPr/>
      <dgm:t>
        <a:bodyPr/>
        <a:lstStyle/>
        <a:p>
          <a:endParaRPr lang="en-US" altLang="ja-JP"/>
        </a:p>
      </dgm:t>
    </dgm:pt>
    <dgm:pt modelId="{099EDAAD-6B4C-40A0-AEEE-0B59DE932DAF}">
      <dgm:prSet phldrT="[Text]" custT="1"/>
      <dgm:spPr/>
      <dgm:t>
        <a:bodyPr/>
        <a:lstStyle/>
        <a:p>
          <a:r>
            <a:rPr lang="ja-JP" altLang="en-US" sz="2000" b="1" dirty="0"/>
            <a:t>生産性の向上</a:t>
          </a:r>
          <a:endParaRPr lang="en-US" altLang="ja-JP" sz="2000" b="1" dirty="0"/>
        </a:p>
      </dgm:t>
    </dgm:pt>
    <dgm:pt modelId="{F3B5B0FB-76AB-4E6F-A47F-D306F057CE19}" type="parTrans" cxnId="{14A651F5-9900-46BA-AD4F-79CD0A7172C5}">
      <dgm:prSet/>
      <dgm:spPr/>
      <dgm:t>
        <a:bodyPr/>
        <a:lstStyle/>
        <a:p>
          <a:endParaRPr lang="en-US" altLang="ja-JP"/>
        </a:p>
      </dgm:t>
    </dgm:pt>
    <dgm:pt modelId="{F9B1F26C-C52E-41B8-B8A6-FFBAE264BEC9}" type="sibTrans" cxnId="{14A651F5-9900-46BA-AD4F-79CD0A7172C5}">
      <dgm:prSet/>
      <dgm:spPr/>
      <dgm:t>
        <a:bodyPr/>
        <a:lstStyle/>
        <a:p>
          <a:endParaRPr lang="en-US" altLang="ja-JP"/>
        </a:p>
      </dgm:t>
    </dgm:pt>
    <dgm:pt modelId="{F7328515-C8DC-4E53-8650-008A29AE1F2B}">
      <dgm:prSet phldrT="[Text]" custT="1"/>
      <dgm:spPr/>
      <dgm:t>
        <a:bodyPr/>
        <a:lstStyle/>
        <a:p>
          <a:r>
            <a:rPr lang="ja-JP" altLang="en-US" sz="2000" b="1" dirty="0"/>
            <a:t>リスクの低減</a:t>
          </a:r>
          <a:endParaRPr lang="en-US" altLang="ja-JP" sz="2000" b="1" dirty="0"/>
        </a:p>
      </dgm:t>
    </dgm:pt>
    <dgm:pt modelId="{6E123BCD-CE97-4937-AAD3-BF4E7F2529A5}" type="parTrans" cxnId="{D26DA38F-D974-4315-9F0E-EDB457CFB896}">
      <dgm:prSet/>
      <dgm:spPr/>
      <dgm:t>
        <a:bodyPr/>
        <a:lstStyle/>
        <a:p>
          <a:endParaRPr lang="en-US" altLang="ja-JP"/>
        </a:p>
      </dgm:t>
    </dgm:pt>
    <dgm:pt modelId="{CE3E6708-8919-4B34-8413-9FBDA4DE26A4}" type="sibTrans" cxnId="{D26DA38F-D974-4315-9F0E-EDB457CFB896}">
      <dgm:prSet/>
      <dgm:spPr/>
      <dgm:t>
        <a:bodyPr/>
        <a:lstStyle/>
        <a:p>
          <a:endParaRPr lang="en-US" altLang="ja-JP"/>
        </a:p>
      </dgm:t>
    </dgm:pt>
    <dgm:pt modelId="{C2285BBE-9BFA-4A3F-BBA1-253A5E51C867}">
      <dgm:prSet phldrT="[Text]" custT="1"/>
      <dgm:spPr/>
      <dgm:t>
        <a:bodyPr/>
        <a:lstStyle/>
        <a:p>
          <a:r>
            <a:rPr lang="ja-JP" altLang="en-US" sz="2000" b="1" dirty="0"/>
            <a:t>コストの削減</a:t>
          </a:r>
          <a:endParaRPr lang="en-US" altLang="ja-JP" sz="2000" b="1" dirty="0"/>
        </a:p>
      </dgm:t>
    </dgm:pt>
    <dgm:pt modelId="{70B5745D-62B2-487D-B2C8-6ADEC35B562B}" type="parTrans" cxnId="{F6A82300-C415-4823-BD9E-5FD8D8D34D23}">
      <dgm:prSet/>
      <dgm:spPr/>
      <dgm:t>
        <a:bodyPr/>
        <a:lstStyle/>
        <a:p>
          <a:endParaRPr lang="en-US" altLang="ja-JP"/>
        </a:p>
      </dgm:t>
    </dgm:pt>
    <dgm:pt modelId="{346112F7-F737-4F28-9B6C-8A0D5F604EB4}" type="sibTrans" cxnId="{F6A82300-C415-4823-BD9E-5FD8D8D34D23}">
      <dgm:prSet/>
      <dgm:spPr/>
      <dgm:t>
        <a:bodyPr/>
        <a:lstStyle/>
        <a:p>
          <a:endParaRPr lang="en-US" altLang="ja-JP"/>
        </a:p>
      </dgm:t>
    </dgm:pt>
    <dgm:pt modelId="{287AFBBE-5B5C-44F2-B15C-C2FB12587D89}">
      <dgm:prSet phldrT="[Text]" custT="1"/>
      <dgm:spPr/>
      <dgm:t>
        <a:bodyPr/>
        <a:lstStyle/>
        <a:p>
          <a:r>
            <a:rPr lang="ja-JP" altLang="en-US" sz="1600" dirty="0"/>
            <a:t>アプリケーション実行環境の迅速な構築</a:t>
          </a:r>
          <a:endParaRPr lang="en-US" altLang="ja-JP" sz="1600" dirty="0"/>
        </a:p>
      </dgm:t>
    </dgm:pt>
    <dgm:pt modelId="{462396CD-DA1E-4966-86D0-40C9FCEAF309}" type="parTrans" cxnId="{A29C99C8-23DE-4774-84A7-EEE48A6BF434}">
      <dgm:prSet/>
      <dgm:spPr/>
      <dgm:t>
        <a:bodyPr/>
        <a:lstStyle/>
        <a:p>
          <a:endParaRPr lang="en-US" altLang="ja-JP"/>
        </a:p>
      </dgm:t>
    </dgm:pt>
    <dgm:pt modelId="{A094E914-15B0-4344-B262-E52BFD76F2FC}" type="sibTrans" cxnId="{A29C99C8-23DE-4774-84A7-EEE48A6BF434}">
      <dgm:prSet/>
      <dgm:spPr/>
      <dgm:t>
        <a:bodyPr/>
        <a:lstStyle/>
        <a:p>
          <a:endParaRPr lang="en-US" altLang="ja-JP"/>
        </a:p>
      </dgm:t>
    </dgm:pt>
    <dgm:pt modelId="{1BC0247D-8186-4DB4-B6B3-BF2823247BAA}">
      <dgm:prSet custT="1"/>
      <dgm:spPr/>
      <dgm:t>
        <a:bodyPr/>
        <a:lstStyle/>
        <a:p>
          <a:r>
            <a:rPr lang="ja-JP" altLang="en-US" sz="1600" dirty="0"/>
            <a:t>クラウドベースの開発と運用による作業効率化</a:t>
          </a:r>
          <a:endParaRPr lang="en-US" altLang="ja-JP" sz="1600" dirty="0"/>
        </a:p>
      </dgm:t>
    </dgm:pt>
    <dgm:pt modelId="{643F78BE-C8D6-4CB4-AAAF-E009F3115C73}" type="parTrans" cxnId="{5329356E-4DF8-4228-9A3B-313029EAA5D0}">
      <dgm:prSet/>
      <dgm:spPr/>
      <dgm:t>
        <a:bodyPr/>
        <a:lstStyle/>
        <a:p>
          <a:endParaRPr lang="en-US" altLang="ja-JP"/>
        </a:p>
      </dgm:t>
    </dgm:pt>
    <dgm:pt modelId="{EBDF5515-B340-406A-8FB0-E0E3EAC2CB68}" type="sibTrans" cxnId="{5329356E-4DF8-4228-9A3B-313029EAA5D0}">
      <dgm:prSet/>
      <dgm:spPr/>
      <dgm:t>
        <a:bodyPr/>
        <a:lstStyle/>
        <a:p>
          <a:endParaRPr lang="en-US" altLang="ja-JP"/>
        </a:p>
      </dgm:t>
    </dgm:pt>
    <dgm:pt modelId="{7748C67C-F4A9-491E-8835-75C2BD27539E}">
      <dgm:prSet phldrT="[Text]" custT="1"/>
      <dgm:spPr/>
      <dgm:t>
        <a:bodyPr/>
        <a:lstStyle/>
        <a:p>
          <a:r>
            <a:rPr lang="ja-JP" altLang="en-US" sz="1500" dirty="0"/>
            <a:t>オラクルによる構築及び管理のシステム環境</a:t>
          </a:r>
          <a:endParaRPr lang="en-US" altLang="ja-JP" sz="1500" dirty="0"/>
        </a:p>
      </dgm:t>
    </dgm:pt>
    <dgm:pt modelId="{7D8D46FD-DD16-4669-93D2-B6F091BF1EA0}" type="parTrans" cxnId="{49F3DB94-E3C4-4A07-B7F8-4773A8BE5212}">
      <dgm:prSet/>
      <dgm:spPr/>
      <dgm:t>
        <a:bodyPr/>
        <a:lstStyle/>
        <a:p>
          <a:endParaRPr lang="en-US" altLang="ja-JP"/>
        </a:p>
      </dgm:t>
    </dgm:pt>
    <dgm:pt modelId="{4E1EEE0A-0C08-4850-BBE9-4E14CD6C7F9B}" type="sibTrans" cxnId="{49F3DB94-E3C4-4A07-B7F8-4773A8BE5212}">
      <dgm:prSet/>
      <dgm:spPr/>
      <dgm:t>
        <a:bodyPr/>
        <a:lstStyle/>
        <a:p>
          <a:endParaRPr lang="en-US" altLang="ja-JP"/>
        </a:p>
      </dgm:t>
    </dgm:pt>
    <dgm:pt modelId="{3F80F0A5-4445-4E16-B583-AD0767DEE5F6}">
      <dgm:prSet phldrT="[Text]" custT="1"/>
      <dgm:spPr/>
      <dgm:t>
        <a:bodyPr/>
        <a:lstStyle/>
        <a:p>
          <a:r>
            <a:rPr lang="ja-JP" altLang="en-US" sz="1600" dirty="0"/>
            <a:t>マルチテナント構成</a:t>
          </a:r>
          <a:endParaRPr lang="en-US" altLang="ja-JP" sz="1600" dirty="0"/>
        </a:p>
      </dgm:t>
    </dgm:pt>
    <dgm:pt modelId="{1550072F-621D-43B1-8FCA-66BC9DCFA230}" type="parTrans" cxnId="{0C00A353-304C-4395-B5B4-8B9CA63EF773}">
      <dgm:prSet/>
      <dgm:spPr/>
      <dgm:t>
        <a:bodyPr/>
        <a:lstStyle/>
        <a:p>
          <a:endParaRPr lang="en-US" altLang="ja-JP"/>
        </a:p>
      </dgm:t>
    </dgm:pt>
    <dgm:pt modelId="{076E238F-2C3A-4A2E-B3BF-ADE0C4838227}" type="sibTrans" cxnId="{0C00A353-304C-4395-B5B4-8B9CA63EF773}">
      <dgm:prSet/>
      <dgm:spPr/>
      <dgm:t>
        <a:bodyPr/>
        <a:lstStyle/>
        <a:p>
          <a:endParaRPr lang="en-US" altLang="ja-JP"/>
        </a:p>
      </dgm:t>
    </dgm:pt>
    <dgm:pt modelId="{40A48AF3-FC2B-48FB-BC63-C865676E7F25}" type="pres">
      <dgm:prSet presAssocID="{EAF37A4C-28A9-42D4-A892-1E6E04C7AD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kumimoji="1" lang="ja-JP" altLang="en-US"/>
        </a:p>
      </dgm:t>
    </dgm:pt>
    <dgm:pt modelId="{A8B74F70-25AA-4226-B89B-5CCCB9499C1F}" type="pres">
      <dgm:prSet presAssocID="{EAF37A4C-28A9-42D4-A892-1E6E04C7AD76}" presName="Name1" presStyleCnt="0"/>
      <dgm:spPr/>
    </dgm:pt>
    <dgm:pt modelId="{274DD50E-26E4-482D-BAA0-7D224E06BD46}" type="pres">
      <dgm:prSet presAssocID="{EAF37A4C-28A9-42D4-A892-1E6E04C7AD76}" presName="cycle" presStyleCnt="0"/>
      <dgm:spPr/>
    </dgm:pt>
    <dgm:pt modelId="{BBAB5D31-7764-43F5-B41F-4E3B32B5BB12}" type="pres">
      <dgm:prSet presAssocID="{EAF37A4C-28A9-42D4-A892-1E6E04C7AD76}" presName="srcNode" presStyleLbl="node1" presStyleIdx="0" presStyleCnt="4"/>
      <dgm:spPr/>
    </dgm:pt>
    <dgm:pt modelId="{7384B658-4171-4C49-A36E-0A389956F1DD}" type="pres">
      <dgm:prSet presAssocID="{EAF37A4C-28A9-42D4-A892-1E6E04C7AD76}" presName="conn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448EF64C-6AC6-4FC6-BADC-76F3998F2A5A}" type="pres">
      <dgm:prSet presAssocID="{EAF37A4C-28A9-42D4-A892-1E6E04C7AD76}" presName="extraNode" presStyleLbl="node1" presStyleIdx="0" presStyleCnt="4"/>
      <dgm:spPr/>
    </dgm:pt>
    <dgm:pt modelId="{D6694D2B-EC7B-46C7-9F8B-7728EF2E6FBA}" type="pres">
      <dgm:prSet presAssocID="{EAF37A4C-28A9-42D4-A892-1E6E04C7AD76}" presName="dstNode" presStyleLbl="node1" presStyleIdx="0" presStyleCnt="4"/>
      <dgm:spPr/>
    </dgm:pt>
    <dgm:pt modelId="{DD2B64DF-737B-4E76-AF9E-41777BA25EA4}" type="pres">
      <dgm:prSet presAssocID="{0E628BEF-B564-45CF-A196-56211BBC3B3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888BB35-9444-4B7E-A939-99FD6560B4F0}" type="pres">
      <dgm:prSet presAssocID="{0E628BEF-B564-45CF-A196-56211BBC3B3A}" presName="accent_1" presStyleCnt="0"/>
      <dgm:spPr/>
    </dgm:pt>
    <dgm:pt modelId="{148D810F-5672-43F6-A568-44D0F34FC200}" type="pres">
      <dgm:prSet presAssocID="{0E628BEF-B564-45CF-A196-56211BBC3B3A}" presName="accentRepeatNode" presStyleLbl="solidFgAcc1" presStyleIdx="0" presStyleCnt="4" custScaleX="118508" custScaleY="118508"/>
      <dgm:spPr/>
    </dgm:pt>
    <dgm:pt modelId="{6ED2A43A-08E6-4D49-B2A5-72F9AF0F0821}" type="pres">
      <dgm:prSet presAssocID="{099EDAAD-6B4C-40A0-AEEE-0B59DE932DA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60A03AC-E1B5-4C98-8AAC-AC5255BEE7C1}" type="pres">
      <dgm:prSet presAssocID="{099EDAAD-6B4C-40A0-AEEE-0B59DE932DAF}" presName="accent_2" presStyleCnt="0"/>
      <dgm:spPr/>
    </dgm:pt>
    <dgm:pt modelId="{A86C9ED1-C582-4AB8-8386-3F4CBC32BC6B}" type="pres">
      <dgm:prSet presAssocID="{099EDAAD-6B4C-40A0-AEEE-0B59DE932DAF}" presName="accentRepeatNode" presStyleLbl="solidFgAcc1" presStyleIdx="1" presStyleCnt="4" custScaleX="118508" custScaleY="118508"/>
      <dgm:spPr/>
    </dgm:pt>
    <dgm:pt modelId="{728890BC-8E3C-4E32-B7BA-63EA3AF1B799}" type="pres">
      <dgm:prSet presAssocID="{F7328515-C8DC-4E53-8650-008A29AE1F2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374A98-B7B0-49DA-B6FD-27586D9AB985}" type="pres">
      <dgm:prSet presAssocID="{F7328515-C8DC-4E53-8650-008A29AE1F2B}" presName="accent_3" presStyleCnt="0"/>
      <dgm:spPr/>
    </dgm:pt>
    <dgm:pt modelId="{3B16E2F5-D5FF-44A3-879C-6F0224FF4353}" type="pres">
      <dgm:prSet presAssocID="{F7328515-C8DC-4E53-8650-008A29AE1F2B}" presName="accentRepeatNode" presStyleLbl="solidFgAcc1" presStyleIdx="2" presStyleCnt="4" custScaleX="118508" custScaleY="118508"/>
      <dgm:spPr/>
    </dgm:pt>
    <dgm:pt modelId="{D49F342B-E1AE-4426-8E3A-42AB22B47D03}" type="pres">
      <dgm:prSet presAssocID="{C2285BBE-9BFA-4A3F-BBA1-253A5E51C86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C74F43-0C50-4904-A2A1-BE5E867231D6}" type="pres">
      <dgm:prSet presAssocID="{C2285BBE-9BFA-4A3F-BBA1-253A5E51C867}" presName="accent_4" presStyleCnt="0"/>
      <dgm:spPr/>
    </dgm:pt>
    <dgm:pt modelId="{DCF34143-28A1-436D-8628-FFE245DF8BEC}" type="pres">
      <dgm:prSet presAssocID="{C2285BBE-9BFA-4A3F-BBA1-253A5E51C867}" presName="accentRepeatNode" presStyleLbl="solidFgAcc1" presStyleIdx="3" presStyleCnt="4" custScaleX="118508" custScaleY="118508"/>
      <dgm:spPr/>
    </dgm:pt>
  </dgm:ptLst>
  <dgm:cxnLst>
    <dgm:cxn modelId="{F7382597-0E56-4D91-BE2E-07DA078AF8CA}" type="presOf" srcId="{0E628BEF-B564-45CF-A196-56211BBC3B3A}" destId="{DD2B64DF-737B-4E76-AF9E-41777BA25EA4}" srcOrd="0" destOrd="0" presId="urn:microsoft.com/office/officeart/2008/layout/VerticalCurvedList"/>
    <dgm:cxn modelId="{0C00A353-304C-4395-B5B4-8B9CA63EF773}" srcId="{C2285BBE-9BFA-4A3F-BBA1-253A5E51C867}" destId="{3F80F0A5-4445-4E16-B583-AD0767DEE5F6}" srcOrd="0" destOrd="0" parTransId="{1550072F-621D-43B1-8FCA-66BC9DCFA230}" sibTransId="{076E238F-2C3A-4A2E-B3BF-ADE0C4838227}"/>
    <dgm:cxn modelId="{D2C5DE33-CFD2-4AF7-94AB-D39A22A3C103}" type="presOf" srcId="{EAF37A4C-28A9-42D4-A892-1E6E04C7AD76}" destId="{40A48AF3-FC2B-48FB-BC63-C865676E7F25}" srcOrd="0" destOrd="0" presId="urn:microsoft.com/office/officeart/2008/layout/VerticalCurvedList"/>
    <dgm:cxn modelId="{4DD85490-3C5B-492F-BF5C-B51FB38C9791}" type="presOf" srcId="{287AFBBE-5B5C-44F2-B15C-C2FB12587D89}" destId="{DD2B64DF-737B-4E76-AF9E-41777BA25EA4}" srcOrd="0" destOrd="1" presId="urn:microsoft.com/office/officeart/2008/layout/VerticalCurvedList"/>
    <dgm:cxn modelId="{F6A82300-C415-4823-BD9E-5FD8D8D34D23}" srcId="{EAF37A4C-28A9-42D4-A892-1E6E04C7AD76}" destId="{C2285BBE-9BFA-4A3F-BBA1-253A5E51C867}" srcOrd="3" destOrd="0" parTransId="{70B5745D-62B2-487D-B2C8-6ADEC35B562B}" sibTransId="{346112F7-F737-4F28-9B6C-8A0D5F604EB4}"/>
    <dgm:cxn modelId="{49F3DB94-E3C4-4A07-B7F8-4773A8BE5212}" srcId="{F7328515-C8DC-4E53-8650-008A29AE1F2B}" destId="{7748C67C-F4A9-491E-8835-75C2BD27539E}" srcOrd="0" destOrd="0" parTransId="{7D8D46FD-DD16-4669-93D2-B6F091BF1EA0}" sibTransId="{4E1EEE0A-0C08-4850-BBE9-4E14CD6C7F9B}"/>
    <dgm:cxn modelId="{D9FB86C3-F370-4BCE-AC2A-A2518367E3F8}" type="presOf" srcId="{099EDAAD-6B4C-40A0-AEEE-0B59DE932DAF}" destId="{6ED2A43A-08E6-4D49-B2A5-72F9AF0F0821}" srcOrd="0" destOrd="0" presId="urn:microsoft.com/office/officeart/2008/layout/VerticalCurvedList"/>
    <dgm:cxn modelId="{69FDDC70-2A55-4112-BA21-AF73E2B9FD26}" type="presOf" srcId="{A094E914-15B0-4344-B262-E52BFD76F2FC}" destId="{7384B658-4171-4C49-A36E-0A389956F1DD}" srcOrd="0" destOrd="0" presId="urn:microsoft.com/office/officeart/2008/layout/VerticalCurvedList"/>
    <dgm:cxn modelId="{A5583CF5-4B7A-4E47-8E4C-4968811354EE}" type="presOf" srcId="{1BC0247D-8186-4DB4-B6B3-BF2823247BAA}" destId="{6ED2A43A-08E6-4D49-B2A5-72F9AF0F0821}" srcOrd="0" destOrd="1" presId="urn:microsoft.com/office/officeart/2008/layout/VerticalCurvedList"/>
    <dgm:cxn modelId="{5329356E-4DF8-4228-9A3B-313029EAA5D0}" srcId="{099EDAAD-6B4C-40A0-AEEE-0B59DE932DAF}" destId="{1BC0247D-8186-4DB4-B6B3-BF2823247BAA}" srcOrd="0" destOrd="0" parTransId="{643F78BE-C8D6-4CB4-AAAF-E009F3115C73}" sibTransId="{EBDF5515-B340-406A-8FB0-E0E3EAC2CB68}"/>
    <dgm:cxn modelId="{BB8A06A1-FEE2-436A-9663-DAD6BA9D51D1}" type="presOf" srcId="{F7328515-C8DC-4E53-8650-008A29AE1F2B}" destId="{728890BC-8E3C-4E32-B7BA-63EA3AF1B799}" srcOrd="0" destOrd="0" presId="urn:microsoft.com/office/officeart/2008/layout/VerticalCurvedList"/>
    <dgm:cxn modelId="{BD13A572-03CD-48A3-BCC4-4E3B4E77E9FC}" type="presOf" srcId="{C2285BBE-9BFA-4A3F-BBA1-253A5E51C867}" destId="{D49F342B-E1AE-4426-8E3A-42AB22B47D03}" srcOrd="0" destOrd="0" presId="urn:microsoft.com/office/officeart/2008/layout/VerticalCurvedList"/>
    <dgm:cxn modelId="{662B04A1-9B3B-4605-93A7-9B12E936822F}" type="presOf" srcId="{3F80F0A5-4445-4E16-B583-AD0767DEE5F6}" destId="{D49F342B-E1AE-4426-8E3A-42AB22B47D03}" srcOrd="0" destOrd="1" presId="urn:microsoft.com/office/officeart/2008/layout/VerticalCurvedList"/>
    <dgm:cxn modelId="{14A651F5-9900-46BA-AD4F-79CD0A7172C5}" srcId="{EAF37A4C-28A9-42D4-A892-1E6E04C7AD76}" destId="{099EDAAD-6B4C-40A0-AEEE-0B59DE932DAF}" srcOrd="1" destOrd="0" parTransId="{F3B5B0FB-76AB-4E6F-A47F-D306F057CE19}" sibTransId="{F9B1F26C-C52E-41B8-B8A6-FFBAE264BEC9}"/>
    <dgm:cxn modelId="{1BEA03AE-ADB4-4205-82DC-734FC8458447}" srcId="{EAF37A4C-28A9-42D4-A892-1E6E04C7AD76}" destId="{0E628BEF-B564-45CF-A196-56211BBC3B3A}" srcOrd="0" destOrd="0" parTransId="{38055E4A-97F2-4413-8F59-04728A2277A3}" sibTransId="{89DAB5E0-3996-4110-8162-5E5216D24B1C}"/>
    <dgm:cxn modelId="{FECB6E06-E4A1-4EB2-8457-19A186C2DBCB}" type="presOf" srcId="{7748C67C-F4A9-491E-8835-75C2BD27539E}" destId="{728890BC-8E3C-4E32-B7BA-63EA3AF1B799}" srcOrd="0" destOrd="1" presId="urn:microsoft.com/office/officeart/2008/layout/VerticalCurvedList"/>
    <dgm:cxn modelId="{D26DA38F-D974-4315-9F0E-EDB457CFB896}" srcId="{EAF37A4C-28A9-42D4-A892-1E6E04C7AD76}" destId="{F7328515-C8DC-4E53-8650-008A29AE1F2B}" srcOrd="2" destOrd="0" parTransId="{6E123BCD-CE97-4937-AAD3-BF4E7F2529A5}" sibTransId="{CE3E6708-8919-4B34-8413-9FBDA4DE26A4}"/>
    <dgm:cxn modelId="{A29C99C8-23DE-4774-84A7-EEE48A6BF434}" srcId="{0E628BEF-B564-45CF-A196-56211BBC3B3A}" destId="{287AFBBE-5B5C-44F2-B15C-C2FB12587D89}" srcOrd="0" destOrd="0" parTransId="{462396CD-DA1E-4966-86D0-40C9FCEAF309}" sibTransId="{A094E914-15B0-4344-B262-E52BFD76F2FC}"/>
    <dgm:cxn modelId="{5B364C72-4250-43E5-8A1F-F72244D1D487}" type="presParOf" srcId="{40A48AF3-FC2B-48FB-BC63-C865676E7F25}" destId="{A8B74F70-25AA-4226-B89B-5CCCB9499C1F}" srcOrd="0" destOrd="0" presId="urn:microsoft.com/office/officeart/2008/layout/VerticalCurvedList"/>
    <dgm:cxn modelId="{BCFBAB5E-D027-4961-B772-25B0F9E70118}" type="presParOf" srcId="{A8B74F70-25AA-4226-B89B-5CCCB9499C1F}" destId="{274DD50E-26E4-482D-BAA0-7D224E06BD46}" srcOrd="0" destOrd="0" presId="urn:microsoft.com/office/officeart/2008/layout/VerticalCurvedList"/>
    <dgm:cxn modelId="{BDD94B9E-327C-467E-8E2D-FEF1CD8F7924}" type="presParOf" srcId="{274DD50E-26E4-482D-BAA0-7D224E06BD46}" destId="{BBAB5D31-7764-43F5-B41F-4E3B32B5BB12}" srcOrd="0" destOrd="0" presId="urn:microsoft.com/office/officeart/2008/layout/VerticalCurvedList"/>
    <dgm:cxn modelId="{8925C543-B4DE-4777-9ACF-131118816431}" type="presParOf" srcId="{274DD50E-26E4-482D-BAA0-7D224E06BD46}" destId="{7384B658-4171-4C49-A36E-0A389956F1DD}" srcOrd="1" destOrd="0" presId="urn:microsoft.com/office/officeart/2008/layout/VerticalCurvedList"/>
    <dgm:cxn modelId="{8A61826C-787F-45C2-8DFC-A835B2D5C580}" type="presParOf" srcId="{274DD50E-26E4-482D-BAA0-7D224E06BD46}" destId="{448EF64C-6AC6-4FC6-BADC-76F3998F2A5A}" srcOrd="2" destOrd="0" presId="urn:microsoft.com/office/officeart/2008/layout/VerticalCurvedList"/>
    <dgm:cxn modelId="{6E4A4738-A5D4-4F91-A937-0ACA5C3617A9}" type="presParOf" srcId="{274DD50E-26E4-482D-BAA0-7D224E06BD46}" destId="{D6694D2B-EC7B-46C7-9F8B-7728EF2E6FBA}" srcOrd="3" destOrd="0" presId="urn:microsoft.com/office/officeart/2008/layout/VerticalCurvedList"/>
    <dgm:cxn modelId="{EA33E037-BAF0-4BE8-B4B5-37EA0D864D15}" type="presParOf" srcId="{A8B74F70-25AA-4226-B89B-5CCCB9499C1F}" destId="{DD2B64DF-737B-4E76-AF9E-41777BA25EA4}" srcOrd="1" destOrd="0" presId="urn:microsoft.com/office/officeart/2008/layout/VerticalCurvedList"/>
    <dgm:cxn modelId="{C50A932D-8050-4ADB-8143-D56706C5B611}" type="presParOf" srcId="{A8B74F70-25AA-4226-B89B-5CCCB9499C1F}" destId="{2888BB35-9444-4B7E-A939-99FD6560B4F0}" srcOrd="2" destOrd="0" presId="urn:microsoft.com/office/officeart/2008/layout/VerticalCurvedList"/>
    <dgm:cxn modelId="{0BEB3F52-4329-44CB-9634-584FB889E881}" type="presParOf" srcId="{2888BB35-9444-4B7E-A939-99FD6560B4F0}" destId="{148D810F-5672-43F6-A568-44D0F34FC200}" srcOrd="0" destOrd="0" presId="urn:microsoft.com/office/officeart/2008/layout/VerticalCurvedList"/>
    <dgm:cxn modelId="{B5CDBBDF-2C87-4673-AE35-2C706766920F}" type="presParOf" srcId="{A8B74F70-25AA-4226-B89B-5CCCB9499C1F}" destId="{6ED2A43A-08E6-4D49-B2A5-72F9AF0F0821}" srcOrd="3" destOrd="0" presId="urn:microsoft.com/office/officeart/2008/layout/VerticalCurvedList"/>
    <dgm:cxn modelId="{041C77BD-3DAA-4586-AFE5-7CB248A0AAE6}" type="presParOf" srcId="{A8B74F70-25AA-4226-B89B-5CCCB9499C1F}" destId="{D60A03AC-E1B5-4C98-8AAC-AC5255BEE7C1}" srcOrd="4" destOrd="0" presId="urn:microsoft.com/office/officeart/2008/layout/VerticalCurvedList"/>
    <dgm:cxn modelId="{946BD4FE-C769-4D6E-BAFD-DDFA3DF2D759}" type="presParOf" srcId="{D60A03AC-E1B5-4C98-8AAC-AC5255BEE7C1}" destId="{A86C9ED1-C582-4AB8-8386-3F4CBC32BC6B}" srcOrd="0" destOrd="0" presId="urn:microsoft.com/office/officeart/2008/layout/VerticalCurvedList"/>
    <dgm:cxn modelId="{6F21427E-1844-48E8-B58D-BAE62CA5D8D8}" type="presParOf" srcId="{A8B74F70-25AA-4226-B89B-5CCCB9499C1F}" destId="{728890BC-8E3C-4E32-B7BA-63EA3AF1B799}" srcOrd="5" destOrd="0" presId="urn:microsoft.com/office/officeart/2008/layout/VerticalCurvedList"/>
    <dgm:cxn modelId="{FEF3C9CC-6AF7-4F5A-AC1C-84D35C4C4344}" type="presParOf" srcId="{A8B74F70-25AA-4226-B89B-5CCCB9499C1F}" destId="{06374A98-B7B0-49DA-B6FD-27586D9AB985}" srcOrd="6" destOrd="0" presId="urn:microsoft.com/office/officeart/2008/layout/VerticalCurvedList"/>
    <dgm:cxn modelId="{A841C0DD-82BC-4B77-9C66-733F64FE6997}" type="presParOf" srcId="{06374A98-B7B0-49DA-B6FD-27586D9AB985}" destId="{3B16E2F5-D5FF-44A3-879C-6F0224FF4353}" srcOrd="0" destOrd="0" presId="urn:microsoft.com/office/officeart/2008/layout/VerticalCurvedList"/>
    <dgm:cxn modelId="{D804058D-595E-449B-91CC-8F2B2D5C6449}" type="presParOf" srcId="{A8B74F70-25AA-4226-B89B-5CCCB9499C1F}" destId="{D49F342B-E1AE-4426-8E3A-42AB22B47D03}" srcOrd="7" destOrd="0" presId="urn:microsoft.com/office/officeart/2008/layout/VerticalCurvedList"/>
    <dgm:cxn modelId="{AF21E6D2-329A-4A71-9BDB-BF3A3DDCDFB0}" type="presParOf" srcId="{A8B74F70-25AA-4226-B89B-5CCCB9499C1F}" destId="{8BC74F43-0C50-4904-A2A1-BE5E867231D6}" srcOrd="8" destOrd="0" presId="urn:microsoft.com/office/officeart/2008/layout/VerticalCurvedList"/>
    <dgm:cxn modelId="{9A63EC2B-24DE-4B29-B325-CE25565007C7}" type="presParOf" srcId="{8BC74F43-0C50-4904-A2A1-BE5E867231D6}" destId="{DCF34143-28A1-436D-8628-FFE245DF8B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D421B-AE5D-4E22-9137-74B90B99EF4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</dgm:pt>
    <dgm:pt modelId="{FAFF9D69-A7B5-479A-8B6A-073F00CB474D}">
      <dgm:prSet phldrT="[Text]" custT="1"/>
      <dgm:spPr/>
      <dgm:t>
        <a:bodyPr/>
        <a:lstStyle/>
        <a:p>
          <a:pPr>
            <a:buClr>
              <a:schemeClr val="tx1">
                <a:lumMod val="60000"/>
                <a:lumOff val="40000"/>
              </a:schemeClr>
            </a:buClr>
            <a:buSzTx/>
            <a:buFont typeface="Arial" panose="020B0604020202020204" pitchFamily="34" charset="0"/>
            <a:buNone/>
          </a:pPr>
          <a:r>
            <a:rPr kumimoji="0" lang="en-US" sz="2400" b="1" i="0" u="none" strike="noStrike" cap="none" spc="0" normalizeH="0" baseline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Bring</a:t>
          </a:r>
          <a:r>
            <a:rPr kumimoji="0" lang="en-US" sz="2400" b="1" i="0" u="none" strike="noStrike" cap="none" spc="0" normalizeH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 Your Own License to PaaS</a:t>
          </a:r>
          <a:endParaRPr lang="en-US" altLang="ja-JP" sz="2400" dirty="0"/>
        </a:p>
      </dgm:t>
    </dgm:pt>
    <dgm:pt modelId="{44E9FE80-2301-42FD-B85A-D404438382AB}" type="parTrans" cxnId="{5B856ED6-EB2C-4FB0-92F2-C9299A0DFF6F}">
      <dgm:prSet/>
      <dgm:spPr/>
      <dgm:t>
        <a:bodyPr/>
        <a:lstStyle/>
        <a:p>
          <a:endParaRPr lang="en-US" altLang="ja-JP"/>
        </a:p>
      </dgm:t>
    </dgm:pt>
    <dgm:pt modelId="{E0589B22-8616-473E-9103-54D5330BDB6F}" type="sibTrans" cxnId="{5B856ED6-EB2C-4FB0-92F2-C9299A0DFF6F}">
      <dgm:prSet/>
      <dgm:spPr/>
      <dgm:t>
        <a:bodyPr/>
        <a:lstStyle/>
        <a:p>
          <a:endParaRPr lang="en-US" altLang="ja-JP"/>
        </a:p>
      </dgm:t>
    </dgm:pt>
    <dgm:pt modelId="{63954041-54FB-4676-8B28-DF7E060ACF0A}">
      <dgm:prSet phldrT="[Text]" custT="1"/>
      <dgm:spPr/>
      <dgm:t>
        <a:bodyPr/>
        <a:lstStyle/>
        <a:p>
          <a:pPr>
            <a:buClr>
              <a:schemeClr val="tx1">
                <a:lumMod val="60000"/>
                <a:lumOff val="40000"/>
              </a:schemeClr>
            </a:buClr>
            <a:buSzTx/>
            <a:buFont typeface="Arial" panose="020B0604020202020204" pitchFamily="34" charset="0"/>
            <a:buNone/>
          </a:pPr>
          <a:r>
            <a:rPr kumimoji="0" lang="en-US" sz="2400" b="1" i="0" u="none" strike="noStrike" cap="none" spc="0" normalizeH="0" baseline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Universal</a:t>
          </a:r>
          <a:r>
            <a:rPr kumimoji="0" lang="en-US" sz="2400" b="1" i="0" u="none" strike="noStrike" cap="none" spc="0" normalizeH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 Credits</a:t>
          </a:r>
          <a:endParaRPr lang="en-US" altLang="ja-JP" sz="2400" dirty="0"/>
        </a:p>
      </dgm:t>
    </dgm:pt>
    <dgm:pt modelId="{B2B99ED0-999D-41CC-8BF8-E11D00BA9FCE}" type="parTrans" cxnId="{0806A219-D7B5-4703-85F5-960D05E23E9E}">
      <dgm:prSet/>
      <dgm:spPr/>
      <dgm:t>
        <a:bodyPr/>
        <a:lstStyle/>
        <a:p>
          <a:endParaRPr lang="en-US" altLang="ja-JP"/>
        </a:p>
      </dgm:t>
    </dgm:pt>
    <dgm:pt modelId="{20C47276-CDAC-43EE-926F-10574F250CDB}" type="sibTrans" cxnId="{0806A219-D7B5-4703-85F5-960D05E23E9E}">
      <dgm:prSet/>
      <dgm:spPr/>
      <dgm:t>
        <a:bodyPr/>
        <a:lstStyle/>
        <a:p>
          <a:endParaRPr lang="en-US" altLang="ja-JP"/>
        </a:p>
      </dgm:t>
    </dgm:pt>
    <dgm:pt modelId="{EDB16CF5-A07F-4B8F-B317-89C4C7C0E2F0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ja-JP" altLang="en-US">
              <a:latin typeface="+mj-lt"/>
              <a:ea typeface="Meiryo UI" panose="020B0604030504040204" pitchFamily="50" charset="-128"/>
            </a:rPr>
            <a:t>オラクルのお客様は、ご購入済みの</a:t>
          </a:r>
          <a:r>
            <a:rPr lang="ja-JP" altLang="en-US" b="1">
              <a:latin typeface="+mj-lt"/>
              <a:ea typeface="Meiryo UI" panose="020B0604030504040204" pitchFamily="50" charset="-128"/>
            </a:rPr>
            <a:t>オンプレミスのライセンス</a:t>
          </a:r>
          <a:r>
            <a:rPr lang="ja-JP" altLang="en-US">
              <a:latin typeface="+mj-lt"/>
              <a:ea typeface="Meiryo UI" panose="020B0604030504040204" pitchFamily="50" charset="-128"/>
            </a:rPr>
            <a:t>を「</a:t>
          </a:r>
          <a:r>
            <a:rPr lang="en-US" altLang="ja-JP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>
              <a:latin typeface="+mj-lt"/>
              <a:ea typeface="Meiryo UI" panose="020B0604030504040204" pitchFamily="50" charset="-128"/>
            </a:rPr>
            <a:t> </a:t>
          </a:r>
          <a:r>
            <a:rPr lang="en-US" altLang="ja-JP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>
              <a:latin typeface="+mj-lt"/>
              <a:ea typeface="Meiryo UI" panose="020B0604030504040204" pitchFamily="50" charset="-128"/>
            </a:rPr>
            <a:t>」で活用できます。</a:t>
          </a:r>
          <a:endParaRPr lang="en-US" altLang="ja-JP" dirty="0"/>
        </a:p>
      </dgm:t>
    </dgm:pt>
    <dgm:pt modelId="{567FDD91-EE8A-4E19-8FA3-6C3B2765A2AD}" type="parTrans" cxnId="{94A73A06-F90F-4177-933A-730D17059302}">
      <dgm:prSet/>
      <dgm:spPr/>
      <dgm:t>
        <a:bodyPr/>
        <a:lstStyle/>
        <a:p>
          <a:endParaRPr lang="en-US" altLang="ja-JP"/>
        </a:p>
      </dgm:t>
    </dgm:pt>
    <dgm:pt modelId="{5BA9276A-6AA4-4F1C-99F3-FBD12AE6BEBA}" type="sibTrans" cxnId="{94A73A06-F90F-4177-933A-730D17059302}">
      <dgm:prSet/>
      <dgm:spPr/>
      <dgm:t>
        <a:bodyPr/>
        <a:lstStyle/>
        <a:p>
          <a:endParaRPr lang="en-US" altLang="ja-JP"/>
        </a:p>
      </dgm:t>
    </dgm:pt>
    <dgm:pt modelId="{4E5320CD-8D9A-4C83-959B-25143C8C1665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ja-JP" altLang="en-US">
              <a:latin typeface="+mj-lt"/>
              <a:ea typeface="Meiryo UI" panose="020B0604030504040204" pitchFamily="50" charset="-128"/>
            </a:rPr>
            <a:t>「</a:t>
          </a:r>
          <a:r>
            <a:rPr lang="ja-JP" altLang="en-US" b="1">
              <a:latin typeface="+mj-lt"/>
              <a:ea typeface="Meiryo UI" panose="020B0604030504040204" pitchFamily="50" charset="-128"/>
            </a:rPr>
            <a:t>オンプレミス</a:t>
          </a:r>
          <a:r>
            <a:rPr lang="ja-JP" altLang="en-US">
              <a:latin typeface="+mj-lt"/>
              <a:ea typeface="Meiryo UI" panose="020B0604030504040204" pitchFamily="50" charset="-128"/>
            </a:rPr>
            <a:t>」、「</a:t>
          </a:r>
          <a:r>
            <a:rPr lang="en-US" b="1">
              <a:latin typeface="+mj-lt"/>
              <a:ea typeface="Meiryo UI" panose="020B0604030504040204" pitchFamily="50" charset="-128"/>
            </a:rPr>
            <a:t>Oracle Public Cloud</a:t>
          </a:r>
          <a:r>
            <a:rPr lang="ja-JP" altLang="en-US">
              <a:latin typeface="+mj-lt"/>
              <a:ea typeface="Meiryo UI" panose="020B0604030504040204" pitchFamily="50" charset="-128"/>
            </a:rPr>
            <a:t>」、および「</a:t>
          </a:r>
          <a:r>
            <a:rPr lang="en-US" b="1">
              <a:latin typeface="+mj-lt"/>
              <a:ea typeface="Meiryo UI" panose="020B0604030504040204" pitchFamily="50" charset="-128"/>
            </a:rPr>
            <a:t>Cloud at Customer</a:t>
          </a:r>
          <a:r>
            <a:rPr lang="ja-JP" altLang="en-US">
              <a:latin typeface="+mj-lt"/>
              <a:ea typeface="Meiryo UI" panose="020B0604030504040204" pitchFamily="50" charset="-128"/>
            </a:rPr>
            <a:t>」でライセンスを有効活用できます。</a:t>
          </a:r>
          <a:endParaRPr lang="en-US" altLang="ja-JP" dirty="0"/>
        </a:p>
      </dgm:t>
    </dgm:pt>
    <dgm:pt modelId="{93A13B25-5505-443E-A51A-D20320842680}" type="parTrans" cxnId="{CE8C5A26-D1BD-4102-9629-E2B7DFFFAB80}">
      <dgm:prSet/>
      <dgm:spPr/>
      <dgm:t>
        <a:bodyPr/>
        <a:lstStyle/>
        <a:p>
          <a:endParaRPr lang="en-US" altLang="ja-JP"/>
        </a:p>
      </dgm:t>
    </dgm:pt>
    <dgm:pt modelId="{8AEC7689-8669-4D93-AE96-C8CFE53F0BAF}" type="sibTrans" cxnId="{CE8C5A26-D1BD-4102-9629-E2B7DFFFAB80}">
      <dgm:prSet/>
      <dgm:spPr/>
      <dgm:t>
        <a:bodyPr/>
        <a:lstStyle/>
        <a:p>
          <a:endParaRPr lang="en-US" altLang="ja-JP"/>
        </a:p>
      </dgm:t>
    </dgm:pt>
    <dgm:pt modelId="{288E66C2-E12E-48D1-9521-78B494BADE49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en-US" altLang="ja-JP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>
              <a:latin typeface="+mj-lt"/>
              <a:ea typeface="Meiryo UI" panose="020B0604030504040204" pitchFamily="50" charset="-128"/>
            </a:rPr>
            <a:t> </a:t>
          </a:r>
          <a:r>
            <a:rPr lang="en-US" altLang="ja-JP">
              <a:latin typeface="+mj-lt"/>
              <a:ea typeface="Meiryo UI" panose="020B0604030504040204" pitchFamily="50" charset="-128"/>
            </a:rPr>
            <a:t>Cloud</a:t>
          </a:r>
          <a:r>
            <a:rPr lang="ja-JP" altLang="en-US">
              <a:latin typeface="+mj-lt"/>
              <a:ea typeface="Meiryo UI" panose="020B0604030504040204" pitchFamily="50" charset="-128"/>
            </a:rPr>
            <a:t>上で</a:t>
          </a:r>
          <a:r>
            <a:rPr lang="en-US" altLang="ja-JP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>
              <a:latin typeface="+mj-lt"/>
              <a:ea typeface="Meiryo UI" panose="020B0604030504040204" pitchFamily="50" charset="-128"/>
            </a:rPr>
            <a:t>を利用するための</a:t>
          </a:r>
          <a:r>
            <a:rPr lang="en-US" altLang="ja-JP">
              <a:latin typeface="+mj-lt"/>
              <a:ea typeface="Meiryo UI" panose="020B0604030504040204" pitchFamily="50" charset="-128"/>
            </a:rPr>
            <a:t>TCO</a:t>
          </a:r>
          <a:r>
            <a:rPr lang="ja-JP" altLang="en-US">
              <a:latin typeface="+mj-lt"/>
              <a:ea typeface="Meiryo UI" panose="020B0604030504040204" pitchFamily="50" charset="-128"/>
            </a:rPr>
            <a:t>を大幅に削減できます。</a:t>
          </a:r>
          <a:endParaRPr lang="en-US" altLang="ja-JP" dirty="0"/>
        </a:p>
      </dgm:t>
    </dgm:pt>
    <dgm:pt modelId="{B6FF92B5-5EBB-400C-935C-82BE67DC4BC2}" type="parTrans" cxnId="{76222D67-158E-46BE-887F-7129964A003A}">
      <dgm:prSet/>
      <dgm:spPr/>
      <dgm:t>
        <a:bodyPr/>
        <a:lstStyle/>
        <a:p>
          <a:endParaRPr lang="en-US" altLang="ja-JP"/>
        </a:p>
      </dgm:t>
    </dgm:pt>
    <dgm:pt modelId="{7961AB47-1A22-4F48-94C3-FD8BF1B0FA96}" type="sibTrans" cxnId="{76222D67-158E-46BE-887F-7129964A003A}">
      <dgm:prSet/>
      <dgm:spPr/>
      <dgm:t>
        <a:bodyPr/>
        <a:lstStyle/>
        <a:p>
          <a:endParaRPr lang="en-US" altLang="ja-JP"/>
        </a:p>
      </dgm:t>
    </dgm:pt>
    <dgm:pt modelId="{1C2A43A4-0432-49B8-B9FF-42D4DB12D86A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ja-JP" altLang="en-US" dirty="0">
              <a:latin typeface="+mj-lt"/>
              <a:ea typeface="Meiryo UI" panose="020B0604030504040204" pitchFamily="50" charset="-128"/>
            </a:rPr>
            <a:t>クラウドサービスを購入・利用するための、最も柔軟なモデルを提供します。</a:t>
          </a:r>
          <a:endParaRPr lang="en-US" altLang="ja-JP" dirty="0"/>
        </a:p>
      </dgm:t>
    </dgm:pt>
    <dgm:pt modelId="{65DC4114-A9B1-4991-BA4F-6F0F43DF4AE0}" type="parTrans" cxnId="{CF858200-6B93-4507-BCEE-E20E43E8D3C3}">
      <dgm:prSet/>
      <dgm:spPr/>
      <dgm:t>
        <a:bodyPr/>
        <a:lstStyle/>
        <a:p>
          <a:endParaRPr lang="en-US" altLang="ja-JP"/>
        </a:p>
      </dgm:t>
    </dgm:pt>
    <dgm:pt modelId="{19D4B3C1-4750-4D5D-8C5D-BB9C1474EB71}" type="sibTrans" cxnId="{CF858200-6B93-4507-BCEE-E20E43E8D3C3}">
      <dgm:prSet/>
      <dgm:spPr/>
      <dgm:t>
        <a:bodyPr/>
        <a:lstStyle/>
        <a:p>
          <a:endParaRPr lang="en-US" altLang="ja-JP"/>
        </a:p>
      </dgm:t>
    </dgm:pt>
    <dgm:pt modelId="{9C045DEA-5AA1-4BD0-8C47-63A2B68176D9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ja-JP" altLang="en-US" dirty="0">
              <a:latin typeface="+mj-lt"/>
              <a:ea typeface="Meiryo UI" panose="020B0604030504040204" pitchFamily="50" charset="-128"/>
            </a:rPr>
            <a:t>シンプルな契約を</a:t>
          </a:r>
          <a:r>
            <a:rPr lang="en-US" altLang="ja-JP" dirty="0">
              <a:latin typeface="+mj-lt"/>
              <a:ea typeface="Meiryo UI" panose="020B0604030504040204" pitchFamily="50" charset="-128"/>
            </a:rPr>
            <a:t>1</a:t>
          </a:r>
          <a:r>
            <a:rPr lang="ja-JP" altLang="en-US" dirty="0">
              <a:latin typeface="+mj-lt"/>
              <a:ea typeface="Meiryo UI" panose="020B0604030504040204" pitchFamily="50" charset="-128"/>
            </a:rPr>
            <a:t>つで、今後の新サービスも含めて</a:t>
          </a:r>
          <a:r>
            <a:rPr lang="en-US" altLang="ja-JP" b="1" dirty="0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 b="1" dirty="0">
              <a:latin typeface="+mj-lt"/>
              <a:ea typeface="Meiryo UI" panose="020B0604030504040204" pitchFamily="50" charset="-128"/>
            </a:rPr>
            <a:t>および</a:t>
          </a:r>
          <a:r>
            <a:rPr lang="en-US" altLang="ja-JP" b="1" dirty="0">
              <a:latin typeface="+mj-lt"/>
              <a:ea typeface="Meiryo UI" panose="020B0604030504040204" pitchFamily="50" charset="-128"/>
            </a:rPr>
            <a:t>IaaS</a:t>
          </a:r>
          <a:r>
            <a:rPr lang="ja-JP" altLang="en-US" b="1" dirty="0">
              <a:latin typeface="+mj-lt"/>
              <a:ea typeface="Meiryo UI" panose="020B0604030504040204" pitchFamily="50" charset="-128"/>
            </a:rPr>
            <a:t>のあらゆるサービスを利用</a:t>
          </a:r>
          <a:r>
            <a:rPr lang="ja-JP" altLang="en-US" dirty="0">
              <a:latin typeface="+mj-lt"/>
              <a:ea typeface="Meiryo UI" panose="020B0604030504040204" pitchFamily="50" charset="-128"/>
            </a:rPr>
            <a:t>できます。</a:t>
          </a:r>
          <a:endParaRPr lang="en-US" altLang="ja-JP" dirty="0"/>
        </a:p>
      </dgm:t>
    </dgm:pt>
    <dgm:pt modelId="{BDD65873-E570-427B-98FD-A5928FB64225}" type="parTrans" cxnId="{8340DD65-B879-4A5F-9D03-346915C39DFD}">
      <dgm:prSet/>
      <dgm:spPr/>
      <dgm:t>
        <a:bodyPr/>
        <a:lstStyle/>
        <a:p>
          <a:endParaRPr lang="en-US" altLang="ja-JP"/>
        </a:p>
      </dgm:t>
    </dgm:pt>
    <dgm:pt modelId="{AFECB7BD-848A-4E54-875E-664D0B58A9BA}" type="sibTrans" cxnId="{8340DD65-B879-4A5F-9D03-346915C39DFD}">
      <dgm:prSet/>
      <dgm:spPr/>
      <dgm:t>
        <a:bodyPr/>
        <a:lstStyle/>
        <a:p>
          <a:endParaRPr lang="en-US" altLang="ja-JP"/>
        </a:p>
      </dgm:t>
    </dgm:pt>
    <dgm:pt modelId="{0DCDADAC-781C-46C2-B945-74F0E0BB0AE0}">
      <dgm:prSet phldrT="[Text]"/>
      <dgm:spPr/>
      <dgm:t>
        <a:bodyPr/>
        <a:lstStyle/>
        <a:p>
          <a:pPr>
            <a:buFont typeface="Arial" charset="0"/>
            <a:buChar char="•"/>
          </a:pPr>
          <a:r>
            <a:rPr lang="ja-JP" altLang="en-US" dirty="0">
              <a:latin typeface="+mj-lt"/>
              <a:ea typeface="Meiryo UI" panose="020B0604030504040204" pitchFamily="50" charset="-128"/>
            </a:rPr>
            <a:t>利用する</a:t>
          </a:r>
          <a:r>
            <a:rPr lang="en-US" altLang="ja-JP" dirty="0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 dirty="0">
              <a:latin typeface="+mj-lt"/>
              <a:ea typeface="Meiryo UI" panose="020B0604030504040204" pitchFamily="50" charset="-128"/>
            </a:rPr>
            <a:t>や</a:t>
          </a:r>
          <a:r>
            <a:rPr lang="en-US" altLang="ja-JP" dirty="0">
              <a:latin typeface="+mj-lt"/>
              <a:ea typeface="Meiryo UI" panose="020B0604030504040204" pitchFamily="50" charset="-128"/>
            </a:rPr>
            <a:t>IaaS</a:t>
          </a:r>
          <a:r>
            <a:rPr lang="ja-JP" altLang="en-US" dirty="0">
              <a:latin typeface="+mj-lt"/>
              <a:ea typeface="Meiryo UI" panose="020B0604030504040204" pitchFamily="50" charset="-128"/>
            </a:rPr>
            <a:t>の</a:t>
          </a:r>
          <a:r>
            <a:rPr lang="ja-JP" altLang="en-US" b="1" dirty="0">
              <a:latin typeface="+mj-lt"/>
              <a:ea typeface="Meiryo UI" panose="020B0604030504040204" pitchFamily="50" charset="-128"/>
            </a:rPr>
            <a:t>サービスを自由に切り替える</a:t>
          </a:r>
          <a:r>
            <a:rPr lang="ja-JP" altLang="en-US" dirty="0">
              <a:latin typeface="+mj-lt"/>
              <a:ea typeface="Meiryo UI" panose="020B0604030504040204" pitchFamily="50" charset="-128"/>
            </a:rPr>
            <a:t>ことができ、購入手続きが簡素化します。</a:t>
          </a:r>
          <a:endParaRPr lang="en-US" altLang="ja-JP" dirty="0"/>
        </a:p>
      </dgm:t>
    </dgm:pt>
    <dgm:pt modelId="{792EF232-F0C4-4BCB-94D4-867130019333}" type="parTrans" cxnId="{B6D919CB-6B7A-4976-A843-722B65F9A247}">
      <dgm:prSet/>
      <dgm:spPr/>
      <dgm:t>
        <a:bodyPr/>
        <a:lstStyle/>
        <a:p>
          <a:endParaRPr lang="en-US" altLang="ja-JP"/>
        </a:p>
      </dgm:t>
    </dgm:pt>
    <dgm:pt modelId="{727E1D8F-96ED-491F-8C35-7A4BD6BEC952}" type="sibTrans" cxnId="{B6D919CB-6B7A-4976-A843-722B65F9A247}">
      <dgm:prSet/>
      <dgm:spPr/>
      <dgm:t>
        <a:bodyPr/>
        <a:lstStyle/>
        <a:p>
          <a:endParaRPr lang="en-US" altLang="ja-JP"/>
        </a:p>
      </dgm:t>
    </dgm:pt>
    <dgm:pt modelId="{B2B0AFFE-E50F-4412-9924-B8360FE6AD25}" type="pres">
      <dgm:prSet presAssocID="{665D421B-AE5D-4E22-9137-74B90B99EF4D}" presName="linear" presStyleCnt="0">
        <dgm:presLayoutVars>
          <dgm:dir/>
          <dgm:animLvl val="lvl"/>
          <dgm:resizeHandles val="exact"/>
        </dgm:presLayoutVars>
      </dgm:prSet>
      <dgm:spPr/>
    </dgm:pt>
    <dgm:pt modelId="{9B4E256C-9698-4191-8214-0339AA8D9ADC}" type="pres">
      <dgm:prSet presAssocID="{FAFF9D69-A7B5-479A-8B6A-073F00CB474D}" presName="parentLin" presStyleCnt="0"/>
      <dgm:spPr/>
    </dgm:pt>
    <dgm:pt modelId="{7875FB4F-A293-45CC-A7FA-068C69298840}" type="pres">
      <dgm:prSet presAssocID="{FAFF9D69-A7B5-479A-8B6A-073F00CB474D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ACD79B5C-033F-45BD-8B19-E6CE759BDCE5}" type="pres">
      <dgm:prSet presAssocID="{FAFF9D69-A7B5-479A-8B6A-073F00CB47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17E1A6-C417-4A71-80CD-137A4A697B27}" type="pres">
      <dgm:prSet presAssocID="{FAFF9D69-A7B5-479A-8B6A-073F00CB474D}" presName="negativeSpace" presStyleCnt="0"/>
      <dgm:spPr/>
    </dgm:pt>
    <dgm:pt modelId="{3404E7F8-85EA-4900-A6AE-CE531F639F45}" type="pres">
      <dgm:prSet presAssocID="{FAFF9D69-A7B5-479A-8B6A-073F00CB474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227D1B-854F-45AD-A09D-87540FF19757}" type="pres">
      <dgm:prSet presAssocID="{E0589B22-8616-473E-9103-54D5330BDB6F}" presName="spaceBetweenRectangles" presStyleCnt="0"/>
      <dgm:spPr/>
    </dgm:pt>
    <dgm:pt modelId="{F72AAAED-26E3-4AA4-9559-D9BDBED37B8B}" type="pres">
      <dgm:prSet presAssocID="{63954041-54FB-4676-8B28-DF7E060ACF0A}" presName="parentLin" presStyleCnt="0"/>
      <dgm:spPr/>
    </dgm:pt>
    <dgm:pt modelId="{A7D5E45B-D6B8-4666-8554-71EA9F6B2F4C}" type="pres">
      <dgm:prSet presAssocID="{63954041-54FB-4676-8B28-DF7E060ACF0A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9AD48732-6B13-44E5-ACCB-F3610BCC91CE}" type="pres">
      <dgm:prSet presAssocID="{63954041-54FB-4676-8B28-DF7E060ACF0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3B30BE-1151-456D-A059-9C9C557DF617}" type="pres">
      <dgm:prSet presAssocID="{63954041-54FB-4676-8B28-DF7E060ACF0A}" presName="negativeSpace" presStyleCnt="0"/>
      <dgm:spPr/>
    </dgm:pt>
    <dgm:pt modelId="{3F25C136-4DBB-4395-B235-F0F9490D06E8}" type="pres">
      <dgm:prSet presAssocID="{63954041-54FB-4676-8B28-DF7E060ACF0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FB32F0-CDCD-44FF-AE72-090EA1539DF7}" type="presOf" srcId="{9C045DEA-5AA1-4BD0-8C47-63A2B68176D9}" destId="{3F25C136-4DBB-4395-B235-F0F9490D06E8}" srcOrd="0" destOrd="1" presId="urn:microsoft.com/office/officeart/2005/8/layout/list1"/>
    <dgm:cxn modelId="{18A245F2-C99E-4C5D-9080-1CA3859F6183}" type="presOf" srcId="{1C2A43A4-0432-49B8-B9FF-42D4DB12D86A}" destId="{3F25C136-4DBB-4395-B235-F0F9490D06E8}" srcOrd="0" destOrd="0" presId="urn:microsoft.com/office/officeart/2005/8/layout/list1"/>
    <dgm:cxn modelId="{127AC890-08DA-4091-B4F6-2B720ED6FA6A}" type="presOf" srcId="{63954041-54FB-4676-8B28-DF7E060ACF0A}" destId="{A7D5E45B-D6B8-4666-8554-71EA9F6B2F4C}" srcOrd="0" destOrd="0" presId="urn:microsoft.com/office/officeart/2005/8/layout/list1"/>
    <dgm:cxn modelId="{9FEC07AC-0C3D-478B-A5CC-8588BF657DE7}" type="presOf" srcId="{FAFF9D69-A7B5-479A-8B6A-073F00CB474D}" destId="{ACD79B5C-033F-45BD-8B19-E6CE759BDCE5}" srcOrd="1" destOrd="0" presId="urn:microsoft.com/office/officeart/2005/8/layout/list1"/>
    <dgm:cxn modelId="{BD53C548-51FB-4ABD-A04C-131ED8021C35}" type="presOf" srcId="{0DCDADAC-781C-46C2-B945-74F0E0BB0AE0}" destId="{3F25C136-4DBB-4395-B235-F0F9490D06E8}" srcOrd="0" destOrd="2" presId="urn:microsoft.com/office/officeart/2005/8/layout/list1"/>
    <dgm:cxn modelId="{E1984EE9-CBFB-46B9-B097-E70592DFC040}" type="presOf" srcId="{63954041-54FB-4676-8B28-DF7E060ACF0A}" destId="{9AD48732-6B13-44E5-ACCB-F3610BCC91CE}" srcOrd="1" destOrd="0" presId="urn:microsoft.com/office/officeart/2005/8/layout/list1"/>
    <dgm:cxn modelId="{EEF8B21A-7C5E-4537-B78C-973CFF0F0CAE}" type="presOf" srcId="{665D421B-AE5D-4E22-9137-74B90B99EF4D}" destId="{B2B0AFFE-E50F-4412-9924-B8360FE6AD25}" srcOrd="0" destOrd="0" presId="urn:microsoft.com/office/officeart/2005/8/layout/list1"/>
    <dgm:cxn modelId="{0806A219-D7B5-4703-85F5-960D05E23E9E}" srcId="{665D421B-AE5D-4E22-9137-74B90B99EF4D}" destId="{63954041-54FB-4676-8B28-DF7E060ACF0A}" srcOrd="1" destOrd="0" parTransId="{B2B99ED0-999D-41CC-8BF8-E11D00BA9FCE}" sibTransId="{20C47276-CDAC-43EE-926F-10574F250CDB}"/>
    <dgm:cxn modelId="{5B856ED6-EB2C-4FB0-92F2-C9299A0DFF6F}" srcId="{665D421B-AE5D-4E22-9137-74B90B99EF4D}" destId="{FAFF9D69-A7B5-479A-8B6A-073F00CB474D}" srcOrd="0" destOrd="0" parTransId="{44E9FE80-2301-42FD-B85A-D404438382AB}" sibTransId="{E0589B22-8616-473E-9103-54D5330BDB6F}"/>
    <dgm:cxn modelId="{3CD11D11-8D6F-4F0D-A70E-EA8B3E446F2C}" type="presOf" srcId="{4E5320CD-8D9A-4C83-959B-25143C8C1665}" destId="{3404E7F8-85EA-4900-A6AE-CE531F639F45}" srcOrd="0" destOrd="1" presId="urn:microsoft.com/office/officeart/2005/8/layout/list1"/>
    <dgm:cxn modelId="{0C836BBD-01B6-4804-8326-7D0D12283F4A}" type="presOf" srcId="{288E66C2-E12E-48D1-9521-78B494BADE49}" destId="{3404E7F8-85EA-4900-A6AE-CE531F639F45}" srcOrd="0" destOrd="2" presId="urn:microsoft.com/office/officeart/2005/8/layout/list1"/>
    <dgm:cxn modelId="{CE8C5A26-D1BD-4102-9629-E2B7DFFFAB80}" srcId="{FAFF9D69-A7B5-479A-8B6A-073F00CB474D}" destId="{4E5320CD-8D9A-4C83-959B-25143C8C1665}" srcOrd="1" destOrd="0" parTransId="{93A13B25-5505-443E-A51A-D20320842680}" sibTransId="{8AEC7689-8669-4D93-AE96-C8CFE53F0BAF}"/>
    <dgm:cxn modelId="{94C4EF7A-6BCF-4AD4-ABBF-190F51841398}" type="presOf" srcId="{EDB16CF5-A07F-4B8F-B317-89C4C7C0E2F0}" destId="{3404E7F8-85EA-4900-A6AE-CE531F639F45}" srcOrd="0" destOrd="0" presId="urn:microsoft.com/office/officeart/2005/8/layout/list1"/>
    <dgm:cxn modelId="{94A73A06-F90F-4177-933A-730D17059302}" srcId="{FAFF9D69-A7B5-479A-8B6A-073F00CB474D}" destId="{EDB16CF5-A07F-4B8F-B317-89C4C7C0E2F0}" srcOrd="0" destOrd="0" parTransId="{567FDD91-EE8A-4E19-8FA3-6C3B2765A2AD}" sibTransId="{5BA9276A-6AA4-4F1C-99F3-FBD12AE6BEBA}"/>
    <dgm:cxn modelId="{76222D67-158E-46BE-887F-7129964A003A}" srcId="{FAFF9D69-A7B5-479A-8B6A-073F00CB474D}" destId="{288E66C2-E12E-48D1-9521-78B494BADE49}" srcOrd="2" destOrd="0" parTransId="{B6FF92B5-5EBB-400C-935C-82BE67DC4BC2}" sibTransId="{7961AB47-1A22-4F48-94C3-FD8BF1B0FA96}"/>
    <dgm:cxn modelId="{8340DD65-B879-4A5F-9D03-346915C39DFD}" srcId="{63954041-54FB-4676-8B28-DF7E060ACF0A}" destId="{9C045DEA-5AA1-4BD0-8C47-63A2B68176D9}" srcOrd="1" destOrd="0" parTransId="{BDD65873-E570-427B-98FD-A5928FB64225}" sibTransId="{AFECB7BD-848A-4E54-875E-664D0B58A9BA}"/>
    <dgm:cxn modelId="{CF858200-6B93-4507-BCEE-E20E43E8D3C3}" srcId="{63954041-54FB-4676-8B28-DF7E060ACF0A}" destId="{1C2A43A4-0432-49B8-B9FF-42D4DB12D86A}" srcOrd="0" destOrd="0" parTransId="{65DC4114-A9B1-4991-BA4F-6F0F43DF4AE0}" sibTransId="{19D4B3C1-4750-4D5D-8C5D-BB9C1474EB71}"/>
    <dgm:cxn modelId="{B6D919CB-6B7A-4976-A843-722B65F9A247}" srcId="{63954041-54FB-4676-8B28-DF7E060ACF0A}" destId="{0DCDADAC-781C-46C2-B945-74F0E0BB0AE0}" srcOrd="2" destOrd="0" parTransId="{792EF232-F0C4-4BCB-94D4-867130019333}" sibTransId="{727E1D8F-96ED-491F-8C35-7A4BD6BEC952}"/>
    <dgm:cxn modelId="{0B240B89-A11F-4DD7-BD3C-B00817CF47A6}" type="presOf" srcId="{FAFF9D69-A7B5-479A-8B6A-073F00CB474D}" destId="{7875FB4F-A293-45CC-A7FA-068C69298840}" srcOrd="0" destOrd="0" presId="urn:microsoft.com/office/officeart/2005/8/layout/list1"/>
    <dgm:cxn modelId="{70D62901-6161-4553-85BF-5D2471139DA0}" type="presParOf" srcId="{B2B0AFFE-E50F-4412-9924-B8360FE6AD25}" destId="{9B4E256C-9698-4191-8214-0339AA8D9ADC}" srcOrd="0" destOrd="0" presId="urn:microsoft.com/office/officeart/2005/8/layout/list1"/>
    <dgm:cxn modelId="{F52E0A3F-ADC6-46C2-97FB-3B8499C81CBD}" type="presParOf" srcId="{9B4E256C-9698-4191-8214-0339AA8D9ADC}" destId="{7875FB4F-A293-45CC-A7FA-068C69298840}" srcOrd="0" destOrd="0" presId="urn:microsoft.com/office/officeart/2005/8/layout/list1"/>
    <dgm:cxn modelId="{EA3FDA17-7316-4E68-9CA2-C3103466E6CC}" type="presParOf" srcId="{9B4E256C-9698-4191-8214-0339AA8D9ADC}" destId="{ACD79B5C-033F-45BD-8B19-E6CE759BDCE5}" srcOrd="1" destOrd="0" presId="urn:microsoft.com/office/officeart/2005/8/layout/list1"/>
    <dgm:cxn modelId="{3471DFB7-0EAD-4594-BB6D-F5573E5E7824}" type="presParOf" srcId="{B2B0AFFE-E50F-4412-9924-B8360FE6AD25}" destId="{1617E1A6-C417-4A71-80CD-137A4A697B27}" srcOrd="1" destOrd="0" presId="urn:microsoft.com/office/officeart/2005/8/layout/list1"/>
    <dgm:cxn modelId="{3FBDFFD8-22EF-43E8-92AB-657C1678A94A}" type="presParOf" srcId="{B2B0AFFE-E50F-4412-9924-B8360FE6AD25}" destId="{3404E7F8-85EA-4900-A6AE-CE531F639F45}" srcOrd="2" destOrd="0" presId="urn:microsoft.com/office/officeart/2005/8/layout/list1"/>
    <dgm:cxn modelId="{7DFF525D-3A0F-44AE-B53F-AEF407C2AC63}" type="presParOf" srcId="{B2B0AFFE-E50F-4412-9924-B8360FE6AD25}" destId="{4A227D1B-854F-45AD-A09D-87540FF19757}" srcOrd="3" destOrd="0" presId="urn:microsoft.com/office/officeart/2005/8/layout/list1"/>
    <dgm:cxn modelId="{2A3936BE-5624-431F-943D-19FF5B55C5E1}" type="presParOf" srcId="{B2B0AFFE-E50F-4412-9924-B8360FE6AD25}" destId="{F72AAAED-26E3-4AA4-9559-D9BDBED37B8B}" srcOrd="4" destOrd="0" presId="urn:microsoft.com/office/officeart/2005/8/layout/list1"/>
    <dgm:cxn modelId="{6ABE9AA6-20FB-45A9-9A2D-D68BF63C4C0D}" type="presParOf" srcId="{F72AAAED-26E3-4AA4-9559-D9BDBED37B8B}" destId="{A7D5E45B-D6B8-4666-8554-71EA9F6B2F4C}" srcOrd="0" destOrd="0" presId="urn:microsoft.com/office/officeart/2005/8/layout/list1"/>
    <dgm:cxn modelId="{D5D19256-87E4-42F2-95FD-D38C51060E3A}" type="presParOf" srcId="{F72AAAED-26E3-4AA4-9559-D9BDBED37B8B}" destId="{9AD48732-6B13-44E5-ACCB-F3610BCC91CE}" srcOrd="1" destOrd="0" presId="urn:microsoft.com/office/officeart/2005/8/layout/list1"/>
    <dgm:cxn modelId="{11FF5372-E95F-433F-8EC5-A96BC49F824F}" type="presParOf" srcId="{B2B0AFFE-E50F-4412-9924-B8360FE6AD25}" destId="{293B30BE-1151-456D-A059-9C9C557DF617}" srcOrd="5" destOrd="0" presId="urn:microsoft.com/office/officeart/2005/8/layout/list1"/>
    <dgm:cxn modelId="{94FE7B4E-2CA5-4073-82F8-F1A535B53507}" type="presParOf" srcId="{B2B0AFFE-E50F-4412-9924-B8360FE6AD25}" destId="{3F25C136-4DBB-4395-B235-F0F9490D06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4B658-4171-4C49-A36E-0A389956F1DD}">
      <dsp:nvSpPr>
        <dsp:cNvPr id="0" name=""/>
        <dsp:cNvSpPr/>
      </dsp:nvSpPr>
      <dsp:spPr>
        <a:xfrm>
          <a:off x="-5247440" y="-808981"/>
          <a:ext cx="6289950" cy="628995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B64DF-737B-4E76-AF9E-41777BA25EA4}">
      <dsp:nvSpPr>
        <dsp:cNvPr id="0" name=""/>
        <dsp:cNvSpPr/>
      </dsp:nvSpPr>
      <dsp:spPr>
        <a:xfrm>
          <a:off x="562379" y="359182"/>
          <a:ext cx="5234874" cy="7187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499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b="1" kern="1200" dirty="0"/>
            <a:t>アジリティの促進</a:t>
          </a:r>
          <a:endParaRPr lang="en-US" altLang="ja-JP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/>
            <a:t>アプリケーション実行環境の迅速な構築</a:t>
          </a:r>
          <a:endParaRPr lang="en-US" altLang="ja-JP" sz="1600" kern="1200" dirty="0"/>
        </a:p>
      </dsp:txBody>
      <dsp:txXfrm>
        <a:off x="562379" y="359182"/>
        <a:ext cx="5234874" cy="718738"/>
      </dsp:txXfrm>
    </dsp:sp>
    <dsp:sp modelId="{148D810F-5672-43F6-A568-44D0F34FC200}">
      <dsp:nvSpPr>
        <dsp:cNvPr id="0" name=""/>
        <dsp:cNvSpPr/>
      </dsp:nvSpPr>
      <dsp:spPr>
        <a:xfrm>
          <a:off x="30028" y="186199"/>
          <a:ext cx="1064703" cy="1064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2A43A-08E6-4D49-B2A5-72F9AF0F0821}">
      <dsp:nvSpPr>
        <dsp:cNvPr id="0" name=""/>
        <dsp:cNvSpPr/>
      </dsp:nvSpPr>
      <dsp:spPr>
        <a:xfrm>
          <a:off x="974449" y="1437476"/>
          <a:ext cx="4822804" cy="7187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499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b="1" kern="1200" dirty="0"/>
            <a:t>生産性の向上</a:t>
          </a:r>
          <a:endParaRPr lang="en-US" altLang="ja-JP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/>
            <a:t>クラウドベースの開発と運用による作業効率化</a:t>
          </a:r>
          <a:endParaRPr lang="en-US" altLang="ja-JP" sz="1600" kern="1200" dirty="0"/>
        </a:p>
      </dsp:txBody>
      <dsp:txXfrm>
        <a:off x="974449" y="1437476"/>
        <a:ext cx="4822804" cy="718738"/>
      </dsp:txXfrm>
    </dsp:sp>
    <dsp:sp modelId="{A86C9ED1-C582-4AB8-8386-3F4CBC32BC6B}">
      <dsp:nvSpPr>
        <dsp:cNvPr id="0" name=""/>
        <dsp:cNvSpPr/>
      </dsp:nvSpPr>
      <dsp:spPr>
        <a:xfrm>
          <a:off x="442097" y="1264494"/>
          <a:ext cx="1064703" cy="1064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890BC-8E3C-4E32-B7BA-63EA3AF1B799}">
      <dsp:nvSpPr>
        <dsp:cNvPr id="0" name=""/>
        <dsp:cNvSpPr/>
      </dsp:nvSpPr>
      <dsp:spPr>
        <a:xfrm>
          <a:off x="974449" y="2515771"/>
          <a:ext cx="4822804" cy="7187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499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b="1" kern="1200" dirty="0"/>
            <a:t>リスクの低減</a:t>
          </a:r>
          <a:endParaRPr lang="en-US" altLang="ja-JP" sz="20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500" kern="1200" dirty="0"/>
            <a:t>オラクルによる構築及び管理のシステム環境</a:t>
          </a:r>
          <a:endParaRPr lang="en-US" altLang="ja-JP" sz="1500" kern="1200" dirty="0"/>
        </a:p>
      </dsp:txBody>
      <dsp:txXfrm>
        <a:off x="974449" y="2515771"/>
        <a:ext cx="4822804" cy="718738"/>
      </dsp:txXfrm>
    </dsp:sp>
    <dsp:sp modelId="{3B16E2F5-D5FF-44A3-879C-6F0224FF4353}">
      <dsp:nvSpPr>
        <dsp:cNvPr id="0" name=""/>
        <dsp:cNvSpPr/>
      </dsp:nvSpPr>
      <dsp:spPr>
        <a:xfrm>
          <a:off x="442097" y="2342789"/>
          <a:ext cx="1064703" cy="1064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F342B-E1AE-4426-8E3A-42AB22B47D03}">
      <dsp:nvSpPr>
        <dsp:cNvPr id="0" name=""/>
        <dsp:cNvSpPr/>
      </dsp:nvSpPr>
      <dsp:spPr>
        <a:xfrm>
          <a:off x="562379" y="3594066"/>
          <a:ext cx="5234874" cy="718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499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b="1" kern="1200" dirty="0"/>
            <a:t>コストの削減</a:t>
          </a:r>
          <a:endParaRPr lang="en-US" altLang="ja-JP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/>
            <a:t>マルチテナント構成</a:t>
          </a:r>
          <a:endParaRPr lang="en-US" altLang="ja-JP" sz="1600" kern="1200" dirty="0"/>
        </a:p>
      </dsp:txBody>
      <dsp:txXfrm>
        <a:off x="562379" y="3594066"/>
        <a:ext cx="5234874" cy="718738"/>
      </dsp:txXfrm>
    </dsp:sp>
    <dsp:sp modelId="{DCF34143-28A1-436D-8628-FFE245DF8BEC}">
      <dsp:nvSpPr>
        <dsp:cNvPr id="0" name=""/>
        <dsp:cNvSpPr/>
      </dsp:nvSpPr>
      <dsp:spPr>
        <a:xfrm>
          <a:off x="30028" y="3421083"/>
          <a:ext cx="1064703" cy="10647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4E7F8-85EA-4900-A6AE-CE531F639F45}">
      <dsp:nvSpPr>
        <dsp:cNvPr id="0" name=""/>
        <dsp:cNvSpPr/>
      </dsp:nvSpPr>
      <dsp:spPr>
        <a:xfrm>
          <a:off x="0" y="515883"/>
          <a:ext cx="1151681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832" tIns="374904" rIns="893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ja-JP" altLang="en-US" sz="1800" kern="1200">
              <a:latin typeface="+mj-lt"/>
              <a:ea typeface="Meiryo UI" panose="020B0604030504040204" pitchFamily="50" charset="-128"/>
            </a:rPr>
            <a:t>オラクルのお客様は、ご購入済みの</a:t>
          </a:r>
          <a:r>
            <a:rPr lang="ja-JP" altLang="en-US" sz="1800" b="1" kern="1200">
              <a:latin typeface="+mj-lt"/>
              <a:ea typeface="Meiryo UI" panose="020B0604030504040204" pitchFamily="50" charset="-128"/>
            </a:rPr>
            <a:t>オンプレミスのライセンス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を「</a:t>
          </a:r>
          <a:r>
            <a:rPr lang="en-US" altLang="ja-JP" sz="1800" kern="1200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 </a:t>
          </a:r>
          <a:r>
            <a:rPr lang="en-US" altLang="ja-JP" sz="1800" kern="1200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」で活用できます。</a:t>
          </a:r>
          <a:endParaRPr lang="en-US" alt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ja-JP" altLang="en-US" sz="1800" kern="1200">
              <a:latin typeface="+mj-lt"/>
              <a:ea typeface="Meiryo UI" panose="020B0604030504040204" pitchFamily="50" charset="-128"/>
            </a:rPr>
            <a:t>「</a:t>
          </a:r>
          <a:r>
            <a:rPr lang="ja-JP" altLang="en-US" sz="1800" b="1" kern="1200">
              <a:latin typeface="+mj-lt"/>
              <a:ea typeface="Meiryo UI" panose="020B0604030504040204" pitchFamily="50" charset="-128"/>
            </a:rPr>
            <a:t>オンプレミス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」、「</a:t>
          </a:r>
          <a:r>
            <a:rPr lang="en-US" sz="1800" b="1" kern="1200">
              <a:latin typeface="+mj-lt"/>
              <a:ea typeface="Meiryo UI" panose="020B0604030504040204" pitchFamily="50" charset="-128"/>
            </a:rPr>
            <a:t>Oracle Public Cloud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」、および「</a:t>
          </a:r>
          <a:r>
            <a:rPr lang="en-US" sz="1800" b="1" kern="1200">
              <a:latin typeface="+mj-lt"/>
              <a:ea typeface="Meiryo UI" panose="020B0604030504040204" pitchFamily="50" charset="-128"/>
            </a:rPr>
            <a:t>Cloud at Customer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」でライセンスを有効活用できます。</a:t>
          </a:r>
          <a:endParaRPr lang="en-US" alt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en-US" altLang="ja-JP" sz="1800" kern="1200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 </a:t>
          </a:r>
          <a:r>
            <a:rPr lang="en-US" altLang="ja-JP" sz="1800" kern="1200">
              <a:latin typeface="+mj-lt"/>
              <a:ea typeface="Meiryo UI" panose="020B0604030504040204" pitchFamily="50" charset="-128"/>
            </a:rPr>
            <a:t>Cloud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上で</a:t>
          </a:r>
          <a:r>
            <a:rPr lang="en-US" altLang="ja-JP" sz="1800" kern="1200">
              <a:latin typeface="+mj-lt"/>
              <a:ea typeface="Meiryo UI" panose="020B0604030504040204" pitchFamily="50" charset="-128"/>
            </a:rPr>
            <a:t>Oracle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を利用するための</a:t>
          </a:r>
          <a:r>
            <a:rPr lang="en-US" altLang="ja-JP" sz="1800" kern="1200">
              <a:latin typeface="+mj-lt"/>
              <a:ea typeface="Meiryo UI" panose="020B0604030504040204" pitchFamily="50" charset="-128"/>
            </a:rPr>
            <a:t>TCO</a:t>
          </a:r>
          <a:r>
            <a:rPr lang="ja-JP" altLang="en-US" sz="1800" kern="1200">
              <a:latin typeface="+mj-lt"/>
              <a:ea typeface="Meiryo UI" panose="020B0604030504040204" pitchFamily="50" charset="-128"/>
            </a:rPr>
            <a:t>を大幅に削減できます。</a:t>
          </a:r>
          <a:endParaRPr lang="en-US" altLang="ja-JP" sz="1800" kern="1200" dirty="0"/>
        </a:p>
      </dsp:txBody>
      <dsp:txXfrm>
        <a:off x="0" y="515883"/>
        <a:ext cx="11516810" cy="1644300"/>
      </dsp:txXfrm>
    </dsp:sp>
    <dsp:sp modelId="{ACD79B5C-033F-45BD-8B19-E6CE759BDCE5}">
      <dsp:nvSpPr>
        <dsp:cNvPr id="0" name=""/>
        <dsp:cNvSpPr/>
      </dsp:nvSpPr>
      <dsp:spPr>
        <a:xfrm>
          <a:off x="575840" y="250203"/>
          <a:ext cx="806176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716" tIns="0" rIns="3047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>
                <a:lumMod val="60000"/>
                <a:lumOff val="40000"/>
              </a:schemeClr>
            </a:buClr>
            <a:buSzTx/>
            <a:buFont typeface="Arial" panose="020B0604020202020204" pitchFamily="34" charset="0"/>
            <a:buNone/>
          </a:pPr>
          <a:r>
            <a:rPr kumimoji="0" lang="en-US" sz="2400" b="1" i="0" u="none" strike="noStrike" kern="1200" cap="none" spc="0" normalizeH="0" baseline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Bring</a:t>
          </a:r>
          <a:r>
            <a:rPr kumimoji="0" lang="en-US" sz="2400" b="1" i="0" u="none" strike="noStrike" kern="1200" cap="none" spc="0" normalizeH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 Your Own License to PaaS</a:t>
          </a:r>
          <a:endParaRPr lang="en-US" altLang="ja-JP" sz="2400" kern="1200" dirty="0"/>
        </a:p>
      </dsp:txBody>
      <dsp:txXfrm>
        <a:off x="601779" y="276142"/>
        <a:ext cx="8009889" cy="479482"/>
      </dsp:txXfrm>
    </dsp:sp>
    <dsp:sp modelId="{3F25C136-4DBB-4395-B235-F0F9490D06E8}">
      <dsp:nvSpPr>
        <dsp:cNvPr id="0" name=""/>
        <dsp:cNvSpPr/>
      </dsp:nvSpPr>
      <dsp:spPr>
        <a:xfrm>
          <a:off x="0" y="2523064"/>
          <a:ext cx="1151681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832" tIns="374904" rIns="893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クラウドサービスを購入・利用するための、最も柔軟なモデルを提供します。</a:t>
          </a:r>
          <a:endParaRPr lang="en-US" alt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シンプルな契約を</a:t>
          </a:r>
          <a:r>
            <a:rPr lang="en-US" altLang="ja-JP" sz="1800" kern="1200" dirty="0">
              <a:latin typeface="+mj-lt"/>
              <a:ea typeface="Meiryo UI" panose="020B0604030504040204" pitchFamily="50" charset="-128"/>
            </a:rPr>
            <a:t>1</a:t>
          </a: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つで、今後の新サービスも含めて</a:t>
          </a:r>
          <a:r>
            <a:rPr lang="en-US" altLang="ja-JP" sz="1800" b="1" kern="1200" dirty="0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 sz="1800" b="1" kern="1200" dirty="0">
              <a:latin typeface="+mj-lt"/>
              <a:ea typeface="Meiryo UI" panose="020B0604030504040204" pitchFamily="50" charset="-128"/>
            </a:rPr>
            <a:t>および</a:t>
          </a:r>
          <a:r>
            <a:rPr lang="en-US" altLang="ja-JP" sz="1800" b="1" kern="1200" dirty="0">
              <a:latin typeface="+mj-lt"/>
              <a:ea typeface="Meiryo UI" panose="020B0604030504040204" pitchFamily="50" charset="-128"/>
            </a:rPr>
            <a:t>IaaS</a:t>
          </a:r>
          <a:r>
            <a:rPr lang="ja-JP" altLang="en-US" sz="1800" b="1" kern="1200" dirty="0">
              <a:latin typeface="+mj-lt"/>
              <a:ea typeface="Meiryo UI" panose="020B0604030504040204" pitchFamily="50" charset="-128"/>
            </a:rPr>
            <a:t>のあらゆるサービスを利用</a:t>
          </a: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できます。</a:t>
          </a:r>
          <a:endParaRPr lang="en-US" alt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charset="0"/>
            <a:buChar char="••"/>
          </a:pP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利用する</a:t>
          </a:r>
          <a:r>
            <a:rPr lang="en-US" altLang="ja-JP" sz="1800" kern="1200" dirty="0">
              <a:latin typeface="+mj-lt"/>
              <a:ea typeface="Meiryo UI" panose="020B0604030504040204" pitchFamily="50" charset="-128"/>
            </a:rPr>
            <a:t>PaaS</a:t>
          </a: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や</a:t>
          </a:r>
          <a:r>
            <a:rPr lang="en-US" altLang="ja-JP" sz="1800" kern="1200" dirty="0">
              <a:latin typeface="+mj-lt"/>
              <a:ea typeface="Meiryo UI" panose="020B0604030504040204" pitchFamily="50" charset="-128"/>
            </a:rPr>
            <a:t>IaaS</a:t>
          </a: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の</a:t>
          </a:r>
          <a:r>
            <a:rPr lang="ja-JP" altLang="en-US" sz="1800" b="1" kern="1200" dirty="0">
              <a:latin typeface="+mj-lt"/>
              <a:ea typeface="Meiryo UI" panose="020B0604030504040204" pitchFamily="50" charset="-128"/>
            </a:rPr>
            <a:t>サービスを自由に切り替える</a:t>
          </a:r>
          <a:r>
            <a:rPr lang="ja-JP" altLang="en-US" sz="1800" kern="1200" dirty="0">
              <a:latin typeface="+mj-lt"/>
              <a:ea typeface="Meiryo UI" panose="020B0604030504040204" pitchFamily="50" charset="-128"/>
            </a:rPr>
            <a:t>ことができ、購入手続きが簡素化します。</a:t>
          </a:r>
          <a:endParaRPr lang="en-US" altLang="ja-JP" sz="1800" kern="1200" dirty="0"/>
        </a:p>
      </dsp:txBody>
      <dsp:txXfrm>
        <a:off x="0" y="2523064"/>
        <a:ext cx="11516810" cy="1644300"/>
      </dsp:txXfrm>
    </dsp:sp>
    <dsp:sp modelId="{9AD48732-6B13-44E5-ACCB-F3610BCC91CE}">
      <dsp:nvSpPr>
        <dsp:cNvPr id="0" name=""/>
        <dsp:cNvSpPr/>
      </dsp:nvSpPr>
      <dsp:spPr>
        <a:xfrm>
          <a:off x="575840" y="2257384"/>
          <a:ext cx="8061767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716" tIns="0" rIns="3047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>
                <a:lumMod val="60000"/>
                <a:lumOff val="40000"/>
              </a:schemeClr>
            </a:buClr>
            <a:buSzTx/>
            <a:buFont typeface="Arial" panose="020B0604020202020204" pitchFamily="34" charset="0"/>
            <a:buNone/>
          </a:pPr>
          <a:r>
            <a:rPr kumimoji="0" lang="en-US" sz="2400" b="1" i="0" u="none" strike="noStrike" kern="1200" cap="none" spc="0" normalizeH="0" baseline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Universal</a:t>
          </a:r>
          <a:r>
            <a:rPr kumimoji="0" lang="en-US" sz="2400" b="1" i="0" u="none" strike="noStrike" kern="1200" cap="none" spc="0" normalizeH="0" noProof="0">
              <a:ln/>
              <a:effectLst/>
              <a:uLnTx/>
              <a:uFillTx/>
              <a:latin typeface="+mj-lt"/>
              <a:ea typeface="+mn-ea"/>
              <a:cs typeface="+mn-cs"/>
            </a:rPr>
            <a:t> Credits</a:t>
          </a:r>
          <a:endParaRPr lang="en-US" altLang="ja-JP" sz="2400" kern="1200" dirty="0"/>
        </a:p>
      </dsp:txBody>
      <dsp:txXfrm>
        <a:off x="601779" y="2283323"/>
        <a:ext cx="800988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10/27/2017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382588" y="381000"/>
            <a:ext cx="4572000" cy="25730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bIns="91440" lIns="0" rIns="0" rtlCol="0" tIns="0" vert="horz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914400" eaLnBrk="1" hangingPunct="1" latinLnBrk="0" marL="0" rtl="0">
      <a:spcBef>
        <a:spcPts val="600"/>
      </a:spcBef>
      <a:defRPr kern="1200" sz="1100">
        <a:solidFill>
          <a:srgbClr val="000000"/>
        </a:solidFill>
        <a:latin typeface="+mn-lt"/>
        <a:ea typeface="+mn-ea"/>
        <a:cs typeface="+mn-cs"/>
      </a:defRPr>
    </a:lvl1pPr>
    <a:lvl2pPr algn="l" defTabSz="914400" eaLnBrk="1" hangingPunct="1" indent="-114300" latinLnBrk="0" marL="228600" rtl="0">
      <a:spcBef>
        <a:spcPts val="600"/>
      </a:spcBef>
      <a:buFont charset="0" panose="020B0604020202020204" pitchFamily="34" typeface="Arial"/>
      <a:buChar char="•"/>
      <a:defRPr kern="1200" sz="1050">
        <a:solidFill>
          <a:srgbClr val="000000"/>
        </a:solidFill>
        <a:latin typeface="+mn-lt"/>
        <a:ea typeface="+mn-ea"/>
        <a:cs typeface="+mn-cs"/>
      </a:defRPr>
    </a:lvl2pPr>
    <a:lvl3pPr algn="l" defTabSz="914400" eaLnBrk="1" hangingPunct="1" indent="-114300" latinLnBrk="0" marL="400050" rtl="0">
      <a:spcBef>
        <a:spcPts val="600"/>
      </a:spcBef>
      <a:buFont charset="0" panose="020B0604020202020204" pitchFamily="34" typeface="Arial"/>
      <a:buChar char="–"/>
      <a:defRPr kern="1200" sz="900">
        <a:solidFill>
          <a:srgbClr val="000000"/>
        </a:solidFill>
        <a:latin typeface="+mn-lt"/>
        <a:ea typeface="+mn-ea"/>
        <a:cs typeface="+mn-cs"/>
      </a:defRPr>
    </a:lvl3pPr>
    <a:lvl4pPr algn="l" defTabSz="914400" eaLnBrk="1" hangingPunct="1" indent="-114300" latinLnBrk="0" marL="571500" rtl="0">
      <a:spcBef>
        <a:spcPts val="600"/>
      </a:spcBef>
      <a:buFont charset="0" panose="020B0604020202020204" pitchFamily="34" typeface="Arial"/>
      <a:buChar char="•"/>
      <a:defRPr kern="1200" sz="900">
        <a:solidFill>
          <a:srgbClr val="000000"/>
        </a:solidFill>
        <a:latin typeface="+mn-lt"/>
        <a:ea typeface="+mn-ea"/>
        <a:cs typeface="+mn-cs"/>
      </a:defRPr>
    </a:lvl4pPr>
    <a:lvl5pPr algn="l" defTabSz="914400" eaLnBrk="1" hangingPunct="1" indent="-114300" latinLnBrk="0" marL="742950" rtl="0">
      <a:spcBef>
        <a:spcPts val="600"/>
      </a:spcBef>
      <a:buFont charset="0" panose="020B0604020202020204" pitchFamily="34" typeface="Arial"/>
      <a:buChar char="–"/>
      <a:defRPr kern="1200" sz="800">
        <a:solidFill>
          <a:srgbClr val="000000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endParaRPr altLang="en-US" dirty="0"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/>
          <a:lstStyle/>
          <a:p>
            <a:fld id="{8C72D9AE-7182-4680-8F79-479C4181FF08}" type="slidenum">
              <a:rPr altLang="ja-JP" lang="en-US" smtClean="0"/>
              <a:pPr/>
              <a:t>1</a:t>
            </a:fld>
            <a:endParaRPr altLang="en-US" dirty="0" lang="ja-JP"/>
          </a:p>
        </p:txBody>
      </p:sp>
    </p:spTree>
    <p:extLst>
      <p:ext uri="{BB962C8B-B14F-4D97-AF65-F5344CB8AC3E}">
        <p14:creationId xmlns:p14="http://schemas.microsoft.com/office/powerpoint/2010/main" val="995730143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 anchor="b"/>
          <a:lstStyle>
            <a:lvl1pPr algn="l">
              <a:lnSpc>
                <a:spcPct val="80000"/>
              </a:lnSpc>
              <a:defRPr b="0" baseline="0" cap="none" sz="4800"/>
            </a:lvl1pPr>
          </a:lstStyle>
          <a:p>
            <a:r>
              <a:rPr altLang="ja-JP"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531813" y="4038598"/>
            <a:ext cx="11125200" cy="914400"/>
          </a:xfrm>
        </p:spPr>
        <p:txBody>
          <a:bodyPr anchor="t">
            <a:noAutofit/>
          </a:bodyPr>
          <a:lstStyle>
            <a:lvl1pPr indent="0" marL="0">
              <a:spcBef>
                <a:spcPts val="0"/>
              </a:spcBef>
              <a:buNone/>
              <a:defRPr b="1"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ja-JP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3F7589B-9BD6-8B45-A3F1-2069890F0F33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2 つのコンテンツ と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ltGray">
          <a:xfrm>
            <a:off x="6094413" y="1795381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531813" y="1795381"/>
            <a:ext cx="5410199" cy="414822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ja-JP" lang="en-US"/>
              <a:t>Edit Master text styles</a:t>
            </a:r>
          </a:p>
          <a:p>
            <a:pPr lvl="1"/>
            <a:r>
              <a:rPr altLang="ja-JP" lang="en-US"/>
              <a:t>Second level</a:t>
            </a:r>
          </a:p>
          <a:p>
            <a:pPr lvl="2"/>
            <a:r>
              <a:rPr altLang="ja-JP" lang="en-US"/>
              <a:t>Third level</a:t>
            </a:r>
          </a:p>
          <a:p>
            <a:pPr lvl="3"/>
            <a:r>
              <a:rPr altLang="ja-JP" lang="en-US"/>
              <a:t>Fourth level</a:t>
            </a:r>
          </a:p>
          <a:p>
            <a:pPr lvl="4"/>
            <a:r>
              <a:rPr altLang="ja-JP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46814" y="1795381"/>
            <a:ext cx="5410198" cy="414822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ja-JP" lang="en-US"/>
              <a:t>Edit Master text styles</a:t>
            </a:r>
          </a:p>
          <a:p>
            <a:pPr lvl="1"/>
            <a:r>
              <a:rPr altLang="ja-JP" lang="en-US"/>
              <a:t>Second level</a:t>
            </a:r>
          </a:p>
          <a:p>
            <a:pPr lvl="2"/>
            <a:r>
              <a:rPr altLang="ja-JP" lang="en-US"/>
              <a:t>Third level</a:t>
            </a:r>
          </a:p>
          <a:p>
            <a:pPr lvl="3"/>
            <a:r>
              <a:rPr altLang="ja-JP" lang="en-US"/>
              <a:t>Fourth level</a:t>
            </a:r>
          </a:p>
          <a:p>
            <a:pPr lvl="4"/>
            <a:r>
              <a:rPr altLang="ja-JP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D23F527-3A46-1444-AC47-E74332FAE46E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lang="en-US"/>
              <a:t>Click to edit Master title style</a:t>
            </a:r>
            <a:endParaRPr dirty="0"/>
          </a:p>
        </p:txBody>
      </p:sp>
      <p:sp>
        <p:nvSpPr>
          <p:cNvPr id="10" name="Text Placeholder 12"/>
          <p:cNvSpPr>
            <a:spLocks noGrp="1"/>
          </p:cNvSpPr>
          <p:nvPr>
            <p:ph hasCustomPrompt="1" idx="13" sz="quarter" type="body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indent="0" marL="1588">
              <a:spcBef>
                <a:spcPts val="0"/>
              </a:spcBef>
              <a:buFontTx/>
              <a:buNone/>
              <a:defRPr b="1" baseline="0" sz="2400"/>
            </a:lvl1pPr>
            <a:lvl2pPr indent="0" marL="1588">
              <a:buFontTx/>
              <a:buNone/>
              <a:defRPr sz="2400"/>
            </a:lvl2pPr>
            <a:lvl3pPr indent="0" marL="1588">
              <a:buFontTx/>
              <a:buNone/>
              <a:defRPr sz="2400"/>
            </a:lvl3pPr>
            <a:lvl4pPr indent="0" marL="1588">
              <a:buFontTx/>
              <a:buNone/>
              <a:defRPr sz="2400"/>
            </a:lvl4pPr>
            <a:lvl5pPr indent="0" marL="1588">
              <a:buFontTx/>
              <a:buNone/>
              <a:defRPr sz="2400"/>
            </a:lvl5pPr>
            <a:lvl6pPr indent="0" marL="1588">
              <a:buFontTx/>
              <a:buNone/>
              <a:defRPr sz="2400"/>
            </a:lvl6pPr>
            <a:lvl7pPr indent="0" marL="1588">
              <a:buFontTx/>
              <a:buNone/>
              <a:defRPr sz="2400"/>
            </a:lvl7pPr>
            <a:lvl8pPr indent="0" marL="1588">
              <a:buFontTx/>
              <a:buNone/>
              <a:defRPr sz="2400"/>
            </a:lvl8pPr>
            <a:lvl9pPr indent="0" marL="1588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41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右側のコンテンツ と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ltGray">
          <a:xfrm>
            <a:off x="6094413" y="1795381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46814" y="1795381"/>
            <a:ext cx="5410198" cy="414822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ja-JP" lang="en-US"/>
              <a:t>Edit Master text styles</a:t>
            </a:r>
          </a:p>
          <a:p>
            <a:pPr lvl="1"/>
            <a:r>
              <a:rPr altLang="ja-JP" lang="en-US"/>
              <a:t>Second level</a:t>
            </a:r>
          </a:p>
          <a:p>
            <a:pPr lvl="2"/>
            <a:r>
              <a:rPr altLang="ja-JP" lang="en-US"/>
              <a:t>Third level</a:t>
            </a:r>
          </a:p>
          <a:p>
            <a:pPr lvl="3"/>
            <a:r>
              <a:rPr altLang="ja-JP" lang="en-US"/>
              <a:t>Fourth level</a:t>
            </a:r>
          </a:p>
          <a:p>
            <a:pPr lvl="4"/>
            <a:r>
              <a:rPr altLang="ja-JP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D23F527-3A46-1444-AC47-E74332FAE46E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lang="en-US"/>
              <a:t>Click to edit Master title style</a:t>
            </a:r>
            <a:endParaRPr dirty="0"/>
          </a:p>
        </p:txBody>
      </p:sp>
      <p:sp>
        <p:nvSpPr>
          <p:cNvPr id="10" name="Text Placeholder 12"/>
          <p:cNvSpPr>
            <a:spLocks noGrp="1"/>
          </p:cNvSpPr>
          <p:nvPr>
            <p:ph hasCustomPrompt="1" idx="13" sz="quarter" type="body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indent="0" marL="1588">
              <a:spcBef>
                <a:spcPts val="0"/>
              </a:spcBef>
              <a:buFontTx/>
              <a:buNone/>
              <a:defRPr b="1" baseline="0" sz="2400"/>
            </a:lvl1pPr>
            <a:lvl2pPr indent="0" marL="1588">
              <a:buFontTx/>
              <a:buNone/>
              <a:defRPr sz="2400"/>
            </a:lvl2pPr>
            <a:lvl3pPr indent="0" marL="1588">
              <a:buFontTx/>
              <a:buNone/>
              <a:defRPr sz="2400"/>
            </a:lvl3pPr>
            <a:lvl4pPr indent="0" marL="1588">
              <a:buFontTx/>
              <a:buNone/>
              <a:defRPr sz="2400"/>
            </a:lvl4pPr>
            <a:lvl5pPr indent="0" marL="1588">
              <a:buFontTx/>
              <a:buNone/>
              <a:defRPr sz="2400"/>
            </a:lvl5pPr>
            <a:lvl6pPr indent="0" marL="1588">
              <a:buFontTx/>
              <a:buNone/>
              <a:defRPr sz="2400"/>
            </a:lvl6pPr>
            <a:lvl7pPr indent="0" marL="1588">
              <a:buFontTx/>
              <a:buNone/>
              <a:defRPr sz="2400"/>
            </a:lvl7pPr>
            <a:lvl8pPr indent="0" marL="1588">
              <a:buFontTx/>
              <a:buNone/>
              <a:defRPr sz="2400"/>
            </a:lvl8pPr>
            <a:lvl9pPr indent="0" marL="1588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98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左右のコンテンツ と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ltGray">
          <a:xfrm>
            <a:off x="6094413" y="1795381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D23F527-3A46-1444-AC47-E74332FAE46E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lang="en-US"/>
              <a:t>Click to edit Master title style</a:t>
            </a:r>
            <a:endParaRPr dirty="0"/>
          </a:p>
        </p:txBody>
      </p:sp>
      <p:sp>
        <p:nvSpPr>
          <p:cNvPr id="10" name="Text Placeholder 12"/>
          <p:cNvSpPr>
            <a:spLocks noGrp="1"/>
          </p:cNvSpPr>
          <p:nvPr>
            <p:ph hasCustomPrompt="1" idx="13" sz="quarter" type="body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indent="0" marL="1588">
              <a:spcBef>
                <a:spcPts val="0"/>
              </a:spcBef>
              <a:buFontTx/>
              <a:buNone/>
              <a:defRPr b="1" baseline="0" sz="2400"/>
            </a:lvl1pPr>
            <a:lvl2pPr indent="0" marL="1588">
              <a:buFontTx/>
              <a:buNone/>
              <a:defRPr sz="2400"/>
            </a:lvl2pPr>
            <a:lvl3pPr indent="0" marL="1588">
              <a:buFontTx/>
              <a:buNone/>
              <a:defRPr sz="2400"/>
            </a:lvl3pPr>
            <a:lvl4pPr indent="0" marL="1588">
              <a:buFontTx/>
              <a:buNone/>
              <a:defRPr sz="2400"/>
            </a:lvl4pPr>
            <a:lvl5pPr indent="0" marL="1588">
              <a:buFontTx/>
              <a:buNone/>
              <a:defRPr sz="2400"/>
            </a:lvl5pPr>
            <a:lvl6pPr indent="0" marL="1588">
              <a:buFontTx/>
              <a:buNone/>
              <a:defRPr sz="2400"/>
            </a:lvl6pPr>
            <a:lvl7pPr indent="0" marL="1588">
              <a:buFontTx/>
              <a:buNone/>
              <a:defRPr sz="2400"/>
            </a:lvl7pPr>
            <a:lvl8pPr indent="0" marL="1588">
              <a:buFontTx/>
              <a:buNone/>
              <a:defRPr sz="2400"/>
            </a:lvl8pPr>
            <a:lvl9pPr indent="0" marL="1588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499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ltGray">
          <a:xfrm>
            <a:off x="4189412" y="2106591"/>
            <a:ext cx="0" cy="3837009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ltGray">
          <a:xfrm>
            <a:off x="7999412" y="2106591"/>
            <a:ext cx="0" cy="3837009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531814" y="1795381"/>
            <a:ext cx="3474720" cy="414821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altLang="ja-JP" dirty="0" lang="en-US"/>
              <a:t>Edit Master text styles</a:t>
            </a:r>
          </a:p>
          <a:p>
            <a:pPr lvl="1"/>
            <a:r>
              <a:rPr altLang="ja-JP" dirty="0" lang="en-US"/>
              <a:t>Second level</a:t>
            </a:r>
          </a:p>
          <a:p>
            <a:pPr lvl="2"/>
            <a:r>
              <a:rPr altLang="ja-JP" dirty="0" lang="en-US"/>
              <a:t>Third level</a:t>
            </a:r>
          </a:p>
          <a:p>
            <a:pPr lvl="3"/>
            <a:r>
              <a:rPr altLang="ja-JP" dirty="0" lang="en-US"/>
              <a:t>Fourth level</a:t>
            </a:r>
          </a:p>
          <a:p>
            <a:pPr lvl="4"/>
            <a:r>
              <a:rPr altLang="ja-JP"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357052" y="1795381"/>
            <a:ext cx="3474720" cy="414821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altLang="ja-JP" lang="en-US"/>
              <a:t>Edit Master text styles</a:t>
            </a:r>
          </a:p>
          <a:p>
            <a:pPr lvl="1"/>
            <a:r>
              <a:rPr altLang="ja-JP" lang="en-US"/>
              <a:t>Second level</a:t>
            </a:r>
          </a:p>
          <a:p>
            <a:pPr lvl="2"/>
            <a:r>
              <a:rPr altLang="ja-JP" lang="en-US"/>
              <a:t>Third level</a:t>
            </a:r>
          </a:p>
          <a:p>
            <a:pPr lvl="3"/>
            <a:r>
              <a:rPr altLang="ja-JP" lang="en-US"/>
              <a:t>Fourth level</a:t>
            </a:r>
          </a:p>
          <a:p>
            <a:pPr lvl="4"/>
            <a:r>
              <a:rPr altLang="ja-JP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E1F5459C-11CD-4246-BAA2-A0CD8B7930CF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idx="13" sz="half"/>
          </p:nvPr>
        </p:nvSpPr>
        <p:spPr>
          <a:xfrm>
            <a:off x="8182292" y="1795381"/>
            <a:ext cx="3474720" cy="414821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altLang="ja-JP" lang="en-US"/>
              <a:t>Edit Master text styles</a:t>
            </a:r>
          </a:p>
          <a:p>
            <a:pPr lvl="1"/>
            <a:r>
              <a:rPr altLang="ja-JP" lang="en-US"/>
              <a:t>Second level</a:t>
            </a:r>
          </a:p>
          <a:p>
            <a:pPr lvl="2"/>
            <a:r>
              <a:rPr altLang="ja-JP" lang="en-US"/>
              <a:t>Third level</a:t>
            </a:r>
          </a:p>
          <a:p>
            <a:pPr lvl="3"/>
            <a:r>
              <a:rPr altLang="ja-JP" lang="en-US"/>
              <a:t>Fourth level</a:t>
            </a:r>
          </a:p>
          <a:p>
            <a:pPr lvl="4"/>
            <a:r>
              <a:rPr altLang="ja-JP" lang="en-US"/>
              <a:t>Fifth level</a:t>
            </a:r>
            <a:endParaRPr dirty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lang="en-US"/>
              <a:t>Click to edit Master 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hasCustomPrompt="1" idx="14" sz="quarter" type="body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indent="0" marL="1588">
              <a:spcBef>
                <a:spcPts val="0"/>
              </a:spcBef>
              <a:buFontTx/>
              <a:buNone/>
              <a:defRPr b="1" baseline="0" sz="2400"/>
            </a:lvl1pPr>
            <a:lvl2pPr indent="0" marL="1588">
              <a:buFontTx/>
              <a:buNone/>
              <a:defRPr sz="2400"/>
            </a:lvl2pPr>
            <a:lvl3pPr indent="0" marL="1588">
              <a:buFontTx/>
              <a:buNone/>
              <a:defRPr sz="2400"/>
            </a:lvl3pPr>
            <a:lvl4pPr indent="0" marL="1588">
              <a:buFontTx/>
              <a:buNone/>
              <a:defRPr sz="2400"/>
            </a:lvl4pPr>
            <a:lvl5pPr indent="0" marL="1588">
              <a:buFontTx/>
              <a:buNone/>
              <a:defRPr sz="2400"/>
            </a:lvl5pPr>
            <a:lvl6pPr indent="0" marL="1588">
              <a:buFontTx/>
              <a:buNone/>
              <a:defRPr sz="2400"/>
            </a:lvl6pPr>
            <a:lvl7pPr indent="0" marL="1588">
              <a:buFontTx/>
              <a:buNone/>
              <a:defRPr sz="2400"/>
            </a:lvl7pPr>
            <a:lvl8pPr indent="0" marL="1588">
              <a:buFontTx/>
              <a:buNone/>
              <a:defRPr sz="2400"/>
            </a:lvl8pPr>
            <a:lvl9pPr indent="0" marL="1588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63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F9DE5E5-CA66-5940-9D1C-9F6D8D7529FE}" type="datetime1">
              <a:rPr lang="en-US" smtClean="0"/>
              <a:pPr/>
              <a:t>10/27/2017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hasCustomPrompt="1" idx="13" sz="quarter" type="body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indent="0" marL="1588">
              <a:spcBef>
                <a:spcPts val="0"/>
              </a:spcBef>
              <a:buFontTx/>
              <a:buNone/>
              <a:defRPr b="1" baseline="0" sz="2400"/>
            </a:lvl1pPr>
            <a:lvl2pPr indent="0" marL="1588">
              <a:buFontTx/>
              <a:buNone/>
              <a:defRPr sz="2400"/>
            </a:lvl2pPr>
            <a:lvl3pPr indent="0" marL="1588">
              <a:buFontTx/>
              <a:buNone/>
              <a:defRPr sz="2400"/>
            </a:lvl3pPr>
            <a:lvl4pPr indent="0" marL="1588">
              <a:buFontTx/>
              <a:buNone/>
              <a:defRPr sz="2400"/>
            </a:lvl4pPr>
            <a:lvl5pPr indent="0" marL="1588">
              <a:buFontTx/>
              <a:buNone/>
              <a:defRPr sz="2400"/>
            </a:lvl5pPr>
            <a:lvl6pPr indent="0" marL="1588">
              <a:buFontTx/>
              <a:buNone/>
              <a:defRPr sz="2400"/>
            </a:lvl6pPr>
            <a:lvl7pPr indent="0" marL="1588">
              <a:buFontTx/>
              <a:buNone/>
              <a:defRPr sz="2400"/>
            </a:lvl7pPr>
            <a:lvl8pPr indent="0" marL="1588">
              <a:buFontTx/>
              <a:buNone/>
              <a:defRPr sz="2400"/>
            </a:lvl8pPr>
            <a:lvl9pPr indent="0" marL="1588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Relationship Id="rId8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89398" cy="68580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7" name="Rectangle 16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dirty="0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anchor="b" bIns="0" lIns="0" rIns="0" rtlCol="0" tIns="0" vert="horz">
            <a:noAutofit/>
          </a:bodyPr>
          <a:lstStyle/>
          <a:p>
            <a:r>
              <a:rPr altLang="en-US" lang="ja-JP"/>
              <a:t>マスタ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bIns="0" lIns="0" rIns="0" rtlCol="0" tIns="0" vert="horz">
            <a:noAutofit/>
          </a:bodyPr>
          <a:lstStyle/>
          <a:p>
            <a:pPr lvl="0"/>
            <a:r>
              <a:rPr altLang="en-US" lang="ja-JP"/>
              <a:t>マスタ テキストの書式設定</a:t>
            </a:r>
          </a:p>
          <a:p>
            <a:pPr lvl="1"/>
            <a:r>
              <a:rPr altLang="en-US" lang="ja-JP"/>
              <a:t>第 </a:t>
            </a:r>
            <a:r>
              <a:rPr altLang="ja-JP" lang="en-US"/>
              <a:t>2 </a:t>
            </a:r>
            <a:r>
              <a:rPr altLang="en-US" lang="ja-JP"/>
              <a:t>レベル</a:t>
            </a:r>
          </a:p>
          <a:p>
            <a:pPr lvl="2"/>
            <a:r>
              <a:rPr altLang="en-US" lang="ja-JP"/>
              <a:t>第 </a:t>
            </a:r>
            <a:r>
              <a:rPr altLang="ja-JP" lang="en-US"/>
              <a:t>3 </a:t>
            </a:r>
            <a:r>
              <a:rPr altLang="en-US" lang="ja-JP"/>
              <a:t>レベル</a:t>
            </a:r>
          </a:p>
          <a:p>
            <a:pPr lvl="3"/>
            <a:r>
              <a:rPr altLang="en-US" lang="ja-JP"/>
              <a:t>第 </a:t>
            </a:r>
            <a:r>
              <a:rPr altLang="ja-JP" lang="en-US"/>
              <a:t>4 </a:t>
            </a:r>
            <a:r>
              <a:rPr altLang="en-US" lang="ja-JP"/>
              <a:t>レベル</a:t>
            </a:r>
          </a:p>
          <a:p>
            <a:pPr lvl="4"/>
            <a:r>
              <a:rPr altLang="en-US" lang="ja-JP"/>
              <a:t>第 </a:t>
            </a:r>
            <a:r>
              <a:rPr altLang="ja-JP" lang="en-US"/>
              <a:t>5 </a:t>
            </a:r>
            <a:r>
              <a:rPr altLang="en-US" lang="ja-JP"/>
              <a:t>レベル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182130" y="6556248"/>
            <a:ext cx="1226398" cy="182880"/>
          </a:xfrm>
          <a:prstGeom prst="rect">
            <a:avLst/>
          </a:prstGeom>
        </p:spPr>
        <p:txBody>
          <a:bodyPr anchor="ctr" anchorCtr="0" bIns="0" lIns="0" rIns="0" rtlCol="0" tIns="0" vert="horz" wrap="none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2FEA922B-34CC-A746-ABF0-D1ED97CD7A6C}" type="datetime1">
              <a:rPr lang="en-US" smtClean="0"/>
              <a:pPr/>
              <a:t>10/27/2017</a:t>
            </a:fld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anchor="ctr" anchorCtr="0" bIns="0" lIns="0" rIns="0" rtlCol="0" tIns="0" vert="horz" wrap="none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anchor="ctr" anchorCtr="0" bIns="0" lIns="0" rIns="0" rtlCol="0" tIns="0" vert="horz" wrap="none">
            <a:noAutofit/>
          </a:bodyPr>
          <a:lstStyle/>
          <a:p>
            <a:pPr algn="r"/>
            <a:r>
              <a:rPr dirty="0" sz="850">
                <a:solidFill>
                  <a:schemeClr val="tx1"/>
                </a:solidFill>
              </a:rPr>
              <a:t>Copyright © </a:t>
            </a:r>
            <a:r>
              <a:rPr dirty="0" lang="en-US" sz="850">
                <a:solidFill>
                  <a:schemeClr val="tx1"/>
                </a:solidFill>
              </a:rPr>
              <a:t>2017,</a:t>
            </a:r>
            <a:r>
              <a:rPr dirty="0" sz="85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  <p:pic>
        <p:nvPicPr>
          <p:cNvPr descr="Oracle logo in white on red staging background" id="16" name="Picture 15"/>
          <p:cNvPicPr>
            <a:picLocks noChangeAspect="1"/>
          </p:cNvPicPr>
          <p:nvPr/>
        </p:nvPicPr>
        <p:blipFill>
          <a:blip cstate="print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6263640"/>
            <a:ext cx="1625138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202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  <p:sldLayoutId id="2147483693" r:id="rId2"/>
    <p:sldLayoutId id="2147483694" r:id="rId3"/>
    <p:sldLayoutId id="2147483695" r:id="rId4"/>
    <p:sldLayoutId id="2147483696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  <p:hf dt="0" hdr="0"/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kern="1200" kumimoji="1"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•"/>
        <a:defRPr kern="1200" kumimoji="1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502920" rtl="0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–"/>
        <a:defRPr kern="1200" kumimoji="1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•"/>
        <a:defRPr kern="1200" kumimoji="1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9601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–"/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1887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•"/>
        <a:defRPr kern="1200" kumimoji="1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4173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–"/>
        <a:defRPr kern="1200" kumimoji="1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6459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•"/>
        <a:defRPr kern="1200" kumimoji="1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18745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–"/>
        <a:defRPr kern="1200" kumimoji="1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103120" rtl="0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charset="0" panose="020B0604020202020204" pitchFamily="34" typeface="Arial"/>
        <a:buChar char="•"/>
        <a:defRPr kern="1200"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kumimoji="1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diagrams/data2.xml" Type="http://schemas.openxmlformats.org/officeDocument/2006/relationships/diagramData"/><Relationship Id="rId3" Target="../diagrams/layout2.xml" Type="http://schemas.openxmlformats.org/officeDocument/2006/relationships/diagramLayout"/><Relationship Id="rId4" Target="../diagrams/quickStyle2.xml" Type="http://schemas.openxmlformats.org/officeDocument/2006/relationships/diagramQuickStyle"/><Relationship Id="rId5" Target="../diagrams/colors2.xml" Type="http://schemas.openxmlformats.org/officeDocument/2006/relationships/diagramColors"/><Relationship Id="rId6" Target="../diagrams/drawing2.xml" Type="http://schemas.microsoft.com/office/2007/relationships/diagramDrawing"/></Relationships>
</file>

<file path=ppt/slides/_rels/slide13.xml.rels><?xml version="1.0" encoding="UTF-8" standalone="no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Relationship Id="rId10" Target="../media/image15.png" Type="http://schemas.openxmlformats.org/officeDocument/2006/relationships/image"/><Relationship Id="rId2" Target="../diagrams/data1.xml" Type="http://schemas.openxmlformats.org/officeDocument/2006/relationships/diagramData"/><Relationship Id="rId3" Target="../diagrams/layout1.xml" Type="http://schemas.openxmlformats.org/officeDocument/2006/relationships/diagramLayout"/><Relationship Id="rId4" Target="../diagrams/quickStyle1.xml" Type="http://schemas.openxmlformats.org/officeDocument/2006/relationships/diagramQuickStyle"/><Relationship Id="rId5" Target="../diagrams/colors1.xml" Type="http://schemas.openxmlformats.org/officeDocument/2006/relationships/diagramColors"/><Relationship Id="rId6" Target="../diagrams/drawing1.xml" Type="http://schemas.microsoft.com/office/2007/relationships/diagramDrawing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5.png" Type="http://schemas.openxmlformats.org/officeDocument/2006/relationships/image"/><Relationship Id="rId3" Target="../media/image27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</a:t>
            </a:r>
            <a:endParaRPr altLang="en-US" dirty="0" kumimoji="1" lang="ja-JP"/>
          </a:p>
        </p:txBody>
      </p:sp>
      <p:sp>
        <p:nvSpPr>
          <p:cNvPr id="7" name="Text Placeholder 6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r>
              <a:rPr altLang="en-US" dirty="0" lang="ja-JP"/>
              <a:t>基本編</a:t>
            </a:r>
            <a:endParaRPr altLang="en-US" dirty="0" kumimoji="1" lang="ja-JP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1</a:t>
            </a:fld>
            <a:endParaRPr altLang="en-US" dirty="0" lang="ja-JP"/>
          </a:p>
        </p:txBody>
      </p:sp>
    </p:spTree>
    <p:extLst>
      <p:ext uri="{BB962C8B-B14F-4D97-AF65-F5344CB8AC3E}">
        <p14:creationId xmlns:p14="http://schemas.microsoft.com/office/powerpoint/2010/main" val="6604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10</a:t>
            </a:fld>
            <a:endParaRPr altLang="en-US" dirty="0" lang="ja-JP"/>
          </a:p>
        </p:txBody>
      </p:sp>
      <p:sp>
        <p:nvSpPr>
          <p:cNvPr id="3" name="Text Placeholder 2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kumimoji="1" lang="ja-JP"/>
              <a:t>用途に応じた提供モデルを選択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 </a:t>
            </a:r>
            <a:r>
              <a:rPr altLang="en-US" dirty="0" lang="ja-JP"/>
              <a:t>提供エディション</a:t>
            </a:r>
            <a:endParaRPr altLang="en-US" dirty="0" kumimoji="1" lang="ja-JP"/>
          </a:p>
        </p:txBody>
      </p:sp>
      <p:grpSp>
        <p:nvGrpSpPr>
          <p:cNvPr id="8" name="Group 7"/>
          <p:cNvGrpSpPr/>
          <p:nvPr/>
        </p:nvGrpSpPr>
        <p:grpSpPr>
          <a:xfrm>
            <a:off x="1270160" y="1993303"/>
            <a:ext cx="9584731" cy="3425044"/>
            <a:chOff x="1270160" y="1993303"/>
            <a:chExt cx="9584731" cy="3425044"/>
          </a:xfrm>
        </p:grpSpPr>
        <p:sp>
          <p:nvSpPr>
            <p:cNvPr id="9" name="L-Shape 8"/>
            <p:cNvSpPr/>
            <p:nvPr/>
          </p:nvSpPr>
          <p:spPr>
            <a:xfrm rot="5400000">
              <a:off x="1865442" y="3029986"/>
              <a:ext cx="1793079" cy="2983643"/>
            </a:xfrm>
            <a:prstGeom prst="corner">
              <a:avLst>
                <a:gd fmla="val 16120" name="adj1"/>
                <a:gd fmla="val 16110" name="adj2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1566133" y="3921453"/>
              <a:ext cx="2693650" cy="1496894"/>
            </a:xfrm>
            <a:custGeom>
              <a:avLst/>
              <a:gdLst>
                <a:gd fmla="*/ 0 w 2693650" name="connsiteX0"/>
                <a:gd fmla="*/ 0 h 2361142" name="connsiteY0"/>
                <a:gd fmla="*/ 2693650 w 2693650" name="connsiteX1"/>
                <a:gd fmla="*/ 0 h 2361142" name="connsiteY1"/>
                <a:gd fmla="*/ 2693650 w 2693650" name="connsiteX2"/>
                <a:gd fmla="*/ 2361142 h 2361142" name="connsiteY2"/>
                <a:gd fmla="*/ 0 w 2693650" name="connsiteX3"/>
                <a:gd fmla="*/ 2361142 h 2361142" name="connsiteY3"/>
                <a:gd fmla="*/ 0 w 2693650" name="connsiteX4"/>
                <a:gd fmla="*/ 0 h 2361142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2361142" w="2693650">
                  <a:moveTo>
                    <a:pt x="0" y="0"/>
                  </a:moveTo>
                  <a:lnTo>
                    <a:pt x="2693650" y="0"/>
                  </a:lnTo>
                  <a:lnTo>
                    <a:pt x="2693650" y="2361142"/>
                  </a:lnTo>
                  <a:lnTo>
                    <a:pt x="0" y="23611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t" anchorCtr="0" bIns="167640" lIns="167640" numCol="1" rIns="167640" spcCol="1270" spcFirstLastPara="0" tIns="167640" vert="horz" wrap="square">
              <a:noAutofit/>
            </a:bodyPr>
            <a:lstStyle/>
            <a:p>
              <a:pPr algn="l" defTabSz="195580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altLang="ja-JP" dirty="0" kern="1200" lang="en-US" sz="4400"/>
                <a:t>Standard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751547" y="2810327"/>
              <a:ext cx="508235" cy="508235"/>
            </a:xfrm>
            <a:prstGeom prst="triangle">
              <a:avLst>
                <a:gd fmla="val 100000" name="adj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5162996" y="2214003"/>
              <a:ext cx="1793079" cy="2983643"/>
            </a:xfrm>
            <a:prstGeom prst="corner">
              <a:avLst>
                <a:gd fmla="val 16120" name="adj1"/>
                <a:gd fmla="val 16110" name="adj2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/>
            <p:cNvSpPr/>
            <p:nvPr/>
          </p:nvSpPr>
          <p:spPr>
            <a:xfrm>
              <a:off x="4863687" y="3105470"/>
              <a:ext cx="2693650" cy="1496894"/>
            </a:xfrm>
            <a:custGeom>
              <a:avLst/>
              <a:gdLst>
                <a:gd fmla="*/ 0 w 2693650" name="connsiteX0"/>
                <a:gd fmla="*/ 0 h 2361142" name="connsiteY0"/>
                <a:gd fmla="*/ 2693650 w 2693650" name="connsiteX1"/>
                <a:gd fmla="*/ 0 h 2361142" name="connsiteY1"/>
                <a:gd fmla="*/ 2693650 w 2693650" name="connsiteX2"/>
                <a:gd fmla="*/ 2361142 h 2361142" name="connsiteY2"/>
                <a:gd fmla="*/ 0 w 2693650" name="connsiteX3"/>
                <a:gd fmla="*/ 2361142 h 2361142" name="connsiteY3"/>
                <a:gd fmla="*/ 0 w 2693650" name="connsiteX4"/>
                <a:gd fmla="*/ 0 h 2361142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2361142" w="2693650">
                  <a:moveTo>
                    <a:pt x="0" y="0"/>
                  </a:moveTo>
                  <a:lnTo>
                    <a:pt x="2693650" y="0"/>
                  </a:lnTo>
                  <a:lnTo>
                    <a:pt x="2693650" y="2361142"/>
                  </a:lnTo>
                  <a:lnTo>
                    <a:pt x="0" y="23611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t" anchorCtr="0" bIns="167640" lIns="167640" numCol="1" rIns="167640" spcCol="1270" spcFirstLastPara="0" tIns="167640" vert="horz" wrap="square">
              <a:noAutofit/>
            </a:bodyPr>
            <a:lstStyle/>
            <a:p>
              <a:pPr algn="l" defTabSz="195580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altLang="ja-JP" dirty="0" kern="1200" lang="en-US" sz="4400"/>
                <a:t>Enterprise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049101" y="1994344"/>
              <a:ext cx="508235" cy="508235"/>
            </a:xfrm>
            <a:prstGeom prst="triangle">
              <a:avLst>
                <a:gd fmla="val 100000" name="adj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L-Shape 14"/>
            <p:cNvSpPr/>
            <p:nvPr/>
          </p:nvSpPr>
          <p:spPr>
            <a:xfrm rot="5400000">
              <a:off x="8460550" y="1398021"/>
              <a:ext cx="1793079" cy="2983643"/>
            </a:xfrm>
            <a:prstGeom prst="corner">
              <a:avLst>
                <a:gd fmla="val 16120" name="adj1"/>
                <a:gd fmla="val 16110" name="adj2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8161241" y="2289487"/>
              <a:ext cx="2693650" cy="1496895"/>
            </a:xfrm>
            <a:custGeom>
              <a:avLst/>
              <a:gdLst>
                <a:gd fmla="*/ 0 w 2693650" name="connsiteX0"/>
                <a:gd fmla="*/ 0 h 2361142" name="connsiteY0"/>
                <a:gd fmla="*/ 2693650 w 2693650" name="connsiteX1"/>
                <a:gd fmla="*/ 0 h 2361142" name="connsiteY1"/>
                <a:gd fmla="*/ 2693650 w 2693650" name="connsiteX2"/>
                <a:gd fmla="*/ 2361142 h 2361142" name="connsiteY2"/>
                <a:gd fmla="*/ 0 w 2693650" name="connsiteX3"/>
                <a:gd fmla="*/ 2361142 h 2361142" name="connsiteY3"/>
                <a:gd fmla="*/ 0 w 2693650" name="connsiteX4"/>
                <a:gd fmla="*/ 0 h 2361142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2361142" w="2693650">
                  <a:moveTo>
                    <a:pt x="0" y="0"/>
                  </a:moveTo>
                  <a:lnTo>
                    <a:pt x="2693650" y="0"/>
                  </a:lnTo>
                  <a:lnTo>
                    <a:pt x="2693650" y="2361142"/>
                  </a:lnTo>
                  <a:lnTo>
                    <a:pt x="0" y="23611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anchor="t" anchorCtr="0" bIns="140970" lIns="140970" numCol="1" rIns="140970" spcCol="1270" spcFirstLastPara="0" tIns="140970" vert="horz" wrap="square">
              <a:noAutofit/>
            </a:bodyPr>
            <a:lstStyle/>
            <a:p>
              <a:pPr algn="l" defTabSz="16446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altLang="ja-JP" dirty="0" kern="1200" lang="en-US" sz="3700"/>
                <a:t>Suite</a:t>
              </a:r>
              <a:br>
                <a:rPr altLang="ja-JP" dirty="0" kern="1200" lang="en-US" sz="3700"/>
              </a:br>
              <a:r>
                <a:rPr altLang="ja-JP" dirty="0" kern="1200" lang="en-US" sz="1600"/>
                <a:t>(Enterprise w/Coherence)</a:t>
              </a:r>
              <a:endParaRPr altLang="ja-JP" dirty="0" kern="1200" lang="en-US" sz="3700"/>
            </a:p>
            <a:p>
              <a:pPr algn="l" defTabSz="1644650" indent="-285750" lvl="1" marL="28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altLang="ja-JP" dirty="0" kern="1200" lang="en-US" sz="3700"/>
            </a:p>
          </p:txBody>
        </p:sp>
      </p:grpSp>
      <p:sp>
        <p:nvSpPr>
          <p:cNvPr id="17" name="Rectangle 16"/>
          <p:cNvSpPr/>
          <p:nvPr/>
        </p:nvSpPr>
        <p:spPr bwMode="gray">
          <a:xfrm>
            <a:off x="1622775" y="4730350"/>
            <a:ext cx="3240912" cy="13759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dirty="0" kumimoji="1" lang="ja-JP" sz="1600">
                <a:solidFill>
                  <a:schemeClr val="bg1"/>
                </a:solidFill>
              </a:rPr>
              <a:t>以下の機能</a:t>
            </a:r>
            <a:r>
              <a:rPr altLang="ja-JP" dirty="0" kumimoji="1" lang="en-US" sz="1600">
                <a:solidFill>
                  <a:schemeClr val="bg1"/>
                </a:solidFill>
              </a:rPr>
              <a:t>/</a:t>
            </a:r>
            <a:r>
              <a:rPr altLang="en-US" dirty="0" kumimoji="1" lang="ja-JP" sz="1600">
                <a:solidFill>
                  <a:schemeClr val="bg1"/>
                </a:solidFill>
              </a:rPr>
              <a:t>利点を使用可能</a:t>
            </a:r>
            <a:endParaRPr altLang="ja-JP" dirty="0" kumimoji="1" lang="en-US" sz="1600">
              <a:solidFill>
                <a:schemeClr val="bg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WebLogic Server </a:t>
            </a:r>
            <a:r>
              <a:rPr altLang="en-US" dirty="0" kumimoji="1" lang="ja-JP" sz="1600">
                <a:solidFill>
                  <a:schemeClr val="bg1"/>
                </a:solidFill>
              </a:rPr>
              <a:t>コア機能</a:t>
            </a:r>
            <a:endParaRPr altLang="ja-JP" dirty="0" kumimoji="1" lang="en-US" sz="1600">
              <a:solidFill>
                <a:schemeClr val="bg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Traffic Director</a:t>
            </a: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TopLink</a:t>
            </a: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JDeveloper</a:t>
            </a: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Enterprise Pack of Eclipse</a:t>
            </a:r>
            <a:endParaRPr altLang="en-US" dirty="0" kumimoji="1" lang="ja-JP" sz="160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28375" y="3952433"/>
            <a:ext cx="3240912" cy="13759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dirty="0" kumimoji="1" lang="ja-JP" sz="1600">
                <a:solidFill>
                  <a:schemeClr val="bg1"/>
                </a:solidFill>
              </a:rPr>
              <a:t>以下の機能</a:t>
            </a:r>
            <a:r>
              <a:rPr altLang="ja-JP" dirty="0" kumimoji="1" lang="en-US" sz="1600">
                <a:solidFill>
                  <a:schemeClr val="bg1"/>
                </a:solidFill>
              </a:rPr>
              <a:t>/</a:t>
            </a:r>
            <a:r>
              <a:rPr altLang="en-US" dirty="0" kumimoji="1" lang="ja-JP" sz="1600">
                <a:solidFill>
                  <a:schemeClr val="bg1"/>
                </a:solidFill>
              </a:rPr>
              <a:t>利点を使用可能</a:t>
            </a:r>
            <a:endParaRPr altLang="ja-JP" dirty="0" kumimoji="1" lang="en-US" sz="1600">
              <a:solidFill>
                <a:schemeClr val="bg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dirty="0" kumimoji="1" lang="ja-JP" sz="1600">
                <a:solidFill>
                  <a:schemeClr val="bg1"/>
                </a:solidFill>
              </a:rPr>
              <a:t>クラスタリング機能</a:t>
            </a:r>
            <a:endParaRPr altLang="ja-JP" dirty="0" kumimoji="1" lang="en-US" sz="1600">
              <a:solidFill>
                <a:schemeClr val="bg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dirty="0" kumimoji="1" lang="ja-JP" sz="1600">
                <a:solidFill>
                  <a:schemeClr val="bg1"/>
                </a:solidFill>
              </a:rPr>
              <a:t>マルチテナント構成 </a:t>
            </a:r>
            <a:r>
              <a:rPr altLang="ja-JP" dirty="0" kumimoji="1" lang="en-US" sz="1600">
                <a:solidFill>
                  <a:schemeClr val="bg1"/>
                </a:solidFill>
              </a:rPr>
              <a:t>(12cR2</a:t>
            </a:r>
            <a:r>
              <a:rPr altLang="en-US" dirty="0" kumimoji="1" lang="ja-JP" sz="1600">
                <a:solidFill>
                  <a:schemeClr val="bg1"/>
                </a:solidFill>
              </a:rPr>
              <a:t>のみ</a:t>
            </a:r>
            <a:r>
              <a:rPr altLang="ja-JP" dirty="0" kumimoji="1" lang="en-US" sz="1600">
                <a:solidFill>
                  <a:schemeClr val="bg1"/>
                </a:solidFill>
              </a:rPr>
              <a:t>)</a:t>
            </a: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Java SE Advanced</a:t>
            </a:r>
          </a:p>
          <a:p>
            <a:pPr indent="-285750" lvl="1" marL="7429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Java Flight Recorder</a:t>
            </a:r>
          </a:p>
          <a:p>
            <a:pPr indent="-285750" lvl="1" marL="7429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Java Mission Control</a:t>
            </a:r>
            <a:endParaRPr altLang="en-US" dirty="0" kumimoji="1" lang="ja-JP" sz="16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8225929" y="3168894"/>
            <a:ext cx="3240912" cy="13759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dirty="0" kumimoji="1" lang="ja-JP" sz="1600">
                <a:solidFill>
                  <a:schemeClr val="bg1"/>
                </a:solidFill>
              </a:rPr>
              <a:t>以下の機能</a:t>
            </a:r>
            <a:r>
              <a:rPr altLang="ja-JP" dirty="0" kumimoji="1" lang="en-US" sz="1600">
                <a:solidFill>
                  <a:schemeClr val="bg1"/>
                </a:solidFill>
              </a:rPr>
              <a:t>/</a:t>
            </a:r>
            <a:r>
              <a:rPr altLang="en-US" dirty="0" kumimoji="1" lang="ja-JP" sz="1600">
                <a:solidFill>
                  <a:schemeClr val="bg1"/>
                </a:solidFill>
              </a:rPr>
              <a:t>利点を使用可能</a:t>
            </a:r>
            <a:endParaRPr altLang="ja-JP" dirty="0" kumimoji="1" lang="en-US" sz="1600">
              <a:solidFill>
                <a:schemeClr val="bg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Active </a:t>
            </a:r>
            <a:r>
              <a:rPr altLang="ja-JP" dirty="0" err="1" kumimoji="1" lang="en-US" sz="1600">
                <a:solidFill>
                  <a:schemeClr val="bg1"/>
                </a:solidFill>
              </a:rPr>
              <a:t>Gridlink</a:t>
            </a:r>
            <a:r>
              <a:rPr altLang="ja-JP" dirty="0" kumimoji="1" lang="en-US" sz="1600">
                <a:solidFill>
                  <a:schemeClr val="bg1"/>
                </a:solidFill>
              </a:rPr>
              <a:t> for RAC</a:t>
            </a: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bg1"/>
                </a:solidFill>
              </a:rPr>
              <a:t>Oracle Coherence</a:t>
            </a:r>
            <a:br>
              <a:rPr altLang="ja-JP" dirty="0" kumimoji="1" lang="en-US" sz="1600">
                <a:solidFill>
                  <a:schemeClr val="bg1"/>
                </a:solidFill>
              </a:rPr>
            </a:br>
            <a:r>
              <a:rPr altLang="ja-JP" dirty="0" kumimoji="1" lang="en-US" sz="1600">
                <a:solidFill>
                  <a:schemeClr val="bg1"/>
                </a:solidFill>
              </a:rPr>
              <a:t>Enterprise Edition </a:t>
            </a:r>
            <a:r>
              <a:rPr altLang="en-US" dirty="0" kumimoji="1" lang="ja-JP" sz="1600">
                <a:solidFill>
                  <a:schemeClr val="bg1"/>
                </a:solidFill>
              </a:rPr>
              <a:t>データグリッド</a:t>
            </a:r>
          </a:p>
        </p:txBody>
      </p:sp>
      <p:sp>
        <p:nvSpPr>
          <p:cNvPr id="20" name="Plus Sign 19"/>
          <p:cNvSpPr/>
          <p:nvPr/>
        </p:nvSpPr>
        <p:spPr bwMode="gray">
          <a:xfrm>
            <a:off x="6340487" y="5331356"/>
            <a:ext cx="416688" cy="416688"/>
          </a:xfrm>
          <a:prstGeom prst="mathPlus">
            <a:avLst/>
          </a:prstGeom>
          <a:solidFill>
            <a:schemeClr val="accent4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21" name="Plus Sign 20"/>
          <p:cNvSpPr/>
          <p:nvPr/>
        </p:nvSpPr>
        <p:spPr bwMode="gray">
          <a:xfrm>
            <a:off x="9638041" y="4550099"/>
            <a:ext cx="416688" cy="416688"/>
          </a:xfrm>
          <a:prstGeom prst="mathPlus">
            <a:avLst/>
          </a:prstGeom>
          <a:solidFill>
            <a:schemeClr val="accent6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56188" y="5756584"/>
            <a:ext cx="3240912" cy="3497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600">
                <a:solidFill>
                  <a:schemeClr val="bg1"/>
                </a:solidFill>
              </a:rPr>
              <a:t>Standard Edition </a:t>
            </a:r>
            <a:r>
              <a:rPr altLang="en-US" dirty="0" kumimoji="1" lang="ja-JP" sz="1600">
                <a:solidFill>
                  <a:schemeClr val="bg1"/>
                </a:solidFill>
              </a:rPr>
              <a:t>の全機能と利点</a:t>
            </a:r>
            <a:endParaRPr altLang="ja-JP" dirty="0" kumimoji="1" lang="en-US" sz="16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8233975" y="4961973"/>
            <a:ext cx="3240912" cy="349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600">
                <a:solidFill>
                  <a:schemeClr val="bg1"/>
                </a:solidFill>
              </a:rPr>
              <a:t>Enterprise Edition </a:t>
            </a:r>
            <a:r>
              <a:rPr altLang="en-US" dirty="0" kumimoji="1" lang="ja-JP" sz="1600">
                <a:solidFill>
                  <a:schemeClr val="bg1"/>
                </a:solidFill>
              </a:rPr>
              <a:t>の全機能と利点</a:t>
            </a:r>
            <a:endParaRPr altLang="ja-JP" dirty="0" kumimoji="1" 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0160" y="3231925"/>
            <a:ext cx="2037099" cy="309062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2000">
                <a:solidFill>
                  <a:schemeClr val="accent2"/>
                </a:solidFill>
              </a:rPr>
              <a:t>シングル構成</a:t>
            </a:r>
            <a:r>
              <a:rPr altLang="ja-JP" b="1" dirty="0" kumimoji="1" lang="en-US" sz="2000">
                <a:solidFill>
                  <a:schemeClr val="accent2"/>
                </a:solidFill>
              </a:rPr>
              <a:t> </a:t>
            </a:r>
            <a:endParaRPr altLang="en-US" b="1" dirty="0" kumimoji="1" lang="ja-JP" sz="200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7714" y="2368250"/>
            <a:ext cx="2037099" cy="309062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2000">
                <a:solidFill>
                  <a:schemeClr val="accent4"/>
                </a:solidFill>
              </a:rPr>
              <a:t>可用性構成</a:t>
            </a:r>
            <a:r>
              <a:rPr altLang="ja-JP" b="1" dirty="0" kumimoji="1" lang="en-US" sz="2000">
                <a:solidFill>
                  <a:schemeClr val="accent4"/>
                </a:solidFill>
              </a:rPr>
              <a:t> </a:t>
            </a:r>
            <a:endParaRPr altLang="en-US" b="1" dirty="0" kumimoji="1" lang="ja-JP" sz="200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65268" y="1608664"/>
            <a:ext cx="2563522" cy="309062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2000">
                <a:solidFill>
                  <a:schemeClr val="accent6"/>
                </a:solidFill>
              </a:rPr>
              <a:t>フルレイヤ可用性構成</a:t>
            </a:r>
            <a:r>
              <a:rPr altLang="ja-JP" b="1" dirty="0" kumimoji="1" lang="en-US" sz="2000">
                <a:solidFill>
                  <a:schemeClr val="accent6"/>
                </a:solidFill>
              </a:rPr>
              <a:t> </a:t>
            </a:r>
            <a:endParaRPr altLang="en-US" b="1" dirty="0" kumimoji="1" lang="ja-JP" sz="2000">
              <a:solidFill>
                <a:schemeClr val="accent6"/>
              </a:solidFill>
            </a:endParaRPr>
          </a:p>
        </p:txBody>
      </p:sp>
      <p:sp>
        <p:nvSpPr>
          <p:cNvPr id="27" name="Plus Sign 26"/>
          <p:cNvSpPr/>
          <p:nvPr/>
        </p:nvSpPr>
        <p:spPr bwMode="gray">
          <a:xfrm>
            <a:off x="9618274" y="5331356"/>
            <a:ext cx="416688" cy="416688"/>
          </a:xfrm>
          <a:prstGeom prst="mathPlus">
            <a:avLst/>
          </a:prstGeom>
          <a:solidFill>
            <a:schemeClr val="accent6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gray">
          <a:xfrm>
            <a:off x="8233975" y="5756584"/>
            <a:ext cx="3240912" cy="3497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600">
                <a:solidFill>
                  <a:schemeClr val="bg1"/>
                </a:solidFill>
              </a:rPr>
              <a:t>Standard Edition </a:t>
            </a:r>
            <a:r>
              <a:rPr altLang="en-US" dirty="0" kumimoji="1" lang="ja-JP" sz="1600">
                <a:solidFill>
                  <a:schemeClr val="bg1"/>
                </a:solidFill>
              </a:rPr>
              <a:t>の全機能と利点</a:t>
            </a:r>
            <a:endParaRPr altLang="ja-JP" dirty="0" kumimoji="1"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A2C9EB8D-6355-4E53-BD0F-0819B5825CB4}"/>
              </a:ext>
            </a:extLst>
          </p:cNvPr>
          <p:cNvSpPr/>
          <p:nvPr/>
        </p:nvSpPr>
        <p:spPr bwMode="gray">
          <a:xfrm>
            <a:off x="7197359" y="1709611"/>
            <a:ext cx="1155817" cy="4618353"/>
          </a:xfrm>
          <a:custGeom>
            <a:avLst/>
            <a:gdLst>
              <a:gd fmla="*/ 0 w 1148197" name="connsiteX0"/>
              <a:gd fmla="*/ 0 h 728590" name="connsiteY0"/>
              <a:gd fmla="*/ 1148197 w 1148197" name="connsiteX1"/>
              <a:gd fmla="*/ 0 h 728590" name="connsiteY1"/>
              <a:gd fmla="*/ 1148197 w 1148197" name="connsiteX2"/>
              <a:gd fmla="*/ 728590 h 728590" name="connsiteY2"/>
              <a:gd fmla="*/ 0 w 1148197" name="connsiteX3"/>
              <a:gd fmla="*/ 728590 h 728590" name="connsiteY3"/>
              <a:gd fmla="*/ 0 w 1148197" name="connsiteX4"/>
              <a:gd fmla="*/ 0 h 728590" name="connsiteY4"/>
              <a:gd fmla="*/ 0 w 1171948" name="connsiteX0"/>
              <a:gd fmla="*/ 1009403 h 1737993" name="connsiteY0"/>
              <a:gd fmla="*/ 1171948 w 1171948" name="connsiteX1"/>
              <a:gd fmla="*/ 0 h 1737993" name="connsiteY1"/>
              <a:gd fmla="*/ 1148197 w 1171948" name="connsiteX2"/>
              <a:gd fmla="*/ 1737993 h 1737993" name="connsiteY2"/>
              <a:gd fmla="*/ 0 w 1171948" name="connsiteX3"/>
              <a:gd fmla="*/ 1737993 h 1737993" name="connsiteY3"/>
              <a:gd fmla="*/ 0 w 1171948" name="connsiteX4"/>
              <a:gd fmla="*/ 1009403 h 1737993" name="connsiteY4"/>
              <a:gd fmla="*/ 0 w 1149088" name="connsiteX0"/>
              <a:gd fmla="*/ 994163 h 1722753" name="connsiteY0"/>
              <a:gd fmla="*/ 1149088 w 1149088" name="connsiteX1"/>
              <a:gd fmla="*/ 0 h 1722753" name="connsiteY1"/>
              <a:gd fmla="*/ 1148197 w 1149088" name="connsiteX2"/>
              <a:gd fmla="*/ 1722753 h 1722753" name="connsiteY2"/>
              <a:gd fmla="*/ 0 w 1149088" name="connsiteX3"/>
              <a:gd fmla="*/ 1722753 h 1722753" name="connsiteY3"/>
              <a:gd fmla="*/ 0 w 1149088" name="connsiteX4"/>
              <a:gd fmla="*/ 994163 h 1722753" name="connsiteY4"/>
              <a:gd fmla="*/ 0 w 1155817" name="connsiteX0"/>
              <a:gd fmla="*/ 994163 h 4618353" name="connsiteY0"/>
              <a:gd fmla="*/ 1149088 w 1155817" name="connsiteX1"/>
              <a:gd fmla="*/ 0 h 4618353" name="connsiteY1"/>
              <a:gd fmla="*/ 1155817 w 1155817" name="connsiteX2"/>
              <a:gd fmla="*/ 4618353 h 4618353" name="connsiteY2"/>
              <a:gd fmla="*/ 0 w 1155817" name="connsiteX3"/>
              <a:gd fmla="*/ 1722753 h 4618353" name="connsiteY3"/>
              <a:gd fmla="*/ 0 w 1155817" name="connsiteX4"/>
              <a:gd fmla="*/ 994163 h 4618353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4618353" w="1155817">
                <a:moveTo>
                  <a:pt x="0" y="994163"/>
                </a:moveTo>
                <a:lnTo>
                  <a:pt x="1149088" y="0"/>
                </a:lnTo>
                <a:lnTo>
                  <a:pt x="1155817" y="4618353"/>
                </a:lnTo>
                <a:lnTo>
                  <a:pt x="0" y="1722753"/>
                </a:lnTo>
                <a:lnTo>
                  <a:pt x="0" y="99416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AA609E-100D-4ABD-B73E-FAEBBCDE7097}"/>
              </a:ext>
            </a:extLst>
          </p:cNvPr>
          <p:cNvSpPr/>
          <p:nvPr/>
        </p:nvSpPr>
        <p:spPr bwMode="gray">
          <a:xfrm>
            <a:off x="3424408" y="1745189"/>
            <a:ext cx="3894140" cy="4596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DDE3B-B9CB-466C-B3C6-29B36DBF9AD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11</a:t>
            </a:fld>
            <a:endParaRPr altLang="en-US" dirty="0" lang="ja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0774-CCFF-4F32-B715-030A1E2E79E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ja-JP" dirty="0" kumimoji="1" lang="en-US"/>
              <a:t>Oracle Java Cloud Service </a:t>
            </a:r>
            <a:r>
              <a:rPr altLang="en-US" dirty="0" kumimoji="1" lang="ja-JP"/>
              <a:t>を構成するコンポーネント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E6BAD-C9AC-4C14-9FC8-68FF3628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 </a:t>
            </a:r>
            <a:r>
              <a:rPr altLang="en-US" dirty="0" lang="ja-JP"/>
              <a:t>アーキテクチャ</a:t>
            </a:r>
            <a:endParaRPr altLang="en-US" dirty="0" kumimoji="1" lang="ja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C38D6-5F1F-45AE-A75F-5104CADBCD3F}"/>
              </a:ext>
            </a:extLst>
          </p:cNvPr>
          <p:cNvSpPr/>
          <p:nvPr/>
        </p:nvSpPr>
        <p:spPr bwMode="gray">
          <a:xfrm>
            <a:off x="405780" y="2276872"/>
            <a:ext cx="843822" cy="209496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Director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FA8F37-5CC6-4FEF-BC9E-A9132B08138C}"/>
              </a:ext>
            </a:extLst>
          </p:cNvPr>
          <p:cNvSpPr/>
          <p:nvPr/>
        </p:nvSpPr>
        <p:spPr bwMode="gray">
          <a:xfrm>
            <a:off x="467651" y="2348880"/>
            <a:ext cx="720080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OTD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EE4AA8-D7C5-4BD6-8F41-A5EBA4B9CE50}"/>
              </a:ext>
            </a:extLst>
          </p:cNvPr>
          <p:cNvSpPr/>
          <p:nvPr/>
        </p:nvSpPr>
        <p:spPr bwMode="gray">
          <a:xfrm>
            <a:off x="462331" y="3068960"/>
            <a:ext cx="720080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OTD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C840F8-BF64-468E-AA63-E82999151B24}"/>
              </a:ext>
            </a:extLst>
          </p:cNvPr>
          <p:cNvSpPr/>
          <p:nvPr/>
        </p:nvSpPr>
        <p:spPr bwMode="gray">
          <a:xfrm>
            <a:off x="1773932" y="2276872"/>
            <a:ext cx="2808312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管理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</a:t>
            </a: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13A3D0-F456-4997-94D4-BFD593ABDD2C}"/>
              </a:ext>
            </a:extLst>
          </p:cNvPr>
          <p:cNvSpPr/>
          <p:nvPr/>
        </p:nvSpPr>
        <p:spPr bwMode="gray">
          <a:xfrm>
            <a:off x="2422004" y="2348880"/>
            <a:ext cx="874233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WLS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2C4E2C-78A3-48A7-A1B6-8A7F2CC6985A}"/>
              </a:ext>
            </a:extLst>
          </p:cNvPr>
          <p:cNvSpPr/>
          <p:nvPr/>
        </p:nvSpPr>
        <p:spPr bwMode="gray">
          <a:xfrm>
            <a:off x="405780" y="4480986"/>
            <a:ext cx="843822" cy="13962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Director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FE7B2B-2FD6-4FAB-BA1B-4A442B79197B}"/>
              </a:ext>
            </a:extLst>
          </p:cNvPr>
          <p:cNvSpPr/>
          <p:nvPr/>
        </p:nvSpPr>
        <p:spPr bwMode="gray">
          <a:xfrm>
            <a:off x="462331" y="4574399"/>
            <a:ext cx="720080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OTD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F1F911-2815-4A2D-A056-41DF1DC4C415}"/>
              </a:ext>
            </a:extLst>
          </p:cNvPr>
          <p:cNvSpPr/>
          <p:nvPr/>
        </p:nvSpPr>
        <p:spPr bwMode="gray">
          <a:xfrm>
            <a:off x="1773932" y="3209611"/>
            <a:ext cx="2808312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管理対象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6817A-9599-44BE-8612-8667479BA0F7}"/>
              </a:ext>
            </a:extLst>
          </p:cNvPr>
          <p:cNvSpPr/>
          <p:nvPr/>
        </p:nvSpPr>
        <p:spPr bwMode="gray">
          <a:xfrm>
            <a:off x="1773932" y="4145715"/>
            <a:ext cx="2808312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管理対象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783A90-21DE-4349-94BB-44B5E8AED94C}"/>
              </a:ext>
            </a:extLst>
          </p:cNvPr>
          <p:cNvSpPr/>
          <p:nvPr/>
        </p:nvSpPr>
        <p:spPr bwMode="gray">
          <a:xfrm>
            <a:off x="1773932" y="5081819"/>
            <a:ext cx="2808312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管理対象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20D27F6-3C3E-4FE9-9B65-54A3F5126535}"/>
              </a:ext>
            </a:extLst>
          </p:cNvPr>
          <p:cNvSpPr/>
          <p:nvPr/>
        </p:nvSpPr>
        <p:spPr bwMode="gray">
          <a:xfrm>
            <a:off x="3502124" y="1811612"/>
            <a:ext cx="1008112" cy="449770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b="1" dirty="0" kumimoji="1" lang="ja-JP" sz="14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DBEF5-AA5F-4DAE-B338-DEE67A9A87CD}"/>
              </a:ext>
            </a:extLst>
          </p:cNvPr>
          <p:cNvSpPr txBox="1"/>
          <p:nvPr/>
        </p:nvSpPr>
        <p:spPr>
          <a:xfrm>
            <a:off x="3600855" y="5837903"/>
            <a:ext cx="800511" cy="471417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ローカル</a:t>
            </a:r>
            <a:endParaRPr altLang="ja-JP" b="1" dirty="0" kumimoji="1" lang="en-US" sz="1200"/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記憶域</a:t>
            </a:r>
            <a:endParaRPr altLang="ja-JP" b="1" dirty="0" kumimoji="1" lang="en-US" sz="1200"/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無効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90130B-F2B3-4759-BDA8-0F20FB2E15E1}"/>
              </a:ext>
            </a:extLst>
          </p:cNvPr>
          <p:cNvSpPr/>
          <p:nvPr/>
        </p:nvSpPr>
        <p:spPr bwMode="gray">
          <a:xfrm>
            <a:off x="5158307" y="2708920"/>
            <a:ext cx="2088233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Coherence</a:t>
            </a: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1F4CFD-9934-45C1-9E4F-93190025841F}"/>
              </a:ext>
            </a:extLst>
          </p:cNvPr>
          <p:cNvSpPr/>
          <p:nvPr/>
        </p:nvSpPr>
        <p:spPr bwMode="gray">
          <a:xfrm>
            <a:off x="5158307" y="3673158"/>
            <a:ext cx="2088233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Coherence</a:t>
            </a: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3E2810-D8FC-4059-9E36-D802845CE8D7}"/>
              </a:ext>
            </a:extLst>
          </p:cNvPr>
          <p:cNvSpPr/>
          <p:nvPr/>
        </p:nvSpPr>
        <p:spPr bwMode="gray">
          <a:xfrm>
            <a:off x="5158307" y="4653136"/>
            <a:ext cx="2088233" cy="72344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Coherence</a:t>
            </a: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サーバ</a:t>
            </a:r>
            <a:endParaRPr altLang="ja-JP" b="1" dirty="0" kumimoji="1"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ノード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5B80296-F99B-4E9B-ADAE-06E613A64740}"/>
              </a:ext>
            </a:extLst>
          </p:cNvPr>
          <p:cNvSpPr/>
          <p:nvPr/>
        </p:nvSpPr>
        <p:spPr bwMode="gray">
          <a:xfrm>
            <a:off x="6086954" y="1795380"/>
            <a:ext cx="1087578" cy="449770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b="0" g="0" r="0"/>
          </a:lnRef>
          <a:fillRef idx="0">
            <a:scrgbClr b="0" g="0" r="0"/>
          </a:fillRef>
          <a:effectRef idx="0">
            <a:scrgbClr b="0" g="0" r="0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b="1" dirty="0" kumimoji="1" lang="ja-JP" sz="14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1B4D35-829D-423F-8441-A28C010BB877}"/>
              </a:ext>
            </a:extLst>
          </p:cNvPr>
          <p:cNvSpPr txBox="1"/>
          <p:nvPr/>
        </p:nvSpPr>
        <p:spPr>
          <a:xfrm>
            <a:off x="6230487" y="5805264"/>
            <a:ext cx="800511" cy="471417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ローカル</a:t>
            </a:r>
            <a:endParaRPr altLang="ja-JP" b="1" dirty="0" kumimoji="1" lang="en-US" sz="1200"/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記憶域</a:t>
            </a:r>
            <a:endParaRPr altLang="ja-JP" b="1" dirty="0" kumimoji="1" lang="en-US" sz="1200"/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/>
              <a:t>有効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3B44E6C-4DF8-4F77-9813-75FF98222127}"/>
              </a:ext>
            </a:extLst>
          </p:cNvPr>
          <p:cNvSpPr/>
          <p:nvPr/>
        </p:nvSpPr>
        <p:spPr bwMode="gray">
          <a:xfrm>
            <a:off x="3563995" y="2345690"/>
            <a:ext cx="874233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WLS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860A5B-AEA4-43AE-8F1B-1206EDC2B2DD}"/>
              </a:ext>
            </a:extLst>
          </p:cNvPr>
          <p:cNvSpPr/>
          <p:nvPr/>
        </p:nvSpPr>
        <p:spPr bwMode="gray">
          <a:xfrm>
            <a:off x="3563995" y="3278429"/>
            <a:ext cx="874233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WLS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2A73C68-E1A7-4F5C-A3A2-A1B40F9B51BF}"/>
              </a:ext>
            </a:extLst>
          </p:cNvPr>
          <p:cNvSpPr/>
          <p:nvPr/>
        </p:nvSpPr>
        <p:spPr bwMode="gray">
          <a:xfrm>
            <a:off x="3563995" y="4214533"/>
            <a:ext cx="874233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WLS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617EDD7-E83B-48ED-B7EC-B420EE6E5575}"/>
              </a:ext>
            </a:extLst>
          </p:cNvPr>
          <p:cNvSpPr/>
          <p:nvPr/>
        </p:nvSpPr>
        <p:spPr bwMode="gray">
          <a:xfrm>
            <a:off x="3563995" y="5150637"/>
            <a:ext cx="874233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WLS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0622654-4AFF-49EA-8EA4-F8964F5AF89A}"/>
              </a:ext>
            </a:extLst>
          </p:cNvPr>
          <p:cNvSpPr/>
          <p:nvPr/>
        </p:nvSpPr>
        <p:spPr bwMode="gray">
          <a:xfrm>
            <a:off x="6162691" y="2777738"/>
            <a:ext cx="936104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8623F87-8164-45E2-8FF8-099DFD631E00}"/>
              </a:ext>
            </a:extLst>
          </p:cNvPr>
          <p:cNvSpPr/>
          <p:nvPr/>
        </p:nvSpPr>
        <p:spPr bwMode="gray">
          <a:xfrm>
            <a:off x="6162691" y="3741976"/>
            <a:ext cx="936104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C540DD3-27DB-4427-806B-34C28041612F}"/>
              </a:ext>
            </a:extLst>
          </p:cNvPr>
          <p:cNvSpPr/>
          <p:nvPr/>
        </p:nvSpPr>
        <p:spPr bwMode="gray">
          <a:xfrm>
            <a:off x="6162691" y="4721954"/>
            <a:ext cx="936104" cy="579428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管理対象</a:t>
            </a:r>
            <a:endParaRPr altLang="ja-JP" b="1" dirty="0" kumimoji="1" lang="en-US" sz="12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20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3AB240-FE8B-4D57-938E-5FFCDE6E112E}"/>
              </a:ext>
            </a:extLst>
          </p:cNvPr>
          <p:cNvSpPr/>
          <p:nvPr/>
        </p:nvSpPr>
        <p:spPr bwMode="gray">
          <a:xfrm>
            <a:off x="3424408" y="1745189"/>
            <a:ext cx="3894140" cy="4596770"/>
          </a:xfrm>
          <a:prstGeom prst="rect">
            <a:avLst/>
          </a:prstGeom>
          <a:noFill/>
          <a:ln w="76200">
            <a:solidFill>
              <a:schemeClr val="accent6"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BFF61D-AA91-4677-BD72-F6DC9505303F}"/>
              </a:ext>
            </a:extLst>
          </p:cNvPr>
          <p:cNvSpPr txBox="1"/>
          <p:nvPr/>
        </p:nvSpPr>
        <p:spPr>
          <a:xfrm>
            <a:off x="6266731" y="1862075"/>
            <a:ext cx="728021" cy="364979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/>
              <a:t>WebLogic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/>
              <a:t>クラスタ</a:t>
            </a:r>
            <a:endParaRPr altLang="ja-JP" b="1" dirty="0" kumimoji="1" 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D4A255-70F1-410E-AAB5-A30FB94CEF7A}"/>
              </a:ext>
            </a:extLst>
          </p:cNvPr>
          <p:cNvSpPr txBox="1"/>
          <p:nvPr/>
        </p:nvSpPr>
        <p:spPr>
          <a:xfrm>
            <a:off x="3637099" y="1847003"/>
            <a:ext cx="728021" cy="364979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/>
              <a:t>WebLogic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/>
              <a:t>クラスタ</a:t>
            </a:r>
            <a:endParaRPr altLang="ja-JP" b="1" dirty="0" kumimoji="1"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7D0EF7-5A37-4F98-AE68-885930D015FF}"/>
              </a:ext>
            </a:extLst>
          </p:cNvPr>
          <p:cNvSpPr txBox="1"/>
          <p:nvPr/>
        </p:nvSpPr>
        <p:spPr>
          <a:xfrm>
            <a:off x="4942284" y="1859196"/>
            <a:ext cx="790200" cy="364979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/>
              <a:t>Coherence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/>
              <a:t>クラスタ</a:t>
            </a:r>
            <a:endParaRPr altLang="ja-JP" b="1" dirty="0" kumimoji="1" lang="en-US" sz="140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A8D6F9B-2375-496C-9797-ED77788AD60A}"/>
              </a:ext>
            </a:extLst>
          </p:cNvPr>
          <p:cNvCxnSpPr>
            <a:stCxn id="28" idx="3"/>
            <a:endCxn id="54" idx="1"/>
          </p:cNvCxnSpPr>
          <p:nvPr/>
        </p:nvCxnSpPr>
        <p:spPr>
          <a:xfrm>
            <a:off x="4582244" y="2638595"/>
            <a:ext cx="576063" cy="432048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8E38C6E-2377-4AC5-808D-29AF8EEC49B6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582244" y="3571334"/>
            <a:ext cx="576063" cy="463547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B60CEC-31F1-4131-8ADD-27857AC1B36C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4582244" y="4507438"/>
            <a:ext cx="576063" cy="507421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76357E4-E8B5-4A16-830F-A82A6F34DBE3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 flipV="1">
            <a:off x="4582244" y="3070643"/>
            <a:ext cx="576063" cy="2372899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3D0D103-743C-4329-80BA-4EFD7100F209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249602" y="2638595"/>
            <a:ext cx="524330" cy="2540534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0B8CE0E-D399-4BE6-AC0F-1C785D246D62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1249602" y="2638595"/>
            <a:ext cx="524330" cy="685758"/>
          </a:xfrm>
          <a:prstGeom prst="bentConnector3">
            <a:avLst>
              <a:gd fmla="val 50000" name="adj1"/>
            </a:avLst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A9A6C42-49E5-4A0A-A034-5B0FA2277019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249602" y="5179129"/>
            <a:ext cx="524330" cy="264413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94B4B1C-3571-4E2D-9F93-CAB666F00741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1249602" y="4507438"/>
            <a:ext cx="524330" cy="671691"/>
          </a:xfrm>
          <a:prstGeom prst="bentConnector3">
            <a:avLst>
              <a:gd fmla="val 50000" name="adj1"/>
            </a:avLst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071E5F6-299C-4A31-B586-77EE1E35EE5F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1249602" y="3571334"/>
            <a:ext cx="524330" cy="1607795"/>
          </a:xfrm>
          <a:prstGeom prst="bentConnector3">
            <a:avLst>
              <a:gd fmla="val 50000" name="adj1"/>
            </a:avLst>
          </a:prstGeom>
          <a:ln w="38100">
            <a:solidFill>
              <a:schemeClr val="tx1"/>
            </a:solidFill>
            <a:miter lim="800000"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4C9DC3B-26A2-421B-BFD5-FAA800057881}"/>
              </a:ext>
            </a:extLst>
          </p:cNvPr>
          <p:cNvSpPr/>
          <p:nvPr/>
        </p:nvSpPr>
        <p:spPr bwMode="gray">
          <a:xfrm>
            <a:off x="8302252" y="1717040"/>
            <a:ext cx="3624808" cy="466428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各サーバノード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(</a:t>
            </a:r>
            <a:r>
              <a:rPr altLang="en-US" b="1" dirty="0" kumimoji="1" lang="ja-JP" sz="1400">
                <a:solidFill>
                  <a:schemeClr val="bg1"/>
                </a:solidFill>
              </a:rPr>
              <a:t>仮想マシン構成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5E439F-B957-4EEA-87AB-49B47F9A7EA6}"/>
              </a:ext>
            </a:extLst>
          </p:cNvPr>
          <p:cNvSpPr/>
          <p:nvPr/>
        </p:nvSpPr>
        <p:spPr bwMode="gray">
          <a:xfrm>
            <a:off x="8529891" y="1988840"/>
            <a:ext cx="2071332" cy="436713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バックアップ</a:t>
            </a:r>
            <a:endParaRPr altLang="ja-JP" dirty="0" kumimoji="1" lang="en-US" sz="14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AB708C-0961-4AF5-9134-763DB0A7195B}"/>
              </a:ext>
            </a:extLst>
          </p:cNvPr>
          <p:cNvSpPr/>
          <p:nvPr/>
        </p:nvSpPr>
        <p:spPr bwMode="gray">
          <a:xfrm>
            <a:off x="8529891" y="2516121"/>
            <a:ext cx="2071332" cy="436713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DOMAIN_HOME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067DEB-5D91-4717-B7E0-796939AAA0DA}"/>
              </a:ext>
            </a:extLst>
          </p:cNvPr>
          <p:cNvSpPr/>
          <p:nvPr/>
        </p:nvSpPr>
        <p:spPr bwMode="gray">
          <a:xfrm>
            <a:off x="8529891" y="3043402"/>
            <a:ext cx="2071332" cy="436713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APPLICATION_HOME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5FF8A9-60DB-41C8-9B0A-A380057A8A43}"/>
              </a:ext>
            </a:extLst>
          </p:cNvPr>
          <p:cNvSpPr/>
          <p:nvPr/>
        </p:nvSpPr>
        <p:spPr bwMode="gray">
          <a:xfrm>
            <a:off x="8529891" y="3570683"/>
            <a:ext cx="2071332" cy="436713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MW_HOME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ABBD38-B7F0-40C0-BCD6-B9B36BD61D50}"/>
              </a:ext>
            </a:extLst>
          </p:cNvPr>
          <p:cNvSpPr/>
          <p:nvPr/>
        </p:nvSpPr>
        <p:spPr bwMode="gray">
          <a:xfrm>
            <a:off x="8529891" y="4097964"/>
            <a:ext cx="2071332" cy="4367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JCS_RESERVED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825F64-AC11-497A-9E8B-3807C2B92BF1}"/>
              </a:ext>
            </a:extLst>
          </p:cNvPr>
          <p:cNvSpPr/>
          <p:nvPr/>
        </p:nvSpPr>
        <p:spPr bwMode="gray">
          <a:xfrm>
            <a:off x="8529891" y="4625245"/>
            <a:ext cx="2071332" cy="4367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JDK_HOME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313280-71C3-4316-AF80-748677F3D7D0}"/>
              </a:ext>
            </a:extLst>
          </p:cNvPr>
          <p:cNvSpPr/>
          <p:nvPr/>
        </p:nvSpPr>
        <p:spPr bwMode="gray">
          <a:xfrm>
            <a:off x="10678284" y="1988840"/>
            <a:ext cx="1042969" cy="360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1400">
                <a:solidFill>
                  <a:schemeClr val="bg1"/>
                </a:solidFill>
              </a:rPr>
              <a:t>Boot/OS</a:t>
            </a: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pic>
        <p:nvPicPr>
          <p:cNvPr descr="disk-drive.png" id="114" name="図 17">
            <a:extLst>
              <a:ext uri="{FF2B5EF4-FFF2-40B4-BE49-F238E27FC236}">
                <a16:creationId xmlns:a16="http://schemas.microsoft.com/office/drawing/2014/main" id="{371459AC-10C9-44E0-B5FC-BE440CF080CD}"/>
              </a:ext>
            </a:extLst>
          </p:cNvPr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0794788" y="2144598"/>
            <a:ext cx="842788" cy="842788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B8792-F61E-418E-99B7-88016BD96DE6}"/>
              </a:ext>
            </a:extLst>
          </p:cNvPr>
          <p:cNvSpPr/>
          <p:nvPr/>
        </p:nvSpPr>
        <p:spPr bwMode="gray">
          <a:xfrm>
            <a:off x="8507827" y="5649680"/>
            <a:ext cx="3213426" cy="678284"/>
          </a:xfrm>
          <a:prstGeom prst="roundRect">
            <a:avLst>
              <a:gd fmla="val 50000" name="adj"/>
            </a:avLst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 sz="140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56138B7-A1EF-4EDC-A394-E39E04C3A5E8}"/>
              </a:ext>
            </a:extLst>
          </p:cNvPr>
          <p:cNvGrpSpPr/>
          <p:nvPr/>
        </p:nvGrpSpPr>
        <p:grpSpPr>
          <a:xfrm>
            <a:off x="9239409" y="5661248"/>
            <a:ext cx="1750261" cy="474158"/>
            <a:chOff x="2759975" y="5431204"/>
            <a:chExt cx="1750261" cy="474158"/>
          </a:xfrm>
        </p:grpSpPr>
        <p:pic>
          <p:nvPicPr>
            <p:cNvPr descr="ram.png" id="117" name="図 11">
              <a:extLst>
                <a:ext uri="{FF2B5EF4-FFF2-40B4-BE49-F238E27FC236}">
                  <a16:creationId xmlns:a16="http://schemas.microsoft.com/office/drawing/2014/main" id="{BA5CD0B2-39AA-44BC-A354-4367BA002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 r:embed="rId3"/>
            <a:srcRect b="30696" t="30432"/>
            <a:stretch/>
          </p:blipFill>
          <p:spPr>
            <a:xfrm>
              <a:off x="3291571" y="5431646"/>
              <a:ext cx="1218665" cy="473716"/>
            </a:xfrm>
            <a:prstGeom prst="rect">
              <a:avLst/>
            </a:prstGeom>
          </p:spPr>
        </p:pic>
        <p:pic>
          <p:nvPicPr>
            <p:cNvPr descr="chip1-5x.png" id="118" name="図 7">
              <a:extLst>
                <a:ext uri="{FF2B5EF4-FFF2-40B4-BE49-F238E27FC236}">
                  <a16:creationId xmlns:a16="http://schemas.microsoft.com/office/drawing/2014/main" id="{06A30482-6981-4C3C-BA74-B6EFA175EFA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 r:embed="rId4"/>
            <a:stretch>
              <a:fillRect/>
            </a:stretch>
          </p:blipFill>
          <p:spPr>
            <a:xfrm>
              <a:off x="2759975" y="5431204"/>
              <a:ext cx="454117" cy="454117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0705D-522A-4F29-9F5D-DCE50124A374}"/>
              </a:ext>
            </a:extLst>
          </p:cNvPr>
          <p:cNvSpPr txBox="1"/>
          <p:nvPr/>
        </p:nvSpPr>
        <p:spPr>
          <a:xfrm>
            <a:off x="9288091" y="6126440"/>
            <a:ext cx="1577710" cy="182880"/>
          </a:xfrm>
          <a:prstGeom prst="rect">
            <a:avLst/>
          </a:prstGeom>
          <a:noFill/>
        </p:spPr>
        <p:txBody>
          <a:bodyPr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コンピュート・シェイプ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37EF79-260C-4313-9ADE-C656D5FBCA39}"/>
              </a:ext>
            </a:extLst>
          </p:cNvPr>
          <p:cNvSpPr/>
          <p:nvPr/>
        </p:nvSpPr>
        <p:spPr bwMode="gray">
          <a:xfrm>
            <a:off x="8535377" y="5152527"/>
            <a:ext cx="2071332" cy="436713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カスタム</a:t>
            </a:r>
            <a:endParaRPr altLang="ja-JP" dirty="0" kumimoji="1" lang="en-US" sz="14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dirty="0" kumimoji="1" lang="ja-JP" sz="1400">
                <a:solidFill>
                  <a:schemeClr val="bg1"/>
                </a:solidFill>
              </a:rPr>
              <a:t>ボリューム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2E80D55-2FB7-4384-9B03-BB06ECB70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31" y="5822476"/>
            <a:ext cx="457200" cy="4572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7BC5230D-4D45-4021-8BBC-F54999511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13" y="58224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12</a:t>
            </a:fld>
            <a:endParaRPr altLang="en-US" dirty="0" lang="ja-JP"/>
          </a:p>
        </p:txBody>
      </p:sp>
      <p:sp>
        <p:nvSpPr>
          <p:cNvPr id="3" name="Text Placeholder 2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ja-JP" dirty="0" lang="en-US"/>
              <a:t>Oracle Cloud</a:t>
            </a:r>
            <a:r>
              <a:rPr altLang="en-US" dirty="0" lang="ja-JP"/>
              <a:t>の購入・利用を簡素化する革新的な購入モデル</a:t>
            </a:r>
            <a:endParaRPr altLang="en-US" dirty="0" kumimoji="1" 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BYOL to PaaS </a:t>
            </a:r>
            <a:r>
              <a:rPr altLang="en-US" dirty="0" lang="ja-JP"/>
              <a:t>および </a:t>
            </a:r>
            <a:r>
              <a:rPr altLang="ja-JP" dirty="0" lang="en-US"/>
              <a:t>Universal Credits</a:t>
            </a:r>
            <a:endParaRPr altLang="en-US" dirty="0" kumimoji="1" lang="ja-JP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2358787"/>
              </p:ext>
            </p:extLst>
          </p:nvPr>
        </p:nvGraphicFramePr>
        <p:xfrm>
          <a:off x="335667" y="1717040"/>
          <a:ext cx="11516810" cy="4417568"/>
        </p:xfrm>
        <a:graphic>
          <a:graphicData uri="http://schemas.openxmlformats.org/drawingml/2006/diagram">
            <dgm:relIds xmlns:dgm="http://schemas.openxmlformats.org/drawingml/2006/diagram" r:cs="rId5" r:dm="rId2" r:lo="rId3" r:qs="rId4"/>
          </a:graphicData>
        </a:graphic>
      </p:graphicFrame>
    </p:spTree>
    <p:extLst>
      <p:ext uri="{BB962C8B-B14F-4D97-AF65-F5344CB8AC3E}">
        <p14:creationId xmlns:p14="http://schemas.microsoft.com/office/powerpoint/2010/main" val="37509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053852" y="2074506"/>
            <a:ext cx="4320480" cy="4284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: Shape 28"/>
          <p:cNvSpPr/>
          <p:nvPr/>
        </p:nvSpPr>
        <p:spPr>
          <a:xfrm>
            <a:off x="1773932" y="1866156"/>
            <a:ext cx="2432525" cy="459270"/>
          </a:xfrm>
          <a:custGeom>
            <a:avLst/>
            <a:gdLst>
              <a:gd fmla="*/ 0 w 2432525" name="connsiteX0"/>
              <a:gd fmla="*/ 98402 h 590400" name="connsiteY0"/>
              <a:gd fmla="*/ 98402 w 2432525" name="connsiteX1"/>
              <a:gd fmla="*/ 0 h 590400" name="connsiteY1"/>
              <a:gd fmla="*/ 2334123 w 2432525" name="connsiteX2"/>
              <a:gd fmla="*/ 0 h 590400" name="connsiteY2"/>
              <a:gd fmla="*/ 2432525 w 2432525" name="connsiteX3"/>
              <a:gd fmla="*/ 98402 h 590400" name="connsiteY3"/>
              <a:gd fmla="*/ 2432525 w 2432525" name="connsiteX4"/>
              <a:gd fmla="*/ 491998 h 590400" name="connsiteY4"/>
              <a:gd fmla="*/ 2334123 w 2432525" name="connsiteX5"/>
              <a:gd fmla="*/ 590400 h 590400" name="connsiteY5"/>
              <a:gd fmla="*/ 98402 w 2432525" name="connsiteX6"/>
              <a:gd fmla="*/ 590400 h 590400" name="connsiteY6"/>
              <a:gd fmla="*/ 0 w 2432525" name="connsiteX7"/>
              <a:gd fmla="*/ 491998 h 590400" name="connsiteY7"/>
              <a:gd fmla="*/ 0 w 2432525" name="connsiteX8"/>
              <a:gd fmla="*/ 98402 h 59040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90400" w="2432525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334123" y="0"/>
                </a:lnTo>
                <a:cubicBezTo>
                  <a:pt x="2388469" y="0"/>
                  <a:pt x="2432525" y="44056"/>
                  <a:pt x="2432525" y="98402"/>
                </a:cubicBezTo>
                <a:lnTo>
                  <a:pt x="2432525" y="491998"/>
                </a:lnTo>
                <a:cubicBezTo>
                  <a:pt x="2432525" y="546344"/>
                  <a:pt x="2388469" y="590400"/>
                  <a:pt x="233412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8821" lIns="120765" numCol="1" rIns="120765" spcCol="1270" spcFirstLastPara="0" tIns="28821" vert="horz" wrap="square">
            <a:noAutofit/>
          </a:bodyPr>
          <a:lstStyle/>
          <a:p>
            <a:pPr algn="l" defTabSz="8890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ja-JP" b="1" dirty="0" kern="1200" lang="en-US"/>
              <a:t>Pay As You Go</a:t>
            </a:r>
          </a:p>
        </p:txBody>
      </p:sp>
      <p:sp>
        <p:nvSpPr>
          <p:cNvPr id="30" name="Freeform: Shape 29"/>
          <p:cNvSpPr/>
          <p:nvPr/>
        </p:nvSpPr>
        <p:spPr>
          <a:xfrm>
            <a:off x="1053852" y="2845627"/>
            <a:ext cx="4320480" cy="1338750"/>
          </a:xfrm>
          <a:custGeom>
            <a:avLst/>
            <a:gdLst>
              <a:gd fmla="*/ 0 w 3475037" name="connsiteX0"/>
              <a:gd fmla="*/ 0 h 1228500" name="connsiteY0"/>
              <a:gd fmla="*/ 3475037 w 3475037" name="connsiteX1"/>
              <a:gd fmla="*/ 0 h 1228500" name="connsiteY1"/>
              <a:gd fmla="*/ 3475037 w 3475037" name="connsiteX2"/>
              <a:gd fmla="*/ 1228500 h 1228500" name="connsiteY2"/>
              <a:gd fmla="*/ 0 w 3475037" name="connsiteX3"/>
              <a:gd fmla="*/ 1228500 h 1228500" name="connsiteY3"/>
              <a:gd fmla="*/ 0 w 3475037" name="connsiteX4"/>
              <a:gd fmla="*/ 0 h 12285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228500" w="3475037">
                <a:moveTo>
                  <a:pt x="0" y="0"/>
                </a:moveTo>
                <a:lnTo>
                  <a:pt x="3475037" y="0"/>
                </a:lnTo>
                <a:lnTo>
                  <a:pt x="3475037" y="1228500"/>
                </a:lnTo>
                <a:lnTo>
                  <a:pt x="0" y="1228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t" anchorCtr="0" bIns="142240" lIns="269701" numCol="1" rIns="269701" spcCol="1270" spcFirstLastPara="0" tIns="416560" vert="horz" wrap="square">
            <a:noAutofit/>
          </a:bodyPr>
          <a:lstStyle/>
          <a:p>
            <a:pPr algn="l" defTabSz="889000" indent="-228600" lvl="1" marL="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/>
              <a:t>事前支払いなし</a:t>
            </a:r>
            <a:endParaRPr altLang="ja-JP" dirty="0" kern="1200" lang="en-US"/>
          </a:p>
          <a:p>
            <a:pPr algn="l" defTabSz="889000" indent="-228600" lvl="1" marL="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/>
              <a:t>利用した分に対して課金</a:t>
            </a:r>
            <a:endParaRPr altLang="ja-JP" dirty="0" kern="1200" lang="en-US"/>
          </a:p>
        </p:txBody>
      </p:sp>
      <p:sp>
        <p:nvSpPr>
          <p:cNvPr id="31" name="Freeform: Shape 30"/>
          <p:cNvSpPr/>
          <p:nvPr/>
        </p:nvSpPr>
        <p:spPr>
          <a:xfrm>
            <a:off x="1773932" y="2625396"/>
            <a:ext cx="2432525" cy="471150"/>
          </a:xfrm>
          <a:custGeom>
            <a:avLst/>
            <a:gdLst>
              <a:gd fmla="*/ 0 w 2432525" name="connsiteX0"/>
              <a:gd fmla="*/ 98402 h 590400" name="connsiteY0"/>
              <a:gd fmla="*/ 98402 w 2432525" name="connsiteX1"/>
              <a:gd fmla="*/ 0 h 590400" name="connsiteY1"/>
              <a:gd fmla="*/ 2334123 w 2432525" name="connsiteX2"/>
              <a:gd fmla="*/ 0 h 590400" name="connsiteY2"/>
              <a:gd fmla="*/ 2432525 w 2432525" name="connsiteX3"/>
              <a:gd fmla="*/ 98402 h 590400" name="connsiteY3"/>
              <a:gd fmla="*/ 2432525 w 2432525" name="connsiteX4"/>
              <a:gd fmla="*/ 491998 h 590400" name="connsiteY4"/>
              <a:gd fmla="*/ 2334123 w 2432525" name="connsiteX5"/>
              <a:gd fmla="*/ 590400 h 590400" name="connsiteY5"/>
              <a:gd fmla="*/ 98402 w 2432525" name="connsiteX6"/>
              <a:gd fmla="*/ 590400 h 590400" name="connsiteY6"/>
              <a:gd fmla="*/ 0 w 2432525" name="connsiteX7"/>
              <a:gd fmla="*/ 491998 h 590400" name="connsiteY7"/>
              <a:gd fmla="*/ 0 w 2432525" name="connsiteX8"/>
              <a:gd fmla="*/ 98402 h 59040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90400" w="2432525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334123" y="0"/>
                </a:lnTo>
                <a:cubicBezTo>
                  <a:pt x="2388469" y="0"/>
                  <a:pt x="2432525" y="44056"/>
                  <a:pt x="2432525" y="98402"/>
                </a:cubicBezTo>
                <a:lnTo>
                  <a:pt x="2432525" y="491998"/>
                </a:lnTo>
                <a:cubicBezTo>
                  <a:pt x="2432525" y="546344"/>
                  <a:pt x="2388469" y="590400"/>
                  <a:pt x="233412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8821" lIns="120765" numCol="1" rIns="120765" spcCol="1270" spcFirstLastPara="0" tIns="28821" vert="horz" wrap="square">
            <a:noAutofit/>
          </a:bodyPr>
          <a:lstStyle/>
          <a:p>
            <a:pPr algn="l" defTabSz="8890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b="1" dirty="0" kern="1200" lang="ja-JP"/>
              <a:t>特徴</a:t>
            </a:r>
            <a:endParaRPr altLang="ja-JP" b="1" dirty="0" kern="1200" lang="en-US"/>
          </a:p>
        </p:txBody>
      </p:sp>
      <p:sp>
        <p:nvSpPr>
          <p:cNvPr id="32" name="Freeform: Shape 31"/>
          <p:cNvSpPr/>
          <p:nvPr/>
        </p:nvSpPr>
        <p:spPr>
          <a:xfrm>
            <a:off x="1053852" y="4634916"/>
            <a:ext cx="4320480" cy="1553849"/>
          </a:xfrm>
          <a:custGeom>
            <a:avLst/>
            <a:gdLst>
              <a:gd fmla="*/ 0 w 3475037" name="connsiteX0"/>
              <a:gd fmla="*/ 0 h 1575000" name="connsiteY0"/>
              <a:gd fmla="*/ 3475037 w 3475037" name="connsiteX1"/>
              <a:gd fmla="*/ 0 h 1575000" name="connsiteY1"/>
              <a:gd fmla="*/ 3475037 w 3475037" name="connsiteX2"/>
              <a:gd fmla="*/ 1575000 h 1575000" name="connsiteY2"/>
              <a:gd fmla="*/ 0 w 3475037" name="connsiteX3"/>
              <a:gd fmla="*/ 1575000 h 1575000" name="connsiteY3"/>
              <a:gd fmla="*/ 0 w 3475037" name="connsiteX4"/>
              <a:gd fmla="*/ 0 h 1575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575000" w="3475037">
                <a:moveTo>
                  <a:pt x="0" y="0"/>
                </a:moveTo>
                <a:lnTo>
                  <a:pt x="3475037" y="0"/>
                </a:lnTo>
                <a:lnTo>
                  <a:pt x="3475037" y="1575000"/>
                </a:lnTo>
                <a:lnTo>
                  <a:pt x="0" y="1575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t" anchorCtr="0" bIns="142240" lIns="269701" numCol="1" rIns="269701" spcCol="1270" spcFirstLastPara="0" tIns="416560" vert="horz" wrap="square">
            <a:noAutofit/>
          </a:bodyPr>
          <a:lstStyle/>
          <a:p>
            <a:pPr algn="l" defTabSz="889000" indent="-228600" lvl="1" marL="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/>
              <a:t>新サービスのトライアル</a:t>
            </a:r>
            <a:endParaRPr altLang="ja-JP" dirty="0" kern="1200" lang="en-US"/>
          </a:p>
          <a:p>
            <a:pPr algn="l" defTabSz="889000" indent="-228600" lvl="1" marL="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/>
              <a:t>プロトタイピング</a:t>
            </a:r>
            <a:endParaRPr altLang="ja-JP" dirty="0" kern="1200" lang="en-US"/>
          </a:p>
          <a:p>
            <a:pPr algn="l" defTabSz="889000" indent="-228600" lvl="1" marL="228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/>
              <a:t>開発・テスト環境</a:t>
            </a:r>
            <a:endParaRPr altLang="ja-JP" dirty="0" kern="1200" lang="en-US"/>
          </a:p>
        </p:txBody>
      </p:sp>
      <p:sp>
        <p:nvSpPr>
          <p:cNvPr id="33" name="Freeform: Shape 32"/>
          <p:cNvSpPr/>
          <p:nvPr/>
        </p:nvSpPr>
        <p:spPr>
          <a:xfrm>
            <a:off x="1773932" y="4339716"/>
            <a:ext cx="2432525" cy="590400"/>
          </a:xfrm>
          <a:custGeom>
            <a:avLst/>
            <a:gdLst>
              <a:gd fmla="*/ 0 w 2432525" name="connsiteX0"/>
              <a:gd fmla="*/ 98402 h 590400" name="connsiteY0"/>
              <a:gd fmla="*/ 98402 w 2432525" name="connsiteX1"/>
              <a:gd fmla="*/ 0 h 590400" name="connsiteY1"/>
              <a:gd fmla="*/ 2334123 w 2432525" name="connsiteX2"/>
              <a:gd fmla="*/ 0 h 590400" name="connsiteY2"/>
              <a:gd fmla="*/ 2432525 w 2432525" name="connsiteX3"/>
              <a:gd fmla="*/ 98402 h 590400" name="connsiteY3"/>
              <a:gd fmla="*/ 2432525 w 2432525" name="connsiteX4"/>
              <a:gd fmla="*/ 491998 h 590400" name="connsiteY4"/>
              <a:gd fmla="*/ 2334123 w 2432525" name="connsiteX5"/>
              <a:gd fmla="*/ 590400 h 590400" name="connsiteY5"/>
              <a:gd fmla="*/ 98402 w 2432525" name="connsiteX6"/>
              <a:gd fmla="*/ 590400 h 590400" name="connsiteY6"/>
              <a:gd fmla="*/ 0 w 2432525" name="connsiteX7"/>
              <a:gd fmla="*/ 491998 h 590400" name="connsiteY7"/>
              <a:gd fmla="*/ 0 w 2432525" name="connsiteX8"/>
              <a:gd fmla="*/ 98402 h 59040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90400" w="2432525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334123" y="0"/>
                </a:lnTo>
                <a:cubicBezTo>
                  <a:pt x="2388469" y="0"/>
                  <a:pt x="2432525" y="44056"/>
                  <a:pt x="2432525" y="98402"/>
                </a:cubicBezTo>
                <a:lnTo>
                  <a:pt x="2432525" y="491998"/>
                </a:lnTo>
                <a:cubicBezTo>
                  <a:pt x="2432525" y="546344"/>
                  <a:pt x="2388469" y="590400"/>
                  <a:pt x="2334123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8821" lIns="120765" numCol="1" rIns="120765" spcCol="1270" spcFirstLastPara="0" tIns="28821" vert="horz" wrap="square">
            <a:noAutofit/>
          </a:bodyPr>
          <a:lstStyle/>
          <a:p>
            <a:pPr algn="l" defTabSz="8890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b="1" dirty="0" kern="1200" lang="ja-JP"/>
              <a:t>ユースケース</a:t>
            </a:r>
            <a:endParaRPr altLang="ja-JP" b="1" dirty="0" kern="1200" lang="en-US"/>
          </a:p>
        </p:txBody>
      </p:sp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13</a:t>
            </a:fld>
            <a:endParaRPr altLang="en-US" dirty="0" 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Universal Credits</a:t>
            </a:r>
            <a:endParaRPr altLang="en-US" dirty="0"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lang="ja-JP"/>
              <a:t>購入モデルに関わらず</a:t>
            </a:r>
            <a:r>
              <a:rPr altLang="ja-JP" dirty="0" lang="en-US"/>
              <a:t>IaaS/PaaS</a:t>
            </a:r>
            <a:r>
              <a:rPr altLang="en-US" dirty="0" lang="ja-JP"/>
              <a:t>サービスへの無制限アクセス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14492" y="2074506"/>
            <a:ext cx="4320480" cy="4284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: Shape 34"/>
          <p:cNvSpPr/>
          <p:nvPr/>
        </p:nvSpPr>
        <p:spPr>
          <a:xfrm>
            <a:off x="7534572" y="1866156"/>
            <a:ext cx="2791702" cy="459270"/>
          </a:xfrm>
          <a:custGeom>
            <a:avLst/>
            <a:gdLst>
              <a:gd fmla="*/ 0 w 2791702" name="connsiteX0"/>
              <a:gd fmla="*/ 83642 h 501840" name="connsiteY0"/>
              <a:gd fmla="*/ 83642 w 2791702" name="connsiteX1"/>
              <a:gd fmla="*/ 0 h 501840" name="connsiteY1"/>
              <a:gd fmla="*/ 2708060 w 2791702" name="connsiteX2"/>
              <a:gd fmla="*/ 0 h 501840" name="connsiteY2"/>
              <a:gd fmla="*/ 2791702 w 2791702" name="connsiteX3"/>
              <a:gd fmla="*/ 83642 h 501840" name="connsiteY3"/>
              <a:gd fmla="*/ 2791702 w 2791702" name="connsiteX4"/>
              <a:gd fmla="*/ 418198 h 501840" name="connsiteY4"/>
              <a:gd fmla="*/ 2708060 w 2791702" name="connsiteX5"/>
              <a:gd fmla="*/ 501840 h 501840" name="connsiteY5"/>
              <a:gd fmla="*/ 83642 w 2791702" name="connsiteX6"/>
              <a:gd fmla="*/ 501840 h 501840" name="connsiteY6"/>
              <a:gd fmla="*/ 0 w 2791702" name="connsiteX7"/>
              <a:gd fmla="*/ 418198 h 501840" name="connsiteY7"/>
              <a:gd fmla="*/ 0 w 2791702" name="connsiteX8"/>
              <a:gd fmla="*/ 83642 h 50184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01840" w="2791702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2708060" y="0"/>
                </a:lnTo>
                <a:cubicBezTo>
                  <a:pt x="2754254" y="0"/>
                  <a:pt x="2791702" y="37448"/>
                  <a:pt x="2791702" y="83642"/>
                </a:cubicBezTo>
                <a:lnTo>
                  <a:pt x="2791702" y="418198"/>
                </a:lnTo>
                <a:cubicBezTo>
                  <a:pt x="2791702" y="464392"/>
                  <a:pt x="2754254" y="501840"/>
                  <a:pt x="2708060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4498" lIns="116400" numCol="1" rIns="116400" spcCol="1270" spcFirstLastPara="0" tIns="24498" vert="horz" wrap="square">
            <a:noAutofit/>
          </a:bodyPr>
          <a:lstStyle/>
          <a:p>
            <a:pPr algn="l" defTabSz="8001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b="1" baseline="0" cap="none" dirty="0" i="0" kern="1200" kumimoji="0" lang="en-US" noProof="0" normalizeH="0" spc="0" strike="noStrike" sz="1800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charset="-128" panose="020B0604030504040204" pitchFamily="50" typeface="Meiryo UI"/>
              </a:rPr>
              <a:t>Monthly Universal Credits</a:t>
            </a:r>
            <a:endParaRPr altLang="ja-JP" dirty="0" kern="1200" lang="en-US" sz="1800"/>
          </a:p>
        </p:txBody>
      </p:sp>
      <p:sp>
        <p:nvSpPr>
          <p:cNvPr id="36" name="Freeform: Shape 35"/>
          <p:cNvSpPr/>
          <p:nvPr/>
        </p:nvSpPr>
        <p:spPr>
          <a:xfrm>
            <a:off x="6814492" y="2845626"/>
            <a:ext cx="4320480" cy="1338750"/>
          </a:xfrm>
          <a:custGeom>
            <a:avLst/>
            <a:gdLst>
              <a:gd fmla="*/ 0 w 3473450" name="connsiteX0"/>
              <a:gd fmla="*/ 0 h 1338750" name="connsiteY0"/>
              <a:gd fmla="*/ 3473450 w 3473450" name="connsiteX1"/>
              <a:gd fmla="*/ 0 h 1338750" name="connsiteY1"/>
              <a:gd fmla="*/ 3473450 w 3473450" name="connsiteX2"/>
              <a:gd fmla="*/ 1338750 h 1338750" name="connsiteY2"/>
              <a:gd fmla="*/ 0 w 3473450" name="connsiteX3"/>
              <a:gd fmla="*/ 1338750 h 1338750" name="connsiteY3"/>
              <a:gd fmla="*/ 0 w 3473450" name="connsiteX4"/>
              <a:gd fmla="*/ 0 h 133875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338750" w="3473450">
                <a:moveTo>
                  <a:pt x="0" y="0"/>
                </a:moveTo>
                <a:lnTo>
                  <a:pt x="3473450" y="0"/>
                </a:lnTo>
                <a:lnTo>
                  <a:pt x="3473450" y="1338750"/>
                </a:lnTo>
                <a:lnTo>
                  <a:pt x="0" y="1338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t" anchorCtr="0" bIns="128016" lIns="269578" numCol="1" rIns="269578" spcCol="1270" spcFirstLastPara="0" tIns="354076" vert="horz" wrap="square">
            <a:noAutofit/>
          </a:bodyPr>
          <a:lstStyle/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最低１年間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ja-JP" dirty="0" kern="1200" lang="en-US" sz="1800"/>
              <a:t>PAYG</a:t>
            </a:r>
            <a:r>
              <a:rPr altLang="en-US" dirty="0" kern="1200" lang="ja-JP" sz="1800"/>
              <a:t>レートと比較して月額利用料の割引あり</a:t>
            </a:r>
            <a:endParaRPr altLang="ja-JP" dirty="0" kern="1200" lang="en-US" sz="1800"/>
          </a:p>
        </p:txBody>
      </p:sp>
      <p:sp>
        <p:nvSpPr>
          <p:cNvPr id="37" name="Freeform: Shape 36"/>
          <p:cNvSpPr/>
          <p:nvPr/>
        </p:nvSpPr>
        <p:spPr>
          <a:xfrm>
            <a:off x="7534572" y="2594706"/>
            <a:ext cx="2791702" cy="501840"/>
          </a:xfrm>
          <a:custGeom>
            <a:avLst/>
            <a:gdLst>
              <a:gd fmla="*/ 0 w 2431415" name="connsiteX0"/>
              <a:gd fmla="*/ 83642 h 501840" name="connsiteY0"/>
              <a:gd fmla="*/ 83642 w 2431415" name="connsiteX1"/>
              <a:gd fmla="*/ 0 h 501840" name="connsiteY1"/>
              <a:gd fmla="*/ 2347773 w 2431415" name="connsiteX2"/>
              <a:gd fmla="*/ 0 h 501840" name="connsiteY2"/>
              <a:gd fmla="*/ 2431415 w 2431415" name="connsiteX3"/>
              <a:gd fmla="*/ 83642 h 501840" name="connsiteY3"/>
              <a:gd fmla="*/ 2431415 w 2431415" name="connsiteX4"/>
              <a:gd fmla="*/ 418198 h 501840" name="connsiteY4"/>
              <a:gd fmla="*/ 2347773 w 2431415" name="connsiteX5"/>
              <a:gd fmla="*/ 501840 h 501840" name="connsiteY5"/>
              <a:gd fmla="*/ 83642 w 2431415" name="connsiteX6"/>
              <a:gd fmla="*/ 501840 h 501840" name="connsiteY6"/>
              <a:gd fmla="*/ 0 w 2431415" name="connsiteX7"/>
              <a:gd fmla="*/ 418198 h 501840" name="connsiteY7"/>
              <a:gd fmla="*/ 0 w 2431415" name="connsiteX8"/>
              <a:gd fmla="*/ 83642 h 50184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01840" w="2431415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2347773" y="0"/>
                </a:lnTo>
                <a:cubicBezTo>
                  <a:pt x="2393967" y="0"/>
                  <a:pt x="2431415" y="37448"/>
                  <a:pt x="2431415" y="83642"/>
                </a:cubicBezTo>
                <a:lnTo>
                  <a:pt x="2431415" y="418198"/>
                </a:lnTo>
                <a:cubicBezTo>
                  <a:pt x="2431415" y="464392"/>
                  <a:pt x="2393967" y="501840"/>
                  <a:pt x="2347773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4498" lIns="116400" numCol="1" rIns="116400" spcCol="1270" spcFirstLastPara="0" tIns="24498" vert="horz" wrap="square">
            <a:noAutofit/>
          </a:bodyPr>
          <a:lstStyle/>
          <a:p>
            <a:pPr algn="l" defTabSz="8001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b="1" dirty="0" kern="1200" lang="ja-JP" sz="1800"/>
              <a:t>特徴</a:t>
            </a:r>
            <a:endParaRPr altLang="ja-JP" b="1" dirty="0" kern="1200" lang="en-US" sz="1800"/>
          </a:p>
        </p:txBody>
      </p:sp>
      <p:sp>
        <p:nvSpPr>
          <p:cNvPr id="38" name="Freeform: Shape 37"/>
          <p:cNvSpPr/>
          <p:nvPr/>
        </p:nvSpPr>
        <p:spPr>
          <a:xfrm>
            <a:off x="6814492" y="4634916"/>
            <a:ext cx="4320480" cy="1552230"/>
          </a:xfrm>
          <a:custGeom>
            <a:avLst/>
            <a:gdLst>
              <a:gd fmla="*/ 0 w 3473450" name="connsiteX0"/>
              <a:gd fmla="*/ 0 h 1660050" name="connsiteY0"/>
              <a:gd fmla="*/ 3473450 w 3473450" name="connsiteX1"/>
              <a:gd fmla="*/ 0 h 1660050" name="connsiteY1"/>
              <a:gd fmla="*/ 3473450 w 3473450" name="connsiteX2"/>
              <a:gd fmla="*/ 1660050 h 1660050" name="connsiteY2"/>
              <a:gd fmla="*/ 0 w 3473450" name="connsiteX3"/>
              <a:gd fmla="*/ 1660050 h 1660050" name="connsiteY3"/>
              <a:gd fmla="*/ 0 w 3473450" name="connsiteX4"/>
              <a:gd fmla="*/ 0 h 166005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660050" w="3473450">
                <a:moveTo>
                  <a:pt x="0" y="0"/>
                </a:moveTo>
                <a:lnTo>
                  <a:pt x="3473450" y="0"/>
                </a:lnTo>
                <a:lnTo>
                  <a:pt x="3473450" y="1660050"/>
                </a:lnTo>
                <a:lnTo>
                  <a:pt x="0" y="166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t" anchorCtr="0" bIns="128016" lIns="269578" numCol="1" rIns="269578" spcCol="1270" spcFirstLastPara="0" tIns="354076" vert="horz" wrap="square">
            <a:noAutofit/>
          </a:bodyPr>
          <a:lstStyle/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予測可能なワークロード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長時間実行するアプリケーション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人事、給与、分析等の業務</a:t>
            </a:r>
            <a:endParaRPr altLang="ja-JP" dirty="0" kern="1200" lang="en-US" sz="1800"/>
          </a:p>
        </p:txBody>
      </p:sp>
      <p:sp>
        <p:nvSpPr>
          <p:cNvPr id="39" name="Freeform: Shape 38"/>
          <p:cNvSpPr/>
          <p:nvPr/>
        </p:nvSpPr>
        <p:spPr>
          <a:xfrm>
            <a:off x="7534572" y="4339716"/>
            <a:ext cx="2791702" cy="590400"/>
          </a:xfrm>
          <a:custGeom>
            <a:avLst/>
            <a:gdLst>
              <a:gd fmla="*/ 0 w 2431415" name="connsiteX0"/>
              <a:gd fmla="*/ 83642 h 501840" name="connsiteY0"/>
              <a:gd fmla="*/ 83642 w 2431415" name="connsiteX1"/>
              <a:gd fmla="*/ 0 h 501840" name="connsiteY1"/>
              <a:gd fmla="*/ 2347773 w 2431415" name="connsiteX2"/>
              <a:gd fmla="*/ 0 h 501840" name="connsiteY2"/>
              <a:gd fmla="*/ 2431415 w 2431415" name="connsiteX3"/>
              <a:gd fmla="*/ 83642 h 501840" name="connsiteY3"/>
              <a:gd fmla="*/ 2431415 w 2431415" name="connsiteX4"/>
              <a:gd fmla="*/ 418198 h 501840" name="connsiteY4"/>
              <a:gd fmla="*/ 2347773 w 2431415" name="connsiteX5"/>
              <a:gd fmla="*/ 501840 h 501840" name="connsiteY5"/>
              <a:gd fmla="*/ 83642 w 2431415" name="connsiteX6"/>
              <a:gd fmla="*/ 501840 h 501840" name="connsiteY6"/>
              <a:gd fmla="*/ 0 w 2431415" name="connsiteX7"/>
              <a:gd fmla="*/ 418198 h 501840" name="connsiteY7"/>
              <a:gd fmla="*/ 0 w 2431415" name="connsiteX8"/>
              <a:gd fmla="*/ 83642 h 501840" name="connsiteY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b="b" l="l" r="r" t="t"/>
            <a:pathLst>
              <a:path h="501840" w="2431415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2347773" y="0"/>
                </a:lnTo>
                <a:cubicBezTo>
                  <a:pt x="2393967" y="0"/>
                  <a:pt x="2431415" y="37448"/>
                  <a:pt x="2431415" y="83642"/>
                </a:cubicBezTo>
                <a:lnTo>
                  <a:pt x="2431415" y="418198"/>
                </a:lnTo>
                <a:cubicBezTo>
                  <a:pt x="2431415" y="464392"/>
                  <a:pt x="2393967" y="501840"/>
                  <a:pt x="2347773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 bIns="24498" lIns="116400" numCol="1" rIns="116400" spcCol="1270" spcFirstLastPara="0" tIns="24498" vert="horz" wrap="square">
            <a:noAutofit/>
          </a:bodyPr>
          <a:lstStyle/>
          <a:p>
            <a:pPr algn="l" defTabSz="8001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en-US" b="1" dirty="0" kern="1200" lang="ja-JP" sz="1800"/>
              <a:t>ユースケース</a:t>
            </a:r>
            <a:endParaRPr altLang="ja-JP" b="1" dirty="0" kern="1200" lang="en-US" sz="1800"/>
          </a:p>
        </p:txBody>
      </p:sp>
    </p:spTree>
    <p:extLst>
      <p:ext uri="{BB962C8B-B14F-4D97-AF65-F5344CB8AC3E}">
        <p14:creationId xmlns:p14="http://schemas.microsoft.com/office/powerpoint/2010/main" val="21666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2</a:t>
            </a:fld>
            <a:endParaRPr altLang="en-US" dirty="0" lang="ja-JP"/>
          </a:p>
        </p:txBody>
      </p:sp>
      <p:sp>
        <p:nvSpPr>
          <p:cNvPr id="6" name="Text Placeholder 5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kumimoji="1" lang="ja-JP"/>
              <a:t>全領域を網羅するクラウドサービス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kumimoji="1" lang="ja-JP"/>
              <a:t>オラクル・クラウド・プラットフォーム</a:t>
            </a:r>
          </a:p>
        </p:txBody>
      </p:sp>
      <p:grpSp>
        <p:nvGrpSpPr>
          <p:cNvPr id="9" name="Group 137"/>
          <p:cNvGrpSpPr>
            <a:grpSpLocks noChangeAspect="1"/>
          </p:cNvGrpSpPr>
          <p:nvPr/>
        </p:nvGrpSpPr>
        <p:grpSpPr bwMode="auto">
          <a:xfrm>
            <a:off x="2560108" y="1345435"/>
            <a:ext cx="7904601" cy="5023513"/>
            <a:chOff x="3591" y="857"/>
            <a:chExt cx="531" cy="310"/>
          </a:xfrm>
        </p:grpSpPr>
        <p:sp>
          <p:nvSpPr>
            <p:cNvPr id="10" name="AutoShape 136"/>
            <p:cNvSpPr>
              <a:spLocks noChangeArrowheads="1" noChangeAspect="1" noTextEdit="1"/>
            </p:cNvSpPr>
            <p:nvPr/>
          </p:nvSpPr>
          <p:spPr bwMode="auto">
            <a:xfrm>
              <a:off x="3600" y="864"/>
              <a:ext cx="51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58595B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Freeform 138"/>
            <p:cNvSpPr>
              <a:spLocks noEditPoints="1"/>
            </p:cNvSpPr>
            <p:nvPr/>
          </p:nvSpPr>
          <p:spPr bwMode="auto">
            <a:xfrm>
              <a:off x="3591" y="857"/>
              <a:ext cx="531" cy="310"/>
            </a:xfrm>
            <a:custGeom>
              <a:avLst/>
              <a:gdLst/>
              <a:ahLst/>
              <a:cxnLst>
                <a:cxn ang="0">
                  <a:pos x="413" y="457"/>
                </a:cxn>
                <a:cxn ang="0">
                  <a:pos x="185" y="457"/>
                </a:cxn>
                <a:cxn ang="0">
                  <a:pos x="35" y="367"/>
                </a:cxn>
                <a:cxn ang="0">
                  <a:pos x="63" y="172"/>
                </a:cxn>
                <a:cxn ang="0">
                  <a:pos x="185" y="121"/>
                </a:cxn>
                <a:cxn ang="0">
                  <a:pos x="191" y="117"/>
                </a:cxn>
                <a:cxn ang="0">
                  <a:pos x="321" y="10"/>
                </a:cxn>
                <a:cxn ang="0">
                  <a:pos x="489" y="95"/>
                </a:cxn>
                <a:cxn ang="0">
                  <a:pos x="496" y="99"/>
                </a:cxn>
                <a:cxn ang="0">
                  <a:pos x="638" y="168"/>
                </a:cxn>
                <a:cxn ang="0">
                  <a:pos x="646" y="172"/>
                </a:cxn>
                <a:cxn ang="0">
                  <a:pos x="778" y="284"/>
                </a:cxn>
                <a:cxn ang="0">
                  <a:pos x="744" y="413"/>
                </a:cxn>
                <a:cxn ang="0">
                  <a:pos x="656" y="456"/>
                </a:cxn>
                <a:cxn ang="0">
                  <a:pos x="640" y="457"/>
                </a:cxn>
                <a:cxn ang="0">
                  <a:pos x="413" y="457"/>
                </a:cxn>
                <a:cxn ang="0">
                  <a:pos x="220" y="204"/>
                </a:cxn>
                <a:cxn ang="0">
                  <a:pos x="191" y="195"/>
                </a:cxn>
                <a:cxn ang="0">
                  <a:pos x="186" y="189"/>
                </a:cxn>
                <a:cxn ang="0">
                  <a:pos x="183" y="158"/>
                </a:cxn>
                <a:cxn ang="0">
                  <a:pos x="178" y="153"/>
                </a:cxn>
                <a:cxn ang="0">
                  <a:pos x="160" y="155"/>
                </a:cxn>
                <a:cxn ang="0">
                  <a:pos x="49" y="312"/>
                </a:cxn>
                <a:cxn ang="0">
                  <a:pos x="181" y="425"/>
                </a:cxn>
                <a:cxn ang="0">
                  <a:pos x="646" y="425"/>
                </a:cxn>
                <a:cxn ang="0">
                  <a:pos x="718" y="394"/>
                </a:cxn>
                <a:cxn ang="0">
                  <a:pos x="748" y="303"/>
                </a:cxn>
                <a:cxn ang="0">
                  <a:pos x="703" y="222"/>
                </a:cxn>
                <a:cxn ang="0">
                  <a:pos x="630" y="205"/>
                </a:cxn>
                <a:cxn ang="0">
                  <a:pos x="620" y="200"/>
                </a:cxn>
                <a:cxn ang="0">
                  <a:pos x="538" y="135"/>
                </a:cxn>
                <a:cxn ang="0">
                  <a:pos x="441" y="153"/>
                </a:cxn>
                <a:cxn ang="0">
                  <a:pos x="438" y="153"/>
                </a:cxn>
                <a:cxn ang="0">
                  <a:pos x="410" y="140"/>
                </a:cxn>
                <a:cxn ang="0">
                  <a:pos x="459" y="107"/>
                </a:cxn>
                <a:cxn ang="0">
                  <a:pos x="456" y="102"/>
                </a:cxn>
                <a:cxn ang="0">
                  <a:pos x="238" y="95"/>
                </a:cxn>
                <a:cxn ang="0">
                  <a:pos x="215" y="182"/>
                </a:cxn>
                <a:cxn ang="0">
                  <a:pos x="220" y="204"/>
                </a:cxn>
              </a:cxnLst>
              <a:rect b="b" l="0" r="r" t="0"/>
              <a:pathLst>
                <a:path h="457" w="786">
                  <a:moveTo>
                    <a:pt x="413" y="457"/>
                  </a:moveTo>
                  <a:cubicBezTo>
                    <a:pt x="337" y="457"/>
                    <a:pt x="261" y="457"/>
                    <a:pt x="185" y="457"/>
                  </a:cubicBezTo>
                  <a:cubicBezTo>
                    <a:pt x="118" y="456"/>
                    <a:pt x="67" y="426"/>
                    <a:pt x="35" y="367"/>
                  </a:cubicBezTo>
                  <a:cubicBezTo>
                    <a:pt x="0" y="304"/>
                    <a:pt x="13" y="222"/>
                    <a:pt x="63" y="172"/>
                  </a:cubicBezTo>
                  <a:cubicBezTo>
                    <a:pt x="97" y="138"/>
                    <a:pt x="137" y="121"/>
                    <a:pt x="185" y="121"/>
                  </a:cubicBezTo>
                  <a:cubicBezTo>
                    <a:pt x="188" y="121"/>
                    <a:pt x="189" y="120"/>
                    <a:pt x="191" y="117"/>
                  </a:cubicBezTo>
                  <a:cubicBezTo>
                    <a:pt x="214" y="57"/>
                    <a:pt x="258" y="21"/>
                    <a:pt x="321" y="10"/>
                  </a:cubicBezTo>
                  <a:cubicBezTo>
                    <a:pt x="389" y="0"/>
                    <a:pt x="457" y="35"/>
                    <a:pt x="489" y="95"/>
                  </a:cubicBezTo>
                  <a:cubicBezTo>
                    <a:pt x="491" y="98"/>
                    <a:pt x="493" y="99"/>
                    <a:pt x="496" y="99"/>
                  </a:cubicBezTo>
                  <a:cubicBezTo>
                    <a:pt x="555" y="98"/>
                    <a:pt x="603" y="121"/>
                    <a:pt x="638" y="168"/>
                  </a:cubicBezTo>
                  <a:cubicBezTo>
                    <a:pt x="640" y="171"/>
                    <a:pt x="642" y="172"/>
                    <a:pt x="646" y="172"/>
                  </a:cubicBezTo>
                  <a:cubicBezTo>
                    <a:pt x="711" y="172"/>
                    <a:pt x="767" y="220"/>
                    <a:pt x="778" y="284"/>
                  </a:cubicBezTo>
                  <a:cubicBezTo>
                    <a:pt x="786" y="332"/>
                    <a:pt x="776" y="376"/>
                    <a:pt x="744" y="413"/>
                  </a:cubicBezTo>
                  <a:cubicBezTo>
                    <a:pt x="721" y="439"/>
                    <a:pt x="691" y="453"/>
                    <a:pt x="656" y="456"/>
                  </a:cubicBezTo>
                  <a:cubicBezTo>
                    <a:pt x="651" y="457"/>
                    <a:pt x="645" y="457"/>
                    <a:pt x="640" y="457"/>
                  </a:cubicBezTo>
                  <a:cubicBezTo>
                    <a:pt x="564" y="457"/>
                    <a:pt x="489" y="457"/>
                    <a:pt x="413" y="457"/>
                  </a:cubicBezTo>
                  <a:close/>
                  <a:moveTo>
                    <a:pt x="220" y="204"/>
                  </a:moveTo>
                  <a:cubicBezTo>
                    <a:pt x="210" y="201"/>
                    <a:pt x="200" y="198"/>
                    <a:pt x="191" y="195"/>
                  </a:cubicBezTo>
                  <a:cubicBezTo>
                    <a:pt x="188" y="194"/>
                    <a:pt x="186" y="192"/>
                    <a:pt x="186" y="189"/>
                  </a:cubicBezTo>
                  <a:cubicBezTo>
                    <a:pt x="185" y="179"/>
                    <a:pt x="183" y="169"/>
                    <a:pt x="183" y="158"/>
                  </a:cubicBezTo>
                  <a:cubicBezTo>
                    <a:pt x="182" y="155"/>
                    <a:pt x="182" y="153"/>
                    <a:pt x="178" y="153"/>
                  </a:cubicBezTo>
                  <a:cubicBezTo>
                    <a:pt x="172" y="154"/>
                    <a:pt x="166" y="154"/>
                    <a:pt x="160" y="155"/>
                  </a:cubicBezTo>
                  <a:cubicBezTo>
                    <a:pt x="86" y="169"/>
                    <a:pt x="37" y="237"/>
                    <a:pt x="49" y="312"/>
                  </a:cubicBezTo>
                  <a:cubicBezTo>
                    <a:pt x="59" y="376"/>
                    <a:pt x="116" y="425"/>
                    <a:pt x="181" y="425"/>
                  </a:cubicBezTo>
                  <a:cubicBezTo>
                    <a:pt x="336" y="425"/>
                    <a:pt x="491" y="425"/>
                    <a:pt x="646" y="425"/>
                  </a:cubicBezTo>
                  <a:cubicBezTo>
                    <a:pt x="674" y="425"/>
                    <a:pt x="699" y="414"/>
                    <a:pt x="718" y="394"/>
                  </a:cubicBezTo>
                  <a:cubicBezTo>
                    <a:pt x="742" y="368"/>
                    <a:pt x="751" y="337"/>
                    <a:pt x="748" y="303"/>
                  </a:cubicBezTo>
                  <a:cubicBezTo>
                    <a:pt x="746" y="269"/>
                    <a:pt x="731" y="242"/>
                    <a:pt x="703" y="222"/>
                  </a:cubicBezTo>
                  <a:cubicBezTo>
                    <a:pt x="681" y="207"/>
                    <a:pt x="656" y="202"/>
                    <a:pt x="630" y="205"/>
                  </a:cubicBezTo>
                  <a:cubicBezTo>
                    <a:pt x="625" y="206"/>
                    <a:pt x="622" y="204"/>
                    <a:pt x="620" y="200"/>
                  </a:cubicBezTo>
                  <a:cubicBezTo>
                    <a:pt x="601" y="167"/>
                    <a:pt x="574" y="145"/>
                    <a:pt x="538" y="135"/>
                  </a:cubicBezTo>
                  <a:cubicBezTo>
                    <a:pt x="503" y="126"/>
                    <a:pt x="470" y="128"/>
                    <a:pt x="441" y="153"/>
                  </a:cubicBezTo>
                  <a:cubicBezTo>
                    <a:pt x="440" y="153"/>
                    <a:pt x="439" y="154"/>
                    <a:pt x="438" y="153"/>
                  </a:cubicBezTo>
                  <a:cubicBezTo>
                    <a:pt x="428" y="149"/>
                    <a:pt x="419" y="145"/>
                    <a:pt x="410" y="140"/>
                  </a:cubicBezTo>
                  <a:cubicBezTo>
                    <a:pt x="424" y="125"/>
                    <a:pt x="440" y="115"/>
                    <a:pt x="459" y="107"/>
                  </a:cubicBezTo>
                  <a:cubicBezTo>
                    <a:pt x="458" y="105"/>
                    <a:pt x="457" y="104"/>
                    <a:pt x="456" y="102"/>
                  </a:cubicBezTo>
                  <a:cubicBezTo>
                    <a:pt x="407" y="23"/>
                    <a:pt x="292" y="19"/>
                    <a:pt x="238" y="95"/>
                  </a:cubicBezTo>
                  <a:cubicBezTo>
                    <a:pt x="219" y="121"/>
                    <a:pt x="210" y="150"/>
                    <a:pt x="215" y="182"/>
                  </a:cubicBezTo>
                  <a:cubicBezTo>
                    <a:pt x="217" y="189"/>
                    <a:pt x="218" y="196"/>
                    <a:pt x="220" y="204"/>
                  </a:cubicBezTo>
                  <a:close/>
                </a:path>
              </a:pathLst>
            </a:custGeom>
            <a:solidFill>
              <a:srgbClr val="8EADBF">
                <a:alpha val="8800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58595B"/>
                </a:solidFill>
                <a:latin typeface="Calibri"/>
                <a:cs typeface="+mn-cs"/>
              </a:endParaRPr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3616" y="870"/>
              <a:ext cx="482" cy="275"/>
            </a:xfrm>
            <a:custGeom>
              <a:avLst/>
              <a:gdLst/>
              <a:ahLst/>
              <a:cxnLst>
                <a:cxn ang="0">
                  <a:pos x="183" y="185"/>
                </a:cxn>
                <a:cxn ang="0">
                  <a:pos x="178" y="163"/>
                </a:cxn>
                <a:cxn ang="0">
                  <a:pos x="201" y="76"/>
                </a:cxn>
                <a:cxn ang="0">
                  <a:pos x="419" y="83"/>
                </a:cxn>
                <a:cxn ang="0">
                  <a:pos x="422" y="88"/>
                </a:cxn>
                <a:cxn ang="0">
                  <a:pos x="373" y="121"/>
                </a:cxn>
                <a:cxn ang="0">
                  <a:pos x="401" y="134"/>
                </a:cxn>
                <a:cxn ang="0">
                  <a:pos x="404" y="134"/>
                </a:cxn>
                <a:cxn ang="0">
                  <a:pos x="501" y="116"/>
                </a:cxn>
                <a:cxn ang="0">
                  <a:pos x="583" y="181"/>
                </a:cxn>
                <a:cxn ang="0">
                  <a:pos x="593" y="186"/>
                </a:cxn>
                <a:cxn ang="0">
                  <a:pos x="666" y="203"/>
                </a:cxn>
                <a:cxn ang="0">
                  <a:pos x="711" y="284"/>
                </a:cxn>
                <a:cxn ang="0">
                  <a:pos x="681" y="375"/>
                </a:cxn>
                <a:cxn ang="0">
                  <a:pos x="609" y="406"/>
                </a:cxn>
                <a:cxn ang="0">
                  <a:pos x="144" y="406"/>
                </a:cxn>
                <a:cxn ang="0">
                  <a:pos x="12" y="293"/>
                </a:cxn>
                <a:cxn ang="0">
                  <a:pos x="123" y="136"/>
                </a:cxn>
                <a:cxn ang="0">
                  <a:pos x="141" y="134"/>
                </a:cxn>
                <a:cxn ang="0">
                  <a:pos x="146" y="139"/>
                </a:cxn>
                <a:cxn ang="0">
                  <a:pos x="149" y="170"/>
                </a:cxn>
                <a:cxn ang="0">
                  <a:pos x="154" y="176"/>
                </a:cxn>
                <a:cxn ang="0">
                  <a:pos x="183" y="185"/>
                </a:cxn>
              </a:cxnLst>
              <a:rect b="b" l="0" r="r" t="0"/>
              <a:pathLst>
                <a:path h="406" w="714">
                  <a:moveTo>
                    <a:pt x="183" y="185"/>
                  </a:moveTo>
                  <a:cubicBezTo>
                    <a:pt x="181" y="177"/>
                    <a:pt x="180" y="170"/>
                    <a:pt x="178" y="163"/>
                  </a:cubicBezTo>
                  <a:cubicBezTo>
                    <a:pt x="173" y="131"/>
                    <a:pt x="182" y="102"/>
                    <a:pt x="201" y="76"/>
                  </a:cubicBezTo>
                  <a:cubicBezTo>
                    <a:pt x="255" y="0"/>
                    <a:pt x="370" y="4"/>
                    <a:pt x="419" y="83"/>
                  </a:cubicBezTo>
                  <a:cubicBezTo>
                    <a:pt x="420" y="85"/>
                    <a:pt x="421" y="86"/>
                    <a:pt x="422" y="88"/>
                  </a:cubicBezTo>
                  <a:cubicBezTo>
                    <a:pt x="403" y="96"/>
                    <a:pt x="387" y="106"/>
                    <a:pt x="373" y="121"/>
                  </a:cubicBezTo>
                  <a:cubicBezTo>
                    <a:pt x="382" y="126"/>
                    <a:pt x="391" y="130"/>
                    <a:pt x="401" y="134"/>
                  </a:cubicBezTo>
                  <a:cubicBezTo>
                    <a:pt x="402" y="135"/>
                    <a:pt x="403" y="134"/>
                    <a:pt x="404" y="134"/>
                  </a:cubicBezTo>
                  <a:cubicBezTo>
                    <a:pt x="433" y="109"/>
                    <a:pt x="466" y="107"/>
                    <a:pt x="501" y="116"/>
                  </a:cubicBezTo>
                  <a:cubicBezTo>
                    <a:pt x="537" y="126"/>
                    <a:pt x="564" y="148"/>
                    <a:pt x="583" y="181"/>
                  </a:cubicBezTo>
                  <a:cubicBezTo>
                    <a:pt x="585" y="185"/>
                    <a:pt x="588" y="187"/>
                    <a:pt x="593" y="186"/>
                  </a:cubicBezTo>
                  <a:cubicBezTo>
                    <a:pt x="619" y="183"/>
                    <a:pt x="644" y="188"/>
                    <a:pt x="666" y="203"/>
                  </a:cubicBezTo>
                  <a:cubicBezTo>
                    <a:pt x="694" y="223"/>
                    <a:pt x="709" y="250"/>
                    <a:pt x="711" y="284"/>
                  </a:cubicBezTo>
                  <a:cubicBezTo>
                    <a:pt x="714" y="318"/>
                    <a:pt x="705" y="349"/>
                    <a:pt x="681" y="375"/>
                  </a:cubicBezTo>
                  <a:cubicBezTo>
                    <a:pt x="662" y="395"/>
                    <a:pt x="637" y="406"/>
                    <a:pt x="609" y="406"/>
                  </a:cubicBezTo>
                  <a:cubicBezTo>
                    <a:pt x="454" y="406"/>
                    <a:pt x="299" y="406"/>
                    <a:pt x="144" y="406"/>
                  </a:cubicBezTo>
                  <a:cubicBezTo>
                    <a:pt x="79" y="406"/>
                    <a:pt x="22" y="357"/>
                    <a:pt x="12" y="293"/>
                  </a:cubicBezTo>
                  <a:cubicBezTo>
                    <a:pt x="0" y="218"/>
                    <a:pt x="49" y="150"/>
                    <a:pt x="123" y="136"/>
                  </a:cubicBezTo>
                  <a:cubicBezTo>
                    <a:pt x="129" y="135"/>
                    <a:pt x="135" y="135"/>
                    <a:pt x="141" y="134"/>
                  </a:cubicBezTo>
                  <a:cubicBezTo>
                    <a:pt x="145" y="134"/>
                    <a:pt x="145" y="136"/>
                    <a:pt x="146" y="139"/>
                  </a:cubicBezTo>
                  <a:cubicBezTo>
                    <a:pt x="146" y="150"/>
                    <a:pt x="148" y="160"/>
                    <a:pt x="149" y="170"/>
                  </a:cubicBezTo>
                  <a:cubicBezTo>
                    <a:pt x="149" y="173"/>
                    <a:pt x="151" y="175"/>
                    <a:pt x="154" y="176"/>
                  </a:cubicBezTo>
                  <a:cubicBezTo>
                    <a:pt x="163" y="179"/>
                    <a:pt x="173" y="182"/>
                    <a:pt x="183" y="18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58595B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767220" y="2971799"/>
            <a:ext cx="2677768" cy="2677768"/>
            <a:chOff x="4369009" y="2321856"/>
            <a:chExt cx="3450804" cy="3450804"/>
          </a:xfrm>
        </p:grpSpPr>
        <p:grpSp>
          <p:nvGrpSpPr>
            <p:cNvPr id="248" name="Group 247"/>
            <p:cNvGrpSpPr/>
            <p:nvPr/>
          </p:nvGrpSpPr>
          <p:grpSpPr>
            <a:xfrm>
              <a:off x="4369009" y="2321856"/>
              <a:ext cx="3450804" cy="3450804"/>
              <a:chOff x="4369009" y="2321856"/>
              <a:chExt cx="3450804" cy="3450804"/>
            </a:xfrm>
          </p:grpSpPr>
          <p:sp>
            <p:nvSpPr>
              <p:cNvPr id="297" name="Freeform: Shape 296"/>
              <p:cNvSpPr/>
              <p:nvPr/>
            </p:nvSpPr>
            <p:spPr>
              <a:xfrm>
                <a:off x="5137163" y="3090010"/>
                <a:ext cx="1914497" cy="1914497"/>
              </a:xfrm>
              <a:custGeom>
                <a:avLst/>
                <a:gdLst>
                  <a:gd fmla="*/ 0 w 1914497" name="connsiteX0"/>
                  <a:gd fmla="*/ 957249 h 1914497" name="connsiteY0"/>
                  <a:gd fmla="*/ 957249 w 1914497" name="connsiteX1"/>
                  <a:gd fmla="*/ 0 h 1914497" name="connsiteY1"/>
                  <a:gd fmla="*/ 1914498 w 1914497" name="connsiteX2"/>
                  <a:gd fmla="*/ 957249 h 1914497" name="connsiteY2"/>
                  <a:gd fmla="*/ 957249 w 1914497" name="connsiteX3"/>
                  <a:gd fmla="*/ 1914498 h 1914497" name="connsiteY3"/>
                  <a:gd fmla="*/ 0 w 1914497" name="connsiteX4"/>
                  <a:gd fmla="*/ 957249 h 1914497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1914497" w="1914497">
                    <a:moveTo>
                      <a:pt x="0" y="957249"/>
                    </a:moveTo>
                    <a:cubicBezTo>
                      <a:pt x="0" y="428575"/>
                      <a:pt x="428575" y="0"/>
                      <a:pt x="957249" y="0"/>
                    </a:cubicBezTo>
                    <a:cubicBezTo>
                      <a:pt x="1485923" y="0"/>
                      <a:pt x="1914498" y="428575"/>
                      <a:pt x="1914498" y="957249"/>
                    </a:cubicBezTo>
                    <a:cubicBezTo>
                      <a:pt x="1914498" y="1485923"/>
                      <a:pt x="1485923" y="1914498"/>
                      <a:pt x="957249" y="1914498"/>
                    </a:cubicBezTo>
                    <a:cubicBezTo>
                      <a:pt x="428575" y="1914498"/>
                      <a:pt x="0" y="1485923"/>
                      <a:pt x="0" y="95724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343872" lIns="343872" numCol="1" rIns="343872" spcCol="1270" spcFirstLastPara="0" tIns="343872" vert="horz" wrap="square">
                <a:noAutofit/>
              </a:bodyPr>
              <a:lstStyle/>
              <a:p>
                <a:pPr algn="ctr" defTabSz="222250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altLang="ja-JP" dirty="0" kern="1200" lang="en-US" sz="3200">
                    <a:solidFill>
                      <a:schemeClr val="accent4"/>
                    </a:solidFill>
                  </a:rPr>
                  <a:t>PaaS</a:t>
                </a:r>
              </a:p>
            </p:txBody>
          </p:sp>
          <p:sp>
            <p:nvSpPr>
              <p:cNvPr id="298" name="Freeform: Shape 297"/>
              <p:cNvSpPr/>
              <p:nvPr/>
            </p:nvSpPr>
            <p:spPr>
              <a:xfrm>
                <a:off x="5615787" y="2321856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299" name="Freeform: Shape 298"/>
              <p:cNvSpPr/>
              <p:nvPr/>
            </p:nvSpPr>
            <p:spPr>
              <a:xfrm>
                <a:off x="6497392" y="2687029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0" name="Freeform: Shape 299"/>
              <p:cNvSpPr/>
              <p:nvPr/>
            </p:nvSpPr>
            <p:spPr>
              <a:xfrm>
                <a:off x="6862565" y="3568634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1" name="Freeform: Shape 300"/>
              <p:cNvSpPr/>
              <p:nvPr/>
            </p:nvSpPr>
            <p:spPr>
              <a:xfrm>
                <a:off x="6497392" y="4450239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2" name="Freeform: Shape 301"/>
              <p:cNvSpPr/>
              <p:nvPr/>
            </p:nvSpPr>
            <p:spPr>
              <a:xfrm>
                <a:off x="5615787" y="4815412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3" name="Freeform: Shape 302"/>
              <p:cNvSpPr/>
              <p:nvPr/>
            </p:nvSpPr>
            <p:spPr>
              <a:xfrm>
                <a:off x="4734182" y="4450239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4" name="Freeform: Shape 303"/>
              <p:cNvSpPr/>
              <p:nvPr/>
            </p:nvSpPr>
            <p:spPr>
              <a:xfrm>
                <a:off x="4369009" y="3568634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  <p:sp>
            <p:nvSpPr>
              <p:cNvPr id="305" name="Freeform: Shape 304"/>
              <p:cNvSpPr/>
              <p:nvPr/>
            </p:nvSpPr>
            <p:spPr>
              <a:xfrm>
                <a:off x="4734182" y="2687029"/>
                <a:ext cx="957248" cy="957248"/>
              </a:xfrm>
              <a:custGeom>
                <a:avLst/>
                <a:gdLst>
                  <a:gd fmla="*/ 0 w 957248" name="connsiteX0"/>
                  <a:gd fmla="*/ 478624 h 957248" name="connsiteY0"/>
                  <a:gd fmla="*/ 478624 w 957248" name="connsiteX1"/>
                  <a:gd fmla="*/ 0 h 957248" name="connsiteY1"/>
                  <a:gd fmla="*/ 957248 w 957248" name="connsiteX2"/>
                  <a:gd fmla="*/ 478624 h 957248" name="connsiteY2"/>
                  <a:gd fmla="*/ 478624 w 957248" name="connsiteX3"/>
                  <a:gd fmla="*/ 957248 h 957248" name="connsiteY3"/>
                  <a:gd fmla="*/ 0 w 957248" name="connsiteX4"/>
                  <a:gd fmla="*/ 478624 h 95724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957248" w="957248">
                    <a:moveTo>
                      <a:pt x="0" y="478624"/>
                    </a:moveTo>
                    <a:cubicBezTo>
                      <a:pt x="0" y="214287"/>
                      <a:pt x="214287" y="0"/>
                      <a:pt x="478624" y="0"/>
                    </a:cubicBezTo>
                    <a:cubicBezTo>
                      <a:pt x="742961" y="0"/>
                      <a:pt x="957248" y="214287"/>
                      <a:pt x="957248" y="478624"/>
                    </a:cubicBezTo>
                    <a:cubicBezTo>
                      <a:pt x="957248" y="742961"/>
                      <a:pt x="742961" y="957248"/>
                      <a:pt x="478624" y="957248"/>
                    </a:cubicBezTo>
                    <a:cubicBezTo>
                      <a:pt x="214287" y="957248"/>
                      <a:pt x="0" y="742961"/>
                      <a:pt x="0" y="4786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anchor="ctr" anchorCtr="0" bIns="192256" lIns="192256" numCol="1" rIns="192256" spcCol="1270" spcFirstLastPara="0" tIns="192256" vert="horz" wrap="square">
                <a:noAutofit/>
              </a:bodyPr>
              <a:lstStyle/>
              <a:p>
                <a:pPr algn="ctr" defTabSz="1822450" indent="0" lvl="0" mar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altLang="ja-JP" dirty="0" kern="1200" lang="en-US" sz="4100"/>
              </a:p>
            </p:txBody>
          </p:sp>
        </p:grpSp>
        <p:grpSp>
          <p:nvGrpSpPr>
            <p:cNvPr id="249" name="Group 389"/>
            <p:cNvGrpSpPr/>
            <p:nvPr/>
          </p:nvGrpSpPr>
          <p:grpSpPr bwMode="gray">
            <a:xfrm>
              <a:off x="5878226" y="2457906"/>
              <a:ext cx="501499" cy="673516"/>
              <a:chOff x="9895538" y="735939"/>
              <a:chExt cx="552247" cy="741673"/>
            </a:xfrm>
            <a:solidFill>
              <a:srgbClr val="FFFFFF"/>
            </a:solidFill>
          </p:grpSpPr>
          <p:sp>
            <p:nvSpPr>
              <p:cNvPr id="293" name="Freeform 128"/>
              <p:cNvSpPr>
                <a:spLocks/>
              </p:cNvSpPr>
              <p:nvPr/>
            </p:nvSpPr>
            <p:spPr bwMode="gray">
              <a:xfrm>
                <a:off x="9895538" y="1056505"/>
                <a:ext cx="552247" cy="421107"/>
              </a:xfrm>
              <a:custGeom>
                <a:avLst/>
                <a:gdLst/>
                <a:ahLst/>
                <a:cxnLst>
                  <a:cxn ang="0">
                    <a:pos x="86" y="93"/>
                  </a:cxn>
                  <a:cxn ang="0">
                    <a:pos x="86" y="100"/>
                  </a:cxn>
                  <a:cxn ang="0">
                    <a:pos x="86" y="357"/>
                  </a:cxn>
                  <a:cxn ang="0">
                    <a:pos x="82" y="367"/>
                  </a:cxn>
                  <a:cxn ang="0">
                    <a:pos x="21" y="428"/>
                  </a:cxn>
                  <a:cxn ang="0">
                    <a:pos x="9" y="404"/>
                  </a:cxn>
                  <a:cxn ang="0">
                    <a:pos x="2" y="364"/>
                  </a:cxn>
                  <a:cxn ang="0">
                    <a:pos x="8" y="306"/>
                  </a:cxn>
                  <a:cxn ang="0">
                    <a:pos x="16" y="229"/>
                  </a:cxn>
                  <a:cxn ang="0">
                    <a:pos x="30" y="122"/>
                  </a:cxn>
                  <a:cxn ang="0">
                    <a:pos x="52" y="75"/>
                  </a:cxn>
                  <a:cxn ang="0">
                    <a:pos x="74" y="58"/>
                  </a:cxn>
                  <a:cxn ang="0">
                    <a:pos x="188" y="2"/>
                  </a:cxn>
                  <a:cxn ang="0">
                    <a:pos x="197" y="4"/>
                  </a:cxn>
                  <a:cxn ang="0">
                    <a:pos x="281" y="48"/>
                  </a:cxn>
                  <a:cxn ang="0">
                    <a:pos x="365" y="7"/>
                  </a:cxn>
                  <a:cxn ang="0">
                    <a:pos x="368" y="4"/>
                  </a:cxn>
                  <a:cxn ang="0">
                    <a:pos x="376" y="2"/>
                  </a:cxn>
                  <a:cxn ang="0">
                    <a:pos x="474" y="50"/>
                  </a:cxn>
                  <a:cxn ang="0">
                    <a:pos x="504" y="68"/>
                  </a:cxn>
                  <a:cxn ang="0">
                    <a:pos x="531" y="114"/>
                  </a:cxn>
                  <a:cxn ang="0">
                    <a:pos x="542" y="175"/>
                  </a:cxn>
                  <a:cxn ang="0">
                    <a:pos x="551" y="260"/>
                  </a:cxn>
                  <a:cxn ang="0">
                    <a:pos x="558" y="332"/>
                  </a:cxn>
                  <a:cxn ang="0">
                    <a:pos x="561" y="364"/>
                  </a:cxn>
                  <a:cxn ang="0">
                    <a:pos x="553" y="409"/>
                  </a:cxn>
                  <a:cxn ang="0">
                    <a:pos x="543" y="428"/>
                  </a:cxn>
                  <a:cxn ang="0">
                    <a:pos x="539" y="424"/>
                  </a:cxn>
                  <a:cxn ang="0">
                    <a:pos x="482" y="367"/>
                  </a:cxn>
                  <a:cxn ang="0">
                    <a:pos x="478" y="357"/>
                  </a:cxn>
                  <a:cxn ang="0">
                    <a:pos x="478" y="100"/>
                  </a:cxn>
                  <a:cxn ang="0">
                    <a:pos x="478" y="93"/>
                  </a:cxn>
                  <a:cxn ang="0">
                    <a:pos x="86" y="93"/>
                  </a:cxn>
                </a:cxnLst>
                <a:rect b="b" l="0" r="r" t="0"/>
                <a:pathLst>
                  <a:path h="428" w="563">
                    <a:moveTo>
                      <a:pt x="86" y="93"/>
                    </a:moveTo>
                    <a:cubicBezTo>
                      <a:pt x="86" y="96"/>
                      <a:pt x="86" y="98"/>
                      <a:pt x="86" y="100"/>
                    </a:cubicBezTo>
                    <a:cubicBezTo>
                      <a:pt x="86" y="186"/>
                      <a:pt x="86" y="272"/>
                      <a:pt x="86" y="357"/>
                    </a:cubicBezTo>
                    <a:cubicBezTo>
                      <a:pt x="86" y="361"/>
                      <a:pt x="85" y="364"/>
                      <a:pt x="82" y="367"/>
                    </a:cubicBezTo>
                    <a:cubicBezTo>
                      <a:pt x="62" y="387"/>
                      <a:pt x="42" y="407"/>
                      <a:pt x="21" y="428"/>
                    </a:cubicBezTo>
                    <a:cubicBezTo>
                      <a:pt x="17" y="420"/>
                      <a:pt x="13" y="412"/>
                      <a:pt x="9" y="404"/>
                    </a:cubicBezTo>
                    <a:cubicBezTo>
                      <a:pt x="3" y="391"/>
                      <a:pt x="0" y="378"/>
                      <a:pt x="2" y="364"/>
                    </a:cubicBezTo>
                    <a:cubicBezTo>
                      <a:pt x="3" y="344"/>
                      <a:pt x="6" y="325"/>
                      <a:pt x="8" y="306"/>
                    </a:cubicBezTo>
                    <a:cubicBezTo>
                      <a:pt x="10" y="280"/>
                      <a:pt x="13" y="254"/>
                      <a:pt x="16" y="229"/>
                    </a:cubicBezTo>
                    <a:cubicBezTo>
                      <a:pt x="20" y="193"/>
                      <a:pt x="22" y="157"/>
                      <a:pt x="30" y="122"/>
                    </a:cubicBezTo>
                    <a:cubicBezTo>
                      <a:pt x="34" y="105"/>
                      <a:pt x="40" y="88"/>
                      <a:pt x="52" y="75"/>
                    </a:cubicBezTo>
                    <a:cubicBezTo>
                      <a:pt x="59" y="69"/>
                      <a:pt x="66" y="62"/>
                      <a:pt x="74" y="58"/>
                    </a:cubicBezTo>
                    <a:cubicBezTo>
                      <a:pt x="112" y="39"/>
                      <a:pt x="150" y="21"/>
                      <a:pt x="188" y="2"/>
                    </a:cubicBezTo>
                    <a:cubicBezTo>
                      <a:pt x="192" y="0"/>
                      <a:pt x="194" y="1"/>
                      <a:pt x="197" y="4"/>
                    </a:cubicBezTo>
                    <a:cubicBezTo>
                      <a:pt x="217" y="33"/>
                      <a:pt x="246" y="48"/>
                      <a:pt x="281" y="48"/>
                    </a:cubicBezTo>
                    <a:cubicBezTo>
                      <a:pt x="315" y="49"/>
                      <a:pt x="344" y="35"/>
                      <a:pt x="365" y="7"/>
                    </a:cubicBezTo>
                    <a:cubicBezTo>
                      <a:pt x="366" y="6"/>
                      <a:pt x="367" y="5"/>
                      <a:pt x="368" y="4"/>
                    </a:cubicBezTo>
                    <a:cubicBezTo>
                      <a:pt x="370" y="1"/>
                      <a:pt x="372" y="0"/>
                      <a:pt x="376" y="2"/>
                    </a:cubicBezTo>
                    <a:cubicBezTo>
                      <a:pt x="408" y="18"/>
                      <a:pt x="441" y="34"/>
                      <a:pt x="474" y="50"/>
                    </a:cubicBezTo>
                    <a:cubicBezTo>
                      <a:pt x="484" y="56"/>
                      <a:pt x="495" y="61"/>
                      <a:pt x="504" y="68"/>
                    </a:cubicBezTo>
                    <a:cubicBezTo>
                      <a:pt x="519" y="80"/>
                      <a:pt x="526" y="96"/>
                      <a:pt x="531" y="114"/>
                    </a:cubicBezTo>
                    <a:cubicBezTo>
                      <a:pt x="537" y="134"/>
                      <a:pt x="539" y="154"/>
                      <a:pt x="542" y="175"/>
                    </a:cubicBezTo>
                    <a:cubicBezTo>
                      <a:pt x="545" y="203"/>
                      <a:pt x="548" y="231"/>
                      <a:pt x="551" y="260"/>
                    </a:cubicBezTo>
                    <a:cubicBezTo>
                      <a:pt x="553" y="284"/>
                      <a:pt x="556" y="308"/>
                      <a:pt x="558" y="332"/>
                    </a:cubicBezTo>
                    <a:cubicBezTo>
                      <a:pt x="559" y="343"/>
                      <a:pt x="560" y="353"/>
                      <a:pt x="561" y="364"/>
                    </a:cubicBezTo>
                    <a:cubicBezTo>
                      <a:pt x="563" y="380"/>
                      <a:pt x="561" y="395"/>
                      <a:pt x="553" y="409"/>
                    </a:cubicBezTo>
                    <a:cubicBezTo>
                      <a:pt x="550" y="415"/>
                      <a:pt x="547" y="421"/>
                      <a:pt x="543" y="428"/>
                    </a:cubicBezTo>
                    <a:cubicBezTo>
                      <a:pt x="542" y="426"/>
                      <a:pt x="541" y="425"/>
                      <a:pt x="539" y="424"/>
                    </a:cubicBezTo>
                    <a:cubicBezTo>
                      <a:pt x="520" y="405"/>
                      <a:pt x="502" y="386"/>
                      <a:pt x="482" y="367"/>
                    </a:cubicBezTo>
                    <a:cubicBezTo>
                      <a:pt x="479" y="364"/>
                      <a:pt x="478" y="361"/>
                      <a:pt x="478" y="357"/>
                    </a:cubicBezTo>
                    <a:cubicBezTo>
                      <a:pt x="478" y="272"/>
                      <a:pt x="478" y="186"/>
                      <a:pt x="478" y="100"/>
                    </a:cubicBezTo>
                    <a:cubicBezTo>
                      <a:pt x="478" y="98"/>
                      <a:pt x="478" y="96"/>
                      <a:pt x="478" y="93"/>
                    </a:cubicBezTo>
                    <a:cubicBezTo>
                      <a:pt x="347" y="93"/>
                      <a:pt x="217" y="93"/>
                      <a:pt x="86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4" name="Freeform 129"/>
              <p:cNvSpPr>
                <a:spLocks noEditPoints="1"/>
              </p:cNvSpPr>
              <p:nvPr/>
            </p:nvSpPr>
            <p:spPr bwMode="gray">
              <a:xfrm>
                <a:off x="10012107" y="1180360"/>
                <a:ext cx="320566" cy="224396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0" y="0"/>
                  </a:cxn>
                  <a:cxn ang="0">
                    <a:pos x="326" y="0"/>
                  </a:cxn>
                  <a:cxn ang="0">
                    <a:pos x="326" y="228"/>
                  </a:cxn>
                  <a:cxn ang="0">
                    <a:pos x="0" y="228"/>
                  </a:cxn>
                  <a:cxn ang="0">
                    <a:pos x="109" y="164"/>
                  </a:cxn>
                  <a:cxn ang="0">
                    <a:pos x="109" y="148"/>
                  </a:cxn>
                  <a:cxn ang="0">
                    <a:pos x="105" y="141"/>
                  </a:cxn>
                  <a:cxn ang="0">
                    <a:pos x="68" y="121"/>
                  </a:cxn>
                  <a:cxn ang="0">
                    <a:pos x="55" y="114"/>
                  </a:cxn>
                  <a:cxn ang="0">
                    <a:pos x="59" y="111"/>
                  </a:cxn>
                  <a:cxn ang="0">
                    <a:pos x="106" y="85"/>
                  </a:cxn>
                  <a:cxn ang="0">
                    <a:pos x="109" y="81"/>
                  </a:cxn>
                  <a:cxn ang="0">
                    <a:pos x="109" y="63"/>
                  </a:cxn>
                  <a:cxn ang="0">
                    <a:pos x="104" y="66"/>
                  </a:cxn>
                  <a:cxn ang="0">
                    <a:pos x="44" y="98"/>
                  </a:cxn>
                  <a:cxn ang="0">
                    <a:pos x="32" y="118"/>
                  </a:cxn>
                  <a:cxn ang="0">
                    <a:pos x="36" y="125"/>
                  </a:cxn>
                  <a:cxn ang="0">
                    <a:pos x="104" y="161"/>
                  </a:cxn>
                  <a:cxn ang="0">
                    <a:pos x="109" y="164"/>
                  </a:cxn>
                  <a:cxn ang="0">
                    <a:pos x="277" y="114"/>
                  </a:cxn>
                  <a:cxn ang="0">
                    <a:pos x="273" y="116"/>
                  </a:cxn>
                  <a:cxn ang="0">
                    <a:pos x="227" y="142"/>
                  </a:cxn>
                  <a:cxn ang="0">
                    <a:pos x="223" y="145"/>
                  </a:cxn>
                  <a:cxn ang="0">
                    <a:pos x="223" y="164"/>
                  </a:cxn>
                  <a:cxn ang="0">
                    <a:pos x="228" y="161"/>
                  </a:cxn>
                  <a:cxn ang="0">
                    <a:pos x="288" y="129"/>
                  </a:cxn>
                  <a:cxn ang="0">
                    <a:pos x="300" y="109"/>
                  </a:cxn>
                  <a:cxn ang="0">
                    <a:pos x="295" y="102"/>
                  </a:cxn>
                  <a:cxn ang="0">
                    <a:pos x="231" y="67"/>
                  </a:cxn>
                  <a:cxn ang="0">
                    <a:pos x="223" y="63"/>
                  </a:cxn>
                  <a:cxn ang="0">
                    <a:pos x="223" y="79"/>
                  </a:cxn>
                  <a:cxn ang="0">
                    <a:pos x="227" y="86"/>
                  </a:cxn>
                  <a:cxn ang="0">
                    <a:pos x="277" y="114"/>
                  </a:cxn>
                  <a:cxn ang="0">
                    <a:pos x="136" y="167"/>
                  </a:cxn>
                  <a:cxn ang="0">
                    <a:pos x="150" y="167"/>
                  </a:cxn>
                  <a:cxn ang="0">
                    <a:pos x="157" y="163"/>
                  </a:cxn>
                  <a:cxn ang="0">
                    <a:pos x="197" y="62"/>
                  </a:cxn>
                  <a:cxn ang="0">
                    <a:pos x="199" y="57"/>
                  </a:cxn>
                  <a:cxn ang="0">
                    <a:pos x="185" y="57"/>
                  </a:cxn>
                  <a:cxn ang="0">
                    <a:pos x="178" y="62"/>
                  </a:cxn>
                  <a:cxn ang="0">
                    <a:pos x="153" y="126"/>
                  </a:cxn>
                  <a:cxn ang="0">
                    <a:pos x="136" y="167"/>
                  </a:cxn>
                </a:cxnLst>
                <a:rect b="b" l="0" r="r" t="0"/>
                <a:pathLst>
                  <a:path h="228" w="326">
                    <a:moveTo>
                      <a:pt x="0" y="228"/>
                    </a:moveTo>
                    <a:cubicBezTo>
                      <a:pt x="0" y="152"/>
                      <a:pt x="0" y="76"/>
                      <a:pt x="0" y="0"/>
                    </a:cubicBezTo>
                    <a:cubicBezTo>
                      <a:pt x="109" y="0"/>
                      <a:pt x="217" y="0"/>
                      <a:pt x="326" y="0"/>
                    </a:cubicBezTo>
                    <a:cubicBezTo>
                      <a:pt x="326" y="76"/>
                      <a:pt x="326" y="152"/>
                      <a:pt x="326" y="228"/>
                    </a:cubicBezTo>
                    <a:cubicBezTo>
                      <a:pt x="218" y="228"/>
                      <a:pt x="109" y="228"/>
                      <a:pt x="0" y="228"/>
                    </a:cubicBezTo>
                    <a:close/>
                    <a:moveTo>
                      <a:pt x="109" y="164"/>
                    </a:moveTo>
                    <a:cubicBezTo>
                      <a:pt x="109" y="158"/>
                      <a:pt x="109" y="153"/>
                      <a:pt x="109" y="148"/>
                    </a:cubicBezTo>
                    <a:cubicBezTo>
                      <a:pt x="109" y="145"/>
                      <a:pt x="108" y="143"/>
                      <a:pt x="105" y="141"/>
                    </a:cubicBezTo>
                    <a:cubicBezTo>
                      <a:pt x="93" y="135"/>
                      <a:pt x="80" y="128"/>
                      <a:pt x="68" y="121"/>
                    </a:cubicBezTo>
                    <a:cubicBezTo>
                      <a:pt x="64" y="119"/>
                      <a:pt x="60" y="117"/>
                      <a:pt x="55" y="114"/>
                    </a:cubicBezTo>
                    <a:cubicBezTo>
                      <a:pt x="57" y="113"/>
                      <a:pt x="58" y="112"/>
                      <a:pt x="59" y="111"/>
                    </a:cubicBezTo>
                    <a:cubicBezTo>
                      <a:pt x="75" y="102"/>
                      <a:pt x="90" y="94"/>
                      <a:pt x="106" y="85"/>
                    </a:cubicBezTo>
                    <a:cubicBezTo>
                      <a:pt x="107" y="84"/>
                      <a:pt x="109" y="83"/>
                      <a:pt x="109" y="81"/>
                    </a:cubicBezTo>
                    <a:cubicBezTo>
                      <a:pt x="109" y="76"/>
                      <a:pt x="109" y="70"/>
                      <a:pt x="109" y="63"/>
                    </a:cubicBezTo>
                    <a:cubicBezTo>
                      <a:pt x="107" y="64"/>
                      <a:pt x="105" y="65"/>
                      <a:pt x="104" y="66"/>
                    </a:cubicBezTo>
                    <a:cubicBezTo>
                      <a:pt x="84" y="76"/>
                      <a:pt x="64" y="88"/>
                      <a:pt x="44" y="98"/>
                    </a:cubicBezTo>
                    <a:cubicBezTo>
                      <a:pt x="34" y="102"/>
                      <a:pt x="30" y="108"/>
                      <a:pt x="32" y="118"/>
                    </a:cubicBezTo>
                    <a:cubicBezTo>
                      <a:pt x="32" y="121"/>
                      <a:pt x="33" y="123"/>
                      <a:pt x="36" y="125"/>
                    </a:cubicBezTo>
                    <a:cubicBezTo>
                      <a:pt x="59" y="137"/>
                      <a:pt x="81" y="149"/>
                      <a:pt x="104" y="161"/>
                    </a:cubicBezTo>
                    <a:cubicBezTo>
                      <a:pt x="105" y="162"/>
                      <a:pt x="107" y="163"/>
                      <a:pt x="109" y="164"/>
                    </a:cubicBezTo>
                    <a:close/>
                    <a:moveTo>
                      <a:pt x="277" y="114"/>
                    </a:moveTo>
                    <a:cubicBezTo>
                      <a:pt x="275" y="115"/>
                      <a:pt x="274" y="115"/>
                      <a:pt x="273" y="116"/>
                    </a:cubicBezTo>
                    <a:cubicBezTo>
                      <a:pt x="258" y="125"/>
                      <a:pt x="242" y="133"/>
                      <a:pt x="227" y="142"/>
                    </a:cubicBezTo>
                    <a:cubicBezTo>
                      <a:pt x="225" y="142"/>
                      <a:pt x="223" y="144"/>
                      <a:pt x="223" y="145"/>
                    </a:cubicBezTo>
                    <a:cubicBezTo>
                      <a:pt x="223" y="151"/>
                      <a:pt x="223" y="157"/>
                      <a:pt x="223" y="164"/>
                    </a:cubicBezTo>
                    <a:cubicBezTo>
                      <a:pt x="225" y="163"/>
                      <a:pt x="227" y="162"/>
                      <a:pt x="228" y="161"/>
                    </a:cubicBezTo>
                    <a:cubicBezTo>
                      <a:pt x="248" y="150"/>
                      <a:pt x="268" y="139"/>
                      <a:pt x="288" y="129"/>
                    </a:cubicBezTo>
                    <a:cubicBezTo>
                      <a:pt x="297" y="125"/>
                      <a:pt x="301" y="119"/>
                      <a:pt x="300" y="109"/>
                    </a:cubicBezTo>
                    <a:cubicBezTo>
                      <a:pt x="299" y="106"/>
                      <a:pt x="298" y="104"/>
                      <a:pt x="295" y="102"/>
                    </a:cubicBezTo>
                    <a:cubicBezTo>
                      <a:pt x="274" y="91"/>
                      <a:pt x="252" y="79"/>
                      <a:pt x="231" y="67"/>
                    </a:cubicBezTo>
                    <a:cubicBezTo>
                      <a:pt x="229" y="66"/>
                      <a:pt x="226" y="65"/>
                      <a:pt x="223" y="63"/>
                    </a:cubicBezTo>
                    <a:cubicBezTo>
                      <a:pt x="223" y="69"/>
                      <a:pt x="223" y="74"/>
                      <a:pt x="223" y="79"/>
                    </a:cubicBezTo>
                    <a:cubicBezTo>
                      <a:pt x="223" y="82"/>
                      <a:pt x="224" y="84"/>
                      <a:pt x="227" y="86"/>
                    </a:cubicBezTo>
                    <a:cubicBezTo>
                      <a:pt x="243" y="95"/>
                      <a:pt x="260" y="104"/>
                      <a:pt x="277" y="114"/>
                    </a:cubicBezTo>
                    <a:close/>
                    <a:moveTo>
                      <a:pt x="136" y="167"/>
                    </a:moveTo>
                    <a:cubicBezTo>
                      <a:pt x="142" y="167"/>
                      <a:pt x="146" y="167"/>
                      <a:pt x="150" y="167"/>
                    </a:cubicBezTo>
                    <a:cubicBezTo>
                      <a:pt x="154" y="168"/>
                      <a:pt x="156" y="166"/>
                      <a:pt x="157" y="163"/>
                    </a:cubicBezTo>
                    <a:cubicBezTo>
                      <a:pt x="170" y="129"/>
                      <a:pt x="184" y="96"/>
                      <a:pt x="197" y="62"/>
                    </a:cubicBezTo>
                    <a:cubicBezTo>
                      <a:pt x="198" y="61"/>
                      <a:pt x="198" y="59"/>
                      <a:pt x="199" y="57"/>
                    </a:cubicBezTo>
                    <a:cubicBezTo>
                      <a:pt x="194" y="57"/>
                      <a:pt x="189" y="58"/>
                      <a:pt x="185" y="57"/>
                    </a:cubicBezTo>
                    <a:cubicBezTo>
                      <a:pt x="181" y="57"/>
                      <a:pt x="180" y="58"/>
                      <a:pt x="178" y="62"/>
                    </a:cubicBezTo>
                    <a:cubicBezTo>
                      <a:pt x="170" y="83"/>
                      <a:pt x="161" y="105"/>
                      <a:pt x="153" y="126"/>
                    </a:cubicBezTo>
                    <a:cubicBezTo>
                      <a:pt x="147" y="140"/>
                      <a:pt x="142" y="153"/>
                      <a:pt x="13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5" name="Freeform 130"/>
              <p:cNvSpPr>
                <a:spLocks/>
              </p:cNvSpPr>
              <p:nvPr/>
            </p:nvSpPr>
            <p:spPr bwMode="gray">
              <a:xfrm>
                <a:off x="10042706" y="735939"/>
                <a:ext cx="257910" cy="298709"/>
              </a:xfrm>
              <a:custGeom>
                <a:avLst/>
                <a:gdLst/>
                <a:ahLst/>
                <a:cxnLst>
                  <a:cxn ang="0">
                    <a:pos x="99" y="304"/>
                  </a:cxn>
                  <a:cxn ang="0">
                    <a:pos x="63" y="300"/>
                  </a:cxn>
                  <a:cxn ang="0">
                    <a:pos x="25" y="292"/>
                  </a:cxn>
                  <a:cxn ang="0">
                    <a:pos x="1" y="261"/>
                  </a:cxn>
                  <a:cxn ang="0">
                    <a:pos x="7" y="182"/>
                  </a:cxn>
                  <a:cxn ang="0">
                    <a:pos x="26" y="91"/>
                  </a:cxn>
                  <a:cxn ang="0">
                    <a:pos x="75" y="19"/>
                  </a:cxn>
                  <a:cxn ang="0">
                    <a:pos x="138" y="0"/>
                  </a:cxn>
                  <a:cxn ang="0">
                    <a:pos x="138" y="12"/>
                  </a:cxn>
                  <a:cxn ang="0">
                    <a:pos x="147" y="20"/>
                  </a:cxn>
                  <a:cxn ang="0">
                    <a:pos x="169" y="23"/>
                  </a:cxn>
                  <a:cxn ang="0">
                    <a:pos x="225" y="70"/>
                  </a:cxn>
                  <a:cxn ang="0">
                    <a:pos x="245" y="127"/>
                  </a:cxn>
                  <a:cxn ang="0">
                    <a:pos x="262" y="256"/>
                  </a:cxn>
                  <a:cxn ang="0">
                    <a:pos x="257" y="279"/>
                  </a:cxn>
                  <a:cxn ang="0">
                    <a:pos x="239" y="292"/>
                  </a:cxn>
                  <a:cxn ang="0">
                    <a:pos x="168" y="304"/>
                  </a:cxn>
                  <a:cxn ang="0">
                    <a:pos x="164" y="304"/>
                  </a:cxn>
                  <a:cxn ang="0">
                    <a:pos x="188" y="280"/>
                  </a:cxn>
                  <a:cxn ang="0">
                    <a:pos x="207" y="226"/>
                  </a:cxn>
                  <a:cxn ang="0">
                    <a:pos x="210" y="166"/>
                  </a:cxn>
                  <a:cxn ang="0">
                    <a:pos x="205" y="161"/>
                  </a:cxn>
                  <a:cxn ang="0">
                    <a:pos x="83" y="100"/>
                  </a:cxn>
                  <a:cxn ang="0">
                    <a:pos x="76" y="98"/>
                  </a:cxn>
                  <a:cxn ang="0">
                    <a:pos x="62" y="112"/>
                  </a:cxn>
                  <a:cxn ang="0">
                    <a:pos x="52" y="154"/>
                  </a:cxn>
                  <a:cxn ang="0">
                    <a:pos x="64" y="252"/>
                  </a:cxn>
                  <a:cxn ang="0">
                    <a:pos x="99" y="304"/>
                  </a:cxn>
                </a:cxnLst>
                <a:rect b="b" l="0" r="r" t="0"/>
                <a:pathLst>
                  <a:path h="304" w="262">
                    <a:moveTo>
                      <a:pt x="99" y="304"/>
                    </a:moveTo>
                    <a:cubicBezTo>
                      <a:pt x="87" y="303"/>
                      <a:pt x="75" y="301"/>
                      <a:pt x="63" y="300"/>
                    </a:cubicBezTo>
                    <a:cubicBezTo>
                      <a:pt x="50" y="298"/>
                      <a:pt x="38" y="295"/>
                      <a:pt x="25" y="292"/>
                    </a:cubicBezTo>
                    <a:cubicBezTo>
                      <a:pt x="10" y="289"/>
                      <a:pt x="0" y="277"/>
                      <a:pt x="1" y="261"/>
                    </a:cubicBezTo>
                    <a:cubicBezTo>
                      <a:pt x="2" y="235"/>
                      <a:pt x="4" y="208"/>
                      <a:pt x="7" y="182"/>
                    </a:cubicBezTo>
                    <a:cubicBezTo>
                      <a:pt x="11" y="151"/>
                      <a:pt x="17" y="121"/>
                      <a:pt x="26" y="91"/>
                    </a:cubicBezTo>
                    <a:cubicBezTo>
                      <a:pt x="35" y="62"/>
                      <a:pt x="49" y="36"/>
                      <a:pt x="75" y="19"/>
                    </a:cubicBezTo>
                    <a:cubicBezTo>
                      <a:pt x="94" y="6"/>
                      <a:pt x="115" y="1"/>
                      <a:pt x="138" y="0"/>
                    </a:cubicBezTo>
                    <a:cubicBezTo>
                      <a:pt x="138" y="4"/>
                      <a:pt x="138" y="8"/>
                      <a:pt x="138" y="12"/>
                    </a:cubicBezTo>
                    <a:cubicBezTo>
                      <a:pt x="138" y="18"/>
                      <a:pt x="140" y="20"/>
                      <a:pt x="147" y="20"/>
                    </a:cubicBezTo>
                    <a:cubicBezTo>
                      <a:pt x="154" y="21"/>
                      <a:pt x="162" y="21"/>
                      <a:pt x="169" y="23"/>
                    </a:cubicBezTo>
                    <a:cubicBezTo>
                      <a:pt x="194" y="30"/>
                      <a:pt x="212" y="48"/>
                      <a:pt x="225" y="70"/>
                    </a:cubicBezTo>
                    <a:cubicBezTo>
                      <a:pt x="236" y="87"/>
                      <a:pt x="240" y="107"/>
                      <a:pt x="245" y="127"/>
                    </a:cubicBezTo>
                    <a:cubicBezTo>
                      <a:pt x="255" y="170"/>
                      <a:pt x="260" y="212"/>
                      <a:pt x="262" y="256"/>
                    </a:cubicBezTo>
                    <a:cubicBezTo>
                      <a:pt x="262" y="264"/>
                      <a:pt x="261" y="272"/>
                      <a:pt x="257" y="279"/>
                    </a:cubicBezTo>
                    <a:cubicBezTo>
                      <a:pt x="253" y="286"/>
                      <a:pt x="247" y="290"/>
                      <a:pt x="239" y="292"/>
                    </a:cubicBezTo>
                    <a:cubicBezTo>
                      <a:pt x="216" y="298"/>
                      <a:pt x="192" y="302"/>
                      <a:pt x="168" y="304"/>
                    </a:cubicBezTo>
                    <a:cubicBezTo>
                      <a:pt x="167" y="304"/>
                      <a:pt x="166" y="304"/>
                      <a:pt x="164" y="304"/>
                    </a:cubicBezTo>
                    <a:cubicBezTo>
                      <a:pt x="175" y="297"/>
                      <a:pt x="182" y="289"/>
                      <a:pt x="188" y="280"/>
                    </a:cubicBezTo>
                    <a:cubicBezTo>
                      <a:pt x="198" y="264"/>
                      <a:pt x="203" y="245"/>
                      <a:pt x="207" y="226"/>
                    </a:cubicBezTo>
                    <a:cubicBezTo>
                      <a:pt x="210" y="206"/>
                      <a:pt x="211" y="186"/>
                      <a:pt x="210" y="166"/>
                    </a:cubicBezTo>
                    <a:cubicBezTo>
                      <a:pt x="210" y="162"/>
                      <a:pt x="209" y="161"/>
                      <a:pt x="205" y="161"/>
                    </a:cubicBezTo>
                    <a:cubicBezTo>
                      <a:pt x="155" y="159"/>
                      <a:pt x="115" y="137"/>
                      <a:pt x="83" y="100"/>
                    </a:cubicBezTo>
                    <a:cubicBezTo>
                      <a:pt x="81" y="97"/>
                      <a:pt x="79" y="97"/>
                      <a:pt x="76" y="98"/>
                    </a:cubicBezTo>
                    <a:cubicBezTo>
                      <a:pt x="69" y="101"/>
                      <a:pt x="65" y="106"/>
                      <a:pt x="62" y="112"/>
                    </a:cubicBezTo>
                    <a:cubicBezTo>
                      <a:pt x="55" y="125"/>
                      <a:pt x="52" y="139"/>
                      <a:pt x="52" y="154"/>
                    </a:cubicBezTo>
                    <a:cubicBezTo>
                      <a:pt x="51" y="187"/>
                      <a:pt x="54" y="220"/>
                      <a:pt x="64" y="252"/>
                    </a:cubicBezTo>
                    <a:cubicBezTo>
                      <a:pt x="71" y="272"/>
                      <a:pt x="81" y="290"/>
                      <a:pt x="99" y="3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6" name="Freeform 131"/>
              <p:cNvSpPr>
                <a:spLocks/>
              </p:cNvSpPr>
              <p:nvPr/>
            </p:nvSpPr>
            <p:spPr bwMode="gray">
              <a:xfrm>
                <a:off x="10108277" y="1444098"/>
                <a:ext cx="128226" cy="3351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16" y="0"/>
                  </a:cxn>
                  <a:cxn ang="0">
                    <a:pos x="120" y="2"/>
                  </a:cxn>
                  <a:cxn ang="0">
                    <a:pos x="130" y="33"/>
                  </a:cxn>
                  <a:cxn ang="0">
                    <a:pos x="0" y="33"/>
                  </a:cxn>
                </a:cxnLst>
                <a:rect b="b" l="0" r="r" t="0"/>
                <a:pathLst>
                  <a:path h="33" w="130">
                    <a:moveTo>
                      <a:pt x="0" y="33"/>
                    </a:moveTo>
                    <a:cubicBezTo>
                      <a:pt x="4" y="22"/>
                      <a:pt x="7" y="12"/>
                      <a:pt x="10" y="2"/>
                    </a:cubicBezTo>
                    <a:cubicBezTo>
                      <a:pt x="11" y="1"/>
                      <a:pt x="13" y="0"/>
                      <a:pt x="14" y="0"/>
                    </a:cubicBezTo>
                    <a:cubicBezTo>
                      <a:pt x="48" y="0"/>
                      <a:pt x="82" y="0"/>
                      <a:pt x="116" y="0"/>
                    </a:cubicBezTo>
                    <a:cubicBezTo>
                      <a:pt x="118" y="0"/>
                      <a:pt x="120" y="1"/>
                      <a:pt x="120" y="2"/>
                    </a:cubicBezTo>
                    <a:cubicBezTo>
                      <a:pt x="124" y="12"/>
                      <a:pt x="127" y="22"/>
                      <a:pt x="130" y="33"/>
                    </a:cubicBezTo>
                    <a:cubicBezTo>
                      <a:pt x="87" y="33"/>
                      <a:pt x="44" y="33"/>
                      <a:pt x="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50" name="Group 399"/>
            <p:cNvGrpSpPr/>
            <p:nvPr/>
          </p:nvGrpSpPr>
          <p:grpSpPr bwMode="gray">
            <a:xfrm>
              <a:off x="6608119" y="2848170"/>
              <a:ext cx="702794" cy="543091"/>
              <a:chOff x="1429813" y="1867477"/>
              <a:chExt cx="632500" cy="403941"/>
            </a:xfrm>
            <a:solidFill>
              <a:schemeClr val="bg1"/>
            </a:solidFill>
          </p:grpSpPr>
          <p:sp>
            <p:nvSpPr>
              <p:cNvPr id="287" name="Freeform 1469"/>
              <p:cNvSpPr>
                <a:spLocks/>
              </p:cNvSpPr>
              <p:nvPr/>
            </p:nvSpPr>
            <p:spPr bwMode="gray">
              <a:xfrm>
                <a:off x="1647734" y="1867477"/>
                <a:ext cx="201974" cy="159451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9" y="4"/>
                  </a:cxn>
                  <a:cxn ang="0">
                    <a:pos x="52" y="11"/>
                  </a:cxn>
                  <a:cxn ang="0">
                    <a:pos x="100" y="11"/>
                  </a:cxn>
                  <a:cxn ang="0">
                    <a:pos x="113" y="24"/>
                  </a:cxn>
                  <a:cxn ang="0">
                    <a:pos x="113" y="91"/>
                  </a:cxn>
                  <a:cxn ang="0">
                    <a:pos x="0" y="91"/>
                  </a:cxn>
                </a:cxnLst>
                <a:rect b="b" l="0" r="r" t="0"/>
                <a:pathLst>
                  <a:path h="91" w="113">
                    <a:moveTo>
                      <a:pt x="0" y="91"/>
                    </a:moveTo>
                    <a:cubicBezTo>
                      <a:pt x="0" y="61"/>
                      <a:pt x="0" y="31"/>
                      <a:pt x="0" y="0"/>
                    </a:cubicBezTo>
                    <a:cubicBezTo>
                      <a:pt x="11" y="0"/>
                      <a:pt x="22" y="0"/>
                      <a:pt x="33" y="0"/>
                    </a:cubicBezTo>
                    <a:cubicBezTo>
                      <a:pt x="35" y="1"/>
                      <a:pt x="38" y="3"/>
                      <a:pt x="39" y="4"/>
                    </a:cubicBezTo>
                    <a:cubicBezTo>
                      <a:pt x="41" y="11"/>
                      <a:pt x="46" y="11"/>
                      <a:pt x="52" y="11"/>
                    </a:cubicBezTo>
                    <a:cubicBezTo>
                      <a:pt x="68" y="11"/>
                      <a:pt x="84" y="11"/>
                      <a:pt x="100" y="11"/>
                    </a:cubicBezTo>
                    <a:cubicBezTo>
                      <a:pt x="111" y="11"/>
                      <a:pt x="113" y="14"/>
                      <a:pt x="113" y="24"/>
                    </a:cubicBezTo>
                    <a:cubicBezTo>
                      <a:pt x="113" y="46"/>
                      <a:pt x="113" y="68"/>
                      <a:pt x="113" y="91"/>
                    </a:cubicBezTo>
                    <a:cubicBezTo>
                      <a:pt x="75" y="91"/>
                      <a:pt x="38" y="91"/>
                      <a:pt x="0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8" name="Freeform 1470"/>
              <p:cNvSpPr>
                <a:spLocks/>
              </p:cNvSpPr>
              <p:nvPr/>
            </p:nvSpPr>
            <p:spPr bwMode="gray">
              <a:xfrm>
                <a:off x="1429813" y="2106651"/>
                <a:ext cx="207288" cy="1647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40" y="3"/>
                  </a:cxn>
                  <a:cxn ang="0">
                    <a:pos x="54" y="10"/>
                  </a:cxn>
                  <a:cxn ang="0">
                    <a:pos x="101" y="10"/>
                  </a:cxn>
                  <a:cxn ang="0">
                    <a:pos x="115" y="24"/>
                  </a:cxn>
                  <a:cxn ang="0">
                    <a:pos x="115" y="91"/>
                  </a:cxn>
                  <a:cxn ang="0">
                    <a:pos x="105" y="92"/>
                  </a:cxn>
                  <a:cxn ang="0">
                    <a:pos x="10" y="92"/>
                  </a:cxn>
                  <a:cxn ang="0">
                    <a:pos x="0" y="83"/>
                  </a:cxn>
                  <a:cxn ang="0">
                    <a:pos x="0" y="0"/>
                  </a:cxn>
                </a:cxnLst>
                <a:rect b="b" l="0" r="r" t="0"/>
                <a:pathLst>
                  <a:path h="92" w="115">
                    <a:moveTo>
                      <a:pt x="0" y="0"/>
                    </a:moveTo>
                    <a:cubicBezTo>
                      <a:pt x="13" y="0"/>
                      <a:pt x="24" y="0"/>
                      <a:pt x="35" y="0"/>
                    </a:cubicBezTo>
                    <a:cubicBezTo>
                      <a:pt x="36" y="1"/>
                      <a:pt x="39" y="2"/>
                      <a:pt x="40" y="3"/>
                    </a:cubicBezTo>
                    <a:cubicBezTo>
                      <a:pt x="42" y="10"/>
                      <a:pt x="48" y="10"/>
                      <a:pt x="54" y="10"/>
                    </a:cubicBezTo>
                    <a:cubicBezTo>
                      <a:pt x="70" y="10"/>
                      <a:pt x="85" y="10"/>
                      <a:pt x="101" y="10"/>
                    </a:cubicBezTo>
                    <a:cubicBezTo>
                      <a:pt x="112" y="10"/>
                      <a:pt x="115" y="13"/>
                      <a:pt x="115" y="24"/>
                    </a:cubicBezTo>
                    <a:cubicBezTo>
                      <a:pt x="115" y="46"/>
                      <a:pt x="115" y="68"/>
                      <a:pt x="115" y="91"/>
                    </a:cubicBezTo>
                    <a:cubicBezTo>
                      <a:pt x="111" y="91"/>
                      <a:pt x="108" y="92"/>
                      <a:pt x="105" y="92"/>
                    </a:cubicBezTo>
                    <a:cubicBezTo>
                      <a:pt x="74" y="92"/>
                      <a:pt x="42" y="92"/>
                      <a:pt x="10" y="92"/>
                    </a:cubicBezTo>
                    <a:cubicBezTo>
                      <a:pt x="3" y="92"/>
                      <a:pt x="0" y="90"/>
                      <a:pt x="0" y="83"/>
                    </a:cubicBezTo>
                    <a:cubicBezTo>
                      <a:pt x="1" y="56"/>
                      <a:pt x="0" y="29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9" name="Freeform 1471"/>
              <p:cNvSpPr>
                <a:spLocks/>
              </p:cNvSpPr>
              <p:nvPr/>
            </p:nvSpPr>
            <p:spPr bwMode="gray">
              <a:xfrm>
                <a:off x="1860339" y="2106651"/>
                <a:ext cx="201974" cy="164767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0" y="0"/>
                  </a:cxn>
                  <a:cxn ang="0">
                    <a:pos x="33" y="1"/>
                  </a:cxn>
                  <a:cxn ang="0">
                    <a:pos x="37" y="3"/>
                  </a:cxn>
                  <a:cxn ang="0">
                    <a:pos x="55" y="10"/>
                  </a:cxn>
                  <a:cxn ang="0">
                    <a:pos x="99" y="10"/>
                  </a:cxn>
                  <a:cxn ang="0">
                    <a:pos x="113" y="24"/>
                  </a:cxn>
                  <a:cxn ang="0">
                    <a:pos x="113" y="84"/>
                  </a:cxn>
                  <a:cxn ang="0">
                    <a:pos x="106" y="92"/>
                  </a:cxn>
                  <a:cxn ang="0">
                    <a:pos x="3" y="91"/>
                  </a:cxn>
                  <a:cxn ang="0">
                    <a:pos x="0" y="91"/>
                  </a:cxn>
                </a:cxnLst>
                <a:rect b="b" l="0" r="r" t="0"/>
                <a:pathLst>
                  <a:path h="92" w="113">
                    <a:moveTo>
                      <a:pt x="0" y="91"/>
                    </a:moveTo>
                    <a:cubicBezTo>
                      <a:pt x="0" y="61"/>
                      <a:pt x="0" y="31"/>
                      <a:pt x="0" y="0"/>
                    </a:cubicBezTo>
                    <a:cubicBezTo>
                      <a:pt x="11" y="0"/>
                      <a:pt x="22" y="0"/>
                      <a:pt x="33" y="1"/>
                    </a:cubicBezTo>
                    <a:cubicBezTo>
                      <a:pt x="35" y="1"/>
                      <a:pt x="37" y="2"/>
                      <a:pt x="37" y="3"/>
                    </a:cubicBezTo>
                    <a:cubicBezTo>
                      <a:pt x="40" y="12"/>
                      <a:pt x="48" y="10"/>
                      <a:pt x="55" y="10"/>
                    </a:cubicBezTo>
                    <a:cubicBezTo>
                      <a:pt x="70" y="10"/>
                      <a:pt x="84" y="10"/>
                      <a:pt x="99" y="10"/>
                    </a:cubicBezTo>
                    <a:cubicBezTo>
                      <a:pt x="109" y="10"/>
                      <a:pt x="113" y="14"/>
                      <a:pt x="113" y="24"/>
                    </a:cubicBezTo>
                    <a:cubicBezTo>
                      <a:pt x="113" y="44"/>
                      <a:pt x="113" y="64"/>
                      <a:pt x="113" y="84"/>
                    </a:cubicBezTo>
                    <a:cubicBezTo>
                      <a:pt x="113" y="88"/>
                      <a:pt x="113" y="92"/>
                      <a:pt x="106" y="92"/>
                    </a:cubicBezTo>
                    <a:cubicBezTo>
                      <a:pt x="72" y="92"/>
                      <a:pt x="38" y="92"/>
                      <a:pt x="3" y="91"/>
                    </a:cubicBezTo>
                    <a:cubicBezTo>
                      <a:pt x="2" y="91"/>
                      <a:pt x="1" y="91"/>
                      <a:pt x="0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0" name="Freeform 1472"/>
              <p:cNvSpPr>
                <a:spLocks/>
              </p:cNvSpPr>
              <p:nvPr/>
            </p:nvSpPr>
            <p:spPr bwMode="gray">
              <a:xfrm>
                <a:off x="1738091" y="2064131"/>
                <a:ext cx="21260" cy="79727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" y="7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2" y="38"/>
                  </a:cxn>
                  <a:cxn ang="0">
                    <a:pos x="7" y="46"/>
                  </a:cxn>
                  <a:cxn ang="0">
                    <a:pos x="1" y="38"/>
                  </a:cxn>
                  <a:cxn ang="0">
                    <a:pos x="0" y="22"/>
                  </a:cxn>
                </a:cxnLst>
                <a:rect b="b" l="0" r="r" t="0"/>
                <a:pathLst>
                  <a:path h="46" w="13">
                    <a:moveTo>
                      <a:pt x="0" y="22"/>
                    </a:moveTo>
                    <a:cubicBezTo>
                      <a:pt x="0" y="17"/>
                      <a:pt x="0" y="12"/>
                      <a:pt x="1" y="7"/>
                    </a:cubicBezTo>
                    <a:cubicBezTo>
                      <a:pt x="1" y="4"/>
                      <a:pt x="4" y="2"/>
                      <a:pt x="6" y="0"/>
                    </a:cubicBezTo>
                    <a:cubicBezTo>
                      <a:pt x="8" y="2"/>
                      <a:pt x="12" y="4"/>
                      <a:pt x="12" y="6"/>
                    </a:cubicBezTo>
                    <a:cubicBezTo>
                      <a:pt x="13" y="17"/>
                      <a:pt x="13" y="28"/>
                      <a:pt x="12" y="38"/>
                    </a:cubicBezTo>
                    <a:cubicBezTo>
                      <a:pt x="12" y="41"/>
                      <a:pt x="9" y="43"/>
                      <a:pt x="7" y="46"/>
                    </a:cubicBezTo>
                    <a:cubicBezTo>
                      <a:pt x="5" y="43"/>
                      <a:pt x="1" y="41"/>
                      <a:pt x="1" y="38"/>
                    </a:cubicBezTo>
                    <a:cubicBezTo>
                      <a:pt x="0" y="33"/>
                      <a:pt x="0" y="28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1" name="Freeform 1473"/>
              <p:cNvSpPr>
                <a:spLocks/>
              </p:cNvSpPr>
              <p:nvPr/>
            </p:nvSpPr>
            <p:spPr bwMode="gray">
              <a:xfrm>
                <a:off x="1663678" y="2159801"/>
                <a:ext cx="79727" cy="53151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37" y="13"/>
                  </a:cxn>
                  <a:cxn ang="0">
                    <a:pos x="10" y="28"/>
                  </a:cxn>
                  <a:cxn ang="0">
                    <a:pos x="0" y="27"/>
                  </a:cxn>
                  <a:cxn ang="0">
                    <a:pos x="4" y="19"/>
                  </a:cxn>
                  <a:cxn ang="0">
                    <a:pos x="31" y="3"/>
                  </a:cxn>
                  <a:cxn ang="0">
                    <a:pos x="41" y="7"/>
                  </a:cxn>
                  <a:cxn ang="0">
                    <a:pos x="44" y="10"/>
                  </a:cxn>
                </a:cxnLst>
                <a:rect b="b" l="0" r="r" t="0"/>
                <a:pathLst>
                  <a:path h="29" w="44">
                    <a:moveTo>
                      <a:pt x="44" y="10"/>
                    </a:moveTo>
                    <a:cubicBezTo>
                      <a:pt x="42" y="11"/>
                      <a:pt x="39" y="12"/>
                      <a:pt x="37" y="13"/>
                    </a:cubicBezTo>
                    <a:cubicBezTo>
                      <a:pt x="28" y="18"/>
                      <a:pt x="19" y="24"/>
                      <a:pt x="10" y="28"/>
                    </a:cubicBezTo>
                    <a:cubicBezTo>
                      <a:pt x="7" y="29"/>
                      <a:pt x="3" y="28"/>
                      <a:pt x="0" y="27"/>
                    </a:cubicBezTo>
                    <a:cubicBezTo>
                      <a:pt x="1" y="24"/>
                      <a:pt x="2" y="20"/>
                      <a:pt x="4" y="19"/>
                    </a:cubicBezTo>
                    <a:cubicBezTo>
                      <a:pt x="13" y="13"/>
                      <a:pt x="22" y="8"/>
                      <a:pt x="31" y="3"/>
                    </a:cubicBezTo>
                    <a:cubicBezTo>
                      <a:pt x="36" y="0"/>
                      <a:pt x="41" y="2"/>
                      <a:pt x="41" y="7"/>
                    </a:cubicBezTo>
                    <a:cubicBezTo>
                      <a:pt x="42" y="8"/>
                      <a:pt x="43" y="9"/>
                      <a:pt x="44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92" name="Freeform 1474"/>
              <p:cNvSpPr>
                <a:spLocks/>
              </p:cNvSpPr>
              <p:nvPr/>
            </p:nvSpPr>
            <p:spPr bwMode="gray">
              <a:xfrm>
                <a:off x="1759352" y="2159801"/>
                <a:ext cx="74410" cy="53151"/>
              </a:xfrm>
              <a:custGeom>
                <a:avLst/>
                <a:gdLst/>
                <a:ahLst/>
                <a:cxnLst>
                  <a:cxn ang="0">
                    <a:pos x="42" y="25"/>
                  </a:cxn>
                  <a:cxn ang="0">
                    <a:pos x="32" y="28"/>
                  </a:cxn>
                  <a:cxn ang="0">
                    <a:pos x="2" y="10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38" y="18"/>
                  </a:cxn>
                  <a:cxn ang="0">
                    <a:pos x="42" y="25"/>
                  </a:cxn>
                </a:cxnLst>
                <a:rect b="b" l="0" r="r" t="0"/>
                <a:pathLst>
                  <a:path h="29" w="42">
                    <a:moveTo>
                      <a:pt x="42" y="25"/>
                    </a:moveTo>
                    <a:cubicBezTo>
                      <a:pt x="38" y="26"/>
                      <a:pt x="34" y="29"/>
                      <a:pt x="32" y="28"/>
                    </a:cubicBezTo>
                    <a:cubicBezTo>
                      <a:pt x="22" y="23"/>
                      <a:pt x="12" y="17"/>
                      <a:pt x="2" y="10"/>
                    </a:cubicBezTo>
                    <a:cubicBezTo>
                      <a:pt x="0" y="9"/>
                      <a:pt x="0" y="5"/>
                      <a:pt x="0" y="3"/>
                    </a:cubicBezTo>
                    <a:cubicBezTo>
                      <a:pt x="1" y="1"/>
                      <a:pt x="6" y="0"/>
                      <a:pt x="7" y="0"/>
                    </a:cubicBezTo>
                    <a:cubicBezTo>
                      <a:pt x="18" y="6"/>
                      <a:pt x="28" y="12"/>
                      <a:pt x="38" y="18"/>
                    </a:cubicBezTo>
                    <a:cubicBezTo>
                      <a:pt x="39" y="19"/>
                      <a:pt x="40" y="21"/>
                      <a:pt x="4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51" name="Group 7"/>
            <p:cNvGrpSpPr/>
            <p:nvPr/>
          </p:nvGrpSpPr>
          <p:grpSpPr bwMode="gray">
            <a:xfrm>
              <a:off x="6991495" y="3737906"/>
              <a:ext cx="721793" cy="527961"/>
              <a:chOff x="1094290" y="670039"/>
              <a:chExt cx="1319542" cy="965195"/>
            </a:xfrm>
            <a:solidFill>
              <a:schemeClr val="bg1"/>
            </a:solidFill>
          </p:grpSpPr>
          <p:sp>
            <p:nvSpPr>
              <p:cNvPr id="280" name="object 104"/>
              <p:cNvSpPr/>
              <p:nvPr/>
            </p:nvSpPr>
            <p:spPr bwMode="gray">
              <a:xfrm>
                <a:off x="1453999" y="1357749"/>
                <a:ext cx="425380" cy="201029"/>
              </a:xfrm>
              <a:custGeom>
                <a:avLst/>
                <a:gdLst/>
                <a:ahLst/>
                <a:cxnLst/>
                <a:rect b="b" l="l" r="r" t="t"/>
                <a:pathLst>
                  <a:path h="227833" w="467918">
                    <a:moveTo>
                      <a:pt x="445049" y="101270"/>
                    </a:moveTo>
                    <a:lnTo>
                      <a:pt x="467918" y="99382"/>
                    </a:lnTo>
                    <a:lnTo>
                      <a:pt x="445839" y="5845"/>
                    </a:lnTo>
                    <a:lnTo>
                      <a:pt x="440626" y="6172"/>
                    </a:lnTo>
                    <a:lnTo>
                      <a:pt x="431736" y="6197"/>
                    </a:lnTo>
                    <a:lnTo>
                      <a:pt x="425056" y="0"/>
                    </a:lnTo>
                    <a:lnTo>
                      <a:pt x="423075" y="102750"/>
                    </a:lnTo>
                    <a:lnTo>
                      <a:pt x="445049" y="101270"/>
                    </a:lnTo>
                    <a:close/>
                  </a:path>
                  <a:path h="227833" w="467918">
                    <a:moveTo>
                      <a:pt x="5107" y="47264"/>
                    </a:moveTo>
                    <a:lnTo>
                      <a:pt x="26020" y="63708"/>
                    </a:lnTo>
                    <a:lnTo>
                      <a:pt x="40990" y="70629"/>
                    </a:lnTo>
                    <a:lnTo>
                      <a:pt x="58411" y="76747"/>
                    </a:lnTo>
                    <a:lnTo>
                      <a:pt x="77865" y="82113"/>
                    </a:lnTo>
                    <a:lnTo>
                      <a:pt x="98933" y="86776"/>
                    </a:lnTo>
                    <a:lnTo>
                      <a:pt x="121198" y="90785"/>
                    </a:lnTo>
                    <a:lnTo>
                      <a:pt x="144241" y="94189"/>
                    </a:lnTo>
                    <a:lnTo>
                      <a:pt x="167644" y="97039"/>
                    </a:lnTo>
                    <a:lnTo>
                      <a:pt x="190989" y="99382"/>
                    </a:lnTo>
                    <a:lnTo>
                      <a:pt x="213857" y="101270"/>
                    </a:lnTo>
                    <a:lnTo>
                      <a:pt x="235830" y="102750"/>
                    </a:lnTo>
                    <a:lnTo>
                      <a:pt x="256489" y="103873"/>
                    </a:lnTo>
                    <a:lnTo>
                      <a:pt x="275418" y="104688"/>
                    </a:lnTo>
                    <a:lnTo>
                      <a:pt x="292197" y="105244"/>
                    </a:lnTo>
                    <a:lnTo>
                      <a:pt x="306408" y="105591"/>
                    </a:lnTo>
                    <a:lnTo>
                      <a:pt x="341269" y="105777"/>
                    </a:lnTo>
                    <a:lnTo>
                      <a:pt x="352494" y="105591"/>
                    </a:lnTo>
                    <a:lnTo>
                      <a:pt x="366705" y="105244"/>
                    </a:lnTo>
                    <a:lnTo>
                      <a:pt x="383485" y="104688"/>
                    </a:lnTo>
                    <a:lnTo>
                      <a:pt x="402414" y="103873"/>
                    </a:lnTo>
                    <a:lnTo>
                      <a:pt x="423075" y="102750"/>
                    </a:lnTo>
                    <a:lnTo>
                      <a:pt x="425056" y="0"/>
                    </a:lnTo>
                    <a:lnTo>
                      <a:pt x="424561" y="-8039"/>
                    </a:lnTo>
                    <a:lnTo>
                      <a:pt x="424053" y="-16408"/>
                    </a:lnTo>
                    <a:lnTo>
                      <a:pt x="430415" y="-23596"/>
                    </a:lnTo>
                    <a:lnTo>
                      <a:pt x="438784" y="-24104"/>
                    </a:lnTo>
                    <a:lnTo>
                      <a:pt x="455817" y="-25245"/>
                    </a:lnTo>
                    <a:lnTo>
                      <a:pt x="472040" y="-26536"/>
                    </a:lnTo>
                    <a:lnTo>
                      <a:pt x="487464" y="-27978"/>
                    </a:lnTo>
                    <a:lnTo>
                      <a:pt x="502097" y="-29572"/>
                    </a:lnTo>
                    <a:lnTo>
                      <a:pt x="515948" y="-31320"/>
                    </a:lnTo>
                    <a:lnTo>
                      <a:pt x="529026" y="-33223"/>
                    </a:lnTo>
                    <a:lnTo>
                      <a:pt x="541339" y="-35283"/>
                    </a:lnTo>
                    <a:lnTo>
                      <a:pt x="552897" y="-37501"/>
                    </a:lnTo>
                    <a:lnTo>
                      <a:pt x="563709" y="-39878"/>
                    </a:lnTo>
                    <a:lnTo>
                      <a:pt x="573783" y="-42416"/>
                    </a:lnTo>
                    <a:lnTo>
                      <a:pt x="583129" y="-45116"/>
                    </a:lnTo>
                    <a:lnTo>
                      <a:pt x="591755" y="-47980"/>
                    </a:lnTo>
                    <a:lnTo>
                      <a:pt x="604151" y="-52692"/>
                    </a:lnTo>
                    <a:lnTo>
                      <a:pt x="612940" y="-48818"/>
                    </a:lnTo>
                    <a:lnTo>
                      <a:pt x="615962" y="-41008"/>
                    </a:lnTo>
                    <a:lnTo>
                      <a:pt x="618985" y="-33197"/>
                    </a:lnTo>
                    <a:lnTo>
                      <a:pt x="615099" y="-24409"/>
                    </a:lnTo>
                    <a:lnTo>
                      <a:pt x="607288" y="-21386"/>
                    </a:lnTo>
                    <a:lnTo>
                      <a:pt x="598792" y="-18302"/>
                    </a:lnTo>
                    <a:lnTo>
                      <a:pt x="589715" y="-15395"/>
                    </a:lnTo>
                    <a:lnTo>
                      <a:pt x="580037" y="-12661"/>
                    </a:lnTo>
                    <a:lnTo>
                      <a:pt x="569738" y="-10097"/>
                    </a:lnTo>
                    <a:lnTo>
                      <a:pt x="558798" y="-7700"/>
                    </a:lnTo>
                    <a:lnTo>
                      <a:pt x="547198" y="-5468"/>
                    </a:lnTo>
                    <a:lnTo>
                      <a:pt x="534918" y="-3396"/>
                    </a:lnTo>
                    <a:lnTo>
                      <a:pt x="521938" y="-1481"/>
                    </a:lnTo>
                    <a:lnTo>
                      <a:pt x="508238" y="279"/>
                    </a:lnTo>
                    <a:lnTo>
                      <a:pt x="493798" y="1888"/>
                    </a:lnTo>
                    <a:lnTo>
                      <a:pt x="478598" y="3350"/>
                    </a:lnTo>
                    <a:lnTo>
                      <a:pt x="462618" y="4668"/>
                    </a:lnTo>
                    <a:lnTo>
                      <a:pt x="445839" y="5845"/>
                    </a:lnTo>
                    <a:lnTo>
                      <a:pt x="467918" y="99382"/>
                    </a:lnTo>
                    <a:lnTo>
                      <a:pt x="491264" y="97039"/>
                    </a:lnTo>
                    <a:lnTo>
                      <a:pt x="514668" y="94189"/>
                    </a:lnTo>
                    <a:lnTo>
                      <a:pt x="537713" y="90785"/>
                    </a:lnTo>
                    <a:lnTo>
                      <a:pt x="559980" y="86776"/>
                    </a:lnTo>
                    <a:lnTo>
                      <a:pt x="581050" y="82113"/>
                    </a:lnTo>
                    <a:lnTo>
                      <a:pt x="600506" y="76747"/>
                    </a:lnTo>
                    <a:lnTo>
                      <a:pt x="617928" y="70629"/>
                    </a:lnTo>
                    <a:lnTo>
                      <a:pt x="632900" y="63708"/>
                    </a:lnTo>
                    <a:lnTo>
                      <a:pt x="645003" y="55937"/>
                    </a:lnTo>
                    <a:lnTo>
                      <a:pt x="653817" y="47264"/>
                    </a:lnTo>
                    <a:lnTo>
                      <a:pt x="658926" y="37642"/>
                    </a:lnTo>
                    <a:lnTo>
                      <a:pt x="658926" y="-125082"/>
                    </a:lnTo>
                    <a:lnTo>
                      <a:pt x="653452" y="-118953"/>
                    </a:lnTo>
                    <a:lnTo>
                      <a:pt x="646441" y="-113180"/>
                    </a:lnTo>
                    <a:lnTo>
                      <a:pt x="615886" y="-97825"/>
                    </a:lnTo>
                    <a:lnTo>
                      <a:pt x="587278" y="-89057"/>
                    </a:lnTo>
                    <a:lnTo>
                      <a:pt x="556006" y="-82105"/>
                    </a:lnTo>
                    <a:lnTo>
                      <a:pt x="523870" y="-76659"/>
                    </a:lnTo>
                    <a:lnTo>
                      <a:pt x="500805" y="-73538"/>
                    </a:lnTo>
                    <a:lnTo>
                      <a:pt x="476572" y="-70835"/>
                    </a:lnTo>
                    <a:lnTo>
                      <a:pt x="451295" y="-68563"/>
                    </a:lnTo>
                    <a:lnTo>
                      <a:pt x="425099" y="-66729"/>
                    </a:lnTo>
                    <a:lnTo>
                      <a:pt x="398108" y="-65346"/>
                    </a:lnTo>
                    <a:lnTo>
                      <a:pt x="370446" y="-64421"/>
                    </a:lnTo>
                    <a:lnTo>
                      <a:pt x="342237" y="-63967"/>
                    </a:lnTo>
                    <a:lnTo>
                      <a:pt x="315189" y="-63979"/>
                    </a:lnTo>
                    <a:lnTo>
                      <a:pt x="287005" y="-64458"/>
                    </a:lnTo>
                    <a:lnTo>
                      <a:pt x="259375" y="-65406"/>
                    </a:lnTo>
                    <a:lnTo>
                      <a:pt x="232423" y="-66814"/>
                    </a:lnTo>
                    <a:lnTo>
                      <a:pt x="206272" y="-68670"/>
                    </a:lnTo>
                    <a:lnTo>
                      <a:pt x="181047" y="-70966"/>
                    </a:lnTo>
                    <a:lnTo>
                      <a:pt x="156872" y="-73690"/>
                    </a:lnTo>
                    <a:lnTo>
                      <a:pt x="133872" y="-76833"/>
                    </a:lnTo>
                    <a:lnTo>
                      <a:pt x="112170" y="-80385"/>
                    </a:lnTo>
                    <a:lnTo>
                      <a:pt x="84677" y="-85912"/>
                    </a:lnTo>
                    <a:lnTo>
                      <a:pt x="53411" y="-94267"/>
                    </a:lnTo>
                    <a:lnTo>
                      <a:pt x="28873" y="-103722"/>
                    </a:lnTo>
                    <a:lnTo>
                      <a:pt x="4146" y="-120262"/>
                    </a:lnTo>
                    <a:lnTo>
                      <a:pt x="0" y="-125082"/>
                    </a:lnTo>
                    <a:lnTo>
                      <a:pt x="0" y="37642"/>
                    </a:lnTo>
                    <a:lnTo>
                      <a:pt x="5107" y="472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1" name="object 105"/>
              <p:cNvSpPr/>
              <p:nvPr/>
            </p:nvSpPr>
            <p:spPr bwMode="gray">
              <a:xfrm>
                <a:off x="1453991" y="1431566"/>
                <a:ext cx="599035" cy="203668"/>
              </a:xfrm>
              <a:custGeom>
                <a:avLst/>
                <a:gdLst/>
                <a:ahLst/>
                <a:cxnLst/>
                <a:rect b="b" l="l" r="r" t="t"/>
                <a:pathLst>
                  <a:path h="230824" w="658939">
                    <a:moveTo>
                      <a:pt x="0" y="0"/>
                    </a:moveTo>
                    <a:lnTo>
                      <a:pt x="0" y="155054"/>
                    </a:lnTo>
                    <a:lnTo>
                      <a:pt x="2292" y="165758"/>
                    </a:lnTo>
                    <a:lnTo>
                      <a:pt x="19242" y="184049"/>
                    </a:lnTo>
                    <a:lnTo>
                      <a:pt x="32971" y="191747"/>
                    </a:lnTo>
                    <a:lnTo>
                      <a:pt x="49585" y="198552"/>
                    </a:lnTo>
                    <a:lnTo>
                      <a:pt x="68619" y="204519"/>
                    </a:lnTo>
                    <a:lnTo>
                      <a:pt x="89610" y="209705"/>
                    </a:lnTo>
                    <a:lnTo>
                      <a:pt x="112094" y="214163"/>
                    </a:lnTo>
                    <a:lnTo>
                      <a:pt x="135606" y="217948"/>
                    </a:lnTo>
                    <a:lnTo>
                      <a:pt x="159683" y="221116"/>
                    </a:lnTo>
                    <a:lnTo>
                      <a:pt x="183861" y="223721"/>
                    </a:lnTo>
                    <a:lnTo>
                      <a:pt x="207676" y="225819"/>
                    </a:lnTo>
                    <a:lnTo>
                      <a:pt x="230665" y="227464"/>
                    </a:lnTo>
                    <a:lnTo>
                      <a:pt x="252362" y="228712"/>
                    </a:lnTo>
                    <a:lnTo>
                      <a:pt x="272305" y="229617"/>
                    </a:lnTo>
                    <a:lnTo>
                      <a:pt x="290029" y="230234"/>
                    </a:lnTo>
                    <a:lnTo>
                      <a:pt x="305071" y="230618"/>
                    </a:lnTo>
                    <a:lnTo>
                      <a:pt x="341956" y="230824"/>
                    </a:lnTo>
                    <a:lnTo>
                      <a:pt x="353851" y="230618"/>
                    </a:lnTo>
                    <a:lnTo>
                      <a:pt x="368893" y="230234"/>
                    </a:lnTo>
                    <a:lnTo>
                      <a:pt x="386617" y="229617"/>
                    </a:lnTo>
                    <a:lnTo>
                      <a:pt x="406561" y="228712"/>
                    </a:lnTo>
                    <a:lnTo>
                      <a:pt x="428259" y="227464"/>
                    </a:lnTo>
                    <a:lnTo>
                      <a:pt x="424065" y="108673"/>
                    </a:lnTo>
                    <a:lnTo>
                      <a:pt x="430415" y="101472"/>
                    </a:lnTo>
                    <a:lnTo>
                      <a:pt x="438785" y="100964"/>
                    </a:lnTo>
                    <a:lnTo>
                      <a:pt x="455823" y="99812"/>
                    </a:lnTo>
                    <a:lnTo>
                      <a:pt x="472051" y="98513"/>
                    </a:lnTo>
                    <a:lnTo>
                      <a:pt x="487479" y="97065"/>
                    </a:lnTo>
                    <a:lnTo>
                      <a:pt x="502115" y="95467"/>
                    </a:lnTo>
                    <a:lnTo>
                      <a:pt x="515967" y="93718"/>
                    </a:lnTo>
                    <a:lnTo>
                      <a:pt x="529046" y="91815"/>
                    </a:lnTo>
                    <a:lnTo>
                      <a:pt x="541360" y="89758"/>
                    </a:lnTo>
                    <a:lnTo>
                      <a:pt x="552917" y="87544"/>
                    </a:lnTo>
                    <a:lnTo>
                      <a:pt x="563728" y="85173"/>
                    </a:lnTo>
                    <a:lnTo>
                      <a:pt x="573801" y="82643"/>
                    </a:lnTo>
                    <a:lnTo>
                      <a:pt x="583144" y="79952"/>
                    </a:lnTo>
                    <a:lnTo>
                      <a:pt x="591768" y="77099"/>
                    </a:lnTo>
                    <a:lnTo>
                      <a:pt x="604189" y="72389"/>
                    </a:lnTo>
                    <a:lnTo>
                      <a:pt x="612978" y="76276"/>
                    </a:lnTo>
                    <a:lnTo>
                      <a:pt x="615975" y="84099"/>
                    </a:lnTo>
                    <a:lnTo>
                      <a:pt x="618998" y="91922"/>
                    </a:lnTo>
                    <a:lnTo>
                      <a:pt x="615099" y="100698"/>
                    </a:lnTo>
                    <a:lnTo>
                      <a:pt x="607275" y="103708"/>
                    </a:lnTo>
                    <a:lnTo>
                      <a:pt x="598783" y="106782"/>
                    </a:lnTo>
                    <a:lnTo>
                      <a:pt x="589708" y="109680"/>
                    </a:lnTo>
                    <a:lnTo>
                      <a:pt x="580032" y="112405"/>
                    </a:lnTo>
                    <a:lnTo>
                      <a:pt x="569734" y="114962"/>
                    </a:lnTo>
                    <a:lnTo>
                      <a:pt x="558795" y="117353"/>
                    </a:lnTo>
                    <a:lnTo>
                      <a:pt x="547195" y="119581"/>
                    </a:lnTo>
                    <a:lnTo>
                      <a:pt x="534913" y="121650"/>
                    </a:lnTo>
                    <a:lnTo>
                      <a:pt x="521931" y="123564"/>
                    </a:lnTo>
                    <a:lnTo>
                      <a:pt x="508228" y="125325"/>
                    </a:lnTo>
                    <a:lnTo>
                      <a:pt x="493784" y="126937"/>
                    </a:lnTo>
                    <a:lnTo>
                      <a:pt x="478580" y="128404"/>
                    </a:lnTo>
                    <a:lnTo>
                      <a:pt x="462595" y="129729"/>
                    </a:lnTo>
                    <a:lnTo>
                      <a:pt x="445810" y="130914"/>
                    </a:lnTo>
                    <a:lnTo>
                      <a:pt x="451249" y="225819"/>
                    </a:lnTo>
                    <a:lnTo>
                      <a:pt x="475065" y="223721"/>
                    </a:lnTo>
                    <a:lnTo>
                      <a:pt x="499244" y="221116"/>
                    </a:lnTo>
                    <a:lnTo>
                      <a:pt x="523323" y="217948"/>
                    </a:lnTo>
                    <a:lnTo>
                      <a:pt x="546837" y="214163"/>
                    </a:lnTo>
                    <a:lnTo>
                      <a:pt x="569322" y="209705"/>
                    </a:lnTo>
                    <a:lnTo>
                      <a:pt x="590314" y="204519"/>
                    </a:lnTo>
                    <a:lnTo>
                      <a:pt x="609350" y="198552"/>
                    </a:lnTo>
                    <a:lnTo>
                      <a:pt x="625965" y="191747"/>
                    </a:lnTo>
                    <a:lnTo>
                      <a:pt x="639695" y="184049"/>
                    </a:lnTo>
                    <a:lnTo>
                      <a:pt x="650077" y="175405"/>
                    </a:lnTo>
                    <a:lnTo>
                      <a:pt x="656646" y="165758"/>
                    </a:lnTo>
                    <a:lnTo>
                      <a:pt x="658939" y="155054"/>
                    </a:lnTo>
                    <a:lnTo>
                      <a:pt x="658939" y="0"/>
                    </a:lnTo>
                    <a:lnTo>
                      <a:pt x="653465" y="6125"/>
                    </a:lnTo>
                    <a:lnTo>
                      <a:pt x="646455" y="11897"/>
                    </a:lnTo>
                    <a:lnTo>
                      <a:pt x="627704" y="22446"/>
                    </a:lnTo>
                    <a:lnTo>
                      <a:pt x="602444" y="31776"/>
                    </a:lnTo>
                    <a:lnTo>
                      <a:pt x="570431" y="40018"/>
                    </a:lnTo>
                    <a:lnTo>
                      <a:pt x="545642" y="44892"/>
                    </a:lnTo>
                    <a:lnTo>
                      <a:pt x="523869" y="48423"/>
                    </a:lnTo>
                    <a:lnTo>
                      <a:pt x="500804" y="51544"/>
                    </a:lnTo>
                    <a:lnTo>
                      <a:pt x="476572" y="54246"/>
                    </a:lnTo>
                    <a:lnTo>
                      <a:pt x="451295" y="56519"/>
                    </a:lnTo>
                    <a:lnTo>
                      <a:pt x="425100" y="58352"/>
                    </a:lnTo>
                    <a:lnTo>
                      <a:pt x="398108" y="59736"/>
                    </a:lnTo>
                    <a:lnTo>
                      <a:pt x="370446" y="60660"/>
                    </a:lnTo>
                    <a:lnTo>
                      <a:pt x="342237" y="61114"/>
                    </a:lnTo>
                    <a:lnTo>
                      <a:pt x="315202" y="61102"/>
                    </a:lnTo>
                    <a:lnTo>
                      <a:pt x="287018" y="60623"/>
                    </a:lnTo>
                    <a:lnTo>
                      <a:pt x="259388" y="59675"/>
                    </a:lnTo>
                    <a:lnTo>
                      <a:pt x="232435" y="58268"/>
                    </a:lnTo>
                    <a:lnTo>
                      <a:pt x="206284" y="56411"/>
                    </a:lnTo>
                    <a:lnTo>
                      <a:pt x="181060" y="54116"/>
                    </a:lnTo>
                    <a:lnTo>
                      <a:pt x="156885" y="51391"/>
                    </a:lnTo>
                    <a:lnTo>
                      <a:pt x="133885" y="48248"/>
                    </a:lnTo>
                    <a:lnTo>
                      <a:pt x="112183" y="44696"/>
                    </a:lnTo>
                    <a:lnTo>
                      <a:pt x="84691" y="39172"/>
                    </a:lnTo>
                    <a:lnTo>
                      <a:pt x="53428" y="30818"/>
                    </a:lnTo>
                    <a:lnTo>
                      <a:pt x="28889" y="21360"/>
                    </a:lnTo>
                    <a:lnTo>
                      <a:pt x="4154" y="48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2" name="object 106"/>
              <p:cNvSpPr/>
              <p:nvPr/>
            </p:nvSpPr>
            <p:spPr bwMode="gray">
              <a:xfrm>
                <a:off x="1839505" y="1527454"/>
                <a:ext cx="24712" cy="104815"/>
              </a:xfrm>
              <a:custGeom>
                <a:avLst/>
                <a:gdLst/>
                <a:ahLst/>
                <a:cxnLst/>
                <a:rect b="b" l="l" r="r" t="t"/>
                <a:pathLst>
                  <a:path h="118790" w="27183">
                    <a:moveTo>
                      <a:pt x="27183" y="117145"/>
                    </a:moveTo>
                    <a:lnTo>
                      <a:pt x="21744" y="22240"/>
                    </a:lnTo>
                    <a:lnTo>
                      <a:pt x="16586" y="22567"/>
                    </a:lnTo>
                    <a:lnTo>
                      <a:pt x="7683" y="22593"/>
                    </a:lnTo>
                    <a:lnTo>
                      <a:pt x="1003" y="16408"/>
                    </a:lnTo>
                    <a:lnTo>
                      <a:pt x="507" y="8356"/>
                    </a:lnTo>
                    <a:lnTo>
                      <a:pt x="0" y="0"/>
                    </a:lnTo>
                    <a:lnTo>
                      <a:pt x="4194" y="118790"/>
                    </a:lnTo>
                    <a:lnTo>
                      <a:pt x="27183" y="1171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3" name="object 103"/>
              <p:cNvSpPr/>
              <p:nvPr/>
            </p:nvSpPr>
            <p:spPr bwMode="gray">
              <a:xfrm>
                <a:off x="1453999" y="1036004"/>
                <a:ext cx="392487" cy="257520"/>
              </a:xfrm>
              <a:custGeom>
                <a:avLst/>
                <a:gdLst/>
                <a:ahLst/>
                <a:cxnLst/>
                <a:rect b="b" l="l" r="r" t="t"/>
                <a:pathLst>
                  <a:path h="291856" w="431736">
                    <a:moveTo>
                      <a:pt x="49585" y="0"/>
                    </a:moveTo>
                    <a:lnTo>
                      <a:pt x="32971" y="6803"/>
                    </a:lnTo>
                    <a:lnTo>
                      <a:pt x="30708" y="43452"/>
                    </a:lnTo>
                    <a:lnTo>
                      <a:pt x="33028" y="40846"/>
                    </a:lnTo>
                    <a:lnTo>
                      <a:pt x="36759" y="38093"/>
                    </a:lnTo>
                    <a:lnTo>
                      <a:pt x="41887" y="35222"/>
                    </a:lnTo>
                    <a:lnTo>
                      <a:pt x="48398" y="32265"/>
                    </a:lnTo>
                    <a:lnTo>
                      <a:pt x="56279" y="29252"/>
                    </a:lnTo>
                    <a:lnTo>
                      <a:pt x="49585" y="0"/>
                    </a:lnTo>
                    <a:close/>
                  </a:path>
                  <a:path h="291856" w="431736">
                    <a:moveTo>
                      <a:pt x="462605" y="160587"/>
                    </a:moveTo>
                    <a:lnTo>
                      <a:pt x="445820" y="161769"/>
                    </a:lnTo>
                    <a:lnTo>
                      <a:pt x="440639" y="162095"/>
                    </a:lnTo>
                    <a:lnTo>
                      <a:pt x="431736" y="162121"/>
                    </a:lnTo>
                    <a:lnTo>
                      <a:pt x="428247" y="258340"/>
                    </a:lnTo>
                    <a:lnTo>
                      <a:pt x="451236" y="256693"/>
                    </a:lnTo>
                    <a:lnTo>
                      <a:pt x="475052" y="254594"/>
                    </a:lnTo>
                    <a:lnTo>
                      <a:pt x="499232" y="251988"/>
                    </a:lnTo>
                    <a:lnTo>
                      <a:pt x="523310" y="248818"/>
                    </a:lnTo>
                    <a:lnTo>
                      <a:pt x="546824" y="245031"/>
                    </a:lnTo>
                    <a:lnTo>
                      <a:pt x="569309" y="240572"/>
                    </a:lnTo>
                    <a:lnTo>
                      <a:pt x="590301" y="235385"/>
                    </a:lnTo>
                    <a:lnTo>
                      <a:pt x="625952" y="222608"/>
                    </a:lnTo>
                    <a:lnTo>
                      <a:pt x="650064" y="206263"/>
                    </a:lnTo>
                    <a:lnTo>
                      <a:pt x="658926" y="185908"/>
                    </a:lnTo>
                    <a:lnTo>
                      <a:pt x="658926" y="43490"/>
                    </a:lnTo>
                    <a:lnTo>
                      <a:pt x="650064" y="23143"/>
                    </a:lnTo>
                    <a:lnTo>
                      <a:pt x="625952" y="6803"/>
                    </a:lnTo>
                    <a:lnTo>
                      <a:pt x="590301" y="-5966"/>
                    </a:lnTo>
                    <a:lnTo>
                      <a:pt x="569309" y="-11151"/>
                    </a:lnTo>
                    <a:lnTo>
                      <a:pt x="546824" y="-15608"/>
                    </a:lnTo>
                    <a:lnTo>
                      <a:pt x="523310" y="-19393"/>
                    </a:lnTo>
                    <a:lnTo>
                      <a:pt x="499232" y="-22560"/>
                    </a:lnTo>
                    <a:lnTo>
                      <a:pt x="475052" y="-25165"/>
                    </a:lnTo>
                    <a:lnTo>
                      <a:pt x="451236" y="-27262"/>
                    </a:lnTo>
                    <a:lnTo>
                      <a:pt x="428247" y="-28907"/>
                    </a:lnTo>
                    <a:lnTo>
                      <a:pt x="406548" y="-30155"/>
                    </a:lnTo>
                    <a:lnTo>
                      <a:pt x="368880" y="-31676"/>
                    </a:lnTo>
                    <a:lnTo>
                      <a:pt x="341944" y="-32267"/>
                    </a:lnTo>
                    <a:lnTo>
                      <a:pt x="316957" y="-32267"/>
                    </a:lnTo>
                    <a:lnTo>
                      <a:pt x="305063" y="-32060"/>
                    </a:lnTo>
                    <a:lnTo>
                      <a:pt x="272300" y="-31059"/>
                    </a:lnTo>
                    <a:lnTo>
                      <a:pt x="230661" y="-28907"/>
                    </a:lnTo>
                    <a:lnTo>
                      <a:pt x="207673" y="-27262"/>
                    </a:lnTo>
                    <a:lnTo>
                      <a:pt x="183859" y="-25165"/>
                    </a:lnTo>
                    <a:lnTo>
                      <a:pt x="159681" y="-22560"/>
                    </a:lnTo>
                    <a:lnTo>
                      <a:pt x="135605" y="-19393"/>
                    </a:lnTo>
                    <a:lnTo>
                      <a:pt x="112093" y="-15608"/>
                    </a:lnTo>
                    <a:lnTo>
                      <a:pt x="89610" y="-11151"/>
                    </a:lnTo>
                    <a:lnTo>
                      <a:pt x="68619" y="-5966"/>
                    </a:lnTo>
                    <a:lnTo>
                      <a:pt x="49585" y="0"/>
                    </a:lnTo>
                    <a:lnTo>
                      <a:pt x="56279" y="29252"/>
                    </a:lnTo>
                    <a:lnTo>
                      <a:pt x="65515" y="26213"/>
                    </a:lnTo>
                    <a:lnTo>
                      <a:pt x="76094" y="23179"/>
                    </a:lnTo>
                    <a:lnTo>
                      <a:pt x="101221" y="17245"/>
                    </a:lnTo>
                    <a:lnTo>
                      <a:pt x="131551" y="11695"/>
                    </a:lnTo>
                    <a:lnTo>
                      <a:pt x="166972" y="6770"/>
                    </a:lnTo>
                    <a:lnTo>
                      <a:pt x="207375" y="2715"/>
                    </a:lnTo>
                    <a:lnTo>
                      <a:pt x="229410" y="1089"/>
                    </a:lnTo>
                    <a:lnTo>
                      <a:pt x="252648" y="-228"/>
                    </a:lnTo>
                    <a:lnTo>
                      <a:pt x="277077" y="-1206"/>
                    </a:lnTo>
                    <a:lnTo>
                      <a:pt x="302682" y="-1816"/>
                    </a:lnTo>
                    <a:lnTo>
                      <a:pt x="329450" y="-2026"/>
                    </a:lnTo>
                    <a:lnTo>
                      <a:pt x="356223" y="-1816"/>
                    </a:lnTo>
                    <a:lnTo>
                      <a:pt x="381833" y="-1206"/>
                    </a:lnTo>
                    <a:lnTo>
                      <a:pt x="406266" y="-228"/>
                    </a:lnTo>
                    <a:lnTo>
                      <a:pt x="429508" y="1089"/>
                    </a:lnTo>
                    <a:lnTo>
                      <a:pt x="451546" y="2715"/>
                    </a:lnTo>
                    <a:lnTo>
                      <a:pt x="472365" y="4619"/>
                    </a:lnTo>
                    <a:lnTo>
                      <a:pt x="510295" y="9139"/>
                    </a:lnTo>
                    <a:lnTo>
                      <a:pt x="543186" y="14407"/>
                    </a:lnTo>
                    <a:lnTo>
                      <a:pt x="570930" y="20179"/>
                    </a:lnTo>
                    <a:lnTo>
                      <a:pt x="593417" y="26213"/>
                    </a:lnTo>
                    <a:lnTo>
                      <a:pt x="617048" y="35222"/>
                    </a:lnTo>
                    <a:lnTo>
                      <a:pt x="628230" y="43452"/>
                    </a:lnTo>
                    <a:lnTo>
                      <a:pt x="628078" y="43706"/>
                    </a:lnTo>
                    <a:lnTo>
                      <a:pt x="610089" y="54885"/>
                    </a:lnTo>
                    <a:lnTo>
                      <a:pt x="582283" y="63944"/>
                    </a:lnTo>
                    <a:lnTo>
                      <a:pt x="557133" y="69853"/>
                    </a:lnTo>
                    <a:lnTo>
                      <a:pt x="526820" y="75377"/>
                    </a:lnTo>
                    <a:lnTo>
                      <a:pt x="491454" y="80275"/>
                    </a:lnTo>
                    <a:lnTo>
                      <a:pt x="451143" y="84307"/>
                    </a:lnTo>
                    <a:lnTo>
                      <a:pt x="429168" y="85924"/>
                    </a:lnTo>
                    <a:lnTo>
                      <a:pt x="405997" y="87233"/>
                    </a:lnTo>
                    <a:lnTo>
                      <a:pt x="381645" y="88205"/>
                    </a:lnTo>
                    <a:lnTo>
                      <a:pt x="356125" y="88811"/>
                    </a:lnTo>
                    <a:lnTo>
                      <a:pt x="329450" y="89020"/>
                    </a:lnTo>
                    <a:lnTo>
                      <a:pt x="302792" y="88811"/>
                    </a:lnTo>
                    <a:lnTo>
                      <a:pt x="277288" y="88207"/>
                    </a:lnTo>
                    <a:lnTo>
                      <a:pt x="252950" y="87235"/>
                    </a:lnTo>
                    <a:lnTo>
                      <a:pt x="229793" y="85928"/>
                    </a:lnTo>
                    <a:lnTo>
                      <a:pt x="207829" y="84313"/>
                    </a:lnTo>
                    <a:lnTo>
                      <a:pt x="187074" y="82423"/>
                    </a:lnTo>
                    <a:lnTo>
                      <a:pt x="149239" y="77933"/>
                    </a:lnTo>
                    <a:lnTo>
                      <a:pt x="116398" y="72697"/>
                    </a:lnTo>
                    <a:lnTo>
                      <a:pt x="88659" y="66956"/>
                    </a:lnTo>
                    <a:lnTo>
                      <a:pt x="66129" y="60950"/>
                    </a:lnTo>
                    <a:lnTo>
                      <a:pt x="42341" y="51970"/>
                    </a:lnTo>
                    <a:lnTo>
                      <a:pt x="30708" y="43452"/>
                    </a:lnTo>
                    <a:lnTo>
                      <a:pt x="32971" y="6803"/>
                    </a:lnTo>
                    <a:lnTo>
                      <a:pt x="19242" y="14499"/>
                    </a:lnTo>
                    <a:lnTo>
                      <a:pt x="8861" y="23143"/>
                    </a:lnTo>
                    <a:lnTo>
                      <a:pt x="2292" y="32788"/>
                    </a:lnTo>
                    <a:lnTo>
                      <a:pt x="0" y="43490"/>
                    </a:lnTo>
                    <a:lnTo>
                      <a:pt x="0" y="185908"/>
                    </a:lnTo>
                    <a:lnTo>
                      <a:pt x="8861" y="206263"/>
                    </a:lnTo>
                    <a:lnTo>
                      <a:pt x="32971" y="222608"/>
                    </a:lnTo>
                    <a:lnTo>
                      <a:pt x="49585" y="229415"/>
                    </a:lnTo>
                    <a:lnTo>
                      <a:pt x="68619" y="235385"/>
                    </a:lnTo>
                    <a:lnTo>
                      <a:pt x="89610" y="240572"/>
                    </a:lnTo>
                    <a:lnTo>
                      <a:pt x="112093" y="245031"/>
                    </a:lnTo>
                    <a:lnTo>
                      <a:pt x="135605" y="248818"/>
                    </a:lnTo>
                    <a:lnTo>
                      <a:pt x="159681" y="251988"/>
                    </a:lnTo>
                    <a:lnTo>
                      <a:pt x="183859" y="254594"/>
                    </a:lnTo>
                    <a:lnTo>
                      <a:pt x="207673" y="256693"/>
                    </a:lnTo>
                    <a:lnTo>
                      <a:pt x="230661" y="258340"/>
                    </a:lnTo>
                    <a:lnTo>
                      <a:pt x="252358" y="259588"/>
                    </a:lnTo>
                    <a:lnTo>
                      <a:pt x="272300" y="260494"/>
                    </a:lnTo>
                    <a:lnTo>
                      <a:pt x="290023" y="261112"/>
                    </a:lnTo>
                    <a:lnTo>
                      <a:pt x="305063" y="261497"/>
                    </a:lnTo>
                    <a:lnTo>
                      <a:pt x="341944" y="261703"/>
                    </a:lnTo>
                    <a:lnTo>
                      <a:pt x="353839" y="261497"/>
                    </a:lnTo>
                    <a:lnTo>
                      <a:pt x="368880" y="261112"/>
                    </a:lnTo>
                    <a:lnTo>
                      <a:pt x="386605" y="260494"/>
                    </a:lnTo>
                    <a:lnTo>
                      <a:pt x="406548" y="259588"/>
                    </a:lnTo>
                    <a:lnTo>
                      <a:pt x="424053" y="139527"/>
                    </a:lnTo>
                    <a:lnTo>
                      <a:pt x="430415" y="132327"/>
                    </a:lnTo>
                    <a:lnTo>
                      <a:pt x="438772" y="131806"/>
                    </a:lnTo>
                    <a:lnTo>
                      <a:pt x="455811" y="130662"/>
                    </a:lnTo>
                    <a:lnTo>
                      <a:pt x="472041" y="129369"/>
                    </a:lnTo>
                    <a:lnTo>
                      <a:pt x="487469" y="127925"/>
                    </a:lnTo>
                    <a:lnTo>
                      <a:pt x="502105" y="126330"/>
                    </a:lnTo>
                    <a:lnTo>
                      <a:pt x="515958" y="124581"/>
                    </a:lnTo>
                    <a:lnTo>
                      <a:pt x="529037" y="122678"/>
                    </a:lnTo>
                    <a:lnTo>
                      <a:pt x="541350" y="120619"/>
                    </a:lnTo>
                    <a:lnTo>
                      <a:pt x="552907" y="118402"/>
                    </a:lnTo>
                    <a:lnTo>
                      <a:pt x="563717" y="116026"/>
                    </a:lnTo>
                    <a:lnTo>
                      <a:pt x="573788" y="113490"/>
                    </a:lnTo>
                    <a:lnTo>
                      <a:pt x="583130" y="110792"/>
                    </a:lnTo>
                    <a:lnTo>
                      <a:pt x="591750" y="107931"/>
                    </a:lnTo>
                    <a:lnTo>
                      <a:pt x="604177" y="103244"/>
                    </a:lnTo>
                    <a:lnTo>
                      <a:pt x="612952" y="107104"/>
                    </a:lnTo>
                    <a:lnTo>
                      <a:pt x="615962" y="114915"/>
                    </a:lnTo>
                    <a:lnTo>
                      <a:pt x="618985" y="122725"/>
                    </a:lnTo>
                    <a:lnTo>
                      <a:pt x="615099" y="131514"/>
                    </a:lnTo>
                    <a:lnTo>
                      <a:pt x="607275" y="134536"/>
                    </a:lnTo>
                    <a:lnTo>
                      <a:pt x="598786" y="137616"/>
                    </a:lnTo>
                    <a:lnTo>
                      <a:pt x="589714" y="140519"/>
                    </a:lnTo>
                    <a:lnTo>
                      <a:pt x="580040" y="143250"/>
                    </a:lnTo>
                    <a:lnTo>
                      <a:pt x="569744" y="145811"/>
                    </a:lnTo>
                    <a:lnTo>
                      <a:pt x="558805" y="148206"/>
                    </a:lnTo>
                    <a:lnTo>
                      <a:pt x="547206" y="150438"/>
                    </a:lnTo>
                    <a:lnTo>
                      <a:pt x="534925" y="152510"/>
                    </a:lnTo>
                    <a:lnTo>
                      <a:pt x="521942" y="154426"/>
                    </a:lnTo>
                    <a:lnTo>
                      <a:pt x="508239" y="156188"/>
                    </a:lnTo>
                    <a:lnTo>
                      <a:pt x="493795" y="157800"/>
                    </a:lnTo>
                    <a:lnTo>
                      <a:pt x="478590" y="159265"/>
                    </a:lnTo>
                    <a:lnTo>
                      <a:pt x="462605" y="160587"/>
                    </a:lnTo>
                    <a:close/>
                  </a:path>
                  <a:path h="291856" w="431736">
                    <a:moveTo>
                      <a:pt x="428247" y="258340"/>
                    </a:moveTo>
                    <a:lnTo>
                      <a:pt x="431736" y="162121"/>
                    </a:lnTo>
                    <a:lnTo>
                      <a:pt x="425056" y="155923"/>
                    </a:lnTo>
                    <a:lnTo>
                      <a:pt x="424561" y="147884"/>
                    </a:lnTo>
                    <a:lnTo>
                      <a:pt x="424053" y="139527"/>
                    </a:lnTo>
                    <a:lnTo>
                      <a:pt x="406548" y="259588"/>
                    </a:lnTo>
                    <a:lnTo>
                      <a:pt x="428247" y="2583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4" name="object 102"/>
              <p:cNvSpPr/>
              <p:nvPr/>
            </p:nvSpPr>
            <p:spPr bwMode="gray">
              <a:xfrm>
                <a:off x="2105649" y="1176263"/>
                <a:ext cx="308183" cy="254889"/>
              </a:xfrm>
              <a:custGeom>
                <a:avLst/>
                <a:gdLst/>
                <a:ahLst/>
                <a:cxnLst/>
                <a:rect b="b" l="l" r="r" t="t"/>
                <a:pathLst>
                  <a:path h="288874" w="339001">
                    <a:moveTo>
                      <a:pt x="230530" y="0"/>
                    </a:moveTo>
                    <a:lnTo>
                      <a:pt x="129666" y="0"/>
                    </a:lnTo>
                    <a:lnTo>
                      <a:pt x="10452" y="119214"/>
                    </a:lnTo>
                    <a:lnTo>
                      <a:pt x="9093" y="120647"/>
                    </a:lnTo>
                    <a:lnTo>
                      <a:pt x="2352" y="131688"/>
                    </a:lnTo>
                    <a:lnTo>
                      <a:pt x="0" y="144437"/>
                    </a:lnTo>
                    <a:lnTo>
                      <a:pt x="53" y="146396"/>
                    </a:lnTo>
                    <a:lnTo>
                      <a:pt x="3092" y="158970"/>
                    </a:lnTo>
                    <a:lnTo>
                      <a:pt x="10452" y="169646"/>
                    </a:lnTo>
                    <a:lnTo>
                      <a:pt x="129666" y="288874"/>
                    </a:lnTo>
                    <a:lnTo>
                      <a:pt x="230530" y="288874"/>
                    </a:lnTo>
                    <a:lnTo>
                      <a:pt x="121767" y="180098"/>
                    </a:lnTo>
                    <a:lnTo>
                      <a:pt x="339001" y="180098"/>
                    </a:lnTo>
                    <a:lnTo>
                      <a:pt x="339001" y="108775"/>
                    </a:lnTo>
                    <a:lnTo>
                      <a:pt x="121754" y="108775"/>
                    </a:lnTo>
                    <a:lnTo>
                      <a:pt x="2305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5" name="object 101"/>
              <p:cNvSpPr/>
              <p:nvPr/>
            </p:nvSpPr>
            <p:spPr bwMode="gray">
              <a:xfrm>
                <a:off x="1094290" y="1176263"/>
                <a:ext cx="308194" cy="254889"/>
              </a:xfrm>
              <a:custGeom>
                <a:avLst/>
                <a:gdLst/>
                <a:ahLst/>
                <a:cxnLst/>
                <a:rect b="b" l="l" r="r" t="t"/>
                <a:pathLst>
                  <a:path h="288874" w="339013">
                    <a:moveTo>
                      <a:pt x="336656" y="131688"/>
                    </a:moveTo>
                    <a:lnTo>
                      <a:pt x="329917" y="120647"/>
                    </a:lnTo>
                    <a:lnTo>
                      <a:pt x="328561" y="119214"/>
                    </a:lnTo>
                    <a:lnTo>
                      <a:pt x="209346" y="0"/>
                    </a:lnTo>
                    <a:lnTo>
                      <a:pt x="108483" y="0"/>
                    </a:lnTo>
                    <a:lnTo>
                      <a:pt x="217258" y="108775"/>
                    </a:lnTo>
                    <a:lnTo>
                      <a:pt x="0" y="108775"/>
                    </a:lnTo>
                    <a:lnTo>
                      <a:pt x="0" y="180098"/>
                    </a:lnTo>
                    <a:lnTo>
                      <a:pt x="217246" y="180098"/>
                    </a:lnTo>
                    <a:lnTo>
                      <a:pt x="108483" y="288874"/>
                    </a:lnTo>
                    <a:lnTo>
                      <a:pt x="209346" y="288874"/>
                    </a:lnTo>
                    <a:lnTo>
                      <a:pt x="328561" y="169646"/>
                    </a:lnTo>
                    <a:lnTo>
                      <a:pt x="335916" y="158970"/>
                    </a:lnTo>
                    <a:lnTo>
                      <a:pt x="338959" y="146396"/>
                    </a:lnTo>
                    <a:lnTo>
                      <a:pt x="339013" y="144437"/>
                    </a:lnTo>
                    <a:lnTo>
                      <a:pt x="336656" y="1316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86" name="object 100"/>
              <p:cNvSpPr/>
              <p:nvPr/>
            </p:nvSpPr>
            <p:spPr bwMode="gray">
              <a:xfrm>
                <a:off x="1622763" y="670039"/>
                <a:ext cx="262613" cy="299129"/>
              </a:xfrm>
              <a:custGeom>
                <a:avLst/>
                <a:gdLst/>
                <a:ahLst/>
                <a:cxnLst/>
                <a:rect b="b" l="l" r="r" t="t"/>
                <a:pathLst>
                  <a:path h="339013" w="288874">
                    <a:moveTo>
                      <a:pt x="180098" y="0"/>
                    </a:moveTo>
                    <a:lnTo>
                      <a:pt x="108775" y="0"/>
                    </a:lnTo>
                    <a:lnTo>
                      <a:pt x="108775" y="217246"/>
                    </a:lnTo>
                    <a:lnTo>
                      <a:pt x="0" y="108483"/>
                    </a:lnTo>
                    <a:lnTo>
                      <a:pt x="0" y="209346"/>
                    </a:lnTo>
                    <a:lnTo>
                      <a:pt x="119227" y="328561"/>
                    </a:lnTo>
                    <a:lnTo>
                      <a:pt x="129904" y="335921"/>
                    </a:lnTo>
                    <a:lnTo>
                      <a:pt x="142477" y="338960"/>
                    </a:lnTo>
                    <a:lnTo>
                      <a:pt x="144437" y="339013"/>
                    </a:lnTo>
                    <a:lnTo>
                      <a:pt x="157185" y="336661"/>
                    </a:lnTo>
                    <a:lnTo>
                      <a:pt x="168226" y="329919"/>
                    </a:lnTo>
                    <a:lnTo>
                      <a:pt x="169659" y="328561"/>
                    </a:lnTo>
                    <a:lnTo>
                      <a:pt x="288874" y="209346"/>
                    </a:lnTo>
                    <a:lnTo>
                      <a:pt x="288874" y="108483"/>
                    </a:lnTo>
                    <a:lnTo>
                      <a:pt x="180098" y="217258"/>
                    </a:lnTo>
                    <a:lnTo>
                      <a:pt x="1800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52" name="Group 318"/>
            <p:cNvGrpSpPr/>
            <p:nvPr/>
          </p:nvGrpSpPr>
          <p:grpSpPr bwMode="gray">
            <a:xfrm>
              <a:off x="6744674" y="4705002"/>
              <a:ext cx="518176" cy="487429"/>
              <a:chOff x="-767123" y="1712128"/>
              <a:chExt cx="721489" cy="678679"/>
            </a:xfrm>
          </p:grpSpPr>
          <p:sp>
            <p:nvSpPr>
              <p:cNvPr id="278" name="Freeform 1685"/>
              <p:cNvSpPr>
                <a:spLocks noEditPoints="1"/>
              </p:cNvSpPr>
              <p:nvPr/>
            </p:nvSpPr>
            <p:spPr bwMode="gray">
              <a:xfrm>
                <a:off x="-767123" y="1712128"/>
                <a:ext cx="721489" cy="678679"/>
              </a:xfrm>
              <a:custGeom>
                <a:avLst/>
                <a:gdLst/>
                <a:ahLst/>
                <a:cxnLst>
                  <a:cxn ang="0">
                    <a:pos x="103" y="188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188" y="0"/>
                  </a:cxn>
                  <a:cxn ang="0">
                    <a:pos x="188" y="125"/>
                  </a:cxn>
                  <a:cxn ang="0">
                    <a:pos x="212" y="128"/>
                  </a:cxn>
                  <a:cxn ang="0">
                    <a:pos x="264" y="231"/>
                  </a:cxn>
                  <a:cxn ang="0">
                    <a:pos x="271" y="246"/>
                  </a:cxn>
                  <a:cxn ang="0">
                    <a:pos x="289" y="258"/>
                  </a:cxn>
                  <a:cxn ang="0">
                    <a:pos x="341" y="296"/>
                  </a:cxn>
                  <a:cxn ang="0">
                    <a:pos x="348" y="323"/>
                  </a:cxn>
                  <a:cxn ang="0">
                    <a:pos x="319" y="323"/>
                  </a:cxn>
                  <a:cxn ang="0">
                    <a:pos x="268" y="276"/>
                  </a:cxn>
                  <a:cxn ang="0">
                    <a:pos x="256" y="263"/>
                  </a:cxn>
                  <a:cxn ang="0">
                    <a:pos x="241" y="260"/>
                  </a:cxn>
                  <a:cxn ang="0">
                    <a:pos x="142" y="254"/>
                  </a:cxn>
                  <a:cxn ang="0">
                    <a:pos x="135" y="157"/>
                  </a:cxn>
                  <a:cxn ang="0">
                    <a:pos x="164" y="130"/>
                  </a:cxn>
                  <a:cxn ang="0">
                    <a:pos x="154" y="132"/>
                  </a:cxn>
                  <a:cxn ang="0">
                    <a:pos x="141" y="120"/>
                  </a:cxn>
                  <a:cxn ang="0">
                    <a:pos x="139" y="114"/>
                  </a:cxn>
                  <a:cxn ang="0">
                    <a:pos x="138" y="71"/>
                  </a:cxn>
                  <a:cxn ang="0">
                    <a:pos x="143" y="62"/>
                  </a:cxn>
                  <a:cxn ang="0">
                    <a:pos x="153" y="38"/>
                  </a:cxn>
                  <a:cxn ang="0">
                    <a:pos x="130" y="24"/>
                  </a:cxn>
                  <a:cxn ang="0">
                    <a:pos x="114" y="45"/>
                  </a:cxn>
                  <a:cxn ang="0">
                    <a:pos x="108" y="56"/>
                  </a:cxn>
                  <a:cxn ang="0">
                    <a:pos x="82" y="73"/>
                  </a:cxn>
                  <a:cxn ang="0">
                    <a:pos x="57" y="89"/>
                  </a:cxn>
                  <a:cxn ang="0">
                    <a:pos x="44" y="85"/>
                  </a:cxn>
                  <a:cxn ang="0">
                    <a:pos x="23" y="96"/>
                  </a:cxn>
                  <a:cxn ang="0">
                    <a:pos x="27" y="119"/>
                  </a:cxn>
                  <a:cxn ang="0">
                    <a:pos x="52" y="121"/>
                  </a:cxn>
                  <a:cxn ang="0">
                    <a:pos x="66" y="120"/>
                  </a:cxn>
                  <a:cxn ang="0">
                    <a:pos x="101" y="134"/>
                  </a:cxn>
                  <a:cxn ang="0">
                    <a:pos x="114" y="147"/>
                  </a:cxn>
                  <a:cxn ang="0">
                    <a:pos x="119" y="155"/>
                  </a:cxn>
                  <a:cxn ang="0">
                    <a:pos x="103" y="188"/>
                  </a:cxn>
                  <a:cxn ang="0">
                    <a:pos x="147" y="234"/>
                  </a:cxn>
                  <a:cxn ang="0">
                    <a:pos x="206" y="261"/>
                  </a:cxn>
                  <a:cxn ang="0">
                    <a:pos x="255" y="212"/>
                  </a:cxn>
                  <a:cxn ang="0">
                    <a:pos x="232" y="154"/>
                  </a:cxn>
                  <a:cxn ang="0">
                    <a:pos x="232" y="234"/>
                  </a:cxn>
                  <a:cxn ang="0">
                    <a:pos x="147" y="234"/>
                  </a:cxn>
                  <a:cxn ang="0">
                    <a:pos x="202" y="173"/>
                  </a:cxn>
                  <a:cxn ang="0">
                    <a:pos x="200" y="162"/>
                  </a:cxn>
                  <a:cxn ang="0">
                    <a:pos x="166" y="147"/>
                  </a:cxn>
                  <a:cxn ang="0">
                    <a:pos x="138" y="178"/>
                  </a:cxn>
                  <a:cxn ang="0">
                    <a:pos x="140" y="191"/>
                  </a:cxn>
                  <a:cxn ang="0">
                    <a:pos x="178" y="207"/>
                  </a:cxn>
                  <a:cxn ang="0">
                    <a:pos x="202" y="173"/>
                  </a:cxn>
                </a:cxnLst>
                <a:rect b="b" l="0" r="r" t="0"/>
                <a:pathLst>
                  <a:path h="332" w="355">
                    <a:moveTo>
                      <a:pt x="103" y="188"/>
                    </a:moveTo>
                    <a:cubicBezTo>
                      <a:pt x="70" y="188"/>
                      <a:pt x="35" y="188"/>
                      <a:pt x="0" y="188"/>
                    </a:cubicBezTo>
                    <a:cubicBezTo>
                      <a:pt x="0" y="125"/>
                      <a:pt x="0" y="63"/>
                      <a:pt x="0" y="0"/>
                    </a:cubicBezTo>
                    <a:cubicBezTo>
                      <a:pt x="63" y="0"/>
                      <a:pt x="125" y="0"/>
                      <a:pt x="188" y="0"/>
                    </a:cubicBezTo>
                    <a:cubicBezTo>
                      <a:pt x="188" y="42"/>
                      <a:pt x="188" y="83"/>
                      <a:pt x="188" y="125"/>
                    </a:cubicBezTo>
                    <a:cubicBezTo>
                      <a:pt x="197" y="126"/>
                      <a:pt x="205" y="126"/>
                      <a:pt x="212" y="128"/>
                    </a:cubicBezTo>
                    <a:cubicBezTo>
                      <a:pt x="259" y="139"/>
                      <a:pt x="283" y="187"/>
                      <a:pt x="264" y="231"/>
                    </a:cubicBezTo>
                    <a:cubicBezTo>
                      <a:pt x="260" y="241"/>
                      <a:pt x="261" y="242"/>
                      <a:pt x="271" y="246"/>
                    </a:cubicBezTo>
                    <a:cubicBezTo>
                      <a:pt x="277" y="249"/>
                      <a:pt x="283" y="254"/>
                      <a:pt x="289" y="258"/>
                    </a:cubicBezTo>
                    <a:cubicBezTo>
                      <a:pt x="307" y="270"/>
                      <a:pt x="324" y="283"/>
                      <a:pt x="341" y="296"/>
                    </a:cubicBezTo>
                    <a:cubicBezTo>
                      <a:pt x="353" y="304"/>
                      <a:pt x="355" y="314"/>
                      <a:pt x="348" y="323"/>
                    </a:cubicBezTo>
                    <a:cubicBezTo>
                      <a:pt x="340" y="332"/>
                      <a:pt x="329" y="332"/>
                      <a:pt x="319" y="323"/>
                    </a:cubicBezTo>
                    <a:cubicBezTo>
                      <a:pt x="302" y="308"/>
                      <a:pt x="284" y="292"/>
                      <a:pt x="268" y="276"/>
                    </a:cubicBezTo>
                    <a:cubicBezTo>
                      <a:pt x="263" y="272"/>
                      <a:pt x="260" y="267"/>
                      <a:pt x="256" y="263"/>
                    </a:cubicBezTo>
                    <a:cubicBezTo>
                      <a:pt x="252" y="257"/>
                      <a:pt x="248" y="254"/>
                      <a:pt x="241" y="260"/>
                    </a:cubicBezTo>
                    <a:cubicBezTo>
                      <a:pt x="212" y="283"/>
                      <a:pt x="169" y="280"/>
                      <a:pt x="142" y="254"/>
                    </a:cubicBezTo>
                    <a:cubicBezTo>
                      <a:pt x="116" y="228"/>
                      <a:pt x="113" y="186"/>
                      <a:pt x="135" y="157"/>
                    </a:cubicBezTo>
                    <a:cubicBezTo>
                      <a:pt x="143" y="146"/>
                      <a:pt x="155" y="138"/>
                      <a:pt x="164" y="130"/>
                    </a:cubicBezTo>
                    <a:cubicBezTo>
                      <a:pt x="162" y="130"/>
                      <a:pt x="157" y="131"/>
                      <a:pt x="154" y="132"/>
                    </a:cubicBezTo>
                    <a:cubicBezTo>
                      <a:pt x="149" y="128"/>
                      <a:pt x="145" y="124"/>
                      <a:pt x="141" y="120"/>
                    </a:cubicBezTo>
                    <a:cubicBezTo>
                      <a:pt x="140" y="119"/>
                      <a:pt x="139" y="116"/>
                      <a:pt x="139" y="114"/>
                    </a:cubicBezTo>
                    <a:cubicBezTo>
                      <a:pt x="138" y="100"/>
                      <a:pt x="138" y="85"/>
                      <a:pt x="138" y="71"/>
                    </a:cubicBezTo>
                    <a:cubicBezTo>
                      <a:pt x="138" y="68"/>
                      <a:pt x="141" y="64"/>
                      <a:pt x="143" y="62"/>
                    </a:cubicBezTo>
                    <a:cubicBezTo>
                      <a:pt x="152" y="57"/>
                      <a:pt x="156" y="47"/>
                      <a:pt x="153" y="38"/>
                    </a:cubicBezTo>
                    <a:cubicBezTo>
                      <a:pt x="150" y="28"/>
                      <a:pt x="140" y="23"/>
                      <a:pt x="130" y="24"/>
                    </a:cubicBezTo>
                    <a:cubicBezTo>
                      <a:pt x="121" y="26"/>
                      <a:pt x="112" y="36"/>
                      <a:pt x="114" y="45"/>
                    </a:cubicBezTo>
                    <a:cubicBezTo>
                      <a:pt x="115" y="51"/>
                      <a:pt x="113" y="54"/>
                      <a:pt x="108" y="56"/>
                    </a:cubicBezTo>
                    <a:cubicBezTo>
                      <a:pt x="100" y="62"/>
                      <a:pt x="91" y="68"/>
                      <a:pt x="82" y="73"/>
                    </a:cubicBezTo>
                    <a:cubicBezTo>
                      <a:pt x="73" y="79"/>
                      <a:pt x="65" y="84"/>
                      <a:pt x="57" y="89"/>
                    </a:cubicBezTo>
                    <a:cubicBezTo>
                      <a:pt x="52" y="88"/>
                      <a:pt x="48" y="85"/>
                      <a:pt x="44" y="85"/>
                    </a:cubicBezTo>
                    <a:cubicBezTo>
                      <a:pt x="34" y="83"/>
                      <a:pt x="27" y="87"/>
                      <a:pt x="23" y="96"/>
                    </a:cubicBezTo>
                    <a:cubicBezTo>
                      <a:pt x="19" y="104"/>
                      <a:pt x="21" y="113"/>
                      <a:pt x="27" y="119"/>
                    </a:cubicBezTo>
                    <a:cubicBezTo>
                      <a:pt x="34" y="125"/>
                      <a:pt x="45" y="127"/>
                      <a:pt x="52" y="121"/>
                    </a:cubicBezTo>
                    <a:cubicBezTo>
                      <a:pt x="57" y="117"/>
                      <a:pt x="61" y="117"/>
                      <a:pt x="66" y="120"/>
                    </a:cubicBezTo>
                    <a:cubicBezTo>
                      <a:pt x="77" y="125"/>
                      <a:pt x="89" y="130"/>
                      <a:pt x="101" y="134"/>
                    </a:cubicBezTo>
                    <a:cubicBezTo>
                      <a:pt x="107" y="137"/>
                      <a:pt x="113" y="139"/>
                      <a:pt x="114" y="147"/>
                    </a:cubicBezTo>
                    <a:cubicBezTo>
                      <a:pt x="115" y="150"/>
                      <a:pt x="118" y="152"/>
                      <a:pt x="119" y="155"/>
                    </a:cubicBezTo>
                    <a:cubicBezTo>
                      <a:pt x="114" y="166"/>
                      <a:pt x="109" y="177"/>
                      <a:pt x="103" y="188"/>
                    </a:cubicBezTo>
                    <a:close/>
                    <a:moveTo>
                      <a:pt x="147" y="234"/>
                    </a:moveTo>
                    <a:cubicBezTo>
                      <a:pt x="158" y="255"/>
                      <a:pt x="184" y="264"/>
                      <a:pt x="206" y="261"/>
                    </a:cubicBezTo>
                    <a:cubicBezTo>
                      <a:pt x="230" y="257"/>
                      <a:pt x="251" y="236"/>
                      <a:pt x="255" y="212"/>
                    </a:cubicBezTo>
                    <a:cubicBezTo>
                      <a:pt x="259" y="189"/>
                      <a:pt x="250" y="164"/>
                      <a:pt x="232" y="154"/>
                    </a:cubicBezTo>
                    <a:cubicBezTo>
                      <a:pt x="232" y="181"/>
                      <a:pt x="232" y="207"/>
                      <a:pt x="232" y="234"/>
                    </a:cubicBezTo>
                    <a:cubicBezTo>
                      <a:pt x="204" y="234"/>
                      <a:pt x="176" y="234"/>
                      <a:pt x="147" y="234"/>
                    </a:cubicBezTo>
                    <a:close/>
                    <a:moveTo>
                      <a:pt x="202" y="173"/>
                    </a:moveTo>
                    <a:cubicBezTo>
                      <a:pt x="202" y="170"/>
                      <a:pt x="201" y="166"/>
                      <a:pt x="200" y="162"/>
                    </a:cubicBezTo>
                    <a:cubicBezTo>
                      <a:pt x="194" y="146"/>
                      <a:pt x="179" y="139"/>
                      <a:pt x="166" y="147"/>
                    </a:cubicBezTo>
                    <a:cubicBezTo>
                      <a:pt x="153" y="154"/>
                      <a:pt x="143" y="164"/>
                      <a:pt x="138" y="178"/>
                    </a:cubicBezTo>
                    <a:cubicBezTo>
                      <a:pt x="137" y="182"/>
                      <a:pt x="138" y="188"/>
                      <a:pt x="140" y="191"/>
                    </a:cubicBezTo>
                    <a:cubicBezTo>
                      <a:pt x="147" y="205"/>
                      <a:pt x="163" y="211"/>
                      <a:pt x="178" y="207"/>
                    </a:cubicBezTo>
                    <a:cubicBezTo>
                      <a:pt x="192" y="204"/>
                      <a:pt x="202" y="190"/>
                      <a:pt x="202" y="1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8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9" name="Freeform 1686"/>
              <p:cNvSpPr>
                <a:spLocks/>
              </p:cNvSpPr>
              <p:nvPr/>
            </p:nvSpPr>
            <p:spPr bwMode="gray">
              <a:xfrm>
                <a:off x="-650948" y="1828301"/>
                <a:ext cx="152859" cy="146740"/>
              </a:xfrm>
              <a:custGeom>
                <a:avLst/>
                <a:gdLst/>
                <a:ahLst/>
                <a:cxnLst>
                  <a:cxn ang="0">
                    <a:pos x="53" y="72"/>
                  </a:cxn>
                  <a:cxn ang="0">
                    <a:pos x="9" y="54"/>
                  </a:cxn>
                  <a:cxn ang="0">
                    <a:pos x="7" y="35"/>
                  </a:cxn>
                  <a:cxn ang="0">
                    <a:pos x="56" y="4"/>
                  </a:cxn>
                  <a:cxn ang="0">
                    <a:pos x="72" y="12"/>
                  </a:cxn>
                  <a:cxn ang="0">
                    <a:pos x="72" y="58"/>
                  </a:cxn>
                  <a:cxn ang="0">
                    <a:pos x="53" y="72"/>
                  </a:cxn>
                </a:cxnLst>
                <a:rect b="b" l="0" r="r" t="0"/>
                <a:pathLst>
                  <a:path h="72" w="73">
                    <a:moveTo>
                      <a:pt x="53" y="72"/>
                    </a:moveTo>
                    <a:cubicBezTo>
                      <a:pt x="39" y="66"/>
                      <a:pt x="24" y="60"/>
                      <a:pt x="9" y="54"/>
                    </a:cubicBezTo>
                    <a:cubicBezTo>
                      <a:pt x="1" y="50"/>
                      <a:pt x="0" y="40"/>
                      <a:pt x="7" y="35"/>
                    </a:cubicBezTo>
                    <a:cubicBezTo>
                      <a:pt x="24" y="25"/>
                      <a:pt x="40" y="14"/>
                      <a:pt x="56" y="4"/>
                    </a:cubicBezTo>
                    <a:cubicBezTo>
                      <a:pt x="63" y="0"/>
                      <a:pt x="72" y="4"/>
                      <a:pt x="72" y="12"/>
                    </a:cubicBezTo>
                    <a:cubicBezTo>
                      <a:pt x="73" y="28"/>
                      <a:pt x="72" y="44"/>
                      <a:pt x="72" y="58"/>
                    </a:cubicBezTo>
                    <a:cubicBezTo>
                      <a:pt x="66" y="63"/>
                      <a:pt x="60" y="67"/>
                      <a:pt x="53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8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sp>
          <p:nvSpPr>
            <p:cNvPr id="253" name="Freeform 450"/>
            <p:cNvSpPr>
              <a:spLocks noEditPoints="1"/>
            </p:cNvSpPr>
            <p:nvPr/>
          </p:nvSpPr>
          <p:spPr bwMode="gray">
            <a:xfrm>
              <a:off x="5822159" y="5057034"/>
              <a:ext cx="557566" cy="434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3"/>
                </a:cxn>
                <a:cxn ang="0">
                  <a:pos x="332" y="32"/>
                </a:cxn>
                <a:cxn ang="0">
                  <a:pos x="408" y="163"/>
                </a:cxn>
                <a:cxn ang="0">
                  <a:pos x="228" y="111"/>
                </a:cxn>
                <a:cxn ang="0">
                  <a:pos x="256" y="139"/>
                </a:cxn>
                <a:cxn ang="0">
                  <a:pos x="137" y="194"/>
                </a:cxn>
                <a:cxn ang="0">
                  <a:pos x="112" y="183"/>
                </a:cxn>
                <a:cxn ang="0">
                  <a:pos x="90" y="224"/>
                </a:cxn>
                <a:cxn ang="0">
                  <a:pos x="115" y="236"/>
                </a:cxn>
                <a:cxn ang="0">
                  <a:pos x="137" y="209"/>
                </a:cxn>
                <a:cxn ang="0">
                  <a:pos x="266" y="226"/>
                </a:cxn>
                <a:cxn ang="0">
                  <a:pos x="280" y="144"/>
                </a:cxn>
                <a:cxn ang="0">
                  <a:pos x="280" y="112"/>
                </a:cxn>
                <a:cxn ang="0">
                  <a:pos x="276" y="71"/>
                </a:cxn>
                <a:cxn ang="0">
                  <a:pos x="259" y="63"/>
                </a:cxn>
                <a:cxn ang="0">
                  <a:pos x="244" y="90"/>
                </a:cxn>
                <a:cxn ang="0">
                  <a:pos x="261" y="98"/>
                </a:cxn>
                <a:cxn ang="0">
                  <a:pos x="276" y="81"/>
                </a:cxn>
                <a:cxn ang="0">
                  <a:pos x="328" y="166"/>
                </a:cxn>
                <a:cxn ang="0">
                  <a:pos x="299" y="166"/>
                </a:cxn>
                <a:cxn ang="0">
                  <a:pos x="299" y="191"/>
                </a:cxn>
                <a:cxn ang="0">
                  <a:pos x="328" y="191"/>
                </a:cxn>
                <a:cxn ang="0">
                  <a:pos x="189" y="188"/>
                </a:cxn>
                <a:cxn ang="0">
                  <a:pos x="174" y="170"/>
                </a:cxn>
                <a:cxn ang="0">
                  <a:pos x="157" y="178"/>
                </a:cxn>
                <a:cxn ang="0">
                  <a:pos x="172" y="205"/>
                </a:cxn>
                <a:cxn ang="0">
                  <a:pos x="189" y="197"/>
                </a:cxn>
                <a:cxn ang="0">
                  <a:pos x="129" y="279"/>
                </a:cxn>
                <a:cxn ang="0">
                  <a:pos x="147" y="288"/>
                </a:cxn>
                <a:cxn ang="0">
                  <a:pos x="162" y="260"/>
                </a:cxn>
                <a:cxn ang="0">
                  <a:pos x="144" y="252"/>
                </a:cxn>
                <a:cxn ang="0">
                  <a:pos x="129" y="270"/>
                </a:cxn>
                <a:cxn ang="0">
                  <a:pos x="142" y="75"/>
                </a:cxn>
                <a:cxn ang="0">
                  <a:pos x="113" y="75"/>
                </a:cxn>
                <a:cxn ang="0">
                  <a:pos x="113" y="99"/>
                </a:cxn>
                <a:cxn ang="0">
                  <a:pos x="143" y="99"/>
                </a:cxn>
                <a:cxn ang="0">
                  <a:pos x="284" y="281"/>
                </a:cxn>
                <a:cxn ang="0">
                  <a:pos x="284" y="281"/>
                </a:cxn>
                <a:cxn ang="0">
                  <a:pos x="174" y="152"/>
                </a:cxn>
                <a:cxn ang="0">
                  <a:pos x="191" y="222"/>
                </a:cxn>
                <a:cxn ang="0">
                  <a:pos x="205" y="235"/>
                </a:cxn>
                <a:cxn ang="0">
                  <a:pos x="176" y="98"/>
                </a:cxn>
                <a:cxn ang="0">
                  <a:pos x="109" y="142"/>
                </a:cxn>
                <a:cxn ang="0">
                  <a:pos x="95" y="155"/>
                </a:cxn>
                <a:cxn ang="0">
                  <a:pos x="301" y="210"/>
                </a:cxn>
                <a:cxn ang="0">
                  <a:pos x="314" y="224"/>
                </a:cxn>
              </a:cxnLst>
              <a:rect b="b" l="0" r="r" t="0"/>
              <a:pathLst>
                <a:path h="316" w="408">
                  <a:moveTo>
                    <a:pt x="408" y="316"/>
                  </a:moveTo>
                  <a:cubicBezTo>
                    <a:pt x="272" y="316"/>
                    <a:pt x="136" y="316"/>
                    <a:pt x="0" y="316"/>
                  </a:cubicBezTo>
                  <a:cubicBezTo>
                    <a:pt x="0" y="211"/>
                    <a:pt x="0" y="106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0" y="0"/>
                    <a:pt x="77" y="0"/>
                    <a:pt x="114" y="0"/>
                  </a:cubicBezTo>
                  <a:cubicBezTo>
                    <a:pt x="116" y="0"/>
                    <a:pt x="117" y="1"/>
                    <a:pt x="117" y="3"/>
                  </a:cubicBezTo>
                  <a:cubicBezTo>
                    <a:pt x="122" y="12"/>
                    <a:pt x="127" y="20"/>
                    <a:pt x="132" y="29"/>
                  </a:cubicBezTo>
                  <a:cubicBezTo>
                    <a:pt x="133" y="31"/>
                    <a:pt x="134" y="32"/>
                    <a:pt x="137" y="32"/>
                  </a:cubicBezTo>
                  <a:cubicBezTo>
                    <a:pt x="202" y="32"/>
                    <a:pt x="267" y="32"/>
                    <a:pt x="332" y="32"/>
                  </a:cubicBezTo>
                  <a:cubicBezTo>
                    <a:pt x="347" y="32"/>
                    <a:pt x="362" y="32"/>
                    <a:pt x="377" y="32"/>
                  </a:cubicBezTo>
                  <a:cubicBezTo>
                    <a:pt x="394" y="32"/>
                    <a:pt x="408" y="46"/>
                    <a:pt x="408" y="64"/>
                  </a:cubicBezTo>
                  <a:cubicBezTo>
                    <a:pt x="408" y="97"/>
                    <a:pt x="408" y="130"/>
                    <a:pt x="408" y="163"/>
                  </a:cubicBezTo>
                  <a:cubicBezTo>
                    <a:pt x="408" y="213"/>
                    <a:pt x="408" y="263"/>
                    <a:pt x="408" y="312"/>
                  </a:cubicBezTo>
                  <a:cubicBezTo>
                    <a:pt x="408" y="313"/>
                    <a:pt x="408" y="314"/>
                    <a:pt x="408" y="316"/>
                  </a:cubicBezTo>
                  <a:close/>
                  <a:moveTo>
                    <a:pt x="228" y="111"/>
                  </a:moveTo>
                  <a:cubicBezTo>
                    <a:pt x="212" y="111"/>
                    <a:pt x="199" y="124"/>
                    <a:pt x="199" y="140"/>
                  </a:cubicBezTo>
                  <a:cubicBezTo>
                    <a:pt x="199" y="155"/>
                    <a:pt x="212" y="168"/>
                    <a:pt x="228" y="168"/>
                  </a:cubicBezTo>
                  <a:cubicBezTo>
                    <a:pt x="243" y="168"/>
                    <a:pt x="256" y="155"/>
                    <a:pt x="256" y="139"/>
                  </a:cubicBezTo>
                  <a:cubicBezTo>
                    <a:pt x="256" y="124"/>
                    <a:pt x="243" y="111"/>
                    <a:pt x="228" y="111"/>
                  </a:cubicBezTo>
                  <a:close/>
                  <a:moveTo>
                    <a:pt x="137" y="209"/>
                  </a:moveTo>
                  <a:cubicBezTo>
                    <a:pt x="137" y="204"/>
                    <a:pt x="137" y="199"/>
                    <a:pt x="137" y="194"/>
                  </a:cubicBezTo>
                  <a:cubicBezTo>
                    <a:pt x="137" y="193"/>
                    <a:pt x="137" y="192"/>
                    <a:pt x="135" y="192"/>
                  </a:cubicBezTo>
                  <a:cubicBezTo>
                    <a:pt x="129" y="189"/>
                    <a:pt x="122" y="186"/>
                    <a:pt x="115" y="183"/>
                  </a:cubicBezTo>
                  <a:cubicBezTo>
                    <a:pt x="114" y="183"/>
                    <a:pt x="113" y="183"/>
                    <a:pt x="112" y="183"/>
                  </a:cubicBezTo>
                  <a:cubicBezTo>
                    <a:pt x="105" y="186"/>
                    <a:pt x="98" y="189"/>
                    <a:pt x="92" y="192"/>
                  </a:cubicBezTo>
                  <a:cubicBezTo>
                    <a:pt x="90" y="192"/>
                    <a:pt x="90" y="193"/>
                    <a:pt x="90" y="195"/>
                  </a:cubicBezTo>
                  <a:cubicBezTo>
                    <a:pt x="90" y="204"/>
                    <a:pt x="90" y="214"/>
                    <a:pt x="90" y="224"/>
                  </a:cubicBezTo>
                  <a:cubicBezTo>
                    <a:pt x="90" y="226"/>
                    <a:pt x="90" y="226"/>
                    <a:pt x="92" y="227"/>
                  </a:cubicBezTo>
                  <a:cubicBezTo>
                    <a:pt x="98" y="230"/>
                    <a:pt x="105" y="233"/>
                    <a:pt x="112" y="236"/>
                  </a:cubicBezTo>
                  <a:cubicBezTo>
                    <a:pt x="113" y="236"/>
                    <a:pt x="114" y="236"/>
                    <a:pt x="115" y="236"/>
                  </a:cubicBezTo>
                  <a:cubicBezTo>
                    <a:pt x="122" y="233"/>
                    <a:pt x="128" y="230"/>
                    <a:pt x="135" y="227"/>
                  </a:cubicBezTo>
                  <a:cubicBezTo>
                    <a:pt x="137" y="226"/>
                    <a:pt x="137" y="226"/>
                    <a:pt x="137" y="224"/>
                  </a:cubicBezTo>
                  <a:cubicBezTo>
                    <a:pt x="137" y="219"/>
                    <a:pt x="137" y="214"/>
                    <a:pt x="137" y="209"/>
                  </a:cubicBezTo>
                  <a:close/>
                  <a:moveTo>
                    <a:pt x="223" y="183"/>
                  </a:moveTo>
                  <a:cubicBezTo>
                    <a:pt x="223" y="198"/>
                    <a:pt x="223" y="212"/>
                    <a:pt x="223" y="226"/>
                  </a:cubicBezTo>
                  <a:cubicBezTo>
                    <a:pt x="238" y="226"/>
                    <a:pt x="252" y="226"/>
                    <a:pt x="266" y="226"/>
                  </a:cubicBezTo>
                  <a:cubicBezTo>
                    <a:pt x="266" y="212"/>
                    <a:pt x="266" y="197"/>
                    <a:pt x="266" y="183"/>
                  </a:cubicBezTo>
                  <a:cubicBezTo>
                    <a:pt x="252" y="183"/>
                    <a:pt x="237" y="183"/>
                    <a:pt x="223" y="183"/>
                  </a:cubicBezTo>
                  <a:close/>
                  <a:moveTo>
                    <a:pt x="280" y="144"/>
                  </a:moveTo>
                  <a:cubicBezTo>
                    <a:pt x="291" y="144"/>
                    <a:pt x="301" y="144"/>
                    <a:pt x="312" y="144"/>
                  </a:cubicBezTo>
                  <a:cubicBezTo>
                    <a:pt x="312" y="133"/>
                    <a:pt x="312" y="123"/>
                    <a:pt x="312" y="112"/>
                  </a:cubicBezTo>
                  <a:cubicBezTo>
                    <a:pt x="301" y="112"/>
                    <a:pt x="290" y="112"/>
                    <a:pt x="280" y="112"/>
                  </a:cubicBezTo>
                  <a:cubicBezTo>
                    <a:pt x="280" y="123"/>
                    <a:pt x="280" y="133"/>
                    <a:pt x="280" y="144"/>
                  </a:cubicBezTo>
                  <a:close/>
                  <a:moveTo>
                    <a:pt x="276" y="81"/>
                  </a:moveTo>
                  <a:cubicBezTo>
                    <a:pt x="276" y="77"/>
                    <a:pt x="276" y="74"/>
                    <a:pt x="276" y="71"/>
                  </a:cubicBezTo>
                  <a:cubicBezTo>
                    <a:pt x="276" y="70"/>
                    <a:pt x="275" y="69"/>
                    <a:pt x="275" y="68"/>
                  </a:cubicBezTo>
                  <a:cubicBezTo>
                    <a:pt x="270" y="66"/>
                    <a:pt x="266" y="65"/>
                    <a:pt x="261" y="63"/>
                  </a:cubicBezTo>
                  <a:cubicBezTo>
                    <a:pt x="260" y="62"/>
                    <a:pt x="259" y="62"/>
                    <a:pt x="259" y="63"/>
                  </a:cubicBezTo>
                  <a:cubicBezTo>
                    <a:pt x="254" y="65"/>
                    <a:pt x="250" y="66"/>
                    <a:pt x="245" y="68"/>
                  </a:cubicBezTo>
                  <a:cubicBezTo>
                    <a:pt x="245" y="69"/>
                    <a:pt x="244" y="70"/>
                    <a:pt x="244" y="71"/>
                  </a:cubicBezTo>
                  <a:cubicBezTo>
                    <a:pt x="244" y="77"/>
                    <a:pt x="244" y="84"/>
                    <a:pt x="244" y="90"/>
                  </a:cubicBezTo>
                  <a:cubicBezTo>
                    <a:pt x="244" y="91"/>
                    <a:pt x="245" y="92"/>
                    <a:pt x="245" y="93"/>
                  </a:cubicBezTo>
                  <a:cubicBezTo>
                    <a:pt x="250" y="95"/>
                    <a:pt x="254" y="97"/>
                    <a:pt x="259" y="98"/>
                  </a:cubicBezTo>
                  <a:cubicBezTo>
                    <a:pt x="259" y="99"/>
                    <a:pt x="261" y="99"/>
                    <a:pt x="261" y="98"/>
                  </a:cubicBezTo>
                  <a:cubicBezTo>
                    <a:pt x="266" y="97"/>
                    <a:pt x="270" y="95"/>
                    <a:pt x="274" y="93"/>
                  </a:cubicBezTo>
                  <a:cubicBezTo>
                    <a:pt x="276" y="92"/>
                    <a:pt x="276" y="92"/>
                    <a:pt x="276" y="90"/>
                  </a:cubicBezTo>
                  <a:cubicBezTo>
                    <a:pt x="276" y="87"/>
                    <a:pt x="276" y="84"/>
                    <a:pt x="276" y="81"/>
                  </a:cubicBezTo>
                  <a:close/>
                  <a:moveTo>
                    <a:pt x="329" y="179"/>
                  </a:moveTo>
                  <a:cubicBezTo>
                    <a:pt x="329" y="176"/>
                    <a:pt x="330" y="172"/>
                    <a:pt x="329" y="169"/>
                  </a:cubicBezTo>
                  <a:cubicBezTo>
                    <a:pt x="329" y="168"/>
                    <a:pt x="329" y="167"/>
                    <a:pt x="328" y="166"/>
                  </a:cubicBezTo>
                  <a:cubicBezTo>
                    <a:pt x="323" y="164"/>
                    <a:pt x="319" y="163"/>
                    <a:pt x="314" y="161"/>
                  </a:cubicBezTo>
                  <a:cubicBezTo>
                    <a:pt x="314" y="160"/>
                    <a:pt x="313" y="160"/>
                    <a:pt x="312" y="161"/>
                  </a:cubicBezTo>
                  <a:cubicBezTo>
                    <a:pt x="307" y="162"/>
                    <a:pt x="303" y="164"/>
                    <a:pt x="299" y="166"/>
                  </a:cubicBezTo>
                  <a:cubicBezTo>
                    <a:pt x="298" y="167"/>
                    <a:pt x="297" y="168"/>
                    <a:pt x="297" y="169"/>
                  </a:cubicBezTo>
                  <a:cubicBezTo>
                    <a:pt x="297" y="175"/>
                    <a:pt x="297" y="182"/>
                    <a:pt x="297" y="188"/>
                  </a:cubicBezTo>
                  <a:cubicBezTo>
                    <a:pt x="297" y="190"/>
                    <a:pt x="297" y="190"/>
                    <a:pt x="299" y="191"/>
                  </a:cubicBezTo>
                  <a:cubicBezTo>
                    <a:pt x="303" y="193"/>
                    <a:pt x="307" y="195"/>
                    <a:pt x="312" y="196"/>
                  </a:cubicBezTo>
                  <a:cubicBezTo>
                    <a:pt x="312" y="197"/>
                    <a:pt x="314" y="197"/>
                    <a:pt x="314" y="197"/>
                  </a:cubicBezTo>
                  <a:cubicBezTo>
                    <a:pt x="319" y="195"/>
                    <a:pt x="323" y="193"/>
                    <a:pt x="328" y="191"/>
                  </a:cubicBezTo>
                  <a:cubicBezTo>
                    <a:pt x="329" y="190"/>
                    <a:pt x="329" y="190"/>
                    <a:pt x="329" y="188"/>
                  </a:cubicBezTo>
                  <a:cubicBezTo>
                    <a:pt x="329" y="185"/>
                    <a:pt x="329" y="182"/>
                    <a:pt x="329" y="179"/>
                  </a:cubicBezTo>
                  <a:close/>
                  <a:moveTo>
                    <a:pt x="189" y="188"/>
                  </a:moveTo>
                  <a:cubicBezTo>
                    <a:pt x="189" y="184"/>
                    <a:pt x="189" y="181"/>
                    <a:pt x="189" y="178"/>
                  </a:cubicBezTo>
                  <a:cubicBezTo>
                    <a:pt x="189" y="177"/>
                    <a:pt x="189" y="176"/>
                    <a:pt x="188" y="175"/>
                  </a:cubicBezTo>
                  <a:cubicBezTo>
                    <a:pt x="183" y="173"/>
                    <a:pt x="179" y="171"/>
                    <a:pt x="174" y="170"/>
                  </a:cubicBezTo>
                  <a:cubicBezTo>
                    <a:pt x="173" y="169"/>
                    <a:pt x="172" y="169"/>
                    <a:pt x="172" y="170"/>
                  </a:cubicBezTo>
                  <a:cubicBezTo>
                    <a:pt x="167" y="172"/>
                    <a:pt x="163" y="173"/>
                    <a:pt x="158" y="175"/>
                  </a:cubicBezTo>
                  <a:cubicBezTo>
                    <a:pt x="158" y="176"/>
                    <a:pt x="157" y="177"/>
                    <a:pt x="157" y="178"/>
                  </a:cubicBezTo>
                  <a:cubicBezTo>
                    <a:pt x="157" y="184"/>
                    <a:pt x="157" y="191"/>
                    <a:pt x="157" y="197"/>
                  </a:cubicBezTo>
                  <a:cubicBezTo>
                    <a:pt x="157" y="198"/>
                    <a:pt x="158" y="199"/>
                    <a:pt x="159" y="200"/>
                  </a:cubicBezTo>
                  <a:cubicBezTo>
                    <a:pt x="163" y="202"/>
                    <a:pt x="167" y="204"/>
                    <a:pt x="172" y="205"/>
                  </a:cubicBezTo>
                  <a:cubicBezTo>
                    <a:pt x="172" y="206"/>
                    <a:pt x="174" y="206"/>
                    <a:pt x="175" y="205"/>
                  </a:cubicBezTo>
                  <a:cubicBezTo>
                    <a:pt x="179" y="204"/>
                    <a:pt x="183" y="202"/>
                    <a:pt x="188" y="200"/>
                  </a:cubicBezTo>
                  <a:cubicBezTo>
                    <a:pt x="188" y="199"/>
                    <a:pt x="189" y="198"/>
                    <a:pt x="189" y="197"/>
                  </a:cubicBezTo>
                  <a:cubicBezTo>
                    <a:pt x="189" y="194"/>
                    <a:pt x="189" y="191"/>
                    <a:pt x="189" y="188"/>
                  </a:cubicBezTo>
                  <a:close/>
                  <a:moveTo>
                    <a:pt x="129" y="270"/>
                  </a:moveTo>
                  <a:cubicBezTo>
                    <a:pt x="129" y="273"/>
                    <a:pt x="129" y="276"/>
                    <a:pt x="129" y="279"/>
                  </a:cubicBezTo>
                  <a:cubicBezTo>
                    <a:pt x="129" y="281"/>
                    <a:pt x="130" y="282"/>
                    <a:pt x="131" y="282"/>
                  </a:cubicBezTo>
                  <a:cubicBezTo>
                    <a:pt x="135" y="284"/>
                    <a:pt x="140" y="286"/>
                    <a:pt x="144" y="288"/>
                  </a:cubicBezTo>
                  <a:cubicBezTo>
                    <a:pt x="145" y="288"/>
                    <a:pt x="146" y="288"/>
                    <a:pt x="147" y="288"/>
                  </a:cubicBezTo>
                  <a:cubicBezTo>
                    <a:pt x="151" y="286"/>
                    <a:pt x="156" y="284"/>
                    <a:pt x="160" y="282"/>
                  </a:cubicBezTo>
                  <a:cubicBezTo>
                    <a:pt x="161" y="282"/>
                    <a:pt x="162" y="281"/>
                    <a:pt x="162" y="279"/>
                  </a:cubicBezTo>
                  <a:cubicBezTo>
                    <a:pt x="162" y="273"/>
                    <a:pt x="162" y="267"/>
                    <a:pt x="162" y="260"/>
                  </a:cubicBezTo>
                  <a:cubicBezTo>
                    <a:pt x="162" y="259"/>
                    <a:pt x="161" y="258"/>
                    <a:pt x="160" y="257"/>
                  </a:cubicBezTo>
                  <a:cubicBezTo>
                    <a:pt x="156" y="256"/>
                    <a:pt x="151" y="254"/>
                    <a:pt x="147" y="252"/>
                  </a:cubicBezTo>
                  <a:cubicBezTo>
                    <a:pt x="146" y="252"/>
                    <a:pt x="145" y="252"/>
                    <a:pt x="144" y="252"/>
                  </a:cubicBezTo>
                  <a:cubicBezTo>
                    <a:pt x="140" y="254"/>
                    <a:pt x="135" y="256"/>
                    <a:pt x="131" y="257"/>
                  </a:cubicBezTo>
                  <a:cubicBezTo>
                    <a:pt x="129" y="258"/>
                    <a:pt x="129" y="259"/>
                    <a:pt x="129" y="260"/>
                  </a:cubicBezTo>
                  <a:cubicBezTo>
                    <a:pt x="129" y="263"/>
                    <a:pt x="129" y="267"/>
                    <a:pt x="129" y="270"/>
                  </a:cubicBezTo>
                  <a:close/>
                  <a:moveTo>
                    <a:pt x="144" y="87"/>
                  </a:moveTo>
                  <a:cubicBezTo>
                    <a:pt x="144" y="84"/>
                    <a:pt x="144" y="80"/>
                    <a:pt x="144" y="77"/>
                  </a:cubicBezTo>
                  <a:cubicBezTo>
                    <a:pt x="144" y="76"/>
                    <a:pt x="144" y="75"/>
                    <a:pt x="142" y="75"/>
                  </a:cubicBezTo>
                  <a:cubicBezTo>
                    <a:pt x="138" y="73"/>
                    <a:pt x="134" y="71"/>
                    <a:pt x="130" y="69"/>
                  </a:cubicBezTo>
                  <a:cubicBezTo>
                    <a:pt x="129" y="69"/>
                    <a:pt x="128" y="69"/>
                    <a:pt x="127" y="69"/>
                  </a:cubicBezTo>
                  <a:cubicBezTo>
                    <a:pt x="122" y="71"/>
                    <a:pt x="118" y="73"/>
                    <a:pt x="113" y="75"/>
                  </a:cubicBezTo>
                  <a:cubicBezTo>
                    <a:pt x="113" y="75"/>
                    <a:pt x="112" y="76"/>
                    <a:pt x="112" y="77"/>
                  </a:cubicBezTo>
                  <a:cubicBezTo>
                    <a:pt x="112" y="84"/>
                    <a:pt x="112" y="90"/>
                    <a:pt x="112" y="97"/>
                  </a:cubicBezTo>
                  <a:cubicBezTo>
                    <a:pt x="112" y="98"/>
                    <a:pt x="113" y="99"/>
                    <a:pt x="113" y="99"/>
                  </a:cubicBezTo>
                  <a:cubicBezTo>
                    <a:pt x="118" y="101"/>
                    <a:pt x="122" y="103"/>
                    <a:pt x="127" y="105"/>
                  </a:cubicBezTo>
                  <a:cubicBezTo>
                    <a:pt x="127" y="105"/>
                    <a:pt x="129" y="105"/>
                    <a:pt x="129" y="105"/>
                  </a:cubicBezTo>
                  <a:cubicBezTo>
                    <a:pt x="134" y="103"/>
                    <a:pt x="138" y="101"/>
                    <a:pt x="143" y="99"/>
                  </a:cubicBezTo>
                  <a:cubicBezTo>
                    <a:pt x="143" y="99"/>
                    <a:pt x="144" y="97"/>
                    <a:pt x="144" y="97"/>
                  </a:cubicBezTo>
                  <a:cubicBezTo>
                    <a:pt x="144" y="93"/>
                    <a:pt x="144" y="90"/>
                    <a:pt x="144" y="87"/>
                  </a:cubicBezTo>
                  <a:close/>
                  <a:moveTo>
                    <a:pt x="284" y="281"/>
                  </a:moveTo>
                  <a:cubicBezTo>
                    <a:pt x="277" y="268"/>
                    <a:pt x="271" y="255"/>
                    <a:pt x="264" y="242"/>
                  </a:cubicBezTo>
                  <a:cubicBezTo>
                    <a:pt x="258" y="255"/>
                    <a:pt x="252" y="268"/>
                    <a:pt x="245" y="281"/>
                  </a:cubicBezTo>
                  <a:cubicBezTo>
                    <a:pt x="258" y="281"/>
                    <a:pt x="271" y="281"/>
                    <a:pt x="284" y="281"/>
                  </a:cubicBezTo>
                  <a:close/>
                  <a:moveTo>
                    <a:pt x="155" y="114"/>
                  </a:moveTo>
                  <a:cubicBezTo>
                    <a:pt x="148" y="127"/>
                    <a:pt x="142" y="140"/>
                    <a:pt x="136" y="152"/>
                  </a:cubicBezTo>
                  <a:cubicBezTo>
                    <a:pt x="149" y="152"/>
                    <a:pt x="161" y="152"/>
                    <a:pt x="174" y="152"/>
                  </a:cubicBezTo>
                  <a:cubicBezTo>
                    <a:pt x="168" y="140"/>
                    <a:pt x="161" y="127"/>
                    <a:pt x="155" y="114"/>
                  </a:cubicBezTo>
                  <a:close/>
                  <a:moveTo>
                    <a:pt x="205" y="235"/>
                  </a:moveTo>
                  <a:cubicBezTo>
                    <a:pt x="205" y="228"/>
                    <a:pt x="199" y="222"/>
                    <a:pt x="191" y="222"/>
                  </a:cubicBezTo>
                  <a:cubicBezTo>
                    <a:pt x="184" y="222"/>
                    <a:pt x="178" y="228"/>
                    <a:pt x="178" y="235"/>
                  </a:cubicBezTo>
                  <a:cubicBezTo>
                    <a:pt x="178" y="243"/>
                    <a:pt x="184" y="249"/>
                    <a:pt x="191" y="249"/>
                  </a:cubicBezTo>
                  <a:cubicBezTo>
                    <a:pt x="199" y="249"/>
                    <a:pt x="205" y="243"/>
                    <a:pt x="205" y="235"/>
                  </a:cubicBezTo>
                  <a:close/>
                  <a:moveTo>
                    <a:pt x="203" y="98"/>
                  </a:moveTo>
                  <a:cubicBezTo>
                    <a:pt x="203" y="91"/>
                    <a:pt x="197" y="85"/>
                    <a:pt x="190" y="85"/>
                  </a:cubicBezTo>
                  <a:cubicBezTo>
                    <a:pt x="182" y="85"/>
                    <a:pt x="176" y="91"/>
                    <a:pt x="176" y="98"/>
                  </a:cubicBezTo>
                  <a:cubicBezTo>
                    <a:pt x="176" y="106"/>
                    <a:pt x="182" y="112"/>
                    <a:pt x="190" y="112"/>
                  </a:cubicBezTo>
                  <a:cubicBezTo>
                    <a:pt x="197" y="112"/>
                    <a:pt x="203" y="106"/>
                    <a:pt x="203" y="98"/>
                  </a:cubicBezTo>
                  <a:close/>
                  <a:moveTo>
                    <a:pt x="109" y="142"/>
                  </a:moveTo>
                  <a:cubicBezTo>
                    <a:pt x="109" y="134"/>
                    <a:pt x="103" y="128"/>
                    <a:pt x="95" y="128"/>
                  </a:cubicBezTo>
                  <a:cubicBezTo>
                    <a:pt x="88" y="128"/>
                    <a:pt x="82" y="134"/>
                    <a:pt x="82" y="142"/>
                  </a:cubicBezTo>
                  <a:cubicBezTo>
                    <a:pt x="82" y="149"/>
                    <a:pt x="88" y="156"/>
                    <a:pt x="95" y="155"/>
                  </a:cubicBezTo>
                  <a:cubicBezTo>
                    <a:pt x="103" y="155"/>
                    <a:pt x="109" y="149"/>
                    <a:pt x="109" y="142"/>
                  </a:cubicBezTo>
                  <a:close/>
                  <a:moveTo>
                    <a:pt x="314" y="224"/>
                  </a:moveTo>
                  <a:cubicBezTo>
                    <a:pt x="314" y="216"/>
                    <a:pt x="308" y="210"/>
                    <a:pt x="301" y="210"/>
                  </a:cubicBezTo>
                  <a:cubicBezTo>
                    <a:pt x="293" y="210"/>
                    <a:pt x="287" y="217"/>
                    <a:pt x="287" y="224"/>
                  </a:cubicBezTo>
                  <a:cubicBezTo>
                    <a:pt x="287" y="231"/>
                    <a:pt x="293" y="238"/>
                    <a:pt x="301" y="238"/>
                  </a:cubicBezTo>
                  <a:cubicBezTo>
                    <a:pt x="308" y="238"/>
                    <a:pt x="314" y="232"/>
                    <a:pt x="314" y="2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200">
                <a:solidFill>
                  <a:srgbClr val="58595B"/>
                </a:solidFill>
                <a:latin typeface="Calibri"/>
                <a:cs typeface="+mn-cs"/>
              </a:endParaRPr>
            </a:p>
          </p:txBody>
        </p:sp>
        <p:grpSp>
          <p:nvGrpSpPr>
            <p:cNvPr id="254" name="Group 374"/>
            <p:cNvGrpSpPr/>
            <p:nvPr/>
          </p:nvGrpSpPr>
          <p:grpSpPr bwMode="gray">
            <a:xfrm>
              <a:off x="4951170" y="4705002"/>
              <a:ext cx="552847" cy="442274"/>
              <a:chOff x="1504523" y="404217"/>
              <a:chExt cx="639110" cy="511282"/>
            </a:xfrm>
          </p:grpSpPr>
          <p:sp>
            <p:nvSpPr>
              <p:cNvPr id="268" name="Freeform 819"/>
              <p:cNvSpPr>
                <a:spLocks noEditPoints="1"/>
              </p:cNvSpPr>
              <p:nvPr/>
            </p:nvSpPr>
            <p:spPr bwMode="gray">
              <a:xfrm>
                <a:off x="1504523" y="404217"/>
                <a:ext cx="639110" cy="511282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55" y="36"/>
                  </a:cxn>
                  <a:cxn ang="0">
                    <a:pos x="404" y="73"/>
                  </a:cxn>
                  <a:cxn ang="0">
                    <a:pos x="0" y="323"/>
                  </a:cxn>
                  <a:cxn ang="0">
                    <a:pos x="142" y="152"/>
                  </a:cxn>
                  <a:cxn ang="0">
                    <a:pos x="217" y="131"/>
                  </a:cxn>
                  <a:cxn ang="0">
                    <a:pos x="278" y="200"/>
                  </a:cxn>
                  <a:cxn ang="0">
                    <a:pos x="278" y="191"/>
                  </a:cxn>
                  <a:cxn ang="0">
                    <a:pos x="224" y="126"/>
                  </a:cxn>
                  <a:cxn ang="0">
                    <a:pos x="134" y="161"/>
                  </a:cxn>
                  <a:cxn ang="0">
                    <a:pos x="220" y="257"/>
                  </a:cxn>
                  <a:cxn ang="0">
                    <a:pos x="263" y="280"/>
                  </a:cxn>
                  <a:cxn ang="0">
                    <a:pos x="223" y="249"/>
                  </a:cxn>
                  <a:cxn ang="0">
                    <a:pos x="142" y="156"/>
                  </a:cxn>
                  <a:cxn ang="0">
                    <a:pos x="168" y="155"/>
                  </a:cxn>
                  <a:cxn ang="0">
                    <a:pos x="248" y="207"/>
                  </a:cxn>
                  <a:cxn ang="0">
                    <a:pos x="286" y="220"/>
                  </a:cxn>
                  <a:cxn ang="0">
                    <a:pos x="208" y="142"/>
                  </a:cxn>
                  <a:cxn ang="0">
                    <a:pos x="161" y="186"/>
                  </a:cxn>
                  <a:cxn ang="0">
                    <a:pos x="251" y="252"/>
                  </a:cxn>
                  <a:cxn ang="0">
                    <a:pos x="277" y="265"/>
                  </a:cxn>
                  <a:cxn ang="0">
                    <a:pos x="222" y="231"/>
                  </a:cxn>
                  <a:cxn ang="0">
                    <a:pos x="179" y="91"/>
                  </a:cxn>
                  <a:cxn ang="0">
                    <a:pos x="119" y="129"/>
                  </a:cxn>
                  <a:cxn ang="0">
                    <a:pos x="142" y="113"/>
                  </a:cxn>
                  <a:cxn ang="0">
                    <a:pos x="265" y="171"/>
                  </a:cxn>
                  <a:cxn ang="0">
                    <a:pos x="270" y="159"/>
                  </a:cxn>
                  <a:cxn ang="0">
                    <a:pos x="194" y="163"/>
                  </a:cxn>
                  <a:cxn ang="0">
                    <a:pos x="225" y="220"/>
                  </a:cxn>
                  <a:cxn ang="0">
                    <a:pos x="281" y="248"/>
                  </a:cxn>
                  <a:cxn ang="0">
                    <a:pos x="282" y="240"/>
                  </a:cxn>
                  <a:cxn ang="0">
                    <a:pos x="200" y="166"/>
                  </a:cxn>
                  <a:cxn ang="0">
                    <a:pos x="220" y="273"/>
                  </a:cxn>
                  <a:cxn ang="0">
                    <a:pos x="216" y="264"/>
                  </a:cxn>
                  <a:cxn ang="0">
                    <a:pos x="132" y="216"/>
                  </a:cxn>
                  <a:cxn ang="0">
                    <a:pos x="216" y="273"/>
                  </a:cxn>
                  <a:cxn ang="0">
                    <a:pos x="135" y="88"/>
                  </a:cxn>
                  <a:cxn ang="0">
                    <a:pos x="177" y="81"/>
                  </a:cxn>
                  <a:cxn ang="0">
                    <a:pos x="216" y="79"/>
                  </a:cxn>
                  <a:cxn ang="0">
                    <a:pos x="247" y="286"/>
                  </a:cxn>
                  <a:cxn ang="0">
                    <a:pos x="195" y="280"/>
                  </a:cxn>
                  <a:cxn ang="0">
                    <a:pos x="167" y="277"/>
                  </a:cxn>
                  <a:cxn ang="0">
                    <a:pos x="124" y="157"/>
                  </a:cxn>
                  <a:cxn ang="0">
                    <a:pos x="116" y="151"/>
                  </a:cxn>
                  <a:cxn ang="0">
                    <a:pos x="128" y="204"/>
                  </a:cxn>
                </a:cxnLst>
                <a:rect b="b" l="0" r="r" t="0"/>
                <a:pathLst>
                  <a:path h="323" w="404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45" y="0"/>
                      <a:pt x="88" y="0"/>
                      <a:pt x="130" y="0"/>
                    </a:cubicBezTo>
                    <a:cubicBezTo>
                      <a:pt x="132" y="0"/>
                      <a:pt x="133" y="0"/>
                      <a:pt x="134" y="2"/>
                    </a:cubicBezTo>
                    <a:cubicBezTo>
                      <a:pt x="140" y="13"/>
                      <a:pt x="146" y="23"/>
                      <a:pt x="152" y="34"/>
                    </a:cubicBezTo>
                    <a:cubicBezTo>
                      <a:pt x="153" y="35"/>
                      <a:pt x="154" y="36"/>
                      <a:pt x="155" y="36"/>
                    </a:cubicBezTo>
                    <a:cubicBezTo>
                      <a:pt x="158" y="36"/>
                      <a:pt x="162" y="36"/>
                      <a:pt x="165" y="36"/>
                    </a:cubicBezTo>
                    <a:cubicBezTo>
                      <a:pt x="232" y="36"/>
                      <a:pt x="299" y="36"/>
                      <a:pt x="367" y="36"/>
                    </a:cubicBezTo>
                    <a:cubicBezTo>
                      <a:pt x="387" y="36"/>
                      <a:pt x="404" y="52"/>
                      <a:pt x="404" y="73"/>
                    </a:cubicBezTo>
                    <a:cubicBezTo>
                      <a:pt x="404" y="155"/>
                      <a:pt x="404" y="238"/>
                      <a:pt x="404" y="320"/>
                    </a:cubicBezTo>
                    <a:cubicBezTo>
                      <a:pt x="404" y="321"/>
                      <a:pt x="404" y="322"/>
                      <a:pt x="404" y="323"/>
                    </a:cubicBezTo>
                    <a:cubicBezTo>
                      <a:pt x="269" y="323"/>
                      <a:pt x="135" y="323"/>
                      <a:pt x="0" y="323"/>
                    </a:cubicBezTo>
                    <a:cubicBezTo>
                      <a:pt x="0" y="216"/>
                      <a:pt x="0" y="108"/>
                      <a:pt x="0" y="0"/>
                    </a:cubicBezTo>
                    <a:close/>
                    <a:moveTo>
                      <a:pt x="142" y="156"/>
                    </a:moveTo>
                    <a:cubicBezTo>
                      <a:pt x="142" y="154"/>
                      <a:pt x="142" y="153"/>
                      <a:pt x="142" y="152"/>
                    </a:cubicBezTo>
                    <a:cubicBezTo>
                      <a:pt x="143" y="141"/>
                      <a:pt x="147" y="132"/>
                      <a:pt x="157" y="126"/>
                    </a:cubicBezTo>
                    <a:cubicBezTo>
                      <a:pt x="164" y="122"/>
                      <a:pt x="172" y="120"/>
                      <a:pt x="181" y="119"/>
                    </a:cubicBezTo>
                    <a:cubicBezTo>
                      <a:pt x="194" y="118"/>
                      <a:pt x="206" y="123"/>
                      <a:pt x="217" y="131"/>
                    </a:cubicBezTo>
                    <a:cubicBezTo>
                      <a:pt x="230" y="142"/>
                      <a:pt x="240" y="157"/>
                      <a:pt x="246" y="173"/>
                    </a:cubicBezTo>
                    <a:cubicBezTo>
                      <a:pt x="249" y="181"/>
                      <a:pt x="254" y="188"/>
                      <a:pt x="261" y="193"/>
                    </a:cubicBezTo>
                    <a:cubicBezTo>
                      <a:pt x="266" y="197"/>
                      <a:pt x="272" y="199"/>
                      <a:pt x="278" y="200"/>
                    </a:cubicBezTo>
                    <a:cubicBezTo>
                      <a:pt x="281" y="201"/>
                      <a:pt x="283" y="199"/>
                      <a:pt x="284" y="197"/>
                    </a:cubicBezTo>
                    <a:cubicBezTo>
                      <a:pt x="284" y="194"/>
                      <a:pt x="282" y="192"/>
                      <a:pt x="280" y="192"/>
                    </a:cubicBezTo>
                    <a:cubicBezTo>
                      <a:pt x="279" y="192"/>
                      <a:pt x="279" y="192"/>
                      <a:pt x="278" y="191"/>
                    </a:cubicBezTo>
                    <a:cubicBezTo>
                      <a:pt x="272" y="190"/>
                      <a:pt x="267" y="188"/>
                      <a:pt x="263" y="183"/>
                    </a:cubicBezTo>
                    <a:cubicBezTo>
                      <a:pt x="258" y="179"/>
                      <a:pt x="256" y="173"/>
                      <a:pt x="253" y="168"/>
                    </a:cubicBezTo>
                    <a:cubicBezTo>
                      <a:pt x="247" y="152"/>
                      <a:pt x="237" y="138"/>
                      <a:pt x="224" y="126"/>
                    </a:cubicBezTo>
                    <a:cubicBezTo>
                      <a:pt x="208" y="113"/>
                      <a:pt x="190" y="107"/>
                      <a:pt x="169" y="112"/>
                    </a:cubicBezTo>
                    <a:cubicBezTo>
                      <a:pt x="159" y="115"/>
                      <a:pt x="150" y="119"/>
                      <a:pt x="143" y="126"/>
                    </a:cubicBezTo>
                    <a:cubicBezTo>
                      <a:pt x="135" y="136"/>
                      <a:pt x="133" y="148"/>
                      <a:pt x="134" y="161"/>
                    </a:cubicBezTo>
                    <a:cubicBezTo>
                      <a:pt x="134" y="172"/>
                      <a:pt x="138" y="183"/>
                      <a:pt x="141" y="194"/>
                    </a:cubicBezTo>
                    <a:cubicBezTo>
                      <a:pt x="146" y="208"/>
                      <a:pt x="153" y="220"/>
                      <a:pt x="163" y="231"/>
                    </a:cubicBezTo>
                    <a:cubicBezTo>
                      <a:pt x="179" y="246"/>
                      <a:pt x="199" y="254"/>
                      <a:pt x="220" y="257"/>
                    </a:cubicBezTo>
                    <a:cubicBezTo>
                      <a:pt x="229" y="258"/>
                      <a:pt x="237" y="261"/>
                      <a:pt x="244" y="267"/>
                    </a:cubicBezTo>
                    <a:cubicBezTo>
                      <a:pt x="248" y="271"/>
                      <a:pt x="252" y="275"/>
                      <a:pt x="256" y="279"/>
                    </a:cubicBezTo>
                    <a:cubicBezTo>
                      <a:pt x="259" y="282"/>
                      <a:pt x="261" y="282"/>
                      <a:pt x="263" y="280"/>
                    </a:cubicBezTo>
                    <a:cubicBezTo>
                      <a:pt x="265" y="279"/>
                      <a:pt x="265" y="276"/>
                      <a:pt x="262" y="273"/>
                    </a:cubicBezTo>
                    <a:cubicBezTo>
                      <a:pt x="257" y="268"/>
                      <a:pt x="251" y="263"/>
                      <a:pt x="245" y="258"/>
                    </a:cubicBezTo>
                    <a:cubicBezTo>
                      <a:pt x="239" y="253"/>
                      <a:pt x="232" y="250"/>
                      <a:pt x="223" y="249"/>
                    </a:cubicBezTo>
                    <a:cubicBezTo>
                      <a:pt x="218" y="248"/>
                      <a:pt x="214" y="247"/>
                      <a:pt x="209" y="246"/>
                    </a:cubicBezTo>
                    <a:cubicBezTo>
                      <a:pt x="181" y="238"/>
                      <a:pt x="160" y="222"/>
                      <a:pt x="150" y="193"/>
                    </a:cubicBezTo>
                    <a:cubicBezTo>
                      <a:pt x="146" y="181"/>
                      <a:pt x="142" y="169"/>
                      <a:pt x="142" y="156"/>
                    </a:cubicBezTo>
                    <a:close/>
                    <a:moveTo>
                      <a:pt x="166" y="165"/>
                    </a:moveTo>
                    <a:cubicBezTo>
                      <a:pt x="166" y="165"/>
                      <a:pt x="166" y="165"/>
                      <a:pt x="166" y="165"/>
                    </a:cubicBezTo>
                    <a:cubicBezTo>
                      <a:pt x="167" y="162"/>
                      <a:pt x="167" y="158"/>
                      <a:pt x="168" y="155"/>
                    </a:cubicBezTo>
                    <a:cubicBezTo>
                      <a:pt x="175" y="139"/>
                      <a:pt x="191" y="136"/>
                      <a:pt x="203" y="149"/>
                    </a:cubicBezTo>
                    <a:cubicBezTo>
                      <a:pt x="207" y="153"/>
                      <a:pt x="211" y="159"/>
                      <a:pt x="214" y="164"/>
                    </a:cubicBezTo>
                    <a:cubicBezTo>
                      <a:pt x="223" y="181"/>
                      <a:pt x="234" y="195"/>
                      <a:pt x="248" y="207"/>
                    </a:cubicBezTo>
                    <a:cubicBezTo>
                      <a:pt x="259" y="216"/>
                      <a:pt x="270" y="224"/>
                      <a:pt x="284" y="228"/>
                    </a:cubicBezTo>
                    <a:cubicBezTo>
                      <a:pt x="287" y="229"/>
                      <a:pt x="289" y="227"/>
                      <a:pt x="290" y="225"/>
                    </a:cubicBezTo>
                    <a:cubicBezTo>
                      <a:pt x="290" y="222"/>
                      <a:pt x="289" y="221"/>
                      <a:pt x="286" y="220"/>
                    </a:cubicBezTo>
                    <a:cubicBezTo>
                      <a:pt x="280" y="217"/>
                      <a:pt x="274" y="215"/>
                      <a:pt x="268" y="211"/>
                    </a:cubicBezTo>
                    <a:cubicBezTo>
                      <a:pt x="248" y="199"/>
                      <a:pt x="233" y="181"/>
                      <a:pt x="222" y="160"/>
                    </a:cubicBezTo>
                    <a:cubicBezTo>
                      <a:pt x="218" y="154"/>
                      <a:pt x="214" y="147"/>
                      <a:pt x="208" y="142"/>
                    </a:cubicBezTo>
                    <a:cubicBezTo>
                      <a:pt x="203" y="137"/>
                      <a:pt x="197" y="133"/>
                      <a:pt x="190" y="133"/>
                    </a:cubicBezTo>
                    <a:cubicBezTo>
                      <a:pt x="174" y="131"/>
                      <a:pt x="160" y="146"/>
                      <a:pt x="158" y="160"/>
                    </a:cubicBezTo>
                    <a:cubicBezTo>
                      <a:pt x="157" y="169"/>
                      <a:pt x="158" y="178"/>
                      <a:pt x="161" y="186"/>
                    </a:cubicBezTo>
                    <a:cubicBezTo>
                      <a:pt x="171" y="216"/>
                      <a:pt x="191" y="234"/>
                      <a:pt x="222" y="239"/>
                    </a:cubicBezTo>
                    <a:cubicBezTo>
                      <a:pt x="230" y="240"/>
                      <a:pt x="237" y="242"/>
                      <a:pt x="244" y="247"/>
                    </a:cubicBezTo>
                    <a:cubicBezTo>
                      <a:pt x="246" y="249"/>
                      <a:pt x="249" y="250"/>
                      <a:pt x="251" y="252"/>
                    </a:cubicBezTo>
                    <a:cubicBezTo>
                      <a:pt x="257" y="257"/>
                      <a:pt x="263" y="262"/>
                      <a:pt x="270" y="267"/>
                    </a:cubicBezTo>
                    <a:cubicBezTo>
                      <a:pt x="271" y="268"/>
                      <a:pt x="273" y="269"/>
                      <a:pt x="274" y="268"/>
                    </a:cubicBezTo>
                    <a:cubicBezTo>
                      <a:pt x="275" y="268"/>
                      <a:pt x="277" y="266"/>
                      <a:pt x="277" y="265"/>
                    </a:cubicBezTo>
                    <a:cubicBezTo>
                      <a:pt x="277" y="264"/>
                      <a:pt x="276" y="262"/>
                      <a:pt x="275" y="261"/>
                    </a:cubicBezTo>
                    <a:cubicBezTo>
                      <a:pt x="269" y="256"/>
                      <a:pt x="263" y="250"/>
                      <a:pt x="257" y="246"/>
                    </a:cubicBezTo>
                    <a:cubicBezTo>
                      <a:pt x="246" y="238"/>
                      <a:pt x="236" y="231"/>
                      <a:pt x="222" y="231"/>
                    </a:cubicBezTo>
                    <a:cubicBezTo>
                      <a:pt x="186" y="225"/>
                      <a:pt x="167" y="194"/>
                      <a:pt x="166" y="165"/>
                    </a:cubicBezTo>
                    <a:close/>
                    <a:moveTo>
                      <a:pt x="183" y="91"/>
                    </a:moveTo>
                    <a:cubicBezTo>
                      <a:pt x="182" y="91"/>
                      <a:pt x="180" y="91"/>
                      <a:pt x="179" y="91"/>
                    </a:cubicBezTo>
                    <a:cubicBezTo>
                      <a:pt x="165" y="92"/>
                      <a:pt x="152" y="96"/>
                      <a:pt x="140" y="104"/>
                    </a:cubicBezTo>
                    <a:cubicBezTo>
                      <a:pt x="132" y="110"/>
                      <a:pt x="125" y="117"/>
                      <a:pt x="120" y="125"/>
                    </a:cubicBezTo>
                    <a:cubicBezTo>
                      <a:pt x="120" y="127"/>
                      <a:pt x="119" y="128"/>
                      <a:pt x="119" y="129"/>
                    </a:cubicBezTo>
                    <a:cubicBezTo>
                      <a:pt x="119" y="131"/>
                      <a:pt x="120" y="133"/>
                      <a:pt x="122" y="133"/>
                    </a:cubicBezTo>
                    <a:cubicBezTo>
                      <a:pt x="124" y="134"/>
                      <a:pt x="126" y="133"/>
                      <a:pt x="127" y="131"/>
                    </a:cubicBezTo>
                    <a:cubicBezTo>
                      <a:pt x="131" y="124"/>
                      <a:pt x="136" y="118"/>
                      <a:pt x="142" y="113"/>
                    </a:cubicBezTo>
                    <a:cubicBezTo>
                      <a:pt x="161" y="98"/>
                      <a:pt x="183" y="97"/>
                      <a:pt x="205" y="103"/>
                    </a:cubicBezTo>
                    <a:cubicBezTo>
                      <a:pt x="217" y="107"/>
                      <a:pt x="226" y="114"/>
                      <a:pt x="235" y="122"/>
                    </a:cubicBezTo>
                    <a:cubicBezTo>
                      <a:pt x="249" y="136"/>
                      <a:pt x="261" y="151"/>
                      <a:pt x="265" y="171"/>
                    </a:cubicBezTo>
                    <a:cubicBezTo>
                      <a:pt x="265" y="174"/>
                      <a:pt x="267" y="175"/>
                      <a:pt x="270" y="175"/>
                    </a:cubicBezTo>
                    <a:cubicBezTo>
                      <a:pt x="272" y="174"/>
                      <a:pt x="274" y="172"/>
                      <a:pt x="273" y="169"/>
                    </a:cubicBezTo>
                    <a:cubicBezTo>
                      <a:pt x="272" y="166"/>
                      <a:pt x="271" y="162"/>
                      <a:pt x="270" y="159"/>
                    </a:cubicBezTo>
                    <a:cubicBezTo>
                      <a:pt x="262" y="136"/>
                      <a:pt x="247" y="119"/>
                      <a:pt x="228" y="106"/>
                    </a:cubicBezTo>
                    <a:cubicBezTo>
                      <a:pt x="215" y="96"/>
                      <a:pt x="200" y="91"/>
                      <a:pt x="183" y="91"/>
                    </a:cubicBezTo>
                    <a:close/>
                    <a:moveTo>
                      <a:pt x="194" y="163"/>
                    </a:moveTo>
                    <a:cubicBezTo>
                      <a:pt x="188" y="163"/>
                      <a:pt x="182" y="168"/>
                      <a:pt x="182" y="174"/>
                    </a:cubicBezTo>
                    <a:cubicBezTo>
                      <a:pt x="181" y="177"/>
                      <a:pt x="181" y="180"/>
                      <a:pt x="182" y="183"/>
                    </a:cubicBezTo>
                    <a:cubicBezTo>
                      <a:pt x="190" y="203"/>
                      <a:pt x="204" y="216"/>
                      <a:pt x="225" y="220"/>
                    </a:cubicBezTo>
                    <a:cubicBezTo>
                      <a:pt x="232" y="220"/>
                      <a:pt x="238" y="223"/>
                      <a:pt x="243" y="228"/>
                    </a:cubicBezTo>
                    <a:cubicBezTo>
                      <a:pt x="243" y="228"/>
                      <a:pt x="244" y="229"/>
                      <a:pt x="245" y="230"/>
                    </a:cubicBezTo>
                    <a:cubicBezTo>
                      <a:pt x="256" y="238"/>
                      <a:pt x="268" y="244"/>
                      <a:pt x="281" y="248"/>
                    </a:cubicBezTo>
                    <a:cubicBezTo>
                      <a:pt x="283" y="249"/>
                      <a:pt x="286" y="248"/>
                      <a:pt x="286" y="246"/>
                    </a:cubicBezTo>
                    <a:cubicBezTo>
                      <a:pt x="287" y="244"/>
                      <a:pt x="286" y="242"/>
                      <a:pt x="284" y="240"/>
                    </a:cubicBezTo>
                    <a:cubicBezTo>
                      <a:pt x="283" y="240"/>
                      <a:pt x="283" y="240"/>
                      <a:pt x="282" y="240"/>
                    </a:cubicBezTo>
                    <a:cubicBezTo>
                      <a:pt x="268" y="235"/>
                      <a:pt x="254" y="227"/>
                      <a:pt x="242" y="217"/>
                    </a:cubicBezTo>
                    <a:cubicBezTo>
                      <a:pt x="228" y="204"/>
                      <a:pt x="216" y="190"/>
                      <a:pt x="206" y="174"/>
                    </a:cubicBezTo>
                    <a:cubicBezTo>
                      <a:pt x="204" y="172"/>
                      <a:pt x="202" y="169"/>
                      <a:pt x="200" y="166"/>
                    </a:cubicBezTo>
                    <a:cubicBezTo>
                      <a:pt x="198" y="165"/>
                      <a:pt x="196" y="164"/>
                      <a:pt x="194" y="163"/>
                    </a:cubicBezTo>
                    <a:close/>
                    <a:moveTo>
                      <a:pt x="216" y="273"/>
                    </a:moveTo>
                    <a:cubicBezTo>
                      <a:pt x="217" y="273"/>
                      <a:pt x="219" y="273"/>
                      <a:pt x="220" y="273"/>
                    </a:cubicBezTo>
                    <a:cubicBezTo>
                      <a:pt x="222" y="273"/>
                      <a:pt x="224" y="271"/>
                      <a:pt x="224" y="269"/>
                    </a:cubicBezTo>
                    <a:cubicBezTo>
                      <a:pt x="224" y="266"/>
                      <a:pt x="222" y="265"/>
                      <a:pt x="220" y="264"/>
                    </a:cubicBezTo>
                    <a:cubicBezTo>
                      <a:pt x="218" y="264"/>
                      <a:pt x="217" y="264"/>
                      <a:pt x="216" y="264"/>
                    </a:cubicBezTo>
                    <a:cubicBezTo>
                      <a:pt x="201" y="263"/>
                      <a:pt x="186" y="260"/>
                      <a:pt x="173" y="252"/>
                    </a:cubicBezTo>
                    <a:cubicBezTo>
                      <a:pt x="158" y="244"/>
                      <a:pt x="146" y="233"/>
                      <a:pt x="138" y="218"/>
                    </a:cubicBezTo>
                    <a:cubicBezTo>
                      <a:pt x="137" y="216"/>
                      <a:pt x="135" y="215"/>
                      <a:pt x="132" y="216"/>
                    </a:cubicBezTo>
                    <a:cubicBezTo>
                      <a:pt x="130" y="217"/>
                      <a:pt x="129" y="220"/>
                      <a:pt x="131" y="222"/>
                    </a:cubicBezTo>
                    <a:cubicBezTo>
                      <a:pt x="132" y="224"/>
                      <a:pt x="132" y="225"/>
                      <a:pt x="133" y="226"/>
                    </a:cubicBezTo>
                    <a:cubicBezTo>
                      <a:pt x="153" y="256"/>
                      <a:pt x="181" y="271"/>
                      <a:pt x="216" y="273"/>
                    </a:cubicBezTo>
                    <a:close/>
                    <a:moveTo>
                      <a:pt x="179" y="72"/>
                    </a:moveTo>
                    <a:cubicBezTo>
                      <a:pt x="177" y="73"/>
                      <a:pt x="173" y="73"/>
                      <a:pt x="169" y="73"/>
                    </a:cubicBezTo>
                    <a:cubicBezTo>
                      <a:pt x="156" y="75"/>
                      <a:pt x="145" y="80"/>
                      <a:pt x="135" y="88"/>
                    </a:cubicBezTo>
                    <a:cubicBezTo>
                      <a:pt x="132" y="90"/>
                      <a:pt x="132" y="92"/>
                      <a:pt x="133" y="94"/>
                    </a:cubicBezTo>
                    <a:cubicBezTo>
                      <a:pt x="135" y="96"/>
                      <a:pt x="137" y="96"/>
                      <a:pt x="140" y="94"/>
                    </a:cubicBezTo>
                    <a:cubicBezTo>
                      <a:pt x="151" y="86"/>
                      <a:pt x="163" y="82"/>
                      <a:pt x="177" y="81"/>
                    </a:cubicBezTo>
                    <a:cubicBezTo>
                      <a:pt x="189" y="80"/>
                      <a:pt x="201" y="83"/>
                      <a:pt x="212" y="87"/>
                    </a:cubicBezTo>
                    <a:cubicBezTo>
                      <a:pt x="216" y="88"/>
                      <a:pt x="218" y="88"/>
                      <a:pt x="219" y="85"/>
                    </a:cubicBezTo>
                    <a:cubicBezTo>
                      <a:pt x="220" y="83"/>
                      <a:pt x="218" y="80"/>
                      <a:pt x="216" y="79"/>
                    </a:cubicBezTo>
                    <a:cubicBezTo>
                      <a:pt x="204" y="75"/>
                      <a:pt x="193" y="73"/>
                      <a:pt x="179" y="72"/>
                    </a:cubicBezTo>
                    <a:close/>
                    <a:moveTo>
                      <a:pt x="215" y="292"/>
                    </a:moveTo>
                    <a:cubicBezTo>
                      <a:pt x="227" y="292"/>
                      <a:pt x="237" y="290"/>
                      <a:pt x="247" y="286"/>
                    </a:cubicBezTo>
                    <a:cubicBezTo>
                      <a:pt x="249" y="285"/>
                      <a:pt x="251" y="283"/>
                      <a:pt x="250" y="281"/>
                    </a:cubicBezTo>
                    <a:cubicBezTo>
                      <a:pt x="249" y="278"/>
                      <a:pt x="247" y="277"/>
                      <a:pt x="244" y="278"/>
                    </a:cubicBezTo>
                    <a:cubicBezTo>
                      <a:pt x="228" y="284"/>
                      <a:pt x="211" y="285"/>
                      <a:pt x="195" y="280"/>
                    </a:cubicBezTo>
                    <a:cubicBezTo>
                      <a:pt x="188" y="278"/>
                      <a:pt x="180" y="275"/>
                      <a:pt x="173" y="272"/>
                    </a:cubicBezTo>
                    <a:cubicBezTo>
                      <a:pt x="171" y="271"/>
                      <a:pt x="169" y="271"/>
                      <a:pt x="168" y="273"/>
                    </a:cubicBezTo>
                    <a:cubicBezTo>
                      <a:pt x="167" y="274"/>
                      <a:pt x="167" y="276"/>
                      <a:pt x="167" y="277"/>
                    </a:cubicBezTo>
                    <a:cubicBezTo>
                      <a:pt x="168" y="278"/>
                      <a:pt x="169" y="279"/>
                      <a:pt x="170" y="280"/>
                    </a:cubicBezTo>
                    <a:cubicBezTo>
                      <a:pt x="185" y="288"/>
                      <a:pt x="200" y="292"/>
                      <a:pt x="215" y="292"/>
                    </a:cubicBezTo>
                    <a:close/>
                    <a:moveTo>
                      <a:pt x="124" y="157"/>
                    </a:moveTo>
                    <a:cubicBezTo>
                      <a:pt x="124" y="156"/>
                      <a:pt x="124" y="154"/>
                      <a:pt x="124" y="152"/>
                    </a:cubicBezTo>
                    <a:cubicBezTo>
                      <a:pt x="124" y="149"/>
                      <a:pt x="123" y="147"/>
                      <a:pt x="120" y="146"/>
                    </a:cubicBezTo>
                    <a:cubicBezTo>
                      <a:pt x="118" y="146"/>
                      <a:pt x="116" y="148"/>
                      <a:pt x="116" y="151"/>
                    </a:cubicBezTo>
                    <a:cubicBezTo>
                      <a:pt x="116" y="155"/>
                      <a:pt x="115" y="160"/>
                      <a:pt x="116" y="164"/>
                    </a:cubicBezTo>
                    <a:cubicBezTo>
                      <a:pt x="116" y="176"/>
                      <a:pt x="118" y="189"/>
                      <a:pt x="122" y="201"/>
                    </a:cubicBezTo>
                    <a:cubicBezTo>
                      <a:pt x="123" y="204"/>
                      <a:pt x="125" y="205"/>
                      <a:pt x="128" y="204"/>
                    </a:cubicBezTo>
                    <a:cubicBezTo>
                      <a:pt x="130" y="203"/>
                      <a:pt x="131" y="201"/>
                      <a:pt x="130" y="198"/>
                    </a:cubicBezTo>
                    <a:cubicBezTo>
                      <a:pt x="126" y="185"/>
                      <a:pt x="124" y="172"/>
                      <a:pt x="124" y="1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9" name="Freeform 820"/>
              <p:cNvSpPr>
                <a:spLocks/>
              </p:cNvSpPr>
              <p:nvPr/>
            </p:nvSpPr>
            <p:spPr bwMode="gray">
              <a:xfrm>
                <a:off x="1717561" y="574643"/>
                <a:ext cx="236706" cy="274576"/>
              </a:xfrm>
              <a:custGeom>
                <a:avLst/>
                <a:gdLst/>
                <a:ahLst/>
                <a:cxnLst>
                  <a:cxn ang="0">
                    <a:pos x="9" y="49"/>
                  </a:cxn>
                  <a:cxn ang="0">
                    <a:pos x="17" y="86"/>
                  </a:cxn>
                  <a:cxn ang="0">
                    <a:pos x="76" y="139"/>
                  </a:cxn>
                  <a:cxn ang="0">
                    <a:pos x="90" y="142"/>
                  </a:cxn>
                  <a:cxn ang="0">
                    <a:pos x="112" y="151"/>
                  </a:cxn>
                  <a:cxn ang="0">
                    <a:pos x="129" y="166"/>
                  </a:cxn>
                  <a:cxn ang="0">
                    <a:pos x="130" y="173"/>
                  </a:cxn>
                  <a:cxn ang="0">
                    <a:pos x="123" y="172"/>
                  </a:cxn>
                  <a:cxn ang="0">
                    <a:pos x="111" y="160"/>
                  </a:cxn>
                  <a:cxn ang="0">
                    <a:pos x="87" y="150"/>
                  </a:cxn>
                  <a:cxn ang="0">
                    <a:pos x="30" y="124"/>
                  </a:cxn>
                  <a:cxn ang="0">
                    <a:pos x="8" y="87"/>
                  </a:cxn>
                  <a:cxn ang="0">
                    <a:pos x="1" y="54"/>
                  </a:cxn>
                  <a:cxn ang="0">
                    <a:pos x="10" y="19"/>
                  </a:cxn>
                  <a:cxn ang="0">
                    <a:pos x="36" y="5"/>
                  </a:cxn>
                  <a:cxn ang="0">
                    <a:pos x="91" y="19"/>
                  </a:cxn>
                  <a:cxn ang="0">
                    <a:pos x="120" y="61"/>
                  </a:cxn>
                  <a:cxn ang="0">
                    <a:pos x="130" y="76"/>
                  </a:cxn>
                  <a:cxn ang="0">
                    <a:pos x="145" y="84"/>
                  </a:cxn>
                  <a:cxn ang="0">
                    <a:pos x="147" y="85"/>
                  </a:cxn>
                  <a:cxn ang="0">
                    <a:pos x="151" y="90"/>
                  </a:cxn>
                  <a:cxn ang="0">
                    <a:pos x="145" y="93"/>
                  </a:cxn>
                  <a:cxn ang="0">
                    <a:pos x="128" y="86"/>
                  </a:cxn>
                  <a:cxn ang="0">
                    <a:pos x="113" y="66"/>
                  </a:cxn>
                  <a:cxn ang="0">
                    <a:pos x="84" y="24"/>
                  </a:cxn>
                  <a:cxn ang="0">
                    <a:pos x="48" y="12"/>
                  </a:cxn>
                  <a:cxn ang="0">
                    <a:pos x="24" y="19"/>
                  </a:cxn>
                  <a:cxn ang="0">
                    <a:pos x="9" y="45"/>
                  </a:cxn>
                  <a:cxn ang="0">
                    <a:pos x="9" y="49"/>
                  </a:cxn>
                </a:cxnLst>
                <a:rect b="b" l="0" r="r" t="0"/>
                <a:pathLst>
                  <a:path h="175" w="151">
                    <a:moveTo>
                      <a:pt x="9" y="49"/>
                    </a:moveTo>
                    <a:cubicBezTo>
                      <a:pt x="9" y="62"/>
                      <a:pt x="13" y="74"/>
                      <a:pt x="17" y="86"/>
                    </a:cubicBezTo>
                    <a:cubicBezTo>
                      <a:pt x="27" y="115"/>
                      <a:pt x="48" y="131"/>
                      <a:pt x="76" y="139"/>
                    </a:cubicBezTo>
                    <a:cubicBezTo>
                      <a:pt x="81" y="140"/>
                      <a:pt x="85" y="141"/>
                      <a:pt x="90" y="142"/>
                    </a:cubicBezTo>
                    <a:cubicBezTo>
                      <a:pt x="99" y="143"/>
                      <a:pt x="106" y="146"/>
                      <a:pt x="112" y="151"/>
                    </a:cubicBezTo>
                    <a:cubicBezTo>
                      <a:pt x="118" y="156"/>
                      <a:pt x="124" y="161"/>
                      <a:pt x="129" y="166"/>
                    </a:cubicBezTo>
                    <a:cubicBezTo>
                      <a:pt x="132" y="169"/>
                      <a:pt x="132" y="172"/>
                      <a:pt x="130" y="173"/>
                    </a:cubicBezTo>
                    <a:cubicBezTo>
                      <a:pt x="128" y="175"/>
                      <a:pt x="126" y="175"/>
                      <a:pt x="123" y="172"/>
                    </a:cubicBezTo>
                    <a:cubicBezTo>
                      <a:pt x="119" y="168"/>
                      <a:pt x="115" y="164"/>
                      <a:pt x="111" y="160"/>
                    </a:cubicBezTo>
                    <a:cubicBezTo>
                      <a:pt x="104" y="154"/>
                      <a:pt x="96" y="151"/>
                      <a:pt x="87" y="150"/>
                    </a:cubicBezTo>
                    <a:cubicBezTo>
                      <a:pt x="66" y="147"/>
                      <a:pt x="46" y="139"/>
                      <a:pt x="30" y="124"/>
                    </a:cubicBezTo>
                    <a:cubicBezTo>
                      <a:pt x="20" y="113"/>
                      <a:pt x="13" y="101"/>
                      <a:pt x="8" y="87"/>
                    </a:cubicBezTo>
                    <a:cubicBezTo>
                      <a:pt x="5" y="76"/>
                      <a:pt x="1" y="65"/>
                      <a:pt x="1" y="54"/>
                    </a:cubicBezTo>
                    <a:cubicBezTo>
                      <a:pt x="0" y="41"/>
                      <a:pt x="2" y="29"/>
                      <a:pt x="10" y="19"/>
                    </a:cubicBezTo>
                    <a:cubicBezTo>
                      <a:pt x="17" y="12"/>
                      <a:pt x="26" y="8"/>
                      <a:pt x="36" y="5"/>
                    </a:cubicBezTo>
                    <a:cubicBezTo>
                      <a:pt x="57" y="0"/>
                      <a:pt x="75" y="6"/>
                      <a:pt x="91" y="19"/>
                    </a:cubicBezTo>
                    <a:cubicBezTo>
                      <a:pt x="104" y="31"/>
                      <a:pt x="114" y="45"/>
                      <a:pt x="120" y="61"/>
                    </a:cubicBezTo>
                    <a:cubicBezTo>
                      <a:pt x="123" y="66"/>
                      <a:pt x="125" y="72"/>
                      <a:pt x="130" y="76"/>
                    </a:cubicBezTo>
                    <a:cubicBezTo>
                      <a:pt x="134" y="81"/>
                      <a:pt x="139" y="83"/>
                      <a:pt x="145" y="84"/>
                    </a:cubicBezTo>
                    <a:cubicBezTo>
                      <a:pt x="146" y="85"/>
                      <a:pt x="146" y="85"/>
                      <a:pt x="147" y="85"/>
                    </a:cubicBezTo>
                    <a:cubicBezTo>
                      <a:pt x="149" y="85"/>
                      <a:pt x="151" y="87"/>
                      <a:pt x="151" y="90"/>
                    </a:cubicBezTo>
                    <a:cubicBezTo>
                      <a:pt x="150" y="92"/>
                      <a:pt x="148" y="94"/>
                      <a:pt x="145" y="93"/>
                    </a:cubicBezTo>
                    <a:cubicBezTo>
                      <a:pt x="139" y="92"/>
                      <a:pt x="133" y="90"/>
                      <a:pt x="128" y="86"/>
                    </a:cubicBezTo>
                    <a:cubicBezTo>
                      <a:pt x="121" y="81"/>
                      <a:pt x="116" y="74"/>
                      <a:pt x="113" y="66"/>
                    </a:cubicBezTo>
                    <a:cubicBezTo>
                      <a:pt x="107" y="50"/>
                      <a:pt x="97" y="35"/>
                      <a:pt x="84" y="24"/>
                    </a:cubicBezTo>
                    <a:cubicBezTo>
                      <a:pt x="73" y="16"/>
                      <a:pt x="61" y="11"/>
                      <a:pt x="48" y="12"/>
                    </a:cubicBezTo>
                    <a:cubicBezTo>
                      <a:pt x="39" y="13"/>
                      <a:pt x="31" y="15"/>
                      <a:pt x="24" y="19"/>
                    </a:cubicBezTo>
                    <a:cubicBezTo>
                      <a:pt x="14" y="25"/>
                      <a:pt x="10" y="34"/>
                      <a:pt x="9" y="45"/>
                    </a:cubicBezTo>
                    <a:cubicBezTo>
                      <a:pt x="9" y="46"/>
                      <a:pt x="9" y="47"/>
                      <a:pt x="9" y="4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0" name="Freeform 821"/>
              <p:cNvSpPr>
                <a:spLocks/>
              </p:cNvSpPr>
              <p:nvPr/>
            </p:nvSpPr>
            <p:spPr bwMode="gray">
              <a:xfrm>
                <a:off x="1755434" y="612516"/>
                <a:ext cx="208302" cy="217767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65" y="100"/>
                  </a:cxn>
                  <a:cxn ang="0">
                    <a:pos x="100" y="115"/>
                  </a:cxn>
                  <a:cxn ang="0">
                    <a:pos x="118" y="130"/>
                  </a:cxn>
                  <a:cxn ang="0">
                    <a:pos x="120" y="134"/>
                  </a:cxn>
                  <a:cxn ang="0">
                    <a:pos x="117" y="137"/>
                  </a:cxn>
                  <a:cxn ang="0">
                    <a:pos x="113" y="136"/>
                  </a:cxn>
                  <a:cxn ang="0">
                    <a:pos x="94" y="121"/>
                  </a:cxn>
                  <a:cxn ang="0">
                    <a:pos x="87" y="116"/>
                  </a:cxn>
                  <a:cxn ang="0">
                    <a:pos x="65" y="108"/>
                  </a:cxn>
                  <a:cxn ang="0">
                    <a:pos x="4" y="55"/>
                  </a:cxn>
                  <a:cxn ang="0">
                    <a:pos x="1" y="29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5" y="29"/>
                  </a:cxn>
                  <a:cxn ang="0">
                    <a:pos x="111" y="80"/>
                  </a:cxn>
                  <a:cxn ang="0">
                    <a:pos x="129" y="89"/>
                  </a:cxn>
                  <a:cxn ang="0">
                    <a:pos x="133" y="94"/>
                  </a:cxn>
                  <a:cxn ang="0">
                    <a:pos x="127" y="97"/>
                  </a:cxn>
                  <a:cxn ang="0">
                    <a:pos x="91" y="76"/>
                  </a:cxn>
                  <a:cxn ang="0">
                    <a:pos x="57" y="33"/>
                  </a:cxn>
                  <a:cxn ang="0">
                    <a:pos x="46" y="18"/>
                  </a:cxn>
                  <a:cxn ang="0">
                    <a:pos x="11" y="24"/>
                  </a:cxn>
                  <a:cxn ang="0">
                    <a:pos x="9" y="34"/>
                  </a:cxn>
                  <a:cxn ang="0">
                    <a:pos x="9" y="34"/>
                  </a:cxn>
                </a:cxnLst>
                <a:rect b="b" l="0" r="r" t="0"/>
                <a:pathLst>
                  <a:path h="138" w="133">
                    <a:moveTo>
                      <a:pt x="9" y="34"/>
                    </a:moveTo>
                    <a:cubicBezTo>
                      <a:pt x="10" y="63"/>
                      <a:pt x="29" y="94"/>
                      <a:pt x="65" y="100"/>
                    </a:cubicBezTo>
                    <a:cubicBezTo>
                      <a:pt x="79" y="100"/>
                      <a:pt x="89" y="107"/>
                      <a:pt x="100" y="115"/>
                    </a:cubicBezTo>
                    <a:cubicBezTo>
                      <a:pt x="106" y="119"/>
                      <a:pt x="112" y="125"/>
                      <a:pt x="118" y="130"/>
                    </a:cubicBezTo>
                    <a:cubicBezTo>
                      <a:pt x="119" y="131"/>
                      <a:pt x="120" y="133"/>
                      <a:pt x="120" y="134"/>
                    </a:cubicBezTo>
                    <a:cubicBezTo>
                      <a:pt x="120" y="135"/>
                      <a:pt x="118" y="137"/>
                      <a:pt x="117" y="137"/>
                    </a:cubicBezTo>
                    <a:cubicBezTo>
                      <a:pt x="116" y="138"/>
                      <a:pt x="114" y="137"/>
                      <a:pt x="113" y="136"/>
                    </a:cubicBezTo>
                    <a:cubicBezTo>
                      <a:pt x="106" y="131"/>
                      <a:pt x="100" y="126"/>
                      <a:pt x="94" y="121"/>
                    </a:cubicBezTo>
                    <a:cubicBezTo>
                      <a:pt x="92" y="119"/>
                      <a:pt x="89" y="118"/>
                      <a:pt x="87" y="116"/>
                    </a:cubicBezTo>
                    <a:cubicBezTo>
                      <a:pt x="80" y="111"/>
                      <a:pt x="73" y="109"/>
                      <a:pt x="65" y="108"/>
                    </a:cubicBezTo>
                    <a:cubicBezTo>
                      <a:pt x="34" y="103"/>
                      <a:pt x="14" y="85"/>
                      <a:pt x="4" y="55"/>
                    </a:cubicBezTo>
                    <a:cubicBezTo>
                      <a:pt x="1" y="47"/>
                      <a:pt x="0" y="38"/>
                      <a:pt x="1" y="29"/>
                    </a:cubicBezTo>
                    <a:cubicBezTo>
                      <a:pt x="3" y="15"/>
                      <a:pt x="17" y="0"/>
                      <a:pt x="33" y="2"/>
                    </a:cubicBezTo>
                    <a:cubicBezTo>
                      <a:pt x="40" y="2"/>
                      <a:pt x="46" y="6"/>
                      <a:pt x="51" y="11"/>
                    </a:cubicBezTo>
                    <a:cubicBezTo>
                      <a:pt x="57" y="16"/>
                      <a:pt x="61" y="23"/>
                      <a:pt x="65" y="29"/>
                    </a:cubicBezTo>
                    <a:cubicBezTo>
                      <a:pt x="76" y="50"/>
                      <a:pt x="91" y="68"/>
                      <a:pt x="111" y="80"/>
                    </a:cubicBezTo>
                    <a:cubicBezTo>
                      <a:pt x="117" y="84"/>
                      <a:pt x="123" y="86"/>
                      <a:pt x="129" y="89"/>
                    </a:cubicBezTo>
                    <a:cubicBezTo>
                      <a:pt x="132" y="90"/>
                      <a:pt x="133" y="91"/>
                      <a:pt x="133" y="94"/>
                    </a:cubicBezTo>
                    <a:cubicBezTo>
                      <a:pt x="132" y="96"/>
                      <a:pt x="130" y="98"/>
                      <a:pt x="127" y="97"/>
                    </a:cubicBezTo>
                    <a:cubicBezTo>
                      <a:pt x="113" y="93"/>
                      <a:pt x="102" y="85"/>
                      <a:pt x="91" y="76"/>
                    </a:cubicBezTo>
                    <a:cubicBezTo>
                      <a:pt x="77" y="64"/>
                      <a:pt x="66" y="50"/>
                      <a:pt x="57" y="33"/>
                    </a:cubicBezTo>
                    <a:cubicBezTo>
                      <a:pt x="54" y="28"/>
                      <a:pt x="50" y="22"/>
                      <a:pt x="46" y="18"/>
                    </a:cubicBezTo>
                    <a:cubicBezTo>
                      <a:pt x="34" y="5"/>
                      <a:pt x="18" y="8"/>
                      <a:pt x="11" y="24"/>
                    </a:cubicBezTo>
                    <a:cubicBezTo>
                      <a:pt x="10" y="27"/>
                      <a:pt x="10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1" name="Freeform 822"/>
              <p:cNvSpPr>
                <a:spLocks/>
              </p:cNvSpPr>
              <p:nvPr/>
            </p:nvSpPr>
            <p:spPr bwMode="gray">
              <a:xfrm>
                <a:off x="1693888" y="550975"/>
                <a:ext cx="246175" cy="132554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09" y="15"/>
                  </a:cxn>
                  <a:cxn ang="0">
                    <a:pos x="151" y="68"/>
                  </a:cxn>
                  <a:cxn ang="0">
                    <a:pos x="154" y="78"/>
                  </a:cxn>
                  <a:cxn ang="0">
                    <a:pos x="151" y="84"/>
                  </a:cxn>
                  <a:cxn ang="0">
                    <a:pos x="146" y="80"/>
                  </a:cxn>
                  <a:cxn ang="0">
                    <a:pos x="116" y="31"/>
                  </a:cxn>
                  <a:cxn ang="0">
                    <a:pos x="86" y="12"/>
                  </a:cxn>
                  <a:cxn ang="0">
                    <a:pos x="23" y="22"/>
                  </a:cxn>
                  <a:cxn ang="0">
                    <a:pos x="8" y="40"/>
                  </a:cxn>
                  <a:cxn ang="0">
                    <a:pos x="3" y="42"/>
                  </a:cxn>
                  <a:cxn ang="0">
                    <a:pos x="0" y="38"/>
                  </a:cxn>
                  <a:cxn ang="0">
                    <a:pos x="1" y="34"/>
                  </a:cxn>
                  <a:cxn ang="0">
                    <a:pos x="21" y="13"/>
                  </a:cxn>
                  <a:cxn ang="0">
                    <a:pos x="60" y="0"/>
                  </a:cxn>
                  <a:cxn ang="0">
                    <a:pos x="64" y="0"/>
                  </a:cxn>
                </a:cxnLst>
                <a:rect b="b" l="0" r="r" t="0"/>
                <a:pathLst>
                  <a:path h="84" w="155">
                    <a:moveTo>
                      <a:pt x="64" y="0"/>
                    </a:moveTo>
                    <a:cubicBezTo>
                      <a:pt x="81" y="0"/>
                      <a:pt x="96" y="5"/>
                      <a:pt x="109" y="15"/>
                    </a:cubicBezTo>
                    <a:cubicBezTo>
                      <a:pt x="128" y="28"/>
                      <a:pt x="143" y="45"/>
                      <a:pt x="151" y="68"/>
                    </a:cubicBezTo>
                    <a:cubicBezTo>
                      <a:pt x="152" y="71"/>
                      <a:pt x="153" y="75"/>
                      <a:pt x="154" y="78"/>
                    </a:cubicBezTo>
                    <a:cubicBezTo>
                      <a:pt x="155" y="81"/>
                      <a:pt x="153" y="83"/>
                      <a:pt x="151" y="84"/>
                    </a:cubicBezTo>
                    <a:cubicBezTo>
                      <a:pt x="148" y="84"/>
                      <a:pt x="146" y="83"/>
                      <a:pt x="146" y="80"/>
                    </a:cubicBezTo>
                    <a:cubicBezTo>
                      <a:pt x="142" y="60"/>
                      <a:pt x="130" y="45"/>
                      <a:pt x="116" y="31"/>
                    </a:cubicBezTo>
                    <a:cubicBezTo>
                      <a:pt x="107" y="23"/>
                      <a:pt x="98" y="16"/>
                      <a:pt x="86" y="12"/>
                    </a:cubicBezTo>
                    <a:cubicBezTo>
                      <a:pt x="64" y="6"/>
                      <a:pt x="42" y="7"/>
                      <a:pt x="23" y="22"/>
                    </a:cubicBezTo>
                    <a:cubicBezTo>
                      <a:pt x="17" y="27"/>
                      <a:pt x="12" y="33"/>
                      <a:pt x="8" y="40"/>
                    </a:cubicBezTo>
                    <a:cubicBezTo>
                      <a:pt x="7" y="42"/>
                      <a:pt x="5" y="43"/>
                      <a:pt x="3" y="42"/>
                    </a:cubicBezTo>
                    <a:cubicBezTo>
                      <a:pt x="1" y="42"/>
                      <a:pt x="0" y="40"/>
                      <a:pt x="0" y="38"/>
                    </a:cubicBezTo>
                    <a:cubicBezTo>
                      <a:pt x="0" y="37"/>
                      <a:pt x="1" y="36"/>
                      <a:pt x="1" y="34"/>
                    </a:cubicBezTo>
                    <a:cubicBezTo>
                      <a:pt x="6" y="26"/>
                      <a:pt x="13" y="19"/>
                      <a:pt x="21" y="13"/>
                    </a:cubicBezTo>
                    <a:cubicBezTo>
                      <a:pt x="33" y="5"/>
                      <a:pt x="46" y="1"/>
                      <a:pt x="60" y="0"/>
                    </a:cubicBezTo>
                    <a:cubicBezTo>
                      <a:pt x="61" y="0"/>
                      <a:pt x="63" y="0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2" name="Freeform 823"/>
              <p:cNvSpPr>
                <a:spLocks noEditPoints="1"/>
              </p:cNvSpPr>
              <p:nvPr/>
            </p:nvSpPr>
            <p:spPr bwMode="gray">
              <a:xfrm>
                <a:off x="1793305" y="664593"/>
                <a:ext cx="165694" cy="1325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9" y="3"/>
                  </a:cxn>
                  <a:cxn ang="0">
                    <a:pos x="25" y="11"/>
                  </a:cxn>
                  <a:cxn ang="0">
                    <a:pos x="61" y="54"/>
                  </a:cxn>
                  <a:cxn ang="0">
                    <a:pos x="101" y="77"/>
                  </a:cxn>
                  <a:cxn ang="0">
                    <a:pos x="103" y="77"/>
                  </a:cxn>
                  <a:cxn ang="0">
                    <a:pos x="105" y="83"/>
                  </a:cxn>
                  <a:cxn ang="0">
                    <a:pos x="100" y="85"/>
                  </a:cxn>
                  <a:cxn ang="0">
                    <a:pos x="64" y="67"/>
                  </a:cxn>
                  <a:cxn ang="0">
                    <a:pos x="62" y="65"/>
                  </a:cxn>
                  <a:cxn ang="0">
                    <a:pos x="44" y="57"/>
                  </a:cxn>
                  <a:cxn ang="0">
                    <a:pos x="1" y="20"/>
                  </a:cxn>
                  <a:cxn ang="0">
                    <a:pos x="1" y="11"/>
                  </a:cxn>
                  <a:cxn ang="0">
                    <a:pos x="13" y="0"/>
                  </a:cxn>
                  <a:cxn ang="0">
                    <a:pos x="43" y="48"/>
                  </a:cxn>
                  <a:cxn ang="0">
                    <a:pos x="43" y="48"/>
                  </a:cxn>
                  <a:cxn ang="0">
                    <a:pos x="42" y="46"/>
                  </a:cxn>
                  <a:cxn ang="0">
                    <a:pos x="20" y="19"/>
                  </a:cxn>
                  <a:cxn ang="0">
                    <a:pos x="14" y="10"/>
                  </a:cxn>
                  <a:cxn ang="0">
                    <a:pos x="9" y="11"/>
                  </a:cxn>
                  <a:cxn ang="0">
                    <a:pos x="9" y="15"/>
                  </a:cxn>
                  <a:cxn ang="0">
                    <a:pos x="11" y="21"/>
                  </a:cxn>
                  <a:cxn ang="0">
                    <a:pos x="35" y="45"/>
                  </a:cxn>
                  <a:cxn ang="0">
                    <a:pos x="43" y="48"/>
                  </a:cxn>
                </a:cxnLst>
                <a:rect b="b" l="0" r="r" t="0"/>
                <a:pathLst>
                  <a:path h="86" w="106">
                    <a:moveTo>
                      <a:pt x="13" y="0"/>
                    </a:moveTo>
                    <a:cubicBezTo>
                      <a:pt x="15" y="1"/>
                      <a:pt x="17" y="2"/>
                      <a:pt x="19" y="3"/>
                    </a:cubicBezTo>
                    <a:cubicBezTo>
                      <a:pt x="21" y="6"/>
                      <a:pt x="23" y="9"/>
                      <a:pt x="25" y="11"/>
                    </a:cubicBezTo>
                    <a:cubicBezTo>
                      <a:pt x="35" y="27"/>
                      <a:pt x="47" y="41"/>
                      <a:pt x="61" y="54"/>
                    </a:cubicBezTo>
                    <a:cubicBezTo>
                      <a:pt x="73" y="64"/>
                      <a:pt x="87" y="72"/>
                      <a:pt x="101" y="77"/>
                    </a:cubicBezTo>
                    <a:cubicBezTo>
                      <a:pt x="102" y="77"/>
                      <a:pt x="102" y="77"/>
                      <a:pt x="103" y="77"/>
                    </a:cubicBezTo>
                    <a:cubicBezTo>
                      <a:pt x="105" y="79"/>
                      <a:pt x="106" y="81"/>
                      <a:pt x="105" y="83"/>
                    </a:cubicBezTo>
                    <a:cubicBezTo>
                      <a:pt x="105" y="85"/>
                      <a:pt x="102" y="86"/>
                      <a:pt x="100" y="85"/>
                    </a:cubicBezTo>
                    <a:cubicBezTo>
                      <a:pt x="87" y="81"/>
                      <a:pt x="75" y="75"/>
                      <a:pt x="64" y="67"/>
                    </a:cubicBezTo>
                    <a:cubicBezTo>
                      <a:pt x="63" y="66"/>
                      <a:pt x="62" y="65"/>
                      <a:pt x="62" y="65"/>
                    </a:cubicBezTo>
                    <a:cubicBezTo>
                      <a:pt x="57" y="60"/>
                      <a:pt x="51" y="57"/>
                      <a:pt x="44" y="57"/>
                    </a:cubicBezTo>
                    <a:cubicBezTo>
                      <a:pt x="23" y="53"/>
                      <a:pt x="9" y="40"/>
                      <a:pt x="1" y="20"/>
                    </a:cubicBezTo>
                    <a:cubicBezTo>
                      <a:pt x="0" y="17"/>
                      <a:pt x="0" y="14"/>
                      <a:pt x="1" y="11"/>
                    </a:cubicBezTo>
                    <a:cubicBezTo>
                      <a:pt x="1" y="5"/>
                      <a:pt x="7" y="0"/>
                      <a:pt x="13" y="0"/>
                    </a:cubicBezTo>
                    <a:close/>
                    <a:moveTo>
                      <a:pt x="43" y="48"/>
                    </a:moveTo>
                    <a:cubicBezTo>
                      <a:pt x="43" y="48"/>
                      <a:pt x="43" y="48"/>
                      <a:pt x="43" y="48"/>
                    </a:cubicBezTo>
                    <a:cubicBezTo>
                      <a:pt x="42" y="47"/>
                      <a:pt x="42" y="47"/>
                      <a:pt x="42" y="46"/>
                    </a:cubicBezTo>
                    <a:cubicBezTo>
                      <a:pt x="35" y="37"/>
                      <a:pt x="27" y="28"/>
                      <a:pt x="20" y="19"/>
                    </a:cubicBezTo>
                    <a:cubicBezTo>
                      <a:pt x="18" y="17"/>
                      <a:pt x="16" y="13"/>
                      <a:pt x="14" y="10"/>
                    </a:cubicBezTo>
                    <a:cubicBezTo>
                      <a:pt x="12" y="8"/>
                      <a:pt x="10" y="9"/>
                      <a:pt x="9" y="11"/>
                    </a:cubicBezTo>
                    <a:cubicBezTo>
                      <a:pt x="9" y="12"/>
                      <a:pt x="9" y="14"/>
                      <a:pt x="9" y="15"/>
                    </a:cubicBezTo>
                    <a:cubicBezTo>
                      <a:pt x="9" y="17"/>
                      <a:pt x="10" y="19"/>
                      <a:pt x="11" y="21"/>
                    </a:cubicBezTo>
                    <a:cubicBezTo>
                      <a:pt x="16" y="32"/>
                      <a:pt x="24" y="40"/>
                      <a:pt x="35" y="45"/>
                    </a:cubicBezTo>
                    <a:cubicBezTo>
                      <a:pt x="37" y="47"/>
                      <a:pt x="40" y="47"/>
                      <a:pt x="43" y="4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3" name="Freeform 824"/>
              <p:cNvSpPr>
                <a:spLocks/>
              </p:cNvSpPr>
              <p:nvPr/>
            </p:nvSpPr>
            <p:spPr bwMode="gray">
              <a:xfrm>
                <a:off x="1708093" y="745069"/>
                <a:ext cx="151493" cy="89949"/>
              </a:xfrm>
              <a:custGeom>
                <a:avLst/>
                <a:gdLst/>
                <a:ahLst/>
                <a:cxnLst>
                  <a:cxn ang="0">
                    <a:pos x="87" y="58"/>
                  </a:cxn>
                  <a:cxn ang="0">
                    <a:pos x="4" y="11"/>
                  </a:cxn>
                  <a:cxn ang="0">
                    <a:pos x="2" y="7"/>
                  </a:cxn>
                  <a:cxn ang="0">
                    <a:pos x="3" y="1"/>
                  </a:cxn>
                  <a:cxn ang="0">
                    <a:pos x="9" y="3"/>
                  </a:cxn>
                  <a:cxn ang="0">
                    <a:pos x="44" y="37"/>
                  </a:cxn>
                  <a:cxn ang="0">
                    <a:pos x="87" y="49"/>
                  </a:cxn>
                  <a:cxn ang="0">
                    <a:pos x="91" y="49"/>
                  </a:cxn>
                  <a:cxn ang="0">
                    <a:pos x="95" y="54"/>
                  </a:cxn>
                  <a:cxn ang="0">
                    <a:pos x="91" y="58"/>
                  </a:cxn>
                  <a:cxn ang="0">
                    <a:pos x="87" y="58"/>
                  </a:cxn>
                </a:cxnLst>
                <a:rect b="b" l="0" r="r" t="0"/>
                <a:pathLst>
                  <a:path h="58" w="95">
                    <a:moveTo>
                      <a:pt x="87" y="58"/>
                    </a:moveTo>
                    <a:cubicBezTo>
                      <a:pt x="52" y="56"/>
                      <a:pt x="24" y="41"/>
                      <a:pt x="4" y="11"/>
                    </a:cubicBezTo>
                    <a:cubicBezTo>
                      <a:pt x="3" y="10"/>
                      <a:pt x="3" y="9"/>
                      <a:pt x="2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6" y="0"/>
                      <a:pt x="8" y="1"/>
                      <a:pt x="9" y="3"/>
                    </a:cubicBezTo>
                    <a:cubicBezTo>
                      <a:pt x="17" y="18"/>
                      <a:pt x="29" y="29"/>
                      <a:pt x="44" y="37"/>
                    </a:cubicBezTo>
                    <a:cubicBezTo>
                      <a:pt x="57" y="45"/>
                      <a:pt x="72" y="48"/>
                      <a:pt x="87" y="49"/>
                    </a:cubicBezTo>
                    <a:cubicBezTo>
                      <a:pt x="88" y="49"/>
                      <a:pt x="89" y="49"/>
                      <a:pt x="91" y="49"/>
                    </a:cubicBezTo>
                    <a:cubicBezTo>
                      <a:pt x="93" y="50"/>
                      <a:pt x="95" y="51"/>
                      <a:pt x="95" y="54"/>
                    </a:cubicBezTo>
                    <a:cubicBezTo>
                      <a:pt x="95" y="56"/>
                      <a:pt x="93" y="58"/>
                      <a:pt x="91" y="58"/>
                    </a:cubicBezTo>
                    <a:cubicBezTo>
                      <a:pt x="90" y="58"/>
                      <a:pt x="88" y="58"/>
                      <a:pt x="87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4" name="Freeform 825"/>
              <p:cNvSpPr>
                <a:spLocks/>
              </p:cNvSpPr>
              <p:nvPr/>
            </p:nvSpPr>
            <p:spPr bwMode="gray">
              <a:xfrm>
                <a:off x="1712825" y="517835"/>
                <a:ext cx="142025" cy="3787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84" y="7"/>
                  </a:cxn>
                  <a:cxn ang="0">
                    <a:pos x="87" y="13"/>
                  </a:cxn>
                  <a:cxn ang="0">
                    <a:pos x="80" y="15"/>
                  </a:cxn>
                  <a:cxn ang="0">
                    <a:pos x="45" y="9"/>
                  </a:cxn>
                  <a:cxn ang="0">
                    <a:pos x="8" y="22"/>
                  </a:cxn>
                  <a:cxn ang="0">
                    <a:pos x="1" y="22"/>
                  </a:cxn>
                  <a:cxn ang="0">
                    <a:pos x="3" y="16"/>
                  </a:cxn>
                  <a:cxn ang="0">
                    <a:pos x="37" y="1"/>
                  </a:cxn>
                  <a:cxn ang="0">
                    <a:pos x="47" y="0"/>
                  </a:cxn>
                </a:cxnLst>
                <a:rect b="b" l="0" r="r" t="0"/>
                <a:pathLst>
                  <a:path h="24" w="88">
                    <a:moveTo>
                      <a:pt x="47" y="0"/>
                    </a:moveTo>
                    <a:cubicBezTo>
                      <a:pt x="61" y="1"/>
                      <a:pt x="72" y="3"/>
                      <a:pt x="84" y="7"/>
                    </a:cubicBezTo>
                    <a:cubicBezTo>
                      <a:pt x="86" y="8"/>
                      <a:pt x="88" y="11"/>
                      <a:pt x="87" y="13"/>
                    </a:cubicBezTo>
                    <a:cubicBezTo>
                      <a:pt x="86" y="16"/>
                      <a:pt x="84" y="16"/>
                      <a:pt x="80" y="15"/>
                    </a:cubicBezTo>
                    <a:cubicBezTo>
                      <a:pt x="69" y="11"/>
                      <a:pt x="57" y="8"/>
                      <a:pt x="45" y="9"/>
                    </a:cubicBezTo>
                    <a:cubicBezTo>
                      <a:pt x="31" y="10"/>
                      <a:pt x="19" y="14"/>
                      <a:pt x="8" y="22"/>
                    </a:cubicBezTo>
                    <a:cubicBezTo>
                      <a:pt x="5" y="24"/>
                      <a:pt x="3" y="24"/>
                      <a:pt x="1" y="22"/>
                    </a:cubicBezTo>
                    <a:cubicBezTo>
                      <a:pt x="0" y="20"/>
                      <a:pt x="0" y="18"/>
                      <a:pt x="3" y="16"/>
                    </a:cubicBezTo>
                    <a:cubicBezTo>
                      <a:pt x="13" y="8"/>
                      <a:pt x="24" y="3"/>
                      <a:pt x="37" y="1"/>
                    </a:cubicBezTo>
                    <a:cubicBezTo>
                      <a:pt x="41" y="1"/>
                      <a:pt x="45" y="1"/>
                      <a:pt x="4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5" name="Freeform 826"/>
              <p:cNvSpPr>
                <a:spLocks/>
              </p:cNvSpPr>
              <p:nvPr/>
            </p:nvSpPr>
            <p:spPr bwMode="gray">
              <a:xfrm>
                <a:off x="1769637" y="835019"/>
                <a:ext cx="132557" cy="33140"/>
              </a:xfrm>
              <a:custGeom>
                <a:avLst/>
                <a:gdLst/>
                <a:ahLst/>
                <a:cxnLst>
                  <a:cxn ang="0">
                    <a:pos x="48" y="21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1" y="2"/>
                  </a:cxn>
                  <a:cxn ang="0">
                    <a:pos x="6" y="1"/>
                  </a:cxn>
                  <a:cxn ang="0">
                    <a:pos x="28" y="9"/>
                  </a:cxn>
                  <a:cxn ang="0">
                    <a:pos x="77" y="7"/>
                  </a:cxn>
                  <a:cxn ang="0">
                    <a:pos x="83" y="10"/>
                  </a:cxn>
                  <a:cxn ang="0">
                    <a:pos x="80" y="15"/>
                  </a:cxn>
                  <a:cxn ang="0">
                    <a:pos x="48" y="21"/>
                  </a:cxn>
                </a:cxnLst>
                <a:rect b="b" l="0" r="r" t="0"/>
                <a:pathLst>
                  <a:path h="21" w="84">
                    <a:moveTo>
                      <a:pt x="48" y="21"/>
                    </a:moveTo>
                    <a:cubicBezTo>
                      <a:pt x="33" y="21"/>
                      <a:pt x="18" y="17"/>
                      <a:pt x="3" y="9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13" y="4"/>
                      <a:pt x="21" y="7"/>
                      <a:pt x="28" y="9"/>
                    </a:cubicBezTo>
                    <a:cubicBezTo>
                      <a:pt x="44" y="14"/>
                      <a:pt x="61" y="13"/>
                      <a:pt x="77" y="7"/>
                    </a:cubicBezTo>
                    <a:cubicBezTo>
                      <a:pt x="80" y="6"/>
                      <a:pt x="82" y="7"/>
                      <a:pt x="83" y="10"/>
                    </a:cubicBezTo>
                    <a:cubicBezTo>
                      <a:pt x="84" y="12"/>
                      <a:pt x="82" y="14"/>
                      <a:pt x="80" y="15"/>
                    </a:cubicBezTo>
                    <a:cubicBezTo>
                      <a:pt x="70" y="19"/>
                      <a:pt x="60" y="21"/>
                      <a:pt x="48" y="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6" name="Freeform 827"/>
              <p:cNvSpPr>
                <a:spLocks/>
              </p:cNvSpPr>
              <p:nvPr/>
            </p:nvSpPr>
            <p:spPr bwMode="gray">
              <a:xfrm>
                <a:off x="1689156" y="636187"/>
                <a:ext cx="23672" cy="94681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5" y="52"/>
                  </a:cxn>
                  <a:cxn ang="0">
                    <a:pos x="13" y="58"/>
                  </a:cxn>
                  <a:cxn ang="0">
                    <a:pos x="7" y="55"/>
                  </a:cxn>
                  <a:cxn ang="0">
                    <a:pos x="1" y="18"/>
                  </a:cxn>
                  <a:cxn ang="0">
                    <a:pos x="1" y="5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9" y="11"/>
                  </a:cxn>
                </a:cxnLst>
                <a:rect b="b" l="0" r="r" t="0"/>
                <a:pathLst>
                  <a:path h="59" w="16">
                    <a:moveTo>
                      <a:pt x="9" y="11"/>
                    </a:moveTo>
                    <a:cubicBezTo>
                      <a:pt x="9" y="26"/>
                      <a:pt x="11" y="39"/>
                      <a:pt x="15" y="52"/>
                    </a:cubicBezTo>
                    <a:cubicBezTo>
                      <a:pt x="16" y="55"/>
                      <a:pt x="15" y="57"/>
                      <a:pt x="13" y="58"/>
                    </a:cubicBezTo>
                    <a:cubicBezTo>
                      <a:pt x="10" y="59"/>
                      <a:pt x="8" y="58"/>
                      <a:pt x="7" y="55"/>
                    </a:cubicBezTo>
                    <a:cubicBezTo>
                      <a:pt x="3" y="43"/>
                      <a:pt x="1" y="30"/>
                      <a:pt x="1" y="18"/>
                    </a:cubicBezTo>
                    <a:cubicBezTo>
                      <a:pt x="0" y="14"/>
                      <a:pt x="1" y="9"/>
                      <a:pt x="1" y="5"/>
                    </a:cubicBezTo>
                    <a:cubicBezTo>
                      <a:pt x="1" y="2"/>
                      <a:pt x="3" y="0"/>
                      <a:pt x="5" y="0"/>
                    </a:cubicBezTo>
                    <a:cubicBezTo>
                      <a:pt x="8" y="1"/>
                      <a:pt x="9" y="3"/>
                      <a:pt x="9" y="6"/>
                    </a:cubicBezTo>
                    <a:cubicBezTo>
                      <a:pt x="9" y="8"/>
                      <a:pt x="9" y="10"/>
                      <a:pt x="9" y="1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77" name="Freeform 828"/>
              <p:cNvSpPr>
                <a:spLocks/>
              </p:cNvSpPr>
              <p:nvPr/>
            </p:nvSpPr>
            <p:spPr bwMode="gray">
              <a:xfrm>
                <a:off x="1807510" y="674060"/>
                <a:ext cx="52076" cy="66277"/>
              </a:xfrm>
              <a:custGeom>
                <a:avLst/>
                <a:gdLst/>
                <a:ahLst/>
                <a:cxnLst>
                  <a:cxn ang="0">
                    <a:pos x="34" y="40"/>
                  </a:cxn>
                  <a:cxn ang="0">
                    <a:pos x="26" y="37"/>
                  </a:cxn>
                  <a:cxn ang="0">
                    <a:pos x="2" y="13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2"/>
                  </a:cxn>
                  <a:cxn ang="0">
                    <a:pos x="11" y="11"/>
                  </a:cxn>
                  <a:cxn ang="0">
                    <a:pos x="33" y="38"/>
                  </a:cxn>
                  <a:cxn ang="0">
                    <a:pos x="34" y="40"/>
                  </a:cxn>
                  <a:cxn ang="0">
                    <a:pos x="34" y="40"/>
                  </a:cxn>
                </a:cxnLst>
                <a:rect b="b" l="0" r="r" t="0"/>
                <a:pathLst>
                  <a:path h="40" w="34">
                    <a:moveTo>
                      <a:pt x="34" y="40"/>
                    </a:moveTo>
                    <a:cubicBezTo>
                      <a:pt x="31" y="39"/>
                      <a:pt x="28" y="39"/>
                      <a:pt x="26" y="37"/>
                    </a:cubicBezTo>
                    <a:cubicBezTo>
                      <a:pt x="15" y="32"/>
                      <a:pt x="7" y="24"/>
                      <a:pt x="2" y="13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1" y="1"/>
                      <a:pt x="3" y="0"/>
                      <a:pt x="5" y="2"/>
                    </a:cubicBezTo>
                    <a:cubicBezTo>
                      <a:pt x="7" y="5"/>
                      <a:pt x="9" y="9"/>
                      <a:pt x="11" y="11"/>
                    </a:cubicBezTo>
                    <a:cubicBezTo>
                      <a:pt x="18" y="20"/>
                      <a:pt x="26" y="29"/>
                      <a:pt x="33" y="38"/>
                    </a:cubicBezTo>
                    <a:cubicBezTo>
                      <a:pt x="33" y="39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55" name="Group 413"/>
            <p:cNvGrpSpPr/>
            <p:nvPr/>
          </p:nvGrpSpPr>
          <p:grpSpPr bwMode="gray">
            <a:xfrm>
              <a:off x="4552661" y="3845679"/>
              <a:ext cx="450853" cy="403934"/>
              <a:chOff x="6728356" y="704065"/>
              <a:chExt cx="1098526" cy="984212"/>
            </a:xfrm>
            <a:solidFill>
              <a:schemeClr val="bg1"/>
            </a:solidFill>
          </p:grpSpPr>
          <p:sp>
            <p:nvSpPr>
              <p:cNvPr id="264" name="object 45"/>
              <p:cNvSpPr/>
              <p:nvPr/>
            </p:nvSpPr>
            <p:spPr bwMode="gray">
              <a:xfrm>
                <a:off x="6728356" y="704065"/>
                <a:ext cx="1098526" cy="984212"/>
              </a:xfrm>
              <a:custGeom>
                <a:avLst/>
                <a:gdLst/>
                <a:ahLst/>
                <a:cxnLst/>
                <a:rect b="b" l="l" r="r" t="t"/>
                <a:pathLst>
                  <a:path h="1115440" w="1208379">
                    <a:moveTo>
                      <a:pt x="278853" y="743623"/>
                    </a:moveTo>
                    <a:lnTo>
                      <a:pt x="278853" y="92951"/>
                    </a:lnTo>
                    <a:lnTo>
                      <a:pt x="185902" y="0"/>
                    </a:lnTo>
                    <a:lnTo>
                      <a:pt x="185902" y="790105"/>
                    </a:lnTo>
                    <a:lnTo>
                      <a:pt x="557720" y="976007"/>
                    </a:lnTo>
                    <a:lnTo>
                      <a:pt x="588670" y="883043"/>
                    </a:lnTo>
                    <a:lnTo>
                      <a:pt x="1208379" y="743623"/>
                    </a:lnTo>
                    <a:lnTo>
                      <a:pt x="278853" y="743623"/>
                    </a:lnTo>
                    <a:close/>
                  </a:path>
                  <a:path h="1115440" w="1208379">
                    <a:moveTo>
                      <a:pt x="1487258" y="976007"/>
                    </a:moveTo>
                    <a:lnTo>
                      <a:pt x="1301343" y="790105"/>
                    </a:lnTo>
                    <a:lnTo>
                      <a:pt x="1301343" y="0"/>
                    </a:lnTo>
                    <a:lnTo>
                      <a:pt x="185902" y="0"/>
                    </a:lnTo>
                    <a:lnTo>
                      <a:pt x="278853" y="92951"/>
                    </a:lnTo>
                    <a:lnTo>
                      <a:pt x="1208379" y="92951"/>
                    </a:lnTo>
                    <a:lnTo>
                      <a:pt x="1208379" y="743623"/>
                    </a:lnTo>
                    <a:lnTo>
                      <a:pt x="588670" y="883043"/>
                    </a:lnTo>
                    <a:lnTo>
                      <a:pt x="898486" y="883043"/>
                    </a:lnTo>
                    <a:lnTo>
                      <a:pt x="929538" y="976007"/>
                    </a:lnTo>
                    <a:lnTo>
                      <a:pt x="557720" y="976007"/>
                    </a:lnTo>
                    <a:lnTo>
                      <a:pt x="185902" y="790105"/>
                    </a:lnTo>
                    <a:lnTo>
                      <a:pt x="0" y="976007"/>
                    </a:lnTo>
                    <a:lnTo>
                      <a:pt x="6640" y="1018668"/>
                    </a:lnTo>
                    <a:lnTo>
                      <a:pt x="25186" y="1055991"/>
                    </a:lnTo>
                    <a:lnTo>
                      <a:pt x="53576" y="1085905"/>
                    </a:lnTo>
                    <a:lnTo>
                      <a:pt x="89749" y="1106340"/>
                    </a:lnTo>
                    <a:lnTo>
                      <a:pt x="131642" y="1115227"/>
                    </a:lnTo>
                    <a:lnTo>
                      <a:pt x="139433" y="1115440"/>
                    </a:lnTo>
                    <a:lnTo>
                      <a:pt x="1347825" y="1115440"/>
                    </a:lnTo>
                    <a:lnTo>
                      <a:pt x="1390467" y="1108795"/>
                    </a:lnTo>
                    <a:lnTo>
                      <a:pt x="1427786" y="1090237"/>
                    </a:lnTo>
                    <a:lnTo>
                      <a:pt x="1457707" y="1061837"/>
                    </a:lnTo>
                    <a:lnTo>
                      <a:pt x="1478152" y="1025665"/>
                    </a:lnTo>
                    <a:lnTo>
                      <a:pt x="1487045" y="983792"/>
                    </a:lnTo>
                    <a:lnTo>
                      <a:pt x="1487258" y="976007"/>
                    </a:lnTo>
                    <a:close/>
                  </a:path>
                </a:pathLst>
              </a:custGeom>
              <a:grpFill/>
              <a:ln cmpd="sng" w="3175"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5" name="object 46"/>
              <p:cNvSpPr/>
              <p:nvPr/>
            </p:nvSpPr>
            <p:spPr bwMode="gray">
              <a:xfrm>
                <a:off x="7346538" y="876856"/>
                <a:ext cx="307963" cy="391970"/>
              </a:xfrm>
              <a:custGeom>
                <a:avLst/>
                <a:gdLst/>
                <a:ahLst/>
                <a:cxnLst/>
                <a:rect b="b" l="l" r="r" t="t"/>
                <a:pathLst>
                  <a:path h="444233" w="338759">
                    <a:moveTo>
                      <a:pt x="123863" y="444233"/>
                    </a:moveTo>
                    <a:lnTo>
                      <a:pt x="214883" y="444233"/>
                    </a:lnTo>
                    <a:lnTo>
                      <a:pt x="214883" y="91020"/>
                    </a:lnTo>
                    <a:lnTo>
                      <a:pt x="338759" y="91020"/>
                    </a:lnTo>
                    <a:lnTo>
                      <a:pt x="338759" y="0"/>
                    </a:lnTo>
                    <a:lnTo>
                      <a:pt x="0" y="0"/>
                    </a:lnTo>
                    <a:lnTo>
                      <a:pt x="0" y="91020"/>
                    </a:lnTo>
                    <a:lnTo>
                      <a:pt x="123863" y="91020"/>
                    </a:lnTo>
                    <a:lnTo>
                      <a:pt x="123863" y="444233"/>
                    </a:lnTo>
                    <a:close/>
                  </a:path>
                </a:pathLst>
              </a:cu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6" name="object 47"/>
              <p:cNvSpPr/>
              <p:nvPr/>
            </p:nvSpPr>
            <p:spPr bwMode="gray">
              <a:xfrm>
                <a:off x="7181192" y="876480"/>
                <a:ext cx="82745" cy="392351"/>
              </a:xfrm>
              <a:custGeom>
                <a:avLst/>
                <a:gdLst/>
                <a:ahLst/>
                <a:cxnLst/>
                <a:rect b="b" l="l" r="r" t="t"/>
                <a:pathLst>
                  <a:path h="444665" w="91020">
                    <a:moveTo>
                      <a:pt x="0" y="444665"/>
                    </a:moveTo>
                    <a:lnTo>
                      <a:pt x="91020" y="444665"/>
                    </a:lnTo>
                    <a:lnTo>
                      <a:pt x="91020" y="0"/>
                    </a:lnTo>
                    <a:lnTo>
                      <a:pt x="0" y="0"/>
                    </a:lnTo>
                    <a:lnTo>
                      <a:pt x="0" y="444665"/>
                    </a:lnTo>
                    <a:close/>
                  </a:path>
                </a:pathLst>
              </a:cu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7" name="object 2"/>
              <p:cNvSpPr txBox="1"/>
              <p:nvPr/>
            </p:nvSpPr>
            <p:spPr bwMode="gray">
              <a:xfrm>
                <a:off x="7181192" y="876480"/>
                <a:ext cx="82745" cy="392351"/>
              </a:xfrm>
              <a:prstGeom prst="rect">
                <a:avLst/>
              </a:pr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 marL="22794">
                  <a:lnSpc>
                    <a:spcPts val="897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1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256" name="Group 418"/>
            <p:cNvGrpSpPr/>
            <p:nvPr/>
          </p:nvGrpSpPr>
          <p:grpSpPr bwMode="gray">
            <a:xfrm>
              <a:off x="4997125" y="2864656"/>
              <a:ext cx="448650" cy="602591"/>
              <a:chOff x="7958864" y="1455166"/>
              <a:chExt cx="575536" cy="773013"/>
            </a:xfrm>
            <a:solidFill>
              <a:srgbClr val="FFFFFF"/>
            </a:solidFill>
          </p:grpSpPr>
          <p:sp>
            <p:nvSpPr>
              <p:cNvPr id="257" name="Freeform 414"/>
              <p:cNvSpPr>
                <a:spLocks/>
              </p:cNvSpPr>
              <p:nvPr/>
            </p:nvSpPr>
            <p:spPr bwMode="gray">
              <a:xfrm>
                <a:off x="7958864" y="1771142"/>
                <a:ext cx="575536" cy="457037"/>
              </a:xfrm>
              <a:custGeom>
                <a:avLst/>
                <a:gdLst/>
                <a:ahLst/>
                <a:cxnLst>
                  <a:cxn ang="0">
                    <a:pos x="152" y="37"/>
                  </a:cxn>
                  <a:cxn ang="0">
                    <a:pos x="174" y="19"/>
                  </a:cxn>
                  <a:cxn ang="0">
                    <a:pos x="195" y="1"/>
                  </a:cxn>
                  <a:cxn ang="0">
                    <a:pos x="200" y="0"/>
                  </a:cxn>
                  <a:cxn ang="0">
                    <a:pos x="273" y="32"/>
                  </a:cxn>
                  <a:cxn ang="0">
                    <a:pos x="286" y="43"/>
                  </a:cxn>
                  <a:cxn ang="0">
                    <a:pos x="290" y="59"/>
                  </a:cxn>
                  <a:cxn ang="0">
                    <a:pos x="295" y="117"/>
                  </a:cxn>
                  <a:cxn ang="0">
                    <a:pos x="300" y="164"/>
                  </a:cxn>
                  <a:cxn ang="0">
                    <a:pos x="304" y="209"/>
                  </a:cxn>
                  <a:cxn ang="0">
                    <a:pos x="300" y="228"/>
                  </a:cxn>
                  <a:cxn ang="0">
                    <a:pos x="292" y="241"/>
                  </a:cxn>
                  <a:cxn ang="0">
                    <a:pos x="290" y="243"/>
                  </a:cxn>
                  <a:cxn ang="0">
                    <a:pos x="265" y="243"/>
                  </a:cxn>
                  <a:cxn ang="0">
                    <a:pos x="265" y="92"/>
                  </a:cxn>
                  <a:cxn ang="0">
                    <a:pos x="40" y="92"/>
                  </a:cxn>
                  <a:cxn ang="0">
                    <a:pos x="40" y="243"/>
                  </a:cxn>
                  <a:cxn ang="0">
                    <a:pos x="31" y="243"/>
                  </a:cxn>
                  <a:cxn ang="0">
                    <a:pos x="15" y="243"/>
                  </a:cxn>
                  <a:cxn ang="0">
                    <a:pos x="12" y="242"/>
                  </a:cxn>
                  <a:cxn ang="0">
                    <a:pos x="3" y="219"/>
                  </a:cxn>
                  <a:cxn ang="0">
                    <a:pos x="2" y="199"/>
                  </a:cxn>
                  <a:cxn ang="0">
                    <a:pos x="6" y="158"/>
                  </a:cxn>
                  <a:cxn ang="0">
                    <a:pos x="10" y="113"/>
                  </a:cxn>
                  <a:cxn ang="0">
                    <a:pos x="14" y="72"/>
                  </a:cxn>
                  <a:cxn ang="0">
                    <a:pos x="16" y="50"/>
                  </a:cxn>
                  <a:cxn ang="0">
                    <a:pos x="28" y="34"/>
                  </a:cxn>
                  <a:cxn ang="0">
                    <a:pos x="105" y="1"/>
                  </a:cxn>
                  <a:cxn ang="0">
                    <a:pos x="108" y="1"/>
                  </a:cxn>
                  <a:cxn ang="0">
                    <a:pos x="150" y="36"/>
                  </a:cxn>
                  <a:cxn ang="0">
                    <a:pos x="152" y="37"/>
                  </a:cxn>
                </a:cxnLst>
                <a:rect b="b" l="0" r="r" t="0"/>
                <a:pathLst>
                  <a:path h="243" w="305">
                    <a:moveTo>
                      <a:pt x="152" y="37"/>
                    </a:moveTo>
                    <a:cubicBezTo>
                      <a:pt x="160" y="31"/>
                      <a:pt x="167" y="25"/>
                      <a:pt x="174" y="19"/>
                    </a:cubicBezTo>
                    <a:cubicBezTo>
                      <a:pt x="181" y="13"/>
                      <a:pt x="188" y="7"/>
                      <a:pt x="195" y="1"/>
                    </a:cubicBezTo>
                    <a:cubicBezTo>
                      <a:pt x="196" y="0"/>
                      <a:pt x="198" y="0"/>
                      <a:pt x="200" y="0"/>
                    </a:cubicBezTo>
                    <a:cubicBezTo>
                      <a:pt x="224" y="11"/>
                      <a:pt x="248" y="22"/>
                      <a:pt x="273" y="32"/>
                    </a:cubicBezTo>
                    <a:cubicBezTo>
                      <a:pt x="278" y="35"/>
                      <a:pt x="283" y="38"/>
                      <a:pt x="286" y="43"/>
                    </a:cubicBezTo>
                    <a:cubicBezTo>
                      <a:pt x="289" y="48"/>
                      <a:pt x="289" y="53"/>
                      <a:pt x="290" y="59"/>
                    </a:cubicBezTo>
                    <a:cubicBezTo>
                      <a:pt x="292" y="78"/>
                      <a:pt x="294" y="98"/>
                      <a:pt x="295" y="117"/>
                    </a:cubicBezTo>
                    <a:cubicBezTo>
                      <a:pt x="297" y="133"/>
                      <a:pt x="298" y="149"/>
                      <a:pt x="300" y="164"/>
                    </a:cubicBezTo>
                    <a:cubicBezTo>
                      <a:pt x="301" y="179"/>
                      <a:pt x="303" y="194"/>
                      <a:pt x="304" y="209"/>
                    </a:cubicBezTo>
                    <a:cubicBezTo>
                      <a:pt x="305" y="216"/>
                      <a:pt x="302" y="222"/>
                      <a:pt x="300" y="228"/>
                    </a:cubicBezTo>
                    <a:cubicBezTo>
                      <a:pt x="297" y="232"/>
                      <a:pt x="295" y="237"/>
                      <a:pt x="292" y="241"/>
                    </a:cubicBezTo>
                    <a:cubicBezTo>
                      <a:pt x="292" y="242"/>
                      <a:pt x="291" y="243"/>
                      <a:pt x="290" y="243"/>
                    </a:cubicBezTo>
                    <a:cubicBezTo>
                      <a:pt x="282" y="243"/>
                      <a:pt x="274" y="243"/>
                      <a:pt x="265" y="243"/>
                    </a:cubicBezTo>
                    <a:cubicBezTo>
                      <a:pt x="265" y="193"/>
                      <a:pt x="265" y="143"/>
                      <a:pt x="265" y="92"/>
                    </a:cubicBezTo>
                    <a:cubicBezTo>
                      <a:pt x="190" y="92"/>
                      <a:pt x="115" y="92"/>
                      <a:pt x="40" y="92"/>
                    </a:cubicBezTo>
                    <a:cubicBezTo>
                      <a:pt x="40" y="143"/>
                      <a:pt x="40" y="193"/>
                      <a:pt x="40" y="243"/>
                    </a:cubicBezTo>
                    <a:cubicBezTo>
                      <a:pt x="37" y="243"/>
                      <a:pt x="34" y="243"/>
                      <a:pt x="31" y="243"/>
                    </a:cubicBezTo>
                    <a:cubicBezTo>
                      <a:pt x="26" y="243"/>
                      <a:pt x="20" y="243"/>
                      <a:pt x="15" y="243"/>
                    </a:cubicBezTo>
                    <a:cubicBezTo>
                      <a:pt x="14" y="243"/>
                      <a:pt x="13" y="242"/>
                      <a:pt x="12" y="242"/>
                    </a:cubicBezTo>
                    <a:cubicBezTo>
                      <a:pt x="9" y="234"/>
                      <a:pt x="6" y="227"/>
                      <a:pt x="3" y="219"/>
                    </a:cubicBezTo>
                    <a:cubicBezTo>
                      <a:pt x="0" y="213"/>
                      <a:pt x="1" y="206"/>
                      <a:pt x="2" y="199"/>
                    </a:cubicBezTo>
                    <a:cubicBezTo>
                      <a:pt x="3" y="186"/>
                      <a:pt x="4" y="172"/>
                      <a:pt x="6" y="158"/>
                    </a:cubicBezTo>
                    <a:cubicBezTo>
                      <a:pt x="7" y="143"/>
                      <a:pt x="9" y="128"/>
                      <a:pt x="10" y="113"/>
                    </a:cubicBezTo>
                    <a:cubicBezTo>
                      <a:pt x="11" y="99"/>
                      <a:pt x="13" y="86"/>
                      <a:pt x="14" y="72"/>
                    </a:cubicBezTo>
                    <a:cubicBezTo>
                      <a:pt x="15" y="65"/>
                      <a:pt x="15" y="57"/>
                      <a:pt x="16" y="50"/>
                    </a:cubicBezTo>
                    <a:cubicBezTo>
                      <a:pt x="17" y="42"/>
                      <a:pt x="21" y="37"/>
                      <a:pt x="28" y="34"/>
                    </a:cubicBezTo>
                    <a:cubicBezTo>
                      <a:pt x="54" y="23"/>
                      <a:pt x="79" y="12"/>
                      <a:pt x="105" y="1"/>
                    </a:cubicBezTo>
                    <a:cubicBezTo>
                      <a:pt x="106" y="0"/>
                      <a:pt x="107" y="0"/>
                      <a:pt x="108" y="1"/>
                    </a:cubicBezTo>
                    <a:cubicBezTo>
                      <a:pt x="122" y="13"/>
                      <a:pt x="136" y="24"/>
                      <a:pt x="150" y="36"/>
                    </a:cubicBezTo>
                    <a:cubicBezTo>
                      <a:pt x="151" y="37"/>
                      <a:pt x="152" y="37"/>
                      <a:pt x="15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58" name="Freeform 415"/>
              <p:cNvSpPr>
                <a:spLocks noEditPoints="1"/>
              </p:cNvSpPr>
              <p:nvPr/>
            </p:nvSpPr>
            <p:spPr bwMode="gray">
              <a:xfrm>
                <a:off x="8066072" y="1979913"/>
                <a:ext cx="355478" cy="242625"/>
              </a:xfrm>
              <a:custGeom>
                <a:avLst/>
                <a:gdLst/>
                <a:ahLst/>
                <a:cxnLst>
                  <a:cxn ang="0">
                    <a:pos x="0" y="131"/>
                  </a:cxn>
                  <a:cxn ang="0">
                    <a:pos x="0" y="12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84" y="0"/>
                  </a:cxn>
                  <a:cxn ang="0">
                    <a:pos x="187" y="0"/>
                  </a:cxn>
                  <a:cxn ang="0">
                    <a:pos x="187" y="131"/>
                  </a:cxn>
                  <a:cxn ang="0">
                    <a:pos x="0" y="131"/>
                  </a:cxn>
                  <a:cxn ang="0">
                    <a:pos x="97" y="58"/>
                  </a:cxn>
                  <a:cxn ang="0">
                    <a:pos x="120" y="57"/>
                  </a:cxn>
                  <a:cxn ang="0">
                    <a:pos x="136" y="52"/>
                  </a:cxn>
                  <a:cxn ang="0">
                    <a:pos x="141" y="45"/>
                  </a:cxn>
                  <a:cxn ang="0">
                    <a:pos x="141" y="29"/>
                  </a:cxn>
                  <a:cxn ang="0">
                    <a:pos x="136" y="22"/>
                  </a:cxn>
                  <a:cxn ang="0">
                    <a:pos x="125" y="19"/>
                  </a:cxn>
                  <a:cxn ang="0">
                    <a:pos x="65" y="18"/>
                  </a:cxn>
                  <a:cxn ang="0">
                    <a:pos x="51" y="22"/>
                  </a:cxn>
                  <a:cxn ang="0">
                    <a:pos x="46" y="29"/>
                  </a:cxn>
                  <a:cxn ang="0">
                    <a:pos x="46" y="43"/>
                  </a:cxn>
                  <a:cxn ang="0">
                    <a:pos x="55" y="54"/>
                  </a:cxn>
                  <a:cxn ang="0">
                    <a:pos x="57" y="55"/>
                  </a:cxn>
                  <a:cxn ang="0">
                    <a:pos x="97" y="58"/>
                  </a:cxn>
                  <a:cxn ang="0">
                    <a:pos x="46" y="56"/>
                  </a:cxn>
                  <a:cxn ang="0">
                    <a:pos x="46" y="76"/>
                  </a:cxn>
                  <a:cxn ang="0">
                    <a:pos x="50" y="82"/>
                  </a:cxn>
                  <a:cxn ang="0">
                    <a:pos x="61" y="85"/>
                  </a:cxn>
                  <a:cxn ang="0">
                    <a:pos x="124" y="86"/>
                  </a:cxn>
                  <a:cxn ang="0">
                    <a:pos x="137" y="82"/>
                  </a:cxn>
                  <a:cxn ang="0">
                    <a:pos x="141" y="76"/>
                  </a:cxn>
                  <a:cxn ang="0">
                    <a:pos x="141" y="58"/>
                  </a:cxn>
                  <a:cxn ang="0">
                    <a:pos x="140" y="56"/>
                  </a:cxn>
                  <a:cxn ang="0">
                    <a:pos x="123" y="62"/>
                  </a:cxn>
                  <a:cxn ang="0">
                    <a:pos x="68" y="62"/>
                  </a:cxn>
                  <a:cxn ang="0">
                    <a:pos x="46" y="56"/>
                  </a:cxn>
                  <a:cxn ang="0">
                    <a:pos x="46" y="86"/>
                  </a:cxn>
                  <a:cxn ang="0">
                    <a:pos x="46" y="105"/>
                  </a:cxn>
                  <a:cxn ang="0">
                    <a:pos x="51" y="112"/>
                  </a:cxn>
                  <a:cxn ang="0">
                    <a:pos x="64" y="116"/>
                  </a:cxn>
                  <a:cxn ang="0">
                    <a:pos x="121" y="116"/>
                  </a:cxn>
                  <a:cxn ang="0">
                    <a:pos x="136" y="112"/>
                  </a:cxn>
                  <a:cxn ang="0">
                    <a:pos x="141" y="105"/>
                  </a:cxn>
                  <a:cxn ang="0">
                    <a:pos x="141" y="88"/>
                  </a:cxn>
                  <a:cxn ang="0">
                    <a:pos x="141" y="86"/>
                  </a:cxn>
                  <a:cxn ang="0">
                    <a:pos x="131" y="90"/>
                  </a:cxn>
                  <a:cxn ang="0">
                    <a:pos x="120" y="92"/>
                  </a:cxn>
                  <a:cxn ang="0">
                    <a:pos x="77" y="93"/>
                  </a:cxn>
                  <a:cxn ang="0">
                    <a:pos x="46" y="86"/>
                  </a:cxn>
                </a:cxnLst>
                <a:rect b="b" l="0" r="r" t="0"/>
                <a:pathLst>
                  <a:path h="131" w="187">
                    <a:moveTo>
                      <a:pt x="0" y="131"/>
                    </a:moveTo>
                    <a:cubicBezTo>
                      <a:pt x="0" y="130"/>
                      <a:pt x="0" y="129"/>
                      <a:pt x="0" y="128"/>
                    </a:cubicBezTo>
                    <a:cubicBezTo>
                      <a:pt x="0" y="87"/>
                      <a:pt x="0" y="45"/>
                      <a:pt x="0" y="3"/>
                    </a:cubicBezTo>
                    <a:cubicBezTo>
                      <a:pt x="0" y="0"/>
                      <a:pt x="0" y="0"/>
                      <a:pt x="3" y="0"/>
                    </a:cubicBezTo>
                    <a:cubicBezTo>
                      <a:pt x="63" y="0"/>
                      <a:pt x="124" y="0"/>
                      <a:pt x="184" y="0"/>
                    </a:cubicBezTo>
                    <a:cubicBezTo>
                      <a:pt x="185" y="0"/>
                      <a:pt x="186" y="0"/>
                      <a:pt x="187" y="0"/>
                    </a:cubicBezTo>
                    <a:cubicBezTo>
                      <a:pt x="187" y="44"/>
                      <a:pt x="187" y="87"/>
                      <a:pt x="187" y="131"/>
                    </a:cubicBezTo>
                    <a:cubicBezTo>
                      <a:pt x="125" y="131"/>
                      <a:pt x="62" y="131"/>
                      <a:pt x="0" y="131"/>
                    </a:cubicBezTo>
                    <a:close/>
                    <a:moveTo>
                      <a:pt x="97" y="58"/>
                    </a:moveTo>
                    <a:cubicBezTo>
                      <a:pt x="102" y="58"/>
                      <a:pt x="111" y="58"/>
                      <a:pt x="120" y="57"/>
                    </a:cubicBezTo>
                    <a:cubicBezTo>
                      <a:pt x="125" y="56"/>
                      <a:pt x="131" y="54"/>
                      <a:pt x="136" y="52"/>
                    </a:cubicBezTo>
                    <a:cubicBezTo>
                      <a:pt x="139" y="51"/>
                      <a:pt x="141" y="49"/>
                      <a:pt x="141" y="45"/>
                    </a:cubicBezTo>
                    <a:cubicBezTo>
                      <a:pt x="140" y="40"/>
                      <a:pt x="141" y="35"/>
                      <a:pt x="141" y="29"/>
                    </a:cubicBezTo>
                    <a:cubicBezTo>
                      <a:pt x="141" y="26"/>
                      <a:pt x="139" y="23"/>
                      <a:pt x="136" y="22"/>
                    </a:cubicBezTo>
                    <a:cubicBezTo>
                      <a:pt x="133" y="21"/>
                      <a:pt x="129" y="19"/>
                      <a:pt x="125" y="19"/>
                    </a:cubicBezTo>
                    <a:cubicBezTo>
                      <a:pt x="105" y="15"/>
                      <a:pt x="85" y="15"/>
                      <a:pt x="65" y="18"/>
                    </a:cubicBezTo>
                    <a:cubicBezTo>
                      <a:pt x="60" y="19"/>
                      <a:pt x="55" y="21"/>
                      <a:pt x="51" y="22"/>
                    </a:cubicBezTo>
                    <a:cubicBezTo>
                      <a:pt x="48" y="23"/>
                      <a:pt x="46" y="26"/>
                      <a:pt x="46" y="29"/>
                    </a:cubicBezTo>
                    <a:cubicBezTo>
                      <a:pt x="47" y="34"/>
                      <a:pt x="46" y="38"/>
                      <a:pt x="46" y="43"/>
                    </a:cubicBezTo>
                    <a:cubicBezTo>
                      <a:pt x="46" y="50"/>
                      <a:pt x="47" y="52"/>
                      <a:pt x="55" y="54"/>
                    </a:cubicBezTo>
                    <a:cubicBezTo>
                      <a:pt x="56" y="54"/>
                      <a:pt x="56" y="55"/>
                      <a:pt x="57" y="55"/>
                    </a:cubicBezTo>
                    <a:cubicBezTo>
                      <a:pt x="69" y="58"/>
                      <a:pt x="81" y="58"/>
                      <a:pt x="97" y="58"/>
                    </a:cubicBezTo>
                    <a:close/>
                    <a:moveTo>
                      <a:pt x="46" y="56"/>
                    </a:moveTo>
                    <a:cubicBezTo>
                      <a:pt x="46" y="63"/>
                      <a:pt x="47" y="69"/>
                      <a:pt x="46" y="76"/>
                    </a:cubicBezTo>
                    <a:cubicBezTo>
                      <a:pt x="46" y="79"/>
                      <a:pt x="48" y="81"/>
                      <a:pt x="50" y="82"/>
                    </a:cubicBezTo>
                    <a:cubicBezTo>
                      <a:pt x="54" y="83"/>
                      <a:pt x="57" y="85"/>
                      <a:pt x="61" y="85"/>
                    </a:cubicBezTo>
                    <a:cubicBezTo>
                      <a:pt x="82" y="89"/>
                      <a:pt x="103" y="89"/>
                      <a:pt x="124" y="86"/>
                    </a:cubicBezTo>
                    <a:cubicBezTo>
                      <a:pt x="128" y="85"/>
                      <a:pt x="133" y="83"/>
                      <a:pt x="137" y="82"/>
                    </a:cubicBezTo>
                    <a:cubicBezTo>
                      <a:pt x="140" y="81"/>
                      <a:pt x="141" y="79"/>
                      <a:pt x="141" y="76"/>
                    </a:cubicBezTo>
                    <a:cubicBezTo>
                      <a:pt x="141" y="70"/>
                      <a:pt x="141" y="64"/>
                      <a:pt x="141" y="58"/>
                    </a:cubicBezTo>
                    <a:cubicBezTo>
                      <a:pt x="141" y="57"/>
                      <a:pt x="141" y="57"/>
                      <a:pt x="140" y="56"/>
                    </a:cubicBezTo>
                    <a:cubicBezTo>
                      <a:pt x="135" y="60"/>
                      <a:pt x="129" y="61"/>
                      <a:pt x="123" y="62"/>
                    </a:cubicBezTo>
                    <a:cubicBezTo>
                      <a:pt x="104" y="64"/>
                      <a:pt x="86" y="65"/>
                      <a:pt x="68" y="62"/>
                    </a:cubicBezTo>
                    <a:cubicBezTo>
                      <a:pt x="60" y="61"/>
                      <a:pt x="53" y="60"/>
                      <a:pt x="46" y="56"/>
                    </a:cubicBezTo>
                    <a:close/>
                    <a:moveTo>
                      <a:pt x="46" y="86"/>
                    </a:moveTo>
                    <a:cubicBezTo>
                      <a:pt x="46" y="92"/>
                      <a:pt x="47" y="99"/>
                      <a:pt x="46" y="105"/>
                    </a:cubicBezTo>
                    <a:cubicBezTo>
                      <a:pt x="46" y="108"/>
                      <a:pt x="48" y="111"/>
                      <a:pt x="51" y="112"/>
                    </a:cubicBezTo>
                    <a:cubicBezTo>
                      <a:pt x="55" y="113"/>
                      <a:pt x="59" y="115"/>
                      <a:pt x="64" y="116"/>
                    </a:cubicBezTo>
                    <a:cubicBezTo>
                      <a:pt x="83" y="119"/>
                      <a:pt x="102" y="119"/>
                      <a:pt x="121" y="116"/>
                    </a:cubicBezTo>
                    <a:cubicBezTo>
                      <a:pt x="126" y="115"/>
                      <a:pt x="131" y="114"/>
                      <a:pt x="136" y="112"/>
                    </a:cubicBezTo>
                    <a:cubicBezTo>
                      <a:pt x="139" y="111"/>
                      <a:pt x="141" y="108"/>
                      <a:pt x="141" y="105"/>
                    </a:cubicBezTo>
                    <a:cubicBezTo>
                      <a:pt x="140" y="99"/>
                      <a:pt x="141" y="94"/>
                      <a:pt x="141" y="88"/>
                    </a:cubicBezTo>
                    <a:cubicBezTo>
                      <a:pt x="141" y="87"/>
                      <a:pt x="141" y="86"/>
                      <a:pt x="141" y="86"/>
                    </a:cubicBezTo>
                    <a:cubicBezTo>
                      <a:pt x="137" y="87"/>
                      <a:pt x="134" y="89"/>
                      <a:pt x="131" y="90"/>
                    </a:cubicBezTo>
                    <a:cubicBezTo>
                      <a:pt x="128" y="91"/>
                      <a:pt x="124" y="91"/>
                      <a:pt x="120" y="92"/>
                    </a:cubicBezTo>
                    <a:cubicBezTo>
                      <a:pt x="105" y="94"/>
                      <a:pt x="91" y="94"/>
                      <a:pt x="77" y="93"/>
                    </a:cubicBezTo>
                    <a:cubicBezTo>
                      <a:pt x="66" y="92"/>
                      <a:pt x="56" y="91"/>
                      <a:pt x="46" y="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59" name="Freeform 416"/>
              <p:cNvSpPr>
                <a:spLocks/>
              </p:cNvSpPr>
              <p:nvPr/>
            </p:nvSpPr>
            <p:spPr bwMode="gray">
              <a:xfrm>
                <a:off x="8139424" y="1455166"/>
                <a:ext cx="208771" cy="310335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6"/>
                  </a:cxn>
                  <a:cxn ang="0">
                    <a:pos x="63" y="11"/>
                  </a:cxn>
                  <a:cxn ang="0">
                    <a:pos x="85" y="17"/>
                  </a:cxn>
                  <a:cxn ang="0">
                    <a:pos x="108" y="50"/>
                  </a:cxn>
                  <a:cxn ang="0">
                    <a:pos x="108" y="54"/>
                  </a:cxn>
                  <a:cxn ang="0">
                    <a:pos x="108" y="95"/>
                  </a:cxn>
                  <a:cxn ang="0">
                    <a:pos x="107" y="98"/>
                  </a:cxn>
                  <a:cxn ang="0">
                    <a:pos x="99" y="105"/>
                  </a:cxn>
                  <a:cxn ang="0">
                    <a:pos x="97" y="110"/>
                  </a:cxn>
                  <a:cxn ang="0">
                    <a:pos x="87" y="142"/>
                  </a:cxn>
                  <a:cxn ang="0">
                    <a:pos x="20" y="139"/>
                  </a:cxn>
                  <a:cxn ang="0">
                    <a:pos x="13" y="110"/>
                  </a:cxn>
                  <a:cxn ang="0">
                    <a:pos x="10" y="105"/>
                  </a:cxn>
                  <a:cxn ang="0">
                    <a:pos x="2" y="98"/>
                  </a:cxn>
                  <a:cxn ang="0">
                    <a:pos x="1" y="94"/>
                  </a:cxn>
                  <a:cxn ang="0">
                    <a:pos x="0" y="53"/>
                  </a:cxn>
                  <a:cxn ang="0">
                    <a:pos x="32" y="5"/>
                  </a:cxn>
                  <a:cxn ang="0">
                    <a:pos x="57" y="0"/>
                  </a:cxn>
                  <a:cxn ang="0">
                    <a:pos x="58" y="0"/>
                  </a:cxn>
                </a:cxnLst>
                <a:rect b="b" l="0" r="r" t="0"/>
                <a:pathLst>
                  <a:path h="166" w="108">
                    <a:moveTo>
                      <a:pt x="58" y="0"/>
                    </a:moveTo>
                    <a:cubicBezTo>
                      <a:pt x="58" y="2"/>
                      <a:pt x="58" y="4"/>
                      <a:pt x="58" y="6"/>
                    </a:cubicBezTo>
                    <a:cubicBezTo>
                      <a:pt x="58" y="10"/>
                      <a:pt x="59" y="11"/>
                      <a:pt x="63" y="11"/>
                    </a:cubicBezTo>
                    <a:cubicBezTo>
                      <a:pt x="71" y="11"/>
                      <a:pt x="78" y="13"/>
                      <a:pt x="85" y="17"/>
                    </a:cubicBezTo>
                    <a:cubicBezTo>
                      <a:pt x="98" y="25"/>
                      <a:pt x="106" y="36"/>
                      <a:pt x="108" y="50"/>
                    </a:cubicBezTo>
                    <a:cubicBezTo>
                      <a:pt x="108" y="52"/>
                      <a:pt x="108" y="53"/>
                      <a:pt x="108" y="54"/>
                    </a:cubicBezTo>
                    <a:cubicBezTo>
                      <a:pt x="108" y="68"/>
                      <a:pt x="108" y="81"/>
                      <a:pt x="108" y="95"/>
                    </a:cubicBezTo>
                    <a:cubicBezTo>
                      <a:pt x="108" y="96"/>
                      <a:pt x="108" y="97"/>
                      <a:pt x="107" y="98"/>
                    </a:cubicBezTo>
                    <a:cubicBezTo>
                      <a:pt x="104" y="101"/>
                      <a:pt x="102" y="103"/>
                      <a:pt x="99" y="105"/>
                    </a:cubicBezTo>
                    <a:cubicBezTo>
                      <a:pt x="97" y="106"/>
                      <a:pt x="97" y="108"/>
                      <a:pt x="97" y="110"/>
                    </a:cubicBezTo>
                    <a:cubicBezTo>
                      <a:pt x="97" y="122"/>
                      <a:pt x="94" y="132"/>
                      <a:pt x="87" y="142"/>
                    </a:cubicBezTo>
                    <a:cubicBezTo>
                      <a:pt x="71" y="166"/>
                      <a:pt x="35" y="164"/>
                      <a:pt x="20" y="139"/>
                    </a:cubicBezTo>
                    <a:cubicBezTo>
                      <a:pt x="15" y="130"/>
                      <a:pt x="12" y="120"/>
                      <a:pt x="13" y="110"/>
                    </a:cubicBezTo>
                    <a:cubicBezTo>
                      <a:pt x="13" y="108"/>
                      <a:pt x="12" y="106"/>
                      <a:pt x="10" y="105"/>
                    </a:cubicBezTo>
                    <a:cubicBezTo>
                      <a:pt x="8" y="103"/>
                      <a:pt x="5" y="100"/>
                      <a:pt x="2" y="98"/>
                    </a:cubicBezTo>
                    <a:cubicBezTo>
                      <a:pt x="1" y="97"/>
                      <a:pt x="1" y="95"/>
                      <a:pt x="1" y="94"/>
                    </a:cubicBezTo>
                    <a:cubicBezTo>
                      <a:pt x="0" y="80"/>
                      <a:pt x="0" y="67"/>
                      <a:pt x="0" y="53"/>
                    </a:cubicBezTo>
                    <a:cubicBezTo>
                      <a:pt x="0" y="31"/>
                      <a:pt x="12" y="14"/>
                      <a:pt x="32" y="5"/>
                    </a:cubicBezTo>
                    <a:cubicBezTo>
                      <a:pt x="40" y="2"/>
                      <a:pt x="48" y="1"/>
                      <a:pt x="57" y="0"/>
                    </a:cubicBezTo>
                    <a:cubicBezTo>
                      <a:pt x="57" y="0"/>
                      <a:pt x="57" y="0"/>
                      <a:pt x="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0" name="Freeform 420"/>
              <p:cNvSpPr>
                <a:spLocks/>
              </p:cNvSpPr>
              <p:nvPr/>
            </p:nvSpPr>
            <p:spPr bwMode="gray">
              <a:xfrm>
                <a:off x="8161994" y="2019409"/>
                <a:ext cx="163632" cy="22571"/>
              </a:xfrm>
              <a:custGeom>
                <a:avLst/>
                <a:gdLst/>
                <a:ahLst/>
                <a:cxnLst>
                  <a:cxn ang="0">
                    <a:pos x="85" y="6"/>
                  </a:cxn>
                  <a:cxn ang="0">
                    <a:pos x="72" y="10"/>
                  </a:cxn>
                  <a:cxn ang="0">
                    <a:pos x="11" y="10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3"/>
                  </a:cxn>
                  <a:cxn ang="0">
                    <a:pos x="47" y="0"/>
                  </a:cxn>
                  <a:cxn ang="0">
                    <a:pos x="77" y="3"/>
                  </a:cxn>
                  <a:cxn ang="0">
                    <a:pos x="85" y="6"/>
                  </a:cxn>
                  <a:cxn ang="0">
                    <a:pos x="85" y="6"/>
                  </a:cxn>
                </a:cxnLst>
                <a:rect b="b" l="0" r="r" t="0"/>
                <a:pathLst>
                  <a:path h="14" w="85">
                    <a:moveTo>
                      <a:pt x="85" y="6"/>
                    </a:moveTo>
                    <a:cubicBezTo>
                      <a:pt x="81" y="9"/>
                      <a:pt x="77" y="10"/>
                      <a:pt x="72" y="10"/>
                    </a:cubicBezTo>
                    <a:cubicBezTo>
                      <a:pt x="52" y="14"/>
                      <a:pt x="31" y="14"/>
                      <a:pt x="11" y="10"/>
                    </a:cubicBezTo>
                    <a:cubicBezTo>
                      <a:pt x="8" y="10"/>
                      <a:pt x="5" y="9"/>
                      <a:pt x="3" y="8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4"/>
                      <a:pt x="8" y="3"/>
                    </a:cubicBezTo>
                    <a:cubicBezTo>
                      <a:pt x="20" y="0"/>
                      <a:pt x="34" y="0"/>
                      <a:pt x="47" y="0"/>
                    </a:cubicBezTo>
                    <a:cubicBezTo>
                      <a:pt x="57" y="0"/>
                      <a:pt x="67" y="1"/>
                      <a:pt x="77" y="3"/>
                    </a:cubicBezTo>
                    <a:cubicBezTo>
                      <a:pt x="80" y="4"/>
                      <a:pt x="83" y="5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1" name="Freeform 421"/>
              <p:cNvSpPr>
                <a:spLocks/>
              </p:cNvSpPr>
              <p:nvPr/>
            </p:nvSpPr>
            <p:spPr bwMode="gray">
              <a:xfrm>
                <a:off x="8269202" y="2041978"/>
                <a:ext cx="56424" cy="1692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15" y="3"/>
                  </a:cxn>
                  <a:cxn ang="0">
                    <a:pos x="23" y="2"/>
                  </a:cxn>
                  <a:cxn ang="0">
                    <a:pos x="27" y="2"/>
                  </a:cxn>
                  <a:cxn ang="0">
                    <a:pos x="24" y="6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b="b" l="0" r="r" t="0"/>
                <a:pathLst>
                  <a:path h="9" w="28">
                    <a:moveTo>
                      <a:pt x="5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7" y="4"/>
                      <a:pt x="11" y="4"/>
                      <a:pt x="15" y="3"/>
                    </a:cubicBezTo>
                    <a:cubicBezTo>
                      <a:pt x="18" y="3"/>
                      <a:pt x="21" y="2"/>
                      <a:pt x="23" y="2"/>
                    </a:cubicBezTo>
                    <a:cubicBezTo>
                      <a:pt x="25" y="1"/>
                      <a:pt x="27" y="0"/>
                      <a:pt x="27" y="2"/>
                    </a:cubicBezTo>
                    <a:cubicBezTo>
                      <a:pt x="28" y="5"/>
                      <a:pt x="26" y="5"/>
                      <a:pt x="24" y="6"/>
                    </a:cubicBezTo>
                    <a:cubicBezTo>
                      <a:pt x="18" y="7"/>
                      <a:pt x="11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2" name="Freeform 422"/>
              <p:cNvSpPr>
                <a:spLocks/>
              </p:cNvSpPr>
              <p:nvPr/>
            </p:nvSpPr>
            <p:spPr bwMode="gray">
              <a:xfrm>
                <a:off x="8269202" y="2098402"/>
                <a:ext cx="56424" cy="1692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12" y="4"/>
                  </a:cxn>
                  <a:cxn ang="0">
                    <a:pos x="24" y="1"/>
                  </a:cxn>
                  <a:cxn ang="0">
                    <a:pos x="27" y="2"/>
                  </a:cxn>
                  <a:cxn ang="0">
                    <a:pos x="25" y="5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b="b" l="0" r="r" t="0"/>
                <a:pathLst>
                  <a:path h="9" w="28">
                    <a:moveTo>
                      <a:pt x="5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7"/>
                      <a:pt x="0" y="7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6" y="4"/>
                      <a:pt x="9" y="4"/>
                      <a:pt x="12" y="4"/>
                    </a:cubicBezTo>
                    <a:cubicBezTo>
                      <a:pt x="16" y="3"/>
                      <a:pt x="20" y="2"/>
                      <a:pt x="24" y="1"/>
                    </a:cubicBezTo>
                    <a:cubicBezTo>
                      <a:pt x="25" y="1"/>
                      <a:pt x="27" y="0"/>
                      <a:pt x="27" y="2"/>
                    </a:cubicBezTo>
                    <a:cubicBezTo>
                      <a:pt x="28" y="4"/>
                      <a:pt x="27" y="5"/>
                      <a:pt x="25" y="5"/>
                    </a:cubicBezTo>
                    <a:cubicBezTo>
                      <a:pt x="18" y="7"/>
                      <a:pt x="12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263" name="Freeform 423"/>
              <p:cNvSpPr>
                <a:spLocks/>
              </p:cNvSpPr>
              <p:nvPr/>
            </p:nvSpPr>
            <p:spPr bwMode="gray">
              <a:xfrm>
                <a:off x="8269202" y="2154826"/>
                <a:ext cx="50784" cy="16929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3" y="4"/>
                  </a:cxn>
                  <a:cxn ang="0">
                    <a:pos x="19" y="2"/>
                  </a:cxn>
                  <a:cxn ang="0">
                    <a:pos x="24" y="1"/>
                  </a:cxn>
                  <a:cxn ang="0">
                    <a:pos x="27" y="2"/>
                  </a:cxn>
                  <a:cxn ang="0">
                    <a:pos x="25" y="5"/>
                  </a:cxn>
                  <a:cxn ang="0">
                    <a:pos x="5" y="9"/>
                  </a:cxn>
                  <a:cxn ang="0">
                    <a:pos x="5" y="8"/>
                  </a:cxn>
                </a:cxnLst>
                <a:rect b="b" l="0" r="r" t="0"/>
                <a:pathLst>
                  <a:path h="9" w="27">
                    <a:moveTo>
                      <a:pt x="5" y="8"/>
                    </a:moveTo>
                    <a:cubicBezTo>
                      <a:pt x="5" y="8"/>
                      <a:pt x="4" y="8"/>
                      <a:pt x="3" y="9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5"/>
                      <a:pt x="1" y="4"/>
                      <a:pt x="3" y="4"/>
                    </a:cubicBezTo>
                    <a:cubicBezTo>
                      <a:pt x="8" y="4"/>
                      <a:pt x="14" y="3"/>
                      <a:pt x="19" y="2"/>
                    </a:cubicBezTo>
                    <a:cubicBezTo>
                      <a:pt x="21" y="2"/>
                      <a:pt x="22" y="1"/>
                      <a:pt x="24" y="1"/>
                    </a:cubicBezTo>
                    <a:cubicBezTo>
                      <a:pt x="26" y="0"/>
                      <a:pt x="27" y="0"/>
                      <a:pt x="27" y="2"/>
                    </a:cubicBezTo>
                    <a:cubicBezTo>
                      <a:pt x="27" y="3"/>
                      <a:pt x="26" y="5"/>
                      <a:pt x="25" y="5"/>
                    </a:cubicBezTo>
                    <a:cubicBezTo>
                      <a:pt x="19" y="6"/>
                      <a:pt x="12" y="8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597847" y="5198073"/>
            <a:ext cx="3420949" cy="785381"/>
            <a:chOff x="2014536" y="5198073"/>
            <a:chExt cx="3420949" cy="785381"/>
          </a:xfrm>
        </p:grpSpPr>
        <p:sp>
          <p:nvSpPr>
            <p:cNvPr id="321" name="Rectangle: Rounded Corners 320"/>
            <p:cNvSpPr/>
            <p:nvPr/>
          </p:nvSpPr>
          <p:spPr bwMode="gray">
            <a:xfrm>
              <a:off x="2014536" y="5198073"/>
              <a:ext cx="3420949" cy="785381"/>
            </a:xfrm>
            <a:prstGeom prst="roundRect">
              <a:avLst>
                <a:gd fmla="val 50000" name="adj"/>
              </a:avLst>
            </a:prstGeom>
            <a:solidFill>
              <a:schemeClr val="bg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altLang="ja-JP" dirty="0" kumimoji="1" lang="en-US" sz="3200">
                  <a:solidFill>
                    <a:schemeClr val="accent4"/>
                  </a:solidFill>
                </a:rPr>
                <a:t>IaaS</a:t>
              </a:r>
              <a:endParaRPr altLang="en-US" dirty="0" kumimoji="1" lang="ja-JP" sz="3200">
                <a:solidFill>
                  <a:schemeClr val="accent4"/>
                </a:solidFill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2425408" y="5215250"/>
              <a:ext cx="1952546" cy="750979"/>
              <a:chOff x="2032600" y="4788306"/>
              <a:chExt cx="2565566" cy="98675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2032600" y="4788306"/>
                <a:ext cx="2565566" cy="986756"/>
                <a:chOff x="2032600" y="4788306"/>
                <a:chExt cx="2565566" cy="986756"/>
              </a:xfrm>
            </p:grpSpPr>
            <p:sp>
              <p:nvSpPr>
                <p:cNvPr id="327" name="Freeform: Shape 326"/>
                <p:cNvSpPr/>
                <p:nvPr/>
              </p:nvSpPr>
              <p:spPr>
                <a:xfrm>
                  <a:off x="2032600" y="4788306"/>
                  <a:ext cx="986756" cy="986756"/>
                </a:xfrm>
                <a:custGeom>
                  <a:avLst/>
                  <a:gdLst>
                    <a:gd fmla="*/ 0 w 986756" name="connsiteX0"/>
                    <a:gd fmla="*/ 493378 h 986756" name="connsiteY0"/>
                    <a:gd fmla="*/ 493378 w 986756" name="connsiteX1"/>
                    <a:gd fmla="*/ 0 h 986756" name="connsiteY1"/>
                    <a:gd fmla="*/ 986756 w 986756" name="connsiteX2"/>
                    <a:gd fmla="*/ 493378 h 986756" name="connsiteY2"/>
                    <a:gd fmla="*/ 493378 w 986756" name="connsiteX3"/>
                    <a:gd fmla="*/ 986756 h 986756" name="connsiteY3"/>
                    <a:gd fmla="*/ 0 w 986756" name="connsiteX4"/>
                    <a:gd fmla="*/ 493378 h 986756" name="connsiteY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b" l="l" r="r" t="t"/>
                  <a:pathLst>
                    <a:path h="986756" w="986756">
                      <a:moveTo>
                        <a:pt x="0" y="493378"/>
                      </a:moveTo>
                      <a:cubicBezTo>
                        <a:pt x="0" y="220893"/>
                        <a:pt x="220893" y="0"/>
                        <a:pt x="493378" y="0"/>
                      </a:cubicBezTo>
                      <a:cubicBezTo>
                        <a:pt x="765863" y="0"/>
                        <a:pt x="986756" y="220893"/>
                        <a:pt x="986756" y="493378"/>
                      </a:cubicBezTo>
                      <a:cubicBezTo>
                        <a:pt x="986756" y="765863"/>
                        <a:pt x="765863" y="986756"/>
                        <a:pt x="493378" y="986756"/>
                      </a:cubicBezTo>
                      <a:cubicBezTo>
                        <a:pt x="220893" y="986756"/>
                        <a:pt x="0" y="765863"/>
                        <a:pt x="0" y="49337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anchor="ctr" anchorCtr="0" bIns="197847" lIns="198811" numCol="1" rIns="198811" spcCol="1270" spcFirstLastPara="0" tIns="197847" vert="horz" wrap="square">
                  <a:noAutofit/>
                </a:bodyPr>
                <a:lstStyle/>
                <a:p>
                  <a:pPr algn="ctr" defTabSz="1866900" indent="0" lvl="0" mar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altLang="ja-JP" dirty="0" kern="1200" lang="en-US" sz="4200"/>
                </a:p>
              </p:txBody>
            </p:sp>
            <p:sp>
              <p:nvSpPr>
                <p:cNvPr id="328" name="Freeform: Shape 327"/>
                <p:cNvSpPr/>
                <p:nvPr/>
              </p:nvSpPr>
              <p:spPr>
                <a:xfrm>
                  <a:off x="2822005" y="4788306"/>
                  <a:ext cx="986756" cy="986756"/>
                </a:xfrm>
                <a:custGeom>
                  <a:avLst/>
                  <a:gdLst>
                    <a:gd fmla="*/ 0 w 986756" name="connsiteX0"/>
                    <a:gd fmla="*/ 493378 h 986756" name="connsiteY0"/>
                    <a:gd fmla="*/ 493378 w 986756" name="connsiteX1"/>
                    <a:gd fmla="*/ 0 h 986756" name="connsiteY1"/>
                    <a:gd fmla="*/ 986756 w 986756" name="connsiteX2"/>
                    <a:gd fmla="*/ 493378 h 986756" name="connsiteY2"/>
                    <a:gd fmla="*/ 493378 w 986756" name="connsiteX3"/>
                    <a:gd fmla="*/ 986756 h 986756" name="connsiteY3"/>
                    <a:gd fmla="*/ 0 w 986756" name="connsiteX4"/>
                    <a:gd fmla="*/ 493378 h 986756" name="connsiteY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b" l="l" r="r" t="t"/>
                  <a:pathLst>
                    <a:path h="986756" w="986756">
                      <a:moveTo>
                        <a:pt x="0" y="493378"/>
                      </a:moveTo>
                      <a:cubicBezTo>
                        <a:pt x="0" y="220893"/>
                        <a:pt x="220893" y="0"/>
                        <a:pt x="493378" y="0"/>
                      </a:cubicBezTo>
                      <a:cubicBezTo>
                        <a:pt x="765863" y="0"/>
                        <a:pt x="986756" y="220893"/>
                        <a:pt x="986756" y="493378"/>
                      </a:cubicBezTo>
                      <a:cubicBezTo>
                        <a:pt x="986756" y="765863"/>
                        <a:pt x="765863" y="986756"/>
                        <a:pt x="493378" y="986756"/>
                      </a:cubicBezTo>
                      <a:cubicBezTo>
                        <a:pt x="220893" y="986756"/>
                        <a:pt x="0" y="765863"/>
                        <a:pt x="0" y="49337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anchor="ctr" anchorCtr="0" bIns="197847" lIns="198811" numCol="1" rIns="198811" spcCol="1270" spcFirstLastPara="0" tIns="197847" vert="horz" wrap="square">
                  <a:noAutofit/>
                </a:bodyPr>
                <a:lstStyle/>
                <a:p>
                  <a:pPr algn="ctr" defTabSz="1866900" indent="0" lvl="0" mar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altLang="ja-JP" dirty="0" kern="1200" lang="en-US" sz="4200"/>
                </a:p>
              </p:txBody>
            </p:sp>
            <p:sp>
              <p:nvSpPr>
                <p:cNvPr id="329" name="Freeform: Shape 328"/>
                <p:cNvSpPr/>
                <p:nvPr/>
              </p:nvSpPr>
              <p:spPr>
                <a:xfrm>
                  <a:off x="3611410" y="4788306"/>
                  <a:ext cx="986756" cy="986756"/>
                </a:xfrm>
                <a:custGeom>
                  <a:avLst/>
                  <a:gdLst>
                    <a:gd fmla="*/ 0 w 986756" name="connsiteX0"/>
                    <a:gd fmla="*/ 493378 h 986756" name="connsiteY0"/>
                    <a:gd fmla="*/ 493378 w 986756" name="connsiteX1"/>
                    <a:gd fmla="*/ 0 h 986756" name="connsiteY1"/>
                    <a:gd fmla="*/ 986756 w 986756" name="connsiteX2"/>
                    <a:gd fmla="*/ 493378 h 986756" name="connsiteY2"/>
                    <a:gd fmla="*/ 493378 w 986756" name="connsiteX3"/>
                    <a:gd fmla="*/ 986756 h 986756" name="connsiteY3"/>
                    <a:gd fmla="*/ 0 w 986756" name="connsiteX4"/>
                    <a:gd fmla="*/ 493378 h 986756" name="connsiteY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b" l="l" r="r" t="t"/>
                  <a:pathLst>
                    <a:path h="986756" w="986756">
                      <a:moveTo>
                        <a:pt x="0" y="493378"/>
                      </a:moveTo>
                      <a:cubicBezTo>
                        <a:pt x="0" y="220893"/>
                        <a:pt x="220893" y="0"/>
                        <a:pt x="493378" y="0"/>
                      </a:cubicBezTo>
                      <a:cubicBezTo>
                        <a:pt x="765863" y="0"/>
                        <a:pt x="986756" y="220893"/>
                        <a:pt x="986756" y="493378"/>
                      </a:cubicBezTo>
                      <a:cubicBezTo>
                        <a:pt x="986756" y="765863"/>
                        <a:pt x="765863" y="986756"/>
                        <a:pt x="493378" y="986756"/>
                      </a:cubicBezTo>
                      <a:cubicBezTo>
                        <a:pt x="220893" y="986756"/>
                        <a:pt x="0" y="765863"/>
                        <a:pt x="0" y="49337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  <p:txBody>
                <a:bodyPr anchor="ctr" anchorCtr="0" bIns="197847" lIns="198811" numCol="1" rIns="198811" spcCol="1270" spcFirstLastPara="0" tIns="197847" vert="horz" wrap="square">
                  <a:noAutofit/>
                </a:bodyPr>
                <a:lstStyle/>
                <a:p>
                  <a:pPr algn="ctr" defTabSz="1866900" indent="0" lvl="0" mar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altLang="ja-JP" dirty="0" kern="1200" lang="en-US" sz="4200"/>
                </a:p>
              </p:txBody>
            </p:sp>
          </p:grpSp>
          <p:pic>
            <p:nvPicPr>
              <p:cNvPr id="324" name="Picture 3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4334" y="499053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325" name="Picture 3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5621" y="4990532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583" y="4990532"/>
                <a:ext cx="609600" cy="609600"/>
              </a:xfrm>
              <a:prstGeom prst="rect">
                <a:avLst/>
              </a:prstGeom>
            </p:spPr>
          </p:pic>
        </p:grpSp>
      </p:grpSp>
      <p:grpSp>
        <p:nvGrpSpPr>
          <p:cNvPr id="78" name="Group 77"/>
          <p:cNvGrpSpPr/>
          <p:nvPr/>
        </p:nvGrpSpPr>
        <p:grpSpPr>
          <a:xfrm>
            <a:off x="7090874" y="2288707"/>
            <a:ext cx="4174387" cy="1551674"/>
            <a:chOff x="6265889" y="3744945"/>
            <a:chExt cx="4174387" cy="1551674"/>
          </a:xfrm>
        </p:grpSpPr>
        <p:sp>
          <p:nvSpPr>
            <p:cNvPr id="79" name="Hexagon 78"/>
            <p:cNvSpPr/>
            <p:nvPr/>
          </p:nvSpPr>
          <p:spPr bwMode="gray">
            <a:xfrm>
              <a:off x="6265889" y="4140703"/>
              <a:ext cx="1302619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altLang="ja-JP" dirty="0" kumimoji="1" lang="en-US" sz="3200">
                  <a:solidFill>
                    <a:schemeClr val="accent4"/>
                  </a:solidFill>
                </a:rPr>
                <a:t>SaaS</a:t>
              </a:r>
              <a:endParaRPr altLang="en-US" dirty="0" kumimoji="1" lang="ja-JP" sz="3200">
                <a:solidFill>
                  <a:schemeClr val="accent4"/>
                </a:solidFill>
              </a:endParaRPr>
            </a:p>
          </p:txBody>
        </p:sp>
        <p:sp>
          <p:nvSpPr>
            <p:cNvPr id="80" name="Hexagon 79"/>
            <p:cNvSpPr/>
            <p:nvPr/>
          </p:nvSpPr>
          <p:spPr bwMode="gray">
            <a:xfrm>
              <a:off x="7421954" y="3744945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1" name="Hexagon 80"/>
            <p:cNvSpPr/>
            <p:nvPr/>
          </p:nvSpPr>
          <p:spPr bwMode="gray">
            <a:xfrm>
              <a:off x="7421954" y="4551364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2" name="Hexagon 81"/>
            <p:cNvSpPr/>
            <p:nvPr/>
          </p:nvSpPr>
          <p:spPr bwMode="gray">
            <a:xfrm>
              <a:off x="8139896" y="4143233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3" name="Hexagon 82"/>
            <p:cNvSpPr/>
            <p:nvPr/>
          </p:nvSpPr>
          <p:spPr bwMode="gray">
            <a:xfrm>
              <a:off x="8857838" y="3744945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4" name="Hexagon 83"/>
            <p:cNvSpPr/>
            <p:nvPr/>
          </p:nvSpPr>
          <p:spPr bwMode="gray">
            <a:xfrm>
              <a:off x="8857838" y="4551364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5" name="Hexagon 84"/>
            <p:cNvSpPr/>
            <p:nvPr/>
          </p:nvSpPr>
          <p:spPr bwMode="gray">
            <a:xfrm>
              <a:off x="9575780" y="4137044"/>
              <a:ext cx="864496" cy="745255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4122" y="4225319"/>
              <a:ext cx="609600" cy="6096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8735" y="4616993"/>
              <a:ext cx="609600" cy="6096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286" y="3831844"/>
              <a:ext cx="609600" cy="6096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808" y="4240615"/>
              <a:ext cx="547691" cy="547691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402" y="3831844"/>
              <a:ext cx="609600" cy="6096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047" y="4619191"/>
              <a:ext cx="609600" cy="6096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02923" y="3518760"/>
            <a:ext cx="1658716" cy="1230709"/>
            <a:chOff x="334645" y="4141319"/>
            <a:chExt cx="1658716" cy="1230709"/>
          </a:xfrm>
        </p:grpSpPr>
        <p:sp>
          <p:nvSpPr>
            <p:cNvPr id="93" name="Freeform 4"/>
            <p:cNvSpPr>
              <a:spLocks noChangeArrowheads="1"/>
            </p:cNvSpPr>
            <p:nvPr/>
          </p:nvSpPr>
          <p:spPr bwMode="gray">
            <a:xfrm flipH="1">
              <a:off x="334645" y="4141319"/>
              <a:ext cx="1658716" cy="1230709"/>
            </a:xfrm>
            <a:custGeom>
              <a:avLst/>
              <a:gdLst>
                <a:gd fmla="*/ 1192 w 6472" name="T0"/>
                <a:gd fmla="*/ 1443 h 3305" name="T1"/>
                <a:gd fmla="*/ 1184 w 6472" name="T2"/>
                <a:gd fmla="*/ 1481 h 3305" name="T3"/>
                <a:gd fmla="*/ 1162 w 6472" name="T4"/>
                <a:gd fmla="*/ 1512 h 3305" name="T5"/>
                <a:gd fmla="*/ 1094 w 6472" name="T6"/>
                <a:gd fmla="*/ 1542 h 3305" name="T7"/>
                <a:gd fmla="*/ 1055 w 6472" name="T8"/>
                <a:gd fmla="*/ 1534 h 3305" name="T9"/>
                <a:gd fmla="*/ 972 w 6472" name="T10"/>
                <a:gd fmla="*/ 1519 h 3305" name="T11"/>
                <a:gd fmla="*/ 904 w 6472" name="T12"/>
                <a:gd fmla="*/ 1481 h 3305" name="T13"/>
                <a:gd fmla="*/ 842 w 6472" name="T14"/>
                <a:gd fmla="*/ 1427 h 3305" name="T15"/>
                <a:gd fmla="*/ 812 w 6472" name="T16"/>
                <a:gd fmla="*/ 1397 h 3305" name="T17"/>
                <a:gd fmla="*/ 729 w 6472" name="T18"/>
                <a:gd fmla="*/ 1283 h 3305" name="T19"/>
                <a:gd fmla="*/ 645 w 6472" name="T20"/>
                <a:gd fmla="*/ 1215 h 3305" name="T21"/>
                <a:gd fmla="*/ 562 w 6472" name="T22"/>
                <a:gd fmla="*/ 1177 h 3305" name="T23"/>
                <a:gd fmla="*/ 448 w 6472" name="T24"/>
                <a:gd fmla="*/ 1169 h 3305" name="T25"/>
                <a:gd fmla="*/ 448 w 6472" name="T26"/>
                <a:gd fmla="*/ 1169 h 3305" name="T27"/>
                <a:gd fmla="*/ 403 w 6472" name="T28"/>
                <a:gd fmla="*/ 1169 h 3305" name="T29"/>
                <a:gd fmla="*/ 319 w 6472" name="T30"/>
                <a:gd fmla="*/ 1192 h 3305" name="T31"/>
                <a:gd fmla="*/ 205 w 6472" name="T32"/>
                <a:gd fmla="*/ 1253 h 3305" name="T33"/>
                <a:gd fmla="*/ 83 w 6472" name="T34"/>
                <a:gd fmla="*/ 1389 h 3305" name="T35"/>
                <a:gd fmla="*/ 15 w 6472" name="T36"/>
                <a:gd fmla="*/ 1572 h 3305" name="T37"/>
                <a:gd fmla="*/ 0 w 6472" name="T38"/>
                <a:gd fmla="*/ 1671 h 3305" name="T39"/>
                <a:gd fmla="*/ 0 w 6472" name="T40"/>
                <a:gd fmla="*/ 1709 h 3305" name="T41"/>
                <a:gd fmla="*/ 37 w 6472" name="T42"/>
                <a:gd fmla="*/ 1906 h 3305" name="T43"/>
                <a:gd fmla="*/ 136 w 6472" name="T44"/>
                <a:gd fmla="*/ 2074 h 3305" name="T45"/>
                <a:gd fmla="*/ 281 w 6472" name="T46"/>
                <a:gd fmla="*/ 2180 h 3305" name="T47"/>
                <a:gd fmla="*/ 365 w 6472" name="T48"/>
                <a:gd fmla="*/ 2203 h 3305" name="T49"/>
                <a:gd fmla="*/ 448 w 6472" name="T50"/>
                <a:gd fmla="*/ 2218 h 3305" name="T51"/>
                <a:gd fmla="*/ 508 w 6472" name="T52"/>
                <a:gd fmla="*/ 2218 h 3305" name="T53"/>
                <a:gd fmla="*/ 607 w 6472" name="T54"/>
                <a:gd fmla="*/ 2195 h 3305" name="T55"/>
                <a:gd fmla="*/ 691 w 6472" name="T56"/>
                <a:gd fmla="*/ 2142 h 3305" name="T57"/>
                <a:gd fmla="*/ 774 w 6472" name="T58"/>
                <a:gd fmla="*/ 2051 h 3305" name="T59"/>
                <a:gd fmla="*/ 812 w 6472" name="T60"/>
                <a:gd fmla="*/ 1989 h 3305" name="T61"/>
                <a:gd fmla="*/ 873 w 6472" name="T62"/>
                <a:gd fmla="*/ 1929 h 3305" name="T63"/>
                <a:gd fmla="*/ 934 w 6472" name="T64"/>
                <a:gd fmla="*/ 1884 h 3305" name="T65"/>
                <a:gd fmla="*/ 1010 w 6472" name="T66"/>
                <a:gd fmla="*/ 1853 h 3305" name="T67"/>
                <a:gd fmla="*/ 1094 w 6472" name="T68"/>
                <a:gd fmla="*/ 1846 h 3305" name="T69"/>
                <a:gd fmla="*/ 1132 w 6472" name="T70"/>
                <a:gd fmla="*/ 1853 h 3305" name="T71"/>
                <a:gd fmla="*/ 1132 w 6472" name="T72"/>
                <a:gd fmla="*/ 1853 h 3305" name="T73"/>
                <a:gd fmla="*/ 1177 w 6472" name="T74"/>
                <a:gd fmla="*/ 1891 h 3305" name="T75"/>
                <a:gd fmla="*/ 1200 w 6472" name="T76"/>
                <a:gd fmla="*/ 1945 h 3305" name="T77"/>
                <a:gd fmla="*/ 1200 w 6472" name="T78"/>
                <a:gd fmla="*/ 3304 h 3305" name="T79"/>
                <a:gd fmla="*/ 2301 w 6472" name="T80"/>
                <a:gd fmla="*/ 3304 h 3305" name="T81"/>
                <a:gd fmla="*/ 2674 w 6472" name="T82"/>
                <a:gd fmla="*/ 3289 h 3305" name="T83"/>
                <a:gd fmla="*/ 3038 w 6472" name="T84"/>
                <a:gd fmla="*/ 3243 h 3305" name="T85"/>
                <a:gd fmla="*/ 3395 w 6472" name="T86"/>
                <a:gd fmla="*/ 3159 h 3305" name="T87"/>
                <a:gd fmla="*/ 3745 w 6472" name="T88"/>
                <a:gd fmla="*/ 3053 h 3305" name="T89"/>
                <a:gd fmla="*/ 4079 w 6472" name="T90"/>
                <a:gd fmla="*/ 2924 h 3305" name="T91"/>
                <a:gd fmla="*/ 4390 w 6472" name="T92"/>
                <a:gd fmla="*/ 2757 h 3305" name="T93"/>
                <a:gd fmla="*/ 4693 w 6472" name="T94"/>
                <a:gd fmla="*/ 2575 h 3305" name="T95"/>
                <a:gd fmla="*/ 4975 w 6472" name="T96"/>
                <a:gd fmla="*/ 2362 h 3305" name="T97"/>
                <a:gd fmla="*/ 5240 w 6472" name="T98"/>
                <a:gd fmla="*/ 2134 h 3305" name="T99"/>
                <a:gd fmla="*/ 5492 w 6472" name="T100"/>
                <a:gd fmla="*/ 1876 h 3305" name="T101"/>
                <a:gd fmla="*/ 5711 w 6472" name="T102"/>
                <a:gd fmla="*/ 1610 h 3305" name="T103"/>
                <a:gd fmla="*/ 5917 w 6472" name="T104"/>
                <a:gd fmla="*/ 1314 h 3305" name="T105"/>
                <a:gd fmla="*/ 6092 w 6472" name="T106"/>
                <a:gd fmla="*/ 1010 h 3305" name="T107"/>
                <a:gd fmla="*/ 6243 w 6472" name="T108"/>
                <a:gd fmla="*/ 691 h 3305" name="T109"/>
                <a:gd fmla="*/ 6372 w 6472" name="T110"/>
                <a:gd fmla="*/ 349 h 3305" name="T111"/>
                <a:gd fmla="*/ 6471 w 6472" name="T112"/>
                <a:gd fmla="*/ 0 h 3305" name="T113"/>
                <a:gd fmla="*/ 1842 w 9998" name="connsiteX0"/>
                <a:gd fmla="*/ 0 h 9997" name="connsiteY0"/>
                <a:gd fmla="*/ 1842 w 9998" name="connsiteX1"/>
                <a:gd fmla="*/ 4366 h 9997" name="connsiteY1"/>
                <a:gd fmla="*/ 1842 w 9998" name="connsiteX2"/>
                <a:gd fmla="*/ 4366 h 9997" name="connsiteY2"/>
                <a:gd fmla="*/ 1829 w 9998" name="connsiteX3"/>
                <a:gd fmla="*/ 4481 h 9997" name="connsiteY3"/>
                <a:gd fmla="*/ 1795 w 9998" name="connsiteX4"/>
                <a:gd fmla="*/ 4575 h 9997" name="connsiteY4"/>
                <a:gd fmla="*/ 1795 w 9998" name="connsiteX5"/>
                <a:gd fmla="*/ 4575 h 9997" name="connsiteY5"/>
                <a:gd fmla="*/ 1749 w 9998" name="connsiteX6"/>
                <a:gd fmla="*/ 4641 h 9997" name="connsiteY6"/>
                <a:gd fmla="*/ 1690 w 9998" name="connsiteX7"/>
                <a:gd fmla="*/ 4666 h 9997" name="connsiteY7"/>
                <a:gd fmla="*/ 1690 w 9998" name="connsiteX8"/>
                <a:gd fmla="*/ 4666 h 9997" name="connsiteY8"/>
                <a:gd fmla="*/ 1630 w 9998" name="connsiteX9"/>
                <a:gd fmla="*/ 4641 h 9997" name="connsiteY9"/>
                <a:gd fmla="*/ 1561 w 9998" name="connsiteX10"/>
                <a:gd fmla="*/ 4641 h 9997" name="connsiteY10"/>
                <a:gd fmla="*/ 1502 w 9998" name="connsiteX11"/>
                <a:gd fmla="*/ 4596 h 9997" name="connsiteY11"/>
                <a:gd fmla="*/ 1443 w 9998" name="connsiteX12"/>
                <a:gd fmla="*/ 4551 h 9997" name="connsiteY12"/>
                <a:gd fmla="*/ 1397 w 9998" name="connsiteX13"/>
                <a:gd fmla="*/ 4481 h 9997" name="connsiteY13"/>
                <a:gd fmla="*/ 1349 w 9998" name="connsiteX14"/>
                <a:gd fmla="*/ 4411 h 9997" name="connsiteY14"/>
                <a:gd fmla="*/ 1301 w 9998" name="connsiteX15"/>
                <a:gd fmla="*/ 4318 h 9997" name="connsiteY15"/>
                <a:gd fmla="*/ 1255 w 9998" name="connsiteX16"/>
                <a:gd fmla="*/ 4227 h 9997" name="connsiteY16"/>
                <a:gd fmla="*/ 1255 w 9998" name="connsiteX17"/>
                <a:gd fmla="*/ 4227 h 9997" name="connsiteY17"/>
                <a:gd fmla="*/ 1196 w 9998" name="connsiteX18"/>
                <a:gd fmla="*/ 4045 h 9997" name="connsiteY18"/>
                <a:gd fmla="*/ 1126 w 9998" name="connsiteX19"/>
                <a:gd fmla="*/ 3882 h 9997" name="connsiteY19"/>
                <a:gd fmla="*/ 1068 w 9998" name="connsiteX20"/>
                <a:gd fmla="*/ 3770 h 9997" name="connsiteY20"/>
                <a:gd fmla="*/ 997 w 9998" name="connsiteX21"/>
                <a:gd fmla="*/ 3676 h 9997" name="connsiteY21"/>
                <a:gd fmla="*/ 938 w 9998" name="connsiteX22"/>
                <a:gd fmla="*/ 3607 h 9997" name="connsiteY22"/>
                <a:gd fmla="*/ 868 w 9998" name="connsiteX23"/>
                <a:gd fmla="*/ 3561 h 9997" name="connsiteY23"/>
                <a:gd fmla="*/ 785 w 9998" name="connsiteX24"/>
                <a:gd fmla="*/ 3537 h 9997" name="connsiteY24"/>
                <a:gd fmla="*/ 692 w 9998" name="connsiteX25"/>
                <a:gd fmla="*/ 3537 h 9997" name="connsiteY25"/>
                <a:gd fmla="*/ 692 w 9998" name="connsiteX26"/>
                <a:gd fmla="*/ 3537 h 9997" name="connsiteY26"/>
                <a:gd fmla="*/ 692 w 9998" name="connsiteX27"/>
                <a:gd fmla="*/ 3537 h 9997" name="connsiteY27"/>
                <a:gd fmla="*/ 692 w 9998" name="connsiteX28"/>
                <a:gd fmla="*/ 3537 h 9997" name="connsiteY28"/>
                <a:gd fmla="*/ 623 w 9998" name="connsiteX29"/>
                <a:gd fmla="*/ 3537 h 9997" name="connsiteY29"/>
                <a:gd fmla="*/ 564 w 9998" name="connsiteX30"/>
                <a:gd fmla="*/ 3561 h 9997" name="connsiteY30"/>
                <a:gd fmla="*/ 493 w 9998" name="connsiteX31"/>
                <a:gd fmla="*/ 3607 h 9997" name="connsiteY31"/>
                <a:gd fmla="*/ 434 w 9998" name="connsiteX32"/>
                <a:gd fmla="*/ 3655 h 9997" name="connsiteY32"/>
                <a:gd fmla="*/ 317 w 9998" name="connsiteX33"/>
                <a:gd fmla="*/ 3791 h 9997" name="connsiteY33"/>
                <a:gd fmla="*/ 222 w 9998" name="connsiteX34"/>
                <a:gd fmla="*/ 3976 h 9997" name="connsiteY34"/>
                <a:gd fmla="*/ 128 w 9998" name="connsiteX35"/>
                <a:gd fmla="*/ 4203 h 9997" name="connsiteY35"/>
                <a:gd fmla="*/ 70 w 9998" name="connsiteX36"/>
                <a:gd fmla="*/ 4457 h 9997" name="connsiteY36"/>
                <a:gd fmla="*/ 23 w 9998" name="connsiteX37"/>
                <a:gd fmla="*/ 4756 h 9997" name="connsiteY37"/>
                <a:gd fmla="*/ 0 w 9998" name="connsiteX38"/>
                <a:gd fmla="*/ 5056 h 9997" name="connsiteY38"/>
                <a:gd fmla="*/ 0 w 9998" name="connsiteX39"/>
                <a:gd fmla="*/ 5056 h 9997" name="connsiteY39"/>
                <a:gd fmla="*/ 0 w 9998" name="connsiteX40"/>
                <a:gd fmla="*/ 5171 h 9997" name="connsiteY40"/>
                <a:gd fmla="*/ 0 w 9998" name="connsiteX41"/>
                <a:gd fmla="*/ 5171 h 9997" name="connsiteY41"/>
                <a:gd fmla="*/ 23 w 9998" name="connsiteX42"/>
                <a:gd fmla="*/ 5492 h 9997" name="connsiteY42"/>
                <a:gd fmla="*/ 57 w 9998" name="connsiteX43"/>
                <a:gd fmla="*/ 5767 h 9997" name="connsiteY43"/>
                <a:gd fmla="*/ 128 w 9998" name="connsiteX44"/>
                <a:gd fmla="*/ 6042 h 9997" name="connsiteY44"/>
                <a:gd fmla="*/ 210 w 9998" name="connsiteX45"/>
                <a:gd fmla="*/ 6275 h 9997" name="connsiteY45"/>
                <a:gd fmla="*/ 317 w 9998" name="connsiteX46"/>
                <a:gd fmla="*/ 6457 h 9997" name="connsiteY46"/>
                <a:gd fmla="*/ 434 w 9998" name="connsiteX47"/>
                <a:gd fmla="*/ 6596 h 9997" name="connsiteY47"/>
                <a:gd fmla="*/ 493 w 9998" name="connsiteX48"/>
                <a:gd fmla="*/ 6641 h 9997" name="connsiteY48"/>
                <a:gd fmla="*/ 564 w 9998" name="connsiteX49"/>
                <a:gd fmla="*/ 6666 h 9997" name="connsiteY49"/>
                <a:gd fmla="*/ 623 w 9998" name="connsiteX50"/>
                <a:gd fmla="*/ 6687 h 9997" name="connsiteY50"/>
                <a:gd fmla="*/ 692 w 9998" name="connsiteX51"/>
                <a:gd fmla="*/ 6711 h 9997" name="connsiteY51"/>
                <a:gd fmla="*/ 692 w 9998" name="connsiteX52"/>
                <a:gd fmla="*/ 6711 h 9997" name="connsiteY52"/>
                <a:gd fmla="*/ 785 w 9998" name="connsiteX53"/>
                <a:gd fmla="*/ 6711 h 9997" name="connsiteY53"/>
                <a:gd fmla="*/ 868 w 9998" name="connsiteX54"/>
                <a:gd fmla="*/ 6666 h 9997" name="connsiteY54"/>
                <a:gd fmla="*/ 938 w 9998" name="connsiteX55"/>
                <a:gd fmla="*/ 6641 h 9997" name="connsiteY55"/>
                <a:gd fmla="*/ 997 w 9998" name="connsiteX56"/>
                <a:gd fmla="*/ 6572 h 9997" name="connsiteY56"/>
                <a:gd fmla="*/ 1068 w 9998" name="connsiteX57"/>
                <a:gd fmla="*/ 6481 h 9997" name="connsiteY57"/>
                <a:gd fmla="*/ 1126 w 9998" name="connsiteX58"/>
                <a:gd fmla="*/ 6366 h 9997" name="connsiteY58"/>
                <a:gd fmla="*/ 1196 w 9998" name="connsiteX59"/>
                <a:gd fmla="*/ 6206 h 9997" name="connsiteY59"/>
                <a:gd fmla="*/ 1255 w 9998" name="connsiteX60"/>
                <a:gd fmla="*/ 6018 h 9997" name="connsiteY60"/>
                <a:gd fmla="*/ 1255 w 9998" name="connsiteX61"/>
                <a:gd fmla="*/ 6018 h 9997" name="connsiteY61"/>
                <a:gd fmla="*/ 1301 w 9998" name="connsiteX62"/>
                <a:gd fmla="*/ 5927 h 9997" name="connsiteY62"/>
                <a:gd fmla="*/ 1349 w 9998" name="connsiteX63"/>
                <a:gd fmla="*/ 5837 h 9997" name="connsiteY63"/>
                <a:gd fmla="*/ 1397 w 9998" name="connsiteX64"/>
                <a:gd fmla="*/ 5767 h 9997" name="connsiteY64"/>
                <a:gd fmla="*/ 1443 w 9998" name="connsiteX65"/>
                <a:gd fmla="*/ 5700 h 9997" name="connsiteY65"/>
                <a:gd fmla="*/ 1502 w 9998" name="connsiteX66"/>
                <a:gd fmla="*/ 5652 h 9997" name="connsiteY66"/>
                <a:gd fmla="*/ 1561 w 9998" name="connsiteX67"/>
                <a:gd fmla="*/ 5607 h 9997" name="connsiteY67"/>
                <a:gd fmla="*/ 1630 w 9998" name="connsiteX68"/>
                <a:gd fmla="*/ 5585 h 9997" name="connsiteY68"/>
                <a:gd fmla="*/ 1690 w 9998" name="connsiteX69"/>
                <a:gd fmla="*/ 5585 h 9997" name="connsiteY69"/>
                <a:gd fmla="*/ 1690 w 9998" name="connsiteX70"/>
                <a:gd fmla="*/ 5585 h 9997" name="connsiteY70"/>
                <a:gd fmla="*/ 1749 w 9998" name="connsiteX71"/>
                <a:gd fmla="*/ 5607 h 9997" name="connsiteY71"/>
                <a:gd fmla="*/ 1749 w 9998" name="connsiteX72"/>
                <a:gd fmla="*/ 5607 h 9997" name="connsiteY72"/>
                <a:gd fmla="*/ 1749 w 9998" name="connsiteX73"/>
                <a:gd fmla="*/ 5607 h 9997" name="connsiteY73"/>
                <a:gd fmla="*/ 1795 w 9998" name="connsiteX74"/>
                <a:gd fmla="*/ 5652 h 9997" name="connsiteY74"/>
                <a:gd fmla="*/ 1819 w 9998" name="connsiteX75"/>
                <a:gd fmla="*/ 5722 h 9997" name="connsiteY75"/>
                <a:gd fmla="*/ 1842 w 9998" name="connsiteX76"/>
                <a:gd fmla="*/ 5791 h 9997" name="connsiteY76"/>
                <a:gd fmla="*/ 1854 w 9998" name="connsiteX77"/>
                <a:gd fmla="*/ 5885 h 9997" name="connsiteY77"/>
                <a:gd fmla="*/ 1854 w 9998" name="connsiteX78"/>
                <a:gd fmla="*/ 9997 h 9997" name="connsiteY78"/>
                <a:gd fmla="*/ 1854 w 9998" name="connsiteX79"/>
                <a:gd fmla="*/ 9997 h 9997" name="connsiteY79"/>
                <a:gd fmla="*/ 3555 w 9998" name="connsiteX80"/>
                <a:gd fmla="*/ 9997 h 9997" name="connsiteY80"/>
                <a:gd fmla="*/ 3555 w 9998" name="connsiteX81"/>
                <a:gd fmla="*/ 9997 h 9997" name="connsiteY81"/>
                <a:gd fmla="*/ 3837 w 9998" name="connsiteX82"/>
                <a:gd fmla="*/ 9997 h 9997" name="connsiteY82"/>
                <a:gd fmla="*/ 4411 w 9998" name="connsiteX83"/>
                <a:gd fmla="*/ 9882 h 9997" name="connsiteY83"/>
                <a:gd fmla="*/ 4694 w 9998" name="connsiteX84"/>
                <a:gd fmla="*/ 9812 h 9997" name="connsiteY84"/>
                <a:gd fmla="*/ 4975 w 9998" name="connsiteX85"/>
                <a:gd fmla="*/ 9697 h 9997" name="connsiteY85"/>
                <a:gd fmla="*/ 5246 w 9998" name="connsiteX86"/>
                <a:gd fmla="*/ 9558 h 9997" name="connsiteY86"/>
                <a:gd fmla="*/ 5516 w 9998" name="connsiteX87"/>
                <a:gd fmla="*/ 9422 h 9997" name="connsiteY87"/>
                <a:gd fmla="*/ 5786 w 9998" name="connsiteX88"/>
                <a:gd fmla="*/ 9238 h 9997" name="connsiteY88"/>
                <a:gd fmla="*/ 6044 w 9998" name="connsiteX89"/>
                <a:gd fmla="*/ 9053 h 9997" name="connsiteY89"/>
                <a:gd fmla="*/ 6303 w 9998" name="connsiteX90"/>
                <a:gd fmla="*/ 8847 h 9997" name="connsiteY90"/>
                <a:gd fmla="*/ 6548 w 9998" name="connsiteX91"/>
                <a:gd fmla="*/ 8596 h 9997" name="connsiteY91"/>
                <a:gd fmla="*/ 6783 w 9998" name="connsiteX92"/>
                <a:gd fmla="*/ 8342 h 9997" name="connsiteY92"/>
                <a:gd fmla="*/ 7018 w 9998" name="connsiteX93"/>
                <a:gd fmla="*/ 8067 h 9997" name="connsiteY93"/>
                <a:gd fmla="*/ 7251 w 9998" name="connsiteX94"/>
                <a:gd fmla="*/ 7791 h 9997" name="connsiteY94"/>
                <a:gd fmla="*/ 7475 w 9998" name="connsiteX95"/>
                <a:gd fmla="*/ 7467 h 9997" name="connsiteY95"/>
                <a:gd fmla="*/ 7687 w 9998" name="connsiteX96"/>
                <a:gd fmla="*/ 7147 h 9997" name="connsiteY96"/>
                <a:gd fmla="*/ 7897 w 9998" name="connsiteX97"/>
                <a:gd fmla="*/ 6802 h 9997" name="connsiteY97"/>
                <a:gd fmla="*/ 8096 w 9998" name="connsiteX98"/>
                <a:gd fmla="*/ 6457 h 9997" name="connsiteY98"/>
                <a:gd fmla="*/ 8296 w 9998" name="connsiteX99"/>
                <a:gd fmla="*/ 6067 h 9997" name="connsiteY99"/>
                <a:gd fmla="*/ 8486 w 9998" name="connsiteX100"/>
                <a:gd fmla="*/ 5676 h 9997" name="connsiteY100"/>
                <a:gd fmla="*/ 8660 w 9998" name="connsiteX101"/>
                <a:gd fmla="*/ 5286 h 9997" name="connsiteY101"/>
                <a:gd fmla="*/ 8824 w 9998" name="connsiteX102"/>
                <a:gd fmla="*/ 4871 h 9997" name="connsiteY102"/>
                <a:gd fmla="*/ 8989 w 9998" name="connsiteX103"/>
                <a:gd fmla="*/ 4436 h 9997" name="connsiteY103"/>
                <a:gd fmla="*/ 9142 w 9998" name="connsiteX104"/>
                <a:gd fmla="*/ 3976 h 9997" name="connsiteY104"/>
                <a:gd fmla="*/ 9283 w 9998" name="connsiteX105"/>
                <a:gd fmla="*/ 3516 h 9997" name="connsiteY105"/>
                <a:gd fmla="*/ 9413 w 9998" name="connsiteX106"/>
                <a:gd fmla="*/ 3056 h 9997" name="connsiteY106"/>
                <a:gd fmla="*/ 9541 w 9998" name="connsiteX107"/>
                <a:gd fmla="*/ 2572 h 9997" name="connsiteY107"/>
                <a:gd fmla="*/ 9646 w 9998" name="connsiteX108"/>
                <a:gd fmla="*/ 2091 h 9997" name="connsiteY108"/>
                <a:gd fmla="*/ 9751 w 9998" name="connsiteX109"/>
                <a:gd fmla="*/ 1582 h 9997" name="connsiteY109"/>
                <a:gd fmla="*/ 9845 w 9998" name="connsiteX110"/>
                <a:gd fmla="*/ 1056 h 9997" name="connsiteY110"/>
                <a:gd fmla="*/ 9929 w 9998" name="connsiteX111"/>
                <a:gd fmla="*/ 530 h 9997" name="connsiteY111"/>
                <a:gd fmla="*/ 9998 w 9998" name="connsiteX112"/>
                <a:gd fmla="*/ 0 h 9997" name="connsiteY112"/>
                <a:gd fmla="*/ 1842 w 9998" name="connsiteX113"/>
                <a:gd fmla="*/ 0 h 9997" name="connsiteY113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4695 w 10000" name="connsiteX83"/>
                <a:gd fmla="*/ 9815 h 10000" name="connsiteY83"/>
                <a:gd fmla="*/ 4976 w 10000" name="connsiteX84"/>
                <a:gd fmla="*/ 9700 h 10000" name="connsiteY84"/>
                <a:gd fmla="*/ 5247 w 10000" name="connsiteX85"/>
                <a:gd fmla="*/ 9561 h 10000" name="connsiteY85"/>
                <a:gd fmla="*/ 5517 w 10000" name="connsiteX86"/>
                <a:gd fmla="*/ 9425 h 10000" name="connsiteY86"/>
                <a:gd fmla="*/ 5787 w 10000" name="connsiteX87"/>
                <a:gd fmla="*/ 9241 h 10000" name="connsiteY87"/>
                <a:gd fmla="*/ 6045 w 10000" name="connsiteX88"/>
                <a:gd fmla="*/ 9056 h 10000" name="connsiteY88"/>
                <a:gd fmla="*/ 6304 w 10000" name="connsiteX89"/>
                <a:gd fmla="*/ 8850 h 10000" name="connsiteY89"/>
                <a:gd fmla="*/ 6549 w 10000" name="connsiteX90"/>
                <a:gd fmla="*/ 8599 h 10000" name="connsiteY90"/>
                <a:gd fmla="*/ 6784 w 10000" name="connsiteX91"/>
                <a:gd fmla="*/ 8345 h 10000" name="connsiteY91"/>
                <a:gd fmla="*/ 7019 w 10000" name="connsiteX92"/>
                <a:gd fmla="*/ 8069 h 10000" name="connsiteY92"/>
                <a:gd fmla="*/ 7252 w 10000" name="connsiteX93"/>
                <a:gd fmla="*/ 7793 h 10000" name="connsiteY93"/>
                <a:gd fmla="*/ 7476 w 10000" name="connsiteX94"/>
                <a:gd fmla="*/ 7469 h 10000" name="connsiteY94"/>
                <a:gd fmla="*/ 7689 w 10000" name="connsiteX95"/>
                <a:gd fmla="*/ 7149 h 10000" name="connsiteY95"/>
                <a:gd fmla="*/ 7899 w 10000" name="connsiteX96"/>
                <a:gd fmla="*/ 6804 h 10000" name="connsiteY96"/>
                <a:gd fmla="*/ 8098 w 10000" name="connsiteX97"/>
                <a:gd fmla="*/ 6459 h 10000" name="connsiteY97"/>
                <a:gd fmla="*/ 8298 w 10000" name="connsiteX98"/>
                <a:gd fmla="*/ 6069 h 10000" name="connsiteY98"/>
                <a:gd fmla="*/ 8488 w 10000" name="connsiteX99"/>
                <a:gd fmla="*/ 5678 h 10000" name="connsiteY99"/>
                <a:gd fmla="*/ 8662 w 10000" name="connsiteX100"/>
                <a:gd fmla="*/ 5288 h 10000" name="connsiteY100"/>
                <a:gd fmla="*/ 8826 w 10000" name="connsiteX101"/>
                <a:gd fmla="*/ 4872 h 10000" name="connsiteY101"/>
                <a:gd fmla="*/ 8991 w 10000" name="connsiteX102"/>
                <a:gd fmla="*/ 4437 h 10000" name="connsiteY102"/>
                <a:gd fmla="*/ 9144 w 10000" name="connsiteX103"/>
                <a:gd fmla="*/ 3977 h 10000" name="connsiteY103"/>
                <a:gd fmla="*/ 9285 w 10000" name="connsiteX104"/>
                <a:gd fmla="*/ 3517 h 10000" name="connsiteY104"/>
                <a:gd fmla="*/ 9415 w 10000" name="connsiteX105"/>
                <a:gd fmla="*/ 3057 h 10000" name="connsiteY105"/>
                <a:gd fmla="*/ 9543 w 10000" name="connsiteX106"/>
                <a:gd fmla="*/ 2573 h 10000" name="connsiteY106"/>
                <a:gd fmla="*/ 9648 w 10000" name="connsiteX107"/>
                <a:gd fmla="*/ 2092 h 10000" name="connsiteY107"/>
                <a:gd fmla="*/ 9753 w 10000" name="connsiteX108"/>
                <a:gd fmla="*/ 1582 h 10000" name="connsiteY108"/>
                <a:gd fmla="*/ 9847 w 10000" name="connsiteX109"/>
                <a:gd fmla="*/ 1056 h 10000" name="connsiteY109"/>
                <a:gd fmla="*/ 9931 w 10000" name="connsiteX110"/>
                <a:gd fmla="*/ 530 h 10000" name="connsiteY110"/>
                <a:gd fmla="*/ 10000 w 10000" name="connsiteX111"/>
                <a:gd fmla="*/ 0 h 10000" name="connsiteY111"/>
                <a:gd fmla="*/ 1842 w 10000" name="connsiteX112"/>
                <a:gd fmla="*/ 0 h 10000" name="connsiteY112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4976 w 10000" name="connsiteX83"/>
                <a:gd fmla="*/ 9700 h 10000" name="connsiteY83"/>
                <a:gd fmla="*/ 5247 w 10000" name="connsiteX84"/>
                <a:gd fmla="*/ 9561 h 10000" name="connsiteY84"/>
                <a:gd fmla="*/ 5517 w 10000" name="connsiteX85"/>
                <a:gd fmla="*/ 9425 h 10000" name="connsiteY85"/>
                <a:gd fmla="*/ 5787 w 10000" name="connsiteX86"/>
                <a:gd fmla="*/ 9241 h 10000" name="connsiteY86"/>
                <a:gd fmla="*/ 6045 w 10000" name="connsiteX87"/>
                <a:gd fmla="*/ 9056 h 10000" name="connsiteY87"/>
                <a:gd fmla="*/ 6304 w 10000" name="connsiteX88"/>
                <a:gd fmla="*/ 8850 h 10000" name="connsiteY88"/>
                <a:gd fmla="*/ 6549 w 10000" name="connsiteX89"/>
                <a:gd fmla="*/ 8599 h 10000" name="connsiteY89"/>
                <a:gd fmla="*/ 6784 w 10000" name="connsiteX90"/>
                <a:gd fmla="*/ 8345 h 10000" name="connsiteY90"/>
                <a:gd fmla="*/ 7019 w 10000" name="connsiteX91"/>
                <a:gd fmla="*/ 8069 h 10000" name="connsiteY91"/>
                <a:gd fmla="*/ 7252 w 10000" name="connsiteX92"/>
                <a:gd fmla="*/ 7793 h 10000" name="connsiteY92"/>
                <a:gd fmla="*/ 7476 w 10000" name="connsiteX93"/>
                <a:gd fmla="*/ 7469 h 10000" name="connsiteY93"/>
                <a:gd fmla="*/ 7689 w 10000" name="connsiteX94"/>
                <a:gd fmla="*/ 7149 h 10000" name="connsiteY94"/>
                <a:gd fmla="*/ 7899 w 10000" name="connsiteX95"/>
                <a:gd fmla="*/ 6804 h 10000" name="connsiteY95"/>
                <a:gd fmla="*/ 8098 w 10000" name="connsiteX96"/>
                <a:gd fmla="*/ 6459 h 10000" name="connsiteY96"/>
                <a:gd fmla="*/ 8298 w 10000" name="connsiteX97"/>
                <a:gd fmla="*/ 6069 h 10000" name="connsiteY97"/>
                <a:gd fmla="*/ 8488 w 10000" name="connsiteX98"/>
                <a:gd fmla="*/ 5678 h 10000" name="connsiteY98"/>
                <a:gd fmla="*/ 8662 w 10000" name="connsiteX99"/>
                <a:gd fmla="*/ 5288 h 10000" name="connsiteY99"/>
                <a:gd fmla="*/ 8826 w 10000" name="connsiteX100"/>
                <a:gd fmla="*/ 4872 h 10000" name="connsiteY100"/>
                <a:gd fmla="*/ 8991 w 10000" name="connsiteX101"/>
                <a:gd fmla="*/ 4437 h 10000" name="connsiteY101"/>
                <a:gd fmla="*/ 9144 w 10000" name="connsiteX102"/>
                <a:gd fmla="*/ 3977 h 10000" name="connsiteY102"/>
                <a:gd fmla="*/ 9285 w 10000" name="connsiteX103"/>
                <a:gd fmla="*/ 3517 h 10000" name="connsiteY103"/>
                <a:gd fmla="*/ 9415 w 10000" name="connsiteX104"/>
                <a:gd fmla="*/ 3057 h 10000" name="connsiteY104"/>
                <a:gd fmla="*/ 9543 w 10000" name="connsiteX105"/>
                <a:gd fmla="*/ 2573 h 10000" name="connsiteY105"/>
                <a:gd fmla="*/ 9648 w 10000" name="connsiteX106"/>
                <a:gd fmla="*/ 2092 h 10000" name="connsiteY106"/>
                <a:gd fmla="*/ 9753 w 10000" name="connsiteX107"/>
                <a:gd fmla="*/ 1582 h 10000" name="connsiteY107"/>
                <a:gd fmla="*/ 9847 w 10000" name="connsiteX108"/>
                <a:gd fmla="*/ 1056 h 10000" name="connsiteY108"/>
                <a:gd fmla="*/ 9931 w 10000" name="connsiteX109"/>
                <a:gd fmla="*/ 530 h 10000" name="connsiteY109"/>
                <a:gd fmla="*/ 10000 w 10000" name="connsiteX110"/>
                <a:gd fmla="*/ 0 h 10000" name="connsiteY110"/>
                <a:gd fmla="*/ 1842 w 10000" name="connsiteX111"/>
                <a:gd fmla="*/ 0 h 10000" name="connsiteY111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5247 w 10000" name="connsiteX83"/>
                <a:gd fmla="*/ 9561 h 10000" name="connsiteY83"/>
                <a:gd fmla="*/ 5517 w 10000" name="connsiteX84"/>
                <a:gd fmla="*/ 9425 h 10000" name="connsiteY84"/>
                <a:gd fmla="*/ 5787 w 10000" name="connsiteX85"/>
                <a:gd fmla="*/ 9241 h 10000" name="connsiteY85"/>
                <a:gd fmla="*/ 6045 w 10000" name="connsiteX86"/>
                <a:gd fmla="*/ 9056 h 10000" name="connsiteY86"/>
                <a:gd fmla="*/ 6304 w 10000" name="connsiteX87"/>
                <a:gd fmla="*/ 8850 h 10000" name="connsiteY87"/>
                <a:gd fmla="*/ 6549 w 10000" name="connsiteX88"/>
                <a:gd fmla="*/ 8599 h 10000" name="connsiteY88"/>
                <a:gd fmla="*/ 6784 w 10000" name="connsiteX89"/>
                <a:gd fmla="*/ 8345 h 10000" name="connsiteY89"/>
                <a:gd fmla="*/ 7019 w 10000" name="connsiteX90"/>
                <a:gd fmla="*/ 8069 h 10000" name="connsiteY90"/>
                <a:gd fmla="*/ 7252 w 10000" name="connsiteX91"/>
                <a:gd fmla="*/ 7793 h 10000" name="connsiteY91"/>
                <a:gd fmla="*/ 7476 w 10000" name="connsiteX92"/>
                <a:gd fmla="*/ 7469 h 10000" name="connsiteY92"/>
                <a:gd fmla="*/ 7689 w 10000" name="connsiteX93"/>
                <a:gd fmla="*/ 7149 h 10000" name="connsiteY93"/>
                <a:gd fmla="*/ 7899 w 10000" name="connsiteX94"/>
                <a:gd fmla="*/ 6804 h 10000" name="connsiteY94"/>
                <a:gd fmla="*/ 8098 w 10000" name="connsiteX95"/>
                <a:gd fmla="*/ 6459 h 10000" name="connsiteY95"/>
                <a:gd fmla="*/ 8298 w 10000" name="connsiteX96"/>
                <a:gd fmla="*/ 6069 h 10000" name="connsiteY96"/>
                <a:gd fmla="*/ 8488 w 10000" name="connsiteX97"/>
                <a:gd fmla="*/ 5678 h 10000" name="connsiteY97"/>
                <a:gd fmla="*/ 8662 w 10000" name="connsiteX98"/>
                <a:gd fmla="*/ 5288 h 10000" name="connsiteY98"/>
                <a:gd fmla="*/ 8826 w 10000" name="connsiteX99"/>
                <a:gd fmla="*/ 4872 h 10000" name="connsiteY99"/>
                <a:gd fmla="*/ 8991 w 10000" name="connsiteX100"/>
                <a:gd fmla="*/ 4437 h 10000" name="connsiteY100"/>
                <a:gd fmla="*/ 9144 w 10000" name="connsiteX101"/>
                <a:gd fmla="*/ 3977 h 10000" name="connsiteY101"/>
                <a:gd fmla="*/ 9285 w 10000" name="connsiteX102"/>
                <a:gd fmla="*/ 3517 h 10000" name="connsiteY102"/>
                <a:gd fmla="*/ 9415 w 10000" name="connsiteX103"/>
                <a:gd fmla="*/ 3057 h 10000" name="connsiteY103"/>
                <a:gd fmla="*/ 9543 w 10000" name="connsiteX104"/>
                <a:gd fmla="*/ 2573 h 10000" name="connsiteY104"/>
                <a:gd fmla="*/ 9648 w 10000" name="connsiteX105"/>
                <a:gd fmla="*/ 2092 h 10000" name="connsiteY105"/>
                <a:gd fmla="*/ 9753 w 10000" name="connsiteX106"/>
                <a:gd fmla="*/ 1582 h 10000" name="connsiteY106"/>
                <a:gd fmla="*/ 9847 w 10000" name="connsiteX107"/>
                <a:gd fmla="*/ 1056 h 10000" name="connsiteY107"/>
                <a:gd fmla="*/ 9931 w 10000" name="connsiteX108"/>
                <a:gd fmla="*/ 530 h 10000" name="connsiteY108"/>
                <a:gd fmla="*/ 10000 w 10000" name="connsiteX109"/>
                <a:gd fmla="*/ 0 h 10000" name="connsiteY109"/>
                <a:gd fmla="*/ 1842 w 10000" name="connsiteX110"/>
                <a:gd fmla="*/ 0 h 10000" name="connsiteY110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5517 w 10000" name="connsiteX83"/>
                <a:gd fmla="*/ 9425 h 10000" name="connsiteY83"/>
                <a:gd fmla="*/ 5787 w 10000" name="connsiteX84"/>
                <a:gd fmla="*/ 9241 h 10000" name="connsiteY84"/>
                <a:gd fmla="*/ 6045 w 10000" name="connsiteX85"/>
                <a:gd fmla="*/ 9056 h 10000" name="connsiteY85"/>
                <a:gd fmla="*/ 6304 w 10000" name="connsiteX86"/>
                <a:gd fmla="*/ 8850 h 10000" name="connsiteY86"/>
                <a:gd fmla="*/ 6549 w 10000" name="connsiteX87"/>
                <a:gd fmla="*/ 8599 h 10000" name="connsiteY87"/>
                <a:gd fmla="*/ 6784 w 10000" name="connsiteX88"/>
                <a:gd fmla="*/ 8345 h 10000" name="connsiteY88"/>
                <a:gd fmla="*/ 7019 w 10000" name="connsiteX89"/>
                <a:gd fmla="*/ 8069 h 10000" name="connsiteY89"/>
                <a:gd fmla="*/ 7252 w 10000" name="connsiteX90"/>
                <a:gd fmla="*/ 7793 h 10000" name="connsiteY90"/>
                <a:gd fmla="*/ 7476 w 10000" name="connsiteX91"/>
                <a:gd fmla="*/ 7469 h 10000" name="connsiteY91"/>
                <a:gd fmla="*/ 7689 w 10000" name="connsiteX92"/>
                <a:gd fmla="*/ 7149 h 10000" name="connsiteY92"/>
                <a:gd fmla="*/ 7899 w 10000" name="connsiteX93"/>
                <a:gd fmla="*/ 6804 h 10000" name="connsiteY93"/>
                <a:gd fmla="*/ 8098 w 10000" name="connsiteX94"/>
                <a:gd fmla="*/ 6459 h 10000" name="connsiteY94"/>
                <a:gd fmla="*/ 8298 w 10000" name="connsiteX95"/>
                <a:gd fmla="*/ 6069 h 10000" name="connsiteY95"/>
                <a:gd fmla="*/ 8488 w 10000" name="connsiteX96"/>
                <a:gd fmla="*/ 5678 h 10000" name="connsiteY96"/>
                <a:gd fmla="*/ 8662 w 10000" name="connsiteX97"/>
                <a:gd fmla="*/ 5288 h 10000" name="connsiteY97"/>
                <a:gd fmla="*/ 8826 w 10000" name="connsiteX98"/>
                <a:gd fmla="*/ 4872 h 10000" name="connsiteY98"/>
                <a:gd fmla="*/ 8991 w 10000" name="connsiteX99"/>
                <a:gd fmla="*/ 4437 h 10000" name="connsiteY99"/>
                <a:gd fmla="*/ 9144 w 10000" name="connsiteX100"/>
                <a:gd fmla="*/ 3977 h 10000" name="connsiteY100"/>
                <a:gd fmla="*/ 9285 w 10000" name="connsiteX101"/>
                <a:gd fmla="*/ 3517 h 10000" name="connsiteY101"/>
                <a:gd fmla="*/ 9415 w 10000" name="connsiteX102"/>
                <a:gd fmla="*/ 3057 h 10000" name="connsiteY102"/>
                <a:gd fmla="*/ 9543 w 10000" name="connsiteX103"/>
                <a:gd fmla="*/ 2573 h 10000" name="connsiteY103"/>
                <a:gd fmla="*/ 9648 w 10000" name="connsiteX104"/>
                <a:gd fmla="*/ 2092 h 10000" name="connsiteY104"/>
                <a:gd fmla="*/ 9753 w 10000" name="connsiteX105"/>
                <a:gd fmla="*/ 1582 h 10000" name="connsiteY105"/>
                <a:gd fmla="*/ 9847 w 10000" name="connsiteX106"/>
                <a:gd fmla="*/ 1056 h 10000" name="connsiteY106"/>
                <a:gd fmla="*/ 9931 w 10000" name="connsiteX107"/>
                <a:gd fmla="*/ 530 h 10000" name="connsiteY107"/>
                <a:gd fmla="*/ 10000 w 10000" name="connsiteX108"/>
                <a:gd fmla="*/ 0 h 10000" name="connsiteY108"/>
                <a:gd fmla="*/ 1842 w 10000" name="connsiteX109"/>
                <a:gd fmla="*/ 0 h 10000" name="connsiteY109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5787 w 10000" name="connsiteX83"/>
                <a:gd fmla="*/ 9241 h 10000" name="connsiteY83"/>
                <a:gd fmla="*/ 6045 w 10000" name="connsiteX84"/>
                <a:gd fmla="*/ 9056 h 10000" name="connsiteY84"/>
                <a:gd fmla="*/ 6304 w 10000" name="connsiteX85"/>
                <a:gd fmla="*/ 8850 h 10000" name="connsiteY85"/>
                <a:gd fmla="*/ 6549 w 10000" name="connsiteX86"/>
                <a:gd fmla="*/ 8599 h 10000" name="connsiteY86"/>
                <a:gd fmla="*/ 6784 w 10000" name="connsiteX87"/>
                <a:gd fmla="*/ 8345 h 10000" name="connsiteY87"/>
                <a:gd fmla="*/ 7019 w 10000" name="connsiteX88"/>
                <a:gd fmla="*/ 8069 h 10000" name="connsiteY88"/>
                <a:gd fmla="*/ 7252 w 10000" name="connsiteX89"/>
                <a:gd fmla="*/ 7793 h 10000" name="connsiteY89"/>
                <a:gd fmla="*/ 7476 w 10000" name="connsiteX90"/>
                <a:gd fmla="*/ 7469 h 10000" name="connsiteY90"/>
                <a:gd fmla="*/ 7689 w 10000" name="connsiteX91"/>
                <a:gd fmla="*/ 7149 h 10000" name="connsiteY91"/>
                <a:gd fmla="*/ 7899 w 10000" name="connsiteX92"/>
                <a:gd fmla="*/ 6804 h 10000" name="connsiteY92"/>
                <a:gd fmla="*/ 8098 w 10000" name="connsiteX93"/>
                <a:gd fmla="*/ 6459 h 10000" name="connsiteY93"/>
                <a:gd fmla="*/ 8298 w 10000" name="connsiteX94"/>
                <a:gd fmla="*/ 6069 h 10000" name="connsiteY94"/>
                <a:gd fmla="*/ 8488 w 10000" name="connsiteX95"/>
                <a:gd fmla="*/ 5678 h 10000" name="connsiteY95"/>
                <a:gd fmla="*/ 8662 w 10000" name="connsiteX96"/>
                <a:gd fmla="*/ 5288 h 10000" name="connsiteY96"/>
                <a:gd fmla="*/ 8826 w 10000" name="connsiteX97"/>
                <a:gd fmla="*/ 4872 h 10000" name="connsiteY97"/>
                <a:gd fmla="*/ 8991 w 10000" name="connsiteX98"/>
                <a:gd fmla="*/ 4437 h 10000" name="connsiteY98"/>
                <a:gd fmla="*/ 9144 w 10000" name="connsiteX99"/>
                <a:gd fmla="*/ 3977 h 10000" name="connsiteY99"/>
                <a:gd fmla="*/ 9285 w 10000" name="connsiteX100"/>
                <a:gd fmla="*/ 3517 h 10000" name="connsiteY100"/>
                <a:gd fmla="*/ 9415 w 10000" name="connsiteX101"/>
                <a:gd fmla="*/ 3057 h 10000" name="connsiteY101"/>
                <a:gd fmla="*/ 9543 w 10000" name="connsiteX102"/>
                <a:gd fmla="*/ 2573 h 10000" name="connsiteY102"/>
                <a:gd fmla="*/ 9648 w 10000" name="connsiteX103"/>
                <a:gd fmla="*/ 2092 h 10000" name="connsiteY103"/>
                <a:gd fmla="*/ 9753 w 10000" name="connsiteX104"/>
                <a:gd fmla="*/ 1582 h 10000" name="connsiteY104"/>
                <a:gd fmla="*/ 9847 w 10000" name="connsiteX105"/>
                <a:gd fmla="*/ 1056 h 10000" name="connsiteY105"/>
                <a:gd fmla="*/ 9931 w 10000" name="connsiteX106"/>
                <a:gd fmla="*/ 530 h 10000" name="connsiteY106"/>
                <a:gd fmla="*/ 10000 w 10000" name="connsiteX107"/>
                <a:gd fmla="*/ 0 h 10000" name="connsiteY107"/>
                <a:gd fmla="*/ 1842 w 10000" name="connsiteX108"/>
                <a:gd fmla="*/ 0 h 10000" name="connsiteY108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6045 w 10000" name="connsiteX83"/>
                <a:gd fmla="*/ 9056 h 10000" name="connsiteY83"/>
                <a:gd fmla="*/ 6304 w 10000" name="connsiteX84"/>
                <a:gd fmla="*/ 8850 h 10000" name="connsiteY84"/>
                <a:gd fmla="*/ 6549 w 10000" name="connsiteX85"/>
                <a:gd fmla="*/ 8599 h 10000" name="connsiteY85"/>
                <a:gd fmla="*/ 6784 w 10000" name="connsiteX86"/>
                <a:gd fmla="*/ 8345 h 10000" name="connsiteY86"/>
                <a:gd fmla="*/ 7019 w 10000" name="connsiteX87"/>
                <a:gd fmla="*/ 8069 h 10000" name="connsiteY87"/>
                <a:gd fmla="*/ 7252 w 10000" name="connsiteX88"/>
                <a:gd fmla="*/ 7793 h 10000" name="connsiteY88"/>
                <a:gd fmla="*/ 7476 w 10000" name="connsiteX89"/>
                <a:gd fmla="*/ 7469 h 10000" name="connsiteY89"/>
                <a:gd fmla="*/ 7689 w 10000" name="connsiteX90"/>
                <a:gd fmla="*/ 7149 h 10000" name="connsiteY90"/>
                <a:gd fmla="*/ 7899 w 10000" name="connsiteX91"/>
                <a:gd fmla="*/ 6804 h 10000" name="connsiteY91"/>
                <a:gd fmla="*/ 8098 w 10000" name="connsiteX92"/>
                <a:gd fmla="*/ 6459 h 10000" name="connsiteY92"/>
                <a:gd fmla="*/ 8298 w 10000" name="connsiteX93"/>
                <a:gd fmla="*/ 6069 h 10000" name="connsiteY93"/>
                <a:gd fmla="*/ 8488 w 10000" name="connsiteX94"/>
                <a:gd fmla="*/ 5678 h 10000" name="connsiteY94"/>
                <a:gd fmla="*/ 8662 w 10000" name="connsiteX95"/>
                <a:gd fmla="*/ 5288 h 10000" name="connsiteY95"/>
                <a:gd fmla="*/ 8826 w 10000" name="connsiteX96"/>
                <a:gd fmla="*/ 4872 h 10000" name="connsiteY96"/>
                <a:gd fmla="*/ 8991 w 10000" name="connsiteX97"/>
                <a:gd fmla="*/ 4437 h 10000" name="connsiteY97"/>
                <a:gd fmla="*/ 9144 w 10000" name="connsiteX98"/>
                <a:gd fmla="*/ 3977 h 10000" name="connsiteY98"/>
                <a:gd fmla="*/ 9285 w 10000" name="connsiteX99"/>
                <a:gd fmla="*/ 3517 h 10000" name="connsiteY99"/>
                <a:gd fmla="*/ 9415 w 10000" name="connsiteX100"/>
                <a:gd fmla="*/ 3057 h 10000" name="connsiteY100"/>
                <a:gd fmla="*/ 9543 w 10000" name="connsiteX101"/>
                <a:gd fmla="*/ 2573 h 10000" name="connsiteY101"/>
                <a:gd fmla="*/ 9648 w 10000" name="connsiteX102"/>
                <a:gd fmla="*/ 2092 h 10000" name="connsiteY102"/>
                <a:gd fmla="*/ 9753 w 10000" name="connsiteX103"/>
                <a:gd fmla="*/ 1582 h 10000" name="connsiteY103"/>
                <a:gd fmla="*/ 9847 w 10000" name="connsiteX104"/>
                <a:gd fmla="*/ 1056 h 10000" name="connsiteY104"/>
                <a:gd fmla="*/ 9931 w 10000" name="connsiteX105"/>
                <a:gd fmla="*/ 530 h 10000" name="connsiteY105"/>
                <a:gd fmla="*/ 10000 w 10000" name="connsiteX106"/>
                <a:gd fmla="*/ 0 h 10000" name="connsiteY106"/>
                <a:gd fmla="*/ 1842 w 10000" name="connsiteX107"/>
                <a:gd fmla="*/ 0 h 10000" name="connsiteY107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6304 w 10000" name="connsiteX83"/>
                <a:gd fmla="*/ 8850 h 10000" name="connsiteY83"/>
                <a:gd fmla="*/ 6549 w 10000" name="connsiteX84"/>
                <a:gd fmla="*/ 8599 h 10000" name="connsiteY84"/>
                <a:gd fmla="*/ 6784 w 10000" name="connsiteX85"/>
                <a:gd fmla="*/ 8345 h 10000" name="connsiteY85"/>
                <a:gd fmla="*/ 7019 w 10000" name="connsiteX86"/>
                <a:gd fmla="*/ 8069 h 10000" name="connsiteY86"/>
                <a:gd fmla="*/ 7252 w 10000" name="connsiteX87"/>
                <a:gd fmla="*/ 7793 h 10000" name="connsiteY87"/>
                <a:gd fmla="*/ 7476 w 10000" name="connsiteX88"/>
                <a:gd fmla="*/ 7469 h 10000" name="connsiteY88"/>
                <a:gd fmla="*/ 7689 w 10000" name="connsiteX89"/>
                <a:gd fmla="*/ 7149 h 10000" name="connsiteY89"/>
                <a:gd fmla="*/ 7899 w 10000" name="connsiteX90"/>
                <a:gd fmla="*/ 6804 h 10000" name="connsiteY90"/>
                <a:gd fmla="*/ 8098 w 10000" name="connsiteX91"/>
                <a:gd fmla="*/ 6459 h 10000" name="connsiteY91"/>
                <a:gd fmla="*/ 8298 w 10000" name="connsiteX92"/>
                <a:gd fmla="*/ 6069 h 10000" name="connsiteY92"/>
                <a:gd fmla="*/ 8488 w 10000" name="connsiteX93"/>
                <a:gd fmla="*/ 5678 h 10000" name="connsiteY93"/>
                <a:gd fmla="*/ 8662 w 10000" name="connsiteX94"/>
                <a:gd fmla="*/ 5288 h 10000" name="connsiteY94"/>
                <a:gd fmla="*/ 8826 w 10000" name="connsiteX95"/>
                <a:gd fmla="*/ 4872 h 10000" name="connsiteY95"/>
                <a:gd fmla="*/ 8991 w 10000" name="connsiteX96"/>
                <a:gd fmla="*/ 4437 h 10000" name="connsiteY96"/>
                <a:gd fmla="*/ 9144 w 10000" name="connsiteX97"/>
                <a:gd fmla="*/ 3977 h 10000" name="connsiteY97"/>
                <a:gd fmla="*/ 9285 w 10000" name="connsiteX98"/>
                <a:gd fmla="*/ 3517 h 10000" name="connsiteY98"/>
                <a:gd fmla="*/ 9415 w 10000" name="connsiteX99"/>
                <a:gd fmla="*/ 3057 h 10000" name="connsiteY99"/>
                <a:gd fmla="*/ 9543 w 10000" name="connsiteX100"/>
                <a:gd fmla="*/ 2573 h 10000" name="connsiteY100"/>
                <a:gd fmla="*/ 9648 w 10000" name="connsiteX101"/>
                <a:gd fmla="*/ 2092 h 10000" name="connsiteY101"/>
                <a:gd fmla="*/ 9753 w 10000" name="connsiteX102"/>
                <a:gd fmla="*/ 1582 h 10000" name="connsiteY102"/>
                <a:gd fmla="*/ 9847 w 10000" name="connsiteX103"/>
                <a:gd fmla="*/ 1056 h 10000" name="connsiteY103"/>
                <a:gd fmla="*/ 9931 w 10000" name="connsiteX104"/>
                <a:gd fmla="*/ 530 h 10000" name="connsiteY104"/>
                <a:gd fmla="*/ 10000 w 10000" name="connsiteX105"/>
                <a:gd fmla="*/ 0 h 10000" name="connsiteY105"/>
                <a:gd fmla="*/ 1842 w 10000" name="connsiteX106"/>
                <a:gd fmla="*/ 0 h 10000" name="connsiteY106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6549 w 10000" name="connsiteX83"/>
                <a:gd fmla="*/ 8599 h 10000" name="connsiteY83"/>
                <a:gd fmla="*/ 6784 w 10000" name="connsiteX84"/>
                <a:gd fmla="*/ 8345 h 10000" name="connsiteY84"/>
                <a:gd fmla="*/ 7019 w 10000" name="connsiteX85"/>
                <a:gd fmla="*/ 8069 h 10000" name="connsiteY85"/>
                <a:gd fmla="*/ 7252 w 10000" name="connsiteX86"/>
                <a:gd fmla="*/ 7793 h 10000" name="connsiteY86"/>
                <a:gd fmla="*/ 7476 w 10000" name="connsiteX87"/>
                <a:gd fmla="*/ 7469 h 10000" name="connsiteY87"/>
                <a:gd fmla="*/ 7689 w 10000" name="connsiteX88"/>
                <a:gd fmla="*/ 7149 h 10000" name="connsiteY88"/>
                <a:gd fmla="*/ 7899 w 10000" name="connsiteX89"/>
                <a:gd fmla="*/ 6804 h 10000" name="connsiteY89"/>
                <a:gd fmla="*/ 8098 w 10000" name="connsiteX90"/>
                <a:gd fmla="*/ 6459 h 10000" name="connsiteY90"/>
                <a:gd fmla="*/ 8298 w 10000" name="connsiteX91"/>
                <a:gd fmla="*/ 6069 h 10000" name="connsiteY91"/>
                <a:gd fmla="*/ 8488 w 10000" name="connsiteX92"/>
                <a:gd fmla="*/ 5678 h 10000" name="connsiteY92"/>
                <a:gd fmla="*/ 8662 w 10000" name="connsiteX93"/>
                <a:gd fmla="*/ 5288 h 10000" name="connsiteY93"/>
                <a:gd fmla="*/ 8826 w 10000" name="connsiteX94"/>
                <a:gd fmla="*/ 4872 h 10000" name="connsiteY94"/>
                <a:gd fmla="*/ 8991 w 10000" name="connsiteX95"/>
                <a:gd fmla="*/ 4437 h 10000" name="connsiteY95"/>
                <a:gd fmla="*/ 9144 w 10000" name="connsiteX96"/>
                <a:gd fmla="*/ 3977 h 10000" name="connsiteY96"/>
                <a:gd fmla="*/ 9285 w 10000" name="connsiteX97"/>
                <a:gd fmla="*/ 3517 h 10000" name="connsiteY97"/>
                <a:gd fmla="*/ 9415 w 10000" name="connsiteX98"/>
                <a:gd fmla="*/ 3057 h 10000" name="connsiteY98"/>
                <a:gd fmla="*/ 9543 w 10000" name="connsiteX99"/>
                <a:gd fmla="*/ 2573 h 10000" name="connsiteY99"/>
                <a:gd fmla="*/ 9648 w 10000" name="connsiteX100"/>
                <a:gd fmla="*/ 2092 h 10000" name="connsiteY100"/>
                <a:gd fmla="*/ 9753 w 10000" name="connsiteX101"/>
                <a:gd fmla="*/ 1582 h 10000" name="connsiteY101"/>
                <a:gd fmla="*/ 9847 w 10000" name="connsiteX102"/>
                <a:gd fmla="*/ 1056 h 10000" name="connsiteY102"/>
                <a:gd fmla="*/ 9931 w 10000" name="connsiteX103"/>
                <a:gd fmla="*/ 530 h 10000" name="connsiteY103"/>
                <a:gd fmla="*/ 10000 w 10000" name="connsiteX104"/>
                <a:gd fmla="*/ 0 h 10000" name="connsiteY104"/>
                <a:gd fmla="*/ 1842 w 10000" name="connsiteX105"/>
                <a:gd fmla="*/ 0 h 10000" name="connsiteY105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6784 w 10000" name="connsiteX83"/>
                <a:gd fmla="*/ 8345 h 10000" name="connsiteY83"/>
                <a:gd fmla="*/ 7019 w 10000" name="connsiteX84"/>
                <a:gd fmla="*/ 8069 h 10000" name="connsiteY84"/>
                <a:gd fmla="*/ 7252 w 10000" name="connsiteX85"/>
                <a:gd fmla="*/ 7793 h 10000" name="connsiteY85"/>
                <a:gd fmla="*/ 7476 w 10000" name="connsiteX86"/>
                <a:gd fmla="*/ 7469 h 10000" name="connsiteY86"/>
                <a:gd fmla="*/ 7689 w 10000" name="connsiteX87"/>
                <a:gd fmla="*/ 7149 h 10000" name="connsiteY87"/>
                <a:gd fmla="*/ 7899 w 10000" name="connsiteX88"/>
                <a:gd fmla="*/ 6804 h 10000" name="connsiteY88"/>
                <a:gd fmla="*/ 8098 w 10000" name="connsiteX89"/>
                <a:gd fmla="*/ 6459 h 10000" name="connsiteY89"/>
                <a:gd fmla="*/ 8298 w 10000" name="connsiteX90"/>
                <a:gd fmla="*/ 6069 h 10000" name="connsiteY90"/>
                <a:gd fmla="*/ 8488 w 10000" name="connsiteX91"/>
                <a:gd fmla="*/ 5678 h 10000" name="connsiteY91"/>
                <a:gd fmla="*/ 8662 w 10000" name="connsiteX92"/>
                <a:gd fmla="*/ 5288 h 10000" name="connsiteY92"/>
                <a:gd fmla="*/ 8826 w 10000" name="connsiteX93"/>
                <a:gd fmla="*/ 4872 h 10000" name="connsiteY93"/>
                <a:gd fmla="*/ 8991 w 10000" name="connsiteX94"/>
                <a:gd fmla="*/ 4437 h 10000" name="connsiteY94"/>
                <a:gd fmla="*/ 9144 w 10000" name="connsiteX95"/>
                <a:gd fmla="*/ 3977 h 10000" name="connsiteY95"/>
                <a:gd fmla="*/ 9285 w 10000" name="connsiteX96"/>
                <a:gd fmla="*/ 3517 h 10000" name="connsiteY96"/>
                <a:gd fmla="*/ 9415 w 10000" name="connsiteX97"/>
                <a:gd fmla="*/ 3057 h 10000" name="connsiteY97"/>
                <a:gd fmla="*/ 9543 w 10000" name="connsiteX98"/>
                <a:gd fmla="*/ 2573 h 10000" name="connsiteY98"/>
                <a:gd fmla="*/ 9648 w 10000" name="connsiteX99"/>
                <a:gd fmla="*/ 2092 h 10000" name="connsiteY99"/>
                <a:gd fmla="*/ 9753 w 10000" name="connsiteX100"/>
                <a:gd fmla="*/ 1582 h 10000" name="connsiteY100"/>
                <a:gd fmla="*/ 9847 w 10000" name="connsiteX101"/>
                <a:gd fmla="*/ 1056 h 10000" name="connsiteY101"/>
                <a:gd fmla="*/ 9931 w 10000" name="connsiteX102"/>
                <a:gd fmla="*/ 530 h 10000" name="connsiteY102"/>
                <a:gd fmla="*/ 10000 w 10000" name="connsiteX103"/>
                <a:gd fmla="*/ 0 h 10000" name="connsiteY103"/>
                <a:gd fmla="*/ 1842 w 10000" name="connsiteX104"/>
                <a:gd fmla="*/ 0 h 10000" name="connsiteY104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7019 w 10000" name="connsiteX83"/>
                <a:gd fmla="*/ 8069 h 10000" name="connsiteY83"/>
                <a:gd fmla="*/ 7252 w 10000" name="connsiteX84"/>
                <a:gd fmla="*/ 7793 h 10000" name="connsiteY84"/>
                <a:gd fmla="*/ 7476 w 10000" name="connsiteX85"/>
                <a:gd fmla="*/ 7469 h 10000" name="connsiteY85"/>
                <a:gd fmla="*/ 7689 w 10000" name="connsiteX86"/>
                <a:gd fmla="*/ 7149 h 10000" name="connsiteY86"/>
                <a:gd fmla="*/ 7899 w 10000" name="connsiteX87"/>
                <a:gd fmla="*/ 6804 h 10000" name="connsiteY87"/>
                <a:gd fmla="*/ 8098 w 10000" name="connsiteX88"/>
                <a:gd fmla="*/ 6459 h 10000" name="connsiteY88"/>
                <a:gd fmla="*/ 8298 w 10000" name="connsiteX89"/>
                <a:gd fmla="*/ 6069 h 10000" name="connsiteY89"/>
                <a:gd fmla="*/ 8488 w 10000" name="connsiteX90"/>
                <a:gd fmla="*/ 5678 h 10000" name="connsiteY90"/>
                <a:gd fmla="*/ 8662 w 10000" name="connsiteX91"/>
                <a:gd fmla="*/ 5288 h 10000" name="connsiteY91"/>
                <a:gd fmla="*/ 8826 w 10000" name="connsiteX92"/>
                <a:gd fmla="*/ 4872 h 10000" name="connsiteY92"/>
                <a:gd fmla="*/ 8991 w 10000" name="connsiteX93"/>
                <a:gd fmla="*/ 4437 h 10000" name="connsiteY93"/>
                <a:gd fmla="*/ 9144 w 10000" name="connsiteX94"/>
                <a:gd fmla="*/ 3977 h 10000" name="connsiteY94"/>
                <a:gd fmla="*/ 9285 w 10000" name="connsiteX95"/>
                <a:gd fmla="*/ 3517 h 10000" name="connsiteY95"/>
                <a:gd fmla="*/ 9415 w 10000" name="connsiteX96"/>
                <a:gd fmla="*/ 3057 h 10000" name="connsiteY96"/>
                <a:gd fmla="*/ 9543 w 10000" name="connsiteX97"/>
                <a:gd fmla="*/ 2573 h 10000" name="connsiteY97"/>
                <a:gd fmla="*/ 9648 w 10000" name="connsiteX98"/>
                <a:gd fmla="*/ 2092 h 10000" name="connsiteY98"/>
                <a:gd fmla="*/ 9753 w 10000" name="connsiteX99"/>
                <a:gd fmla="*/ 1582 h 10000" name="connsiteY99"/>
                <a:gd fmla="*/ 9847 w 10000" name="connsiteX100"/>
                <a:gd fmla="*/ 1056 h 10000" name="connsiteY100"/>
                <a:gd fmla="*/ 9931 w 10000" name="connsiteX101"/>
                <a:gd fmla="*/ 530 h 10000" name="connsiteY101"/>
                <a:gd fmla="*/ 10000 w 10000" name="connsiteX102"/>
                <a:gd fmla="*/ 0 h 10000" name="connsiteY102"/>
                <a:gd fmla="*/ 1842 w 10000" name="connsiteX103"/>
                <a:gd fmla="*/ 0 h 10000" name="connsiteY103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7252 w 10000" name="connsiteX83"/>
                <a:gd fmla="*/ 7793 h 10000" name="connsiteY83"/>
                <a:gd fmla="*/ 7476 w 10000" name="connsiteX84"/>
                <a:gd fmla="*/ 7469 h 10000" name="connsiteY84"/>
                <a:gd fmla="*/ 7689 w 10000" name="connsiteX85"/>
                <a:gd fmla="*/ 7149 h 10000" name="connsiteY85"/>
                <a:gd fmla="*/ 7899 w 10000" name="connsiteX86"/>
                <a:gd fmla="*/ 6804 h 10000" name="connsiteY86"/>
                <a:gd fmla="*/ 8098 w 10000" name="connsiteX87"/>
                <a:gd fmla="*/ 6459 h 10000" name="connsiteY87"/>
                <a:gd fmla="*/ 8298 w 10000" name="connsiteX88"/>
                <a:gd fmla="*/ 6069 h 10000" name="connsiteY88"/>
                <a:gd fmla="*/ 8488 w 10000" name="connsiteX89"/>
                <a:gd fmla="*/ 5678 h 10000" name="connsiteY89"/>
                <a:gd fmla="*/ 8662 w 10000" name="connsiteX90"/>
                <a:gd fmla="*/ 5288 h 10000" name="connsiteY90"/>
                <a:gd fmla="*/ 8826 w 10000" name="connsiteX91"/>
                <a:gd fmla="*/ 4872 h 10000" name="connsiteY91"/>
                <a:gd fmla="*/ 8991 w 10000" name="connsiteX92"/>
                <a:gd fmla="*/ 4437 h 10000" name="connsiteY92"/>
                <a:gd fmla="*/ 9144 w 10000" name="connsiteX93"/>
                <a:gd fmla="*/ 3977 h 10000" name="connsiteY93"/>
                <a:gd fmla="*/ 9285 w 10000" name="connsiteX94"/>
                <a:gd fmla="*/ 3517 h 10000" name="connsiteY94"/>
                <a:gd fmla="*/ 9415 w 10000" name="connsiteX95"/>
                <a:gd fmla="*/ 3057 h 10000" name="connsiteY95"/>
                <a:gd fmla="*/ 9543 w 10000" name="connsiteX96"/>
                <a:gd fmla="*/ 2573 h 10000" name="connsiteY96"/>
                <a:gd fmla="*/ 9648 w 10000" name="connsiteX97"/>
                <a:gd fmla="*/ 2092 h 10000" name="connsiteY97"/>
                <a:gd fmla="*/ 9753 w 10000" name="connsiteX98"/>
                <a:gd fmla="*/ 1582 h 10000" name="connsiteY98"/>
                <a:gd fmla="*/ 9847 w 10000" name="connsiteX99"/>
                <a:gd fmla="*/ 1056 h 10000" name="connsiteY99"/>
                <a:gd fmla="*/ 9931 w 10000" name="connsiteX100"/>
                <a:gd fmla="*/ 530 h 10000" name="connsiteY100"/>
                <a:gd fmla="*/ 10000 w 10000" name="connsiteX101"/>
                <a:gd fmla="*/ 0 h 10000" name="connsiteY101"/>
                <a:gd fmla="*/ 1842 w 10000" name="connsiteX102"/>
                <a:gd fmla="*/ 0 h 10000" name="connsiteY102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7476 w 10000" name="connsiteX83"/>
                <a:gd fmla="*/ 7469 h 10000" name="connsiteY83"/>
                <a:gd fmla="*/ 7689 w 10000" name="connsiteX84"/>
                <a:gd fmla="*/ 7149 h 10000" name="connsiteY84"/>
                <a:gd fmla="*/ 7899 w 10000" name="connsiteX85"/>
                <a:gd fmla="*/ 6804 h 10000" name="connsiteY85"/>
                <a:gd fmla="*/ 8098 w 10000" name="connsiteX86"/>
                <a:gd fmla="*/ 6459 h 10000" name="connsiteY86"/>
                <a:gd fmla="*/ 8298 w 10000" name="connsiteX87"/>
                <a:gd fmla="*/ 6069 h 10000" name="connsiteY87"/>
                <a:gd fmla="*/ 8488 w 10000" name="connsiteX88"/>
                <a:gd fmla="*/ 5678 h 10000" name="connsiteY88"/>
                <a:gd fmla="*/ 8662 w 10000" name="connsiteX89"/>
                <a:gd fmla="*/ 5288 h 10000" name="connsiteY89"/>
                <a:gd fmla="*/ 8826 w 10000" name="connsiteX90"/>
                <a:gd fmla="*/ 4872 h 10000" name="connsiteY90"/>
                <a:gd fmla="*/ 8991 w 10000" name="connsiteX91"/>
                <a:gd fmla="*/ 4437 h 10000" name="connsiteY91"/>
                <a:gd fmla="*/ 9144 w 10000" name="connsiteX92"/>
                <a:gd fmla="*/ 3977 h 10000" name="connsiteY92"/>
                <a:gd fmla="*/ 9285 w 10000" name="connsiteX93"/>
                <a:gd fmla="*/ 3517 h 10000" name="connsiteY93"/>
                <a:gd fmla="*/ 9415 w 10000" name="connsiteX94"/>
                <a:gd fmla="*/ 3057 h 10000" name="connsiteY94"/>
                <a:gd fmla="*/ 9543 w 10000" name="connsiteX95"/>
                <a:gd fmla="*/ 2573 h 10000" name="connsiteY95"/>
                <a:gd fmla="*/ 9648 w 10000" name="connsiteX96"/>
                <a:gd fmla="*/ 2092 h 10000" name="connsiteY96"/>
                <a:gd fmla="*/ 9753 w 10000" name="connsiteX97"/>
                <a:gd fmla="*/ 1582 h 10000" name="connsiteY97"/>
                <a:gd fmla="*/ 9847 w 10000" name="connsiteX98"/>
                <a:gd fmla="*/ 1056 h 10000" name="connsiteY98"/>
                <a:gd fmla="*/ 9931 w 10000" name="connsiteX99"/>
                <a:gd fmla="*/ 530 h 10000" name="connsiteY99"/>
                <a:gd fmla="*/ 10000 w 10000" name="connsiteX100"/>
                <a:gd fmla="*/ 0 h 10000" name="connsiteY100"/>
                <a:gd fmla="*/ 1842 w 10000" name="connsiteX101"/>
                <a:gd fmla="*/ 0 h 10000" name="connsiteY101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7689 w 10000" name="connsiteX83"/>
                <a:gd fmla="*/ 7149 h 10000" name="connsiteY83"/>
                <a:gd fmla="*/ 7899 w 10000" name="connsiteX84"/>
                <a:gd fmla="*/ 6804 h 10000" name="connsiteY84"/>
                <a:gd fmla="*/ 8098 w 10000" name="connsiteX85"/>
                <a:gd fmla="*/ 6459 h 10000" name="connsiteY85"/>
                <a:gd fmla="*/ 8298 w 10000" name="connsiteX86"/>
                <a:gd fmla="*/ 6069 h 10000" name="connsiteY86"/>
                <a:gd fmla="*/ 8488 w 10000" name="connsiteX87"/>
                <a:gd fmla="*/ 5678 h 10000" name="connsiteY87"/>
                <a:gd fmla="*/ 8662 w 10000" name="connsiteX88"/>
                <a:gd fmla="*/ 5288 h 10000" name="connsiteY88"/>
                <a:gd fmla="*/ 8826 w 10000" name="connsiteX89"/>
                <a:gd fmla="*/ 4872 h 10000" name="connsiteY89"/>
                <a:gd fmla="*/ 8991 w 10000" name="connsiteX90"/>
                <a:gd fmla="*/ 4437 h 10000" name="connsiteY90"/>
                <a:gd fmla="*/ 9144 w 10000" name="connsiteX91"/>
                <a:gd fmla="*/ 3977 h 10000" name="connsiteY91"/>
                <a:gd fmla="*/ 9285 w 10000" name="connsiteX92"/>
                <a:gd fmla="*/ 3517 h 10000" name="connsiteY92"/>
                <a:gd fmla="*/ 9415 w 10000" name="connsiteX93"/>
                <a:gd fmla="*/ 3057 h 10000" name="connsiteY93"/>
                <a:gd fmla="*/ 9543 w 10000" name="connsiteX94"/>
                <a:gd fmla="*/ 2573 h 10000" name="connsiteY94"/>
                <a:gd fmla="*/ 9648 w 10000" name="connsiteX95"/>
                <a:gd fmla="*/ 2092 h 10000" name="connsiteY95"/>
                <a:gd fmla="*/ 9753 w 10000" name="connsiteX96"/>
                <a:gd fmla="*/ 1582 h 10000" name="connsiteY96"/>
                <a:gd fmla="*/ 9847 w 10000" name="connsiteX97"/>
                <a:gd fmla="*/ 1056 h 10000" name="connsiteY97"/>
                <a:gd fmla="*/ 9931 w 10000" name="connsiteX98"/>
                <a:gd fmla="*/ 530 h 10000" name="connsiteY98"/>
                <a:gd fmla="*/ 10000 w 10000" name="connsiteX99"/>
                <a:gd fmla="*/ 0 h 10000" name="connsiteY99"/>
                <a:gd fmla="*/ 1842 w 10000" name="connsiteX100"/>
                <a:gd fmla="*/ 0 h 10000" name="connsiteY100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7899 w 10000" name="connsiteX83"/>
                <a:gd fmla="*/ 6804 h 10000" name="connsiteY83"/>
                <a:gd fmla="*/ 8098 w 10000" name="connsiteX84"/>
                <a:gd fmla="*/ 6459 h 10000" name="connsiteY84"/>
                <a:gd fmla="*/ 8298 w 10000" name="connsiteX85"/>
                <a:gd fmla="*/ 6069 h 10000" name="connsiteY85"/>
                <a:gd fmla="*/ 8488 w 10000" name="connsiteX86"/>
                <a:gd fmla="*/ 5678 h 10000" name="connsiteY86"/>
                <a:gd fmla="*/ 8662 w 10000" name="connsiteX87"/>
                <a:gd fmla="*/ 5288 h 10000" name="connsiteY87"/>
                <a:gd fmla="*/ 8826 w 10000" name="connsiteX88"/>
                <a:gd fmla="*/ 4872 h 10000" name="connsiteY88"/>
                <a:gd fmla="*/ 8991 w 10000" name="connsiteX89"/>
                <a:gd fmla="*/ 4437 h 10000" name="connsiteY89"/>
                <a:gd fmla="*/ 9144 w 10000" name="connsiteX90"/>
                <a:gd fmla="*/ 3977 h 10000" name="connsiteY90"/>
                <a:gd fmla="*/ 9285 w 10000" name="connsiteX91"/>
                <a:gd fmla="*/ 3517 h 10000" name="connsiteY91"/>
                <a:gd fmla="*/ 9415 w 10000" name="connsiteX92"/>
                <a:gd fmla="*/ 3057 h 10000" name="connsiteY92"/>
                <a:gd fmla="*/ 9543 w 10000" name="connsiteX93"/>
                <a:gd fmla="*/ 2573 h 10000" name="connsiteY93"/>
                <a:gd fmla="*/ 9648 w 10000" name="connsiteX94"/>
                <a:gd fmla="*/ 2092 h 10000" name="connsiteY94"/>
                <a:gd fmla="*/ 9753 w 10000" name="connsiteX95"/>
                <a:gd fmla="*/ 1582 h 10000" name="connsiteY95"/>
                <a:gd fmla="*/ 9847 w 10000" name="connsiteX96"/>
                <a:gd fmla="*/ 1056 h 10000" name="connsiteY96"/>
                <a:gd fmla="*/ 9931 w 10000" name="connsiteX97"/>
                <a:gd fmla="*/ 530 h 10000" name="connsiteY97"/>
                <a:gd fmla="*/ 10000 w 10000" name="connsiteX98"/>
                <a:gd fmla="*/ 0 h 10000" name="connsiteY98"/>
                <a:gd fmla="*/ 1842 w 10000" name="connsiteX99"/>
                <a:gd fmla="*/ 0 h 10000" name="connsiteY99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098 w 10000" name="connsiteX83"/>
                <a:gd fmla="*/ 6459 h 10000" name="connsiteY83"/>
                <a:gd fmla="*/ 8298 w 10000" name="connsiteX84"/>
                <a:gd fmla="*/ 6069 h 10000" name="connsiteY84"/>
                <a:gd fmla="*/ 8488 w 10000" name="connsiteX85"/>
                <a:gd fmla="*/ 5678 h 10000" name="connsiteY85"/>
                <a:gd fmla="*/ 8662 w 10000" name="connsiteX86"/>
                <a:gd fmla="*/ 5288 h 10000" name="connsiteY86"/>
                <a:gd fmla="*/ 8826 w 10000" name="connsiteX87"/>
                <a:gd fmla="*/ 4872 h 10000" name="connsiteY87"/>
                <a:gd fmla="*/ 8991 w 10000" name="connsiteX88"/>
                <a:gd fmla="*/ 4437 h 10000" name="connsiteY88"/>
                <a:gd fmla="*/ 9144 w 10000" name="connsiteX89"/>
                <a:gd fmla="*/ 3977 h 10000" name="connsiteY89"/>
                <a:gd fmla="*/ 9285 w 10000" name="connsiteX90"/>
                <a:gd fmla="*/ 3517 h 10000" name="connsiteY90"/>
                <a:gd fmla="*/ 9415 w 10000" name="connsiteX91"/>
                <a:gd fmla="*/ 3057 h 10000" name="connsiteY91"/>
                <a:gd fmla="*/ 9543 w 10000" name="connsiteX92"/>
                <a:gd fmla="*/ 2573 h 10000" name="connsiteY92"/>
                <a:gd fmla="*/ 9648 w 10000" name="connsiteX93"/>
                <a:gd fmla="*/ 2092 h 10000" name="connsiteY93"/>
                <a:gd fmla="*/ 9753 w 10000" name="connsiteX94"/>
                <a:gd fmla="*/ 1582 h 10000" name="connsiteY94"/>
                <a:gd fmla="*/ 9847 w 10000" name="connsiteX95"/>
                <a:gd fmla="*/ 1056 h 10000" name="connsiteY95"/>
                <a:gd fmla="*/ 9931 w 10000" name="connsiteX96"/>
                <a:gd fmla="*/ 530 h 10000" name="connsiteY96"/>
                <a:gd fmla="*/ 10000 w 10000" name="connsiteX97"/>
                <a:gd fmla="*/ 0 h 10000" name="connsiteY97"/>
                <a:gd fmla="*/ 1842 w 10000" name="connsiteX98"/>
                <a:gd fmla="*/ 0 h 10000" name="connsiteY98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298 w 10000" name="connsiteX83"/>
                <a:gd fmla="*/ 6069 h 10000" name="connsiteY83"/>
                <a:gd fmla="*/ 8488 w 10000" name="connsiteX84"/>
                <a:gd fmla="*/ 5678 h 10000" name="connsiteY84"/>
                <a:gd fmla="*/ 8662 w 10000" name="connsiteX85"/>
                <a:gd fmla="*/ 5288 h 10000" name="connsiteY85"/>
                <a:gd fmla="*/ 8826 w 10000" name="connsiteX86"/>
                <a:gd fmla="*/ 4872 h 10000" name="connsiteY86"/>
                <a:gd fmla="*/ 8991 w 10000" name="connsiteX87"/>
                <a:gd fmla="*/ 4437 h 10000" name="connsiteY87"/>
                <a:gd fmla="*/ 9144 w 10000" name="connsiteX88"/>
                <a:gd fmla="*/ 3977 h 10000" name="connsiteY88"/>
                <a:gd fmla="*/ 9285 w 10000" name="connsiteX89"/>
                <a:gd fmla="*/ 3517 h 10000" name="connsiteY89"/>
                <a:gd fmla="*/ 9415 w 10000" name="connsiteX90"/>
                <a:gd fmla="*/ 3057 h 10000" name="connsiteY90"/>
                <a:gd fmla="*/ 9543 w 10000" name="connsiteX91"/>
                <a:gd fmla="*/ 2573 h 10000" name="connsiteY91"/>
                <a:gd fmla="*/ 9648 w 10000" name="connsiteX92"/>
                <a:gd fmla="*/ 2092 h 10000" name="connsiteY92"/>
                <a:gd fmla="*/ 9753 w 10000" name="connsiteX93"/>
                <a:gd fmla="*/ 1582 h 10000" name="connsiteY93"/>
                <a:gd fmla="*/ 9847 w 10000" name="connsiteX94"/>
                <a:gd fmla="*/ 1056 h 10000" name="connsiteY94"/>
                <a:gd fmla="*/ 9931 w 10000" name="connsiteX95"/>
                <a:gd fmla="*/ 530 h 10000" name="connsiteY95"/>
                <a:gd fmla="*/ 10000 w 10000" name="connsiteX96"/>
                <a:gd fmla="*/ 0 h 10000" name="connsiteY96"/>
                <a:gd fmla="*/ 1842 w 10000" name="connsiteX97"/>
                <a:gd fmla="*/ 0 h 10000" name="connsiteY97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488 w 10000" name="connsiteX83"/>
                <a:gd fmla="*/ 5678 h 10000" name="connsiteY83"/>
                <a:gd fmla="*/ 8662 w 10000" name="connsiteX84"/>
                <a:gd fmla="*/ 5288 h 10000" name="connsiteY84"/>
                <a:gd fmla="*/ 8826 w 10000" name="connsiteX85"/>
                <a:gd fmla="*/ 4872 h 10000" name="connsiteY85"/>
                <a:gd fmla="*/ 8991 w 10000" name="connsiteX86"/>
                <a:gd fmla="*/ 4437 h 10000" name="connsiteY86"/>
                <a:gd fmla="*/ 9144 w 10000" name="connsiteX87"/>
                <a:gd fmla="*/ 3977 h 10000" name="connsiteY87"/>
                <a:gd fmla="*/ 9285 w 10000" name="connsiteX88"/>
                <a:gd fmla="*/ 3517 h 10000" name="connsiteY88"/>
                <a:gd fmla="*/ 9415 w 10000" name="connsiteX89"/>
                <a:gd fmla="*/ 3057 h 10000" name="connsiteY89"/>
                <a:gd fmla="*/ 9543 w 10000" name="connsiteX90"/>
                <a:gd fmla="*/ 2573 h 10000" name="connsiteY90"/>
                <a:gd fmla="*/ 9648 w 10000" name="connsiteX91"/>
                <a:gd fmla="*/ 2092 h 10000" name="connsiteY91"/>
                <a:gd fmla="*/ 9753 w 10000" name="connsiteX92"/>
                <a:gd fmla="*/ 1582 h 10000" name="connsiteY92"/>
                <a:gd fmla="*/ 9847 w 10000" name="connsiteX93"/>
                <a:gd fmla="*/ 1056 h 10000" name="connsiteY93"/>
                <a:gd fmla="*/ 9931 w 10000" name="connsiteX94"/>
                <a:gd fmla="*/ 530 h 10000" name="connsiteY94"/>
                <a:gd fmla="*/ 10000 w 10000" name="connsiteX95"/>
                <a:gd fmla="*/ 0 h 10000" name="connsiteY95"/>
                <a:gd fmla="*/ 1842 w 10000" name="connsiteX96"/>
                <a:gd fmla="*/ 0 h 10000" name="connsiteY96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662 w 10000" name="connsiteX83"/>
                <a:gd fmla="*/ 5288 h 10000" name="connsiteY83"/>
                <a:gd fmla="*/ 8826 w 10000" name="connsiteX84"/>
                <a:gd fmla="*/ 4872 h 10000" name="connsiteY84"/>
                <a:gd fmla="*/ 8991 w 10000" name="connsiteX85"/>
                <a:gd fmla="*/ 4437 h 10000" name="connsiteY85"/>
                <a:gd fmla="*/ 9144 w 10000" name="connsiteX86"/>
                <a:gd fmla="*/ 3977 h 10000" name="connsiteY86"/>
                <a:gd fmla="*/ 9285 w 10000" name="connsiteX87"/>
                <a:gd fmla="*/ 3517 h 10000" name="connsiteY87"/>
                <a:gd fmla="*/ 9415 w 10000" name="connsiteX88"/>
                <a:gd fmla="*/ 3057 h 10000" name="connsiteY88"/>
                <a:gd fmla="*/ 9543 w 10000" name="connsiteX89"/>
                <a:gd fmla="*/ 2573 h 10000" name="connsiteY89"/>
                <a:gd fmla="*/ 9648 w 10000" name="connsiteX90"/>
                <a:gd fmla="*/ 2092 h 10000" name="connsiteY90"/>
                <a:gd fmla="*/ 9753 w 10000" name="connsiteX91"/>
                <a:gd fmla="*/ 1582 h 10000" name="connsiteY91"/>
                <a:gd fmla="*/ 9847 w 10000" name="connsiteX92"/>
                <a:gd fmla="*/ 1056 h 10000" name="connsiteY92"/>
                <a:gd fmla="*/ 9931 w 10000" name="connsiteX93"/>
                <a:gd fmla="*/ 530 h 10000" name="connsiteY93"/>
                <a:gd fmla="*/ 10000 w 10000" name="connsiteX94"/>
                <a:gd fmla="*/ 0 h 10000" name="connsiteY94"/>
                <a:gd fmla="*/ 1842 w 10000" name="connsiteX95"/>
                <a:gd fmla="*/ 0 h 10000" name="connsiteY95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826 w 10000" name="connsiteX83"/>
                <a:gd fmla="*/ 4872 h 10000" name="connsiteY83"/>
                <a:gd fmla="*/ 8991 w 10000" name="connsiteX84"/>
                <a:gd fmla="*/ 4437 h 10000" name="connsiteY84"/>
                <a:gd fmla="*/ 9144 w 10000" name="connsiteX85"/>
                <a:gd fmla="*/ 3977 h 10000" name="connsiteY85"/>
                <a:gd fmla="*/ 9285 w 10000" name="connsiteX86"/>
                <a:gd fmla="*/ 3517 h 10000" name="connsiteY86"/>
                <a:gd fmla="*/ 9415 w 10000" name="connsiteX87"/>
                <a:gd fmla="*/ 3057 h 10000" name="connsiteY87"/>
                <a:gd fmla="*/ 9543 w 10000" name="connsiteX88"/>
                <a:gd fmla="*/ 2573 h 10000" name="connsiteY88"/>
                <a:gd fmla="*/ 9648 w 10000" name="connsiteX89"/>
                <a:gd fmla="*/ 2092 h 10000" name="connsiteY89"/>
                <a:gd fmla="*/ 9753 w 10000" name="connsiteX90"/>
                <a:gd fmla="*/ 1582 h 10000" name="connsiteY90"/>
                <a:gd fmla="*/ 9847 w 10000" name="connsiteX91"/>
                <a:gd fmla="*/ 1056 h 10000" name="connsiteY91"/>
                <a:gd fmla="*/ 9931 w 10000" name="connsiteX92"/>
                <a:gd fmla="*/ 530 h 10000" name="connsiteY92"/>
                <a:gd fmla="*/ 10000 w 10000" name="connsiteX93"/>
                <a:gd fmla="*/ 0 h 10000" name="connsiteY93"/>
                <a:gd fmla="*/ 1842 w 10000" name="connsiteX94"/>
                <a:gd fmla="*/ 0 h 10000" name="connsiteY94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8991 w 10000" name="connsiteX83"/>
                <a:gd fmla="*/ 4437 h 10000" name="connsiteY83"/>
                <a:gd fmla="*/ 9144 w 10000" name="connsiteX84"/>
                <a:gd fmla="*/ 3977 h 10000" name="connsiteY84"/>
                <a:gd fmla="*/ 9285 w 10000" name="connsiteX85"/>
                <a:gd fmla="*/ 3517 h 10000" name="connsiteY85"/>
                <a:gd fmla="*/ 9415 w 10000" name="connsiteX86"/>
                <a:gd fmla="*/ 3057 h 10000" name="connsiteY86"/>
                <a:gd fmla="*/ 9543 w 10000" name="connsiteX87"/>
                <a:gd fmla="*/ 2573 h 10000" name="connsiteY87"/>
                <a:gd fmla="*/ 9648 w 10000" name="connsiteX88"/>
                <a:gd fmla="*/ 2092 h 10000" name="connsiteY88"/>
                <a:gd fmla="*/ 9753 w 10000" name="connsiteX89"/>
                <a:gd fmla="*/ 1582 h 10000" name="connsiteY89"/>
                <a:gd fmla="*/ 9847 w 10000" name="connsiteX90"/>
                <a:gd fmla="*/ 1056 h 10000" name="connsiteY90"/>
                <a:gd fmla="*/ 9931 w 10000" name="connsiteX91"/>
                <a:gd fmla="*/ 530 h 10000" name="connsiteY91"/>
                <a:gd fmla="*/ 10000 w 10000" name="connsiteX92"/>
                <a:gd fmla="*/ 0 h 10000" name="connsiteY92"/>
                <a:gd fmla="*/ 1842 w 10000" name="connsiteX93"/>
                <a:gd fmla="*/ 0 h 10000" name="connsiteY93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144 w 10000" name="connsiteX83"/>
                <a:gd fmla="*/ 3977 h 10000" name="connsiteY83"/>
                <a:gd fmla="*/ 9285 w 10000" name="connsiteX84"/>
                <a:gd fmla="*/ 3517 h 10000" name="connsiteY84"/>
                <a:gd fmla="*/ 9415 w 10000" name="connsiteX85"/>
                <a:gd fmla="*/ 3057 h 10000" name="connsiteY85"/>
                <a:gd fmla="*/ 9543 w 10000" name="connsiteX86"/>
                <a:gd fmla="*/ 2573 h 10000" name="connsiteY86"/>
                <a:gd fmla="*/ 9648 w 10000" name="connsiteX87"/>
                <a:gd fmla="*/ 2092 h 10000" name="connsiteY87"/>
                <a:gd fmla="*/ 9753 w 10000" name="connsiteX88"/>
                <a:gd fmla="*/ 1582 h 10000" name="connsiteY88"/>
                <a:gd fmla="*/ 9847 w 10000" name="connsiteX89"/>
                <a:gd fmla="*/ 1056 h 10000" name="connsiteY89"/>
                <a:gd fmla="*/ 9931 w 10000" name="connsiteX90"/>
                <a:gd fmla="*/ 530 h 10000" name="connsiteY90"/>
                <a:gd fmla="*/ 10000 w 10000" name="connsiteX91"/>
                <a:gd fmla="*/ 0 h 10000" name="connsiteY91"/>
                <a:gd fmla="*/ 1842 w 10000" name="connsiteX92"/>
                <a:gd fmla="*/ 0 h 10000" name="connsiteY92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285 w 10000" name="connsiteX83"/>
                <a:gd fmla="*/ 3517 h 10000" name="connsiteY83"/>
                <a:gd fmla="*/ 9415 w 10000" name="connsiteX84"/>
                <a:gd fmla="*/ 3057 h 10000" name="connsiteY84"/>
                <a:gd fmla="*/ 9543 w 10000" name="connsiteX85"/>
                <a:gd fmla="*/ 2573 h 10000" name="connsiteY85"/>
                <a:gd fmla="*/ 9648 w 10000" name="connsiteX86"/>
                <a:gd fmla="*/ 2092 h 10000" name="connsiteY86"/>
                <a:gd fmla="*/ 9753 w 10000" name="connsiteX87"/>
                <a:gd fmla="*/ 1582 h 10000" name="connsiteY87"/>
                <a:gd fmla="*/ 9847 w 10000" name="connsiteX88"/>
                <a:gd fmla="*/ 1056 h 10000" name="connsiteY88"/>
                <a:gd fmla="*/ 9931 w 10000" name="connsiteX89"/>
                <a:gd fmla="*/ 530 h 10000" name="connsiteY89"/>
                <a:gd fmla="*/ 10000 w 10000" name="connsiteX90"/>
                <a:gd fmla="*/ 0 h 10000" name="connsiteY90"/>
                <a:gd fmla="*/ 1842 w 10000" name="connsiteX91"/>
                <a:gd fmla="*/ 0 h 10000" name="connsiteY91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415 w 10000" name="connsiteX83"/>
                <a:gd fmla="*/ 3057 h 10000" name="connsiteY83"/>
                <a:gd fmla="*/ 9543 w 10000" name="connsiteX84"/>
                <a:gd fmla="*/ 2573 h 10000" name="connsiteY84"/>
                <a:gd fmla="*/ 9648 w 10000" name="connsiteX85"/>
                <a:gd fmla="*/ 2092 h 10000" name="connsiteY85"/>
                <a:gd fmla="*/ 9753 w 10000" name="connsiteX86"/>
                <a:gd fmla="*/ 1582 h 10000" name="connsiteY86"/>
                <a:gd fmla="*/ 9847 w 10000" name="connsiteX87"/>
                <a:gd fmla="*/ 1056 h 10000" name="connsiteY87"/>
                <a:gd fmla="*/ 9931 w 10000" name="connsiteX88"/>
                <a:gd fmla="*/ 530 h 10000" name="connsiteY88"/>
                <a:gd fmla="*/ 10000 w 10000" name="connsiteX89"/>
                <a:gd fmla="*/ 0 h 10000" name="connsiteY89"/>
                <a:gd fmla="*/ 1842 w 10000" name="connsiteX90"/>
                <a:gd fmla="*/ 0 h 10000" name="connsiteY90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543 w 10000" name="connsiteX83"/>
                <a:gd fmla="*/ 2573 h 10000" name="connsiteY83"/>
                <a:gd fmla="*/ 9648 w 10000" name="connsiteX84"/>
                <a:gd fmla="*/ 2092 h 10000" name="connsiteY84"/>
                <a:gd fmla="*/ 9753 w 10000" name="connsiteX85"/>
                <a:gd fmla="*/ 1582 h 10000" name="connsiteY85"/>
                <a:gd fmla="*/ 9847 w 10000" name="connsiteX86"/>
                <a:gd fmla="*/ 1056 h 10000" name="connsiteY86"/>
                <a:gd fmla="*/ 9931 w 10000" name="connsiteX87"/>
                <a:gd fmla="*/ 530 h 10000" name="connsiteY87"/>
                <a:gd fmla="*/ 10000 w 10000" name="connsiteX88"/>
                <a:gd fmla="*/ 0 h 10000" name="connsiteY88"/>
                <a:gd fmla="*/ 1842 w 10000" name="connsiteX89"/>
                <a:gd fmla="*/ 0 h 10000" name="connsiteY89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648 w 10000" name="connsiteX83"/>
                <a:gd fmla="*/ 2092 h 10000" name="connsiteY83"/>
                <a:gd fmla="*/ 9753 w 10000" name="connsiteX84"/>
                <a:gd fmla="*/ 1582 h 10000" name="connsiteY84"/>
                <a:gd fmla="*/ 9847 w 10000" name="connsiteX85"/>
                <a:gd fmla="*/ 1056 h 10000" name="connsiteY85"/>
                <a:gd fmla="*/ 9931 w 10000" name="connsiteX86"/>
                <a:gd fmla="*/ 530 h 10000" name="connsiteY86"/>
                <a:gd fmla="*/ 10000 w 10000" name="connsiteX87"/>
                <a:gd fmla="*/ 0 h 10000" name="connsiteY87"/>
                <a:gd fmla="*/ 1842 w 10000" name="connsiteX88"/>
                <a:gd fmla="*/ 0 h 10000" name="connsiteY88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753 w 10000" name="connsiteX83"/>
                <a:gd fmla="*/ 1582 h 10000" name="connsiteY83"/>
                <a:gd fmla="*/ 9847 w 10000" name="connsiteX84"/>
                <a:gd fmla="*/ 1056 h 10000" name="connsiteY84"/>
                <a:gd fmla="*/ 9931 w 10000" name="connsiteX85"/>
                <a:gd fmla="*/ 530 h 10000" name="connsiteY85"/>
                <a:gd fmla="*/ 10000 w 10000" name="connsiteX86"/>
                <a:gd fmla="*/ 0 h 10000" name="connsiteY86"/>
                <a:gd fmla="*/ 1842 w 10000" name="connsiteX87"/>
                <a:gd fmla="*/ 0 h 10000" name="connsiteY87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847 w 10000" name="connsiteX83"/>
                <a:gd fmla="*/ 1056 h 10000" name="connsiteY83"/>
                <a:gd fmla="*/ 9931 w 10000" name="connsiteX84"/>
                <a:gd fmla="*/ 530 h 10000" name="connsiteY84"/>
                <a:gd fmla="*/ 10000 w 10000" name="connsiteX85"/>
                <a:gd fmla="*/ 0 h 10000" name="connsiteY85"/>
                <a:gd fmla="*/ 1842 w 10000" name="connsiteX86"/>
                <a:gd fmla="*/ 0 h 10000" name="connsiteY86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9931 w 10000" name="connsiteX83"/>
                <a:gd fmla="*/ 530 h 10000" name="connsiteY83"/>
                <a:gd fmla="*/ 10000 w 10000" name="connsiteX84"/>
                <a:gd fmla="*/ 0 h 10000" name="connsiteY84"/>
                <a:gd fmla="*/ 1842 w 10000" name="connsiteX85"/>
                <a:gd fmla="*/ 0 h 10000" name="connsiteY85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3556 w 10000" name="connsiteX80"/>
                <a:gd fmla="*/ 10000 h 10000" name="connsiteY80"/>
                <a:gd fmla="*/ 3556 w 10000" name="connsiteX81"/>
                <a:gd fmla="*/ 10000 h 10000" name="connsiteY81"/>
                <a:gd fmla="*/ 3838 w 10000" name="connsiteX82"/>
                <a:gd fmla="*/ 10000 h 10000" name="connsiteY82"/>
                <a:gd fmla="*/ 10000 w 10000" name="connsiteX83"/>
                <a:gd fmla="*/ 0 h 10000" name="connsiteY83"/>
                <a:gd fmla="*/ 1842 w 10000" name="connsiteX84"/>
                <a:gd fmla="*/ 0 h 10000" name="connsiteY84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3556 w 10005" name="connsiteX80"/>
                <a:gd fmla="*/ 10000 h 10000" name="connsiteY80"/>
                <a:gd fmla="*/ 3556 w 10005" name="connsiteX81"/>
                <a:gd fmla="*/ 10000 h 10000" name="connsiteY81"/>
                <a:gd fmla="*/ 10005 w 10005" name="connsiteX82"/>
                <a:gd fmla="*/ 10000 h 10000" name="connsiteY82"/>
                <a:gd fmla="*/ 10000 w 10005" name="connsiteX83"/>
                <a:gd fmla="*/ 0 h 10000" name="connsiteY83"/>
                <a:gd fmla="*/ 1842 w 10005" name="connsiteX84"/>
                <a:gd fmla="*/ 0 h 10000" name="connsiteY84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3556 w 10005" name="connsiteX80"/>
                <a:gd fmla="*/ 10000 h 10000" name="connsiteY80"/>
                <a:gd fmla="*/ 10005 w 10005" name="connsiteX81"/>
                <a:gd fmla="*/ 10000 h 10000" name="connsiteY81"/>
                <a:gd fmla="*/ 10000 w 10005" name="connsiteX82"/>
                <a:gd fmla="*/ 0 h 10000" name="connsiteY82"/>
                <a:gd fmla="*/ 1842 w 10005" name="connsiteX83"/>
                <a:gd fmla="*/ 0 h 10000" name="connsiteY83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10005 w 10005" name="connsiteX80"/>
                <a:gd fmla="*/ 10000 h 10000" name="connsiteY80"/>
                <a:gd fmla="*/ 10000 w 10005" name="connsiteX81"/>
                <a:gd fmla="*/ 0 h 10000" name="connsiteY81"/>
                <a:gd fmla="*/ 1842 w 10005" name="connsiteX82"/>
                <a:gd fmla="*/ 0 h 10000" name="connsiteY82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9779 w 10000" name="connsiteX80"/>
                <a:gd fmla="*/ 9815 h 10000" name="connsiteY80"/>
                <a:gd fmla="*/ 10000 w 10000" name="connsiteX81"/>
                <a:gd fmla="*/ 0 h 10000" name="connsiteY81"/>
                <a:gd fmla="*/ 1842 w 10000" name="connsiteX82"/>
                <a:gd fmla="*/ 0 h 10000" name="connsiteY82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10005 w 10005" name="connsiteX80"/>
                <a:gd fmla="*/ 10000 h 10000" name="connsiteY80"/>
                <a:gd fmla="*/ 10000 w 10005" name="connsiteX81"/>
                <a:gd fmla="*/ 0 h 10000" name="connsiteY81"/>
                <a:gd fmla="*/ 1842 w 10005" name="connsiteX82"/>
                <a:gd fmla="*/ 0 h 10000" name="connsiteY82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10005 w 10005" name="connsiteX80"/>
                <a:gd fmla="*/ 10000 h 10000" name="connsiteY80"/>
                <a:gd fmla="*/ 10000 w 10005" name="connsiteX81"/>
                <a:gd fmla="*/ 0 h 10000" name="connsiteY81"/>
                <a:gd fmla="*/ 1842 w 10005" name="connsiteX82"/>
                <a:gd fmla="*/ 0 h 10000" name="connsiteY82"/>
                <a:gd fmla="*/ 1842 w 10005" name="connsiteX0"/>
                <a:gd fmla="*/ 0 h 10000" name="connsiteY0"/>
                <a:gd fmla="*/ 1842 w 10005" name="connsiteX1"/>
                <a:gd fmla="*/ 4367 h 10000" name="connsiteY1"/>
                <a:gd fmla="*/ 1842 w 10005" name="connsiteX2"/>
                <a:gd fmla="*/ 4367 h 10000" name="connsiteY2"/>
                <a:gd fmla="*/ 1829 w 10005" name="connsiteX3"/>
                <a:gd fmla="*/ 4482 h 10000" name="connsiteY3"/>
                <a:gd fmla="*/ 1795 w 10005" name="connsiteX4"/>
                <a:gd fmla="*/ 4576 h 10000" name="connsiteY4"/>
                <a:gd fmla="*/ 1795 w 10005" name="connsiteX5"/>
                <a:gd fmla="*/ 4576 h 10000" name="connsiteY5"/>
                <a:gd fmla="*/ 1749 w 10005" name="connsiteX6"/>
                <a:gd fmla="*/ 4642 h 10000" name="connsiteY6"/>
                <a:gd fmla="*/ 1690 w 10005" name="connsiteX7"/>
                <a:gd fmla="*/ 4667 h 10000" name="connsiteY7"/>
                <a:gd fmla="*/ 1690 w 10005" name="connsiteX8"/>
                <a:gd fmla="*/ 4667 h 10000" name="connsiteY8"/>
                <a:gd fmla="*/ 1630 w 10005" name="connsiteX9"/>
                <a:gd fmla="*/ 4642 h 10000" name="connsiteY9"/>
                <a:gd fmla="*/ 1561 w 10005" name="connsiteX10"/>
                <a:gd fmla="*/ 4642 h 10000" name="connsiteY10"/>
                <a:gd fmla="*/ 1502 w 10005" name="connsiteX11"/>
                <a:gd fmla="*/ 4597 h 10000" name="connsiteY11"/>
                <a:gd fmla="*/ 1443 w 10005" name="connsiteX12"/>
                <a:gd fmla="*/ 4552 h 10000" name="connsiteY12"/>
                <a:gd fmla="*/ 1397 w 10005" name="connsiteX13"/>
                <a:gd fmla="*/ 4482 h 10000" name="connsiteY13"/>
                <a:gd fmla="*/ 1349 w 10005" name="connsiteX14"/>
                <a:gd fmla="*/ 4412 h 10000" name="connsiteY14"/>
                <a:gd fmla="*/ 1301 w 10005" name="connsiteX15"/>
                <a:gd fmla="*/ 4319 h 10000" name="connsiteY15"/>
                <a:gd fmla="*/ 1255 w 10005" name="connsiteX16"/>
                <a:gd fmla="*/ 4228 h 10000" name="connsiteY16"/>
                <a:gd fmla="*/ 1255 w 10005" name="connsiteX17"/>
                <a:gd fmla="*/ 4228 h 10000" name="connsiteY17"/>
                <a:gd fmla="*/ 1196 w 10005" name="connsiteX18"/>
                <a:gd fmla="*/ 4046 h 10000" name="connsiteY18"/>
                <a:gd fmla="*/ 1126 w 10005" name="connsiteX19"/>
                <a:gd fmla="*/ 3883 h 10000" name="connsiteY19"/>
                <a:gd fmla="*/ 1068 w 10005" name="connsiteX20"/>
                <a:gd fmla="*/ 3771 h 10000" name="connsiteY20"/>
                <a:gd fmla="*/ 997 w 10005" name="connsiteX21"/>
                <a:gd fmla="*/ 3677 h 10000" name="connsiteY21"/>
                <a:gd fmla="*/ 938 w 10005" name="connsiteX22"/>
                <a:gd fmla="*/ 3608 h 10000" name="connsiteY22"/>
                <a:gd fmla="*/ 868 w 10005" name="connsiteX23"/>
                <a:gd fmla="*/ 3562 h 10000" name="connsiteY23"/>
                <a:gd fmla="*/ 785 w 10005" name="connsiteX24"/>
                <a:gd fmla="*/ 3538 h 10000" name="connsiteY24"/>
                <a:gd fmla="*/ 692 w 10005" name="connsiteX25"/>
                <a:gd fmla="*/ 3538 h 10000" name="connsiteY25"/>
                <a:gd fmla="*/ 692 w 10005" name="connsiteX26"/>
                <a:gd fmla="*/ 3538 h 10000" name="connsiteY26"/>
                <a:gd fmla="*/ 692 w 10005" name="connsiteX27"/>
                <a:gd fmla="*/ 3538 h 10000" name="connsiteY27"/>
                <a:gd fmla="*/ 692 w 10005" name="connsiteX28"/>
                <a:gd fmla="*/ 3538 h 10000" name="connsiteY28"/>
                <a:gd fmla="*/ 623 w 10005" name="connsiteX29"/>
                <a:gd fmla="*/ 3538 h 10000" name="connsiteY29"/>
                <a:gd fmla="*/ 564 w 10005" name="connsiteX30"/>
                <a:gd fmla="*/ 3562 h 10000" name="connsiteY30"/>
                <a:gd fmla="*/ 493 w 10005" name="connsiteX31"/>
                <a:gd fmla="*/ 3608 h 10000" name="connsiteY31"/>
                <a:gd fmla="*/ 434 w 10005" name="connsiteX32"/>
                <a:gd fmla="*/ 3656 h 10000" name="connsiteY32"/>
                <a:gd fmla="*/ 317 w 10005" name="connsiteX33"/>
                <a:gd fmla="*/ 3792 h 10000" name="connsiteY33"/>
                <a:gd fmla="*/ 222 w 10005" name="connsiteX34"/>
                <a:gd fmla="*/ 3977 h 10000" name="connsiteY34"/>
                <a:gd fmla="*/ 128 w 10005" name="connsiteX35"/>
                <a:gd fmla="*/ 4204 h 10000" name="connsiteY35"/>
                <a:gd fmla="*/ 70 w 10005" name="connsiteX36"/>
                <a:gd fmla="*/ 4458 h 10000" name="connsiteY36"/>
                <a:gd fmla="*/ 23 w 10005" name="connsiteX37"/>
                <a:gd fmla="*/ 4757 h 10000" name="connsiteY37"/>
                <a:gd fmla="*/ 0 w 10005" name="connsiteX38"/>
                <a:gd fmla="*/ 5058 h 10000" name="connsiteY38"/>
                <a:gd fmla="*/ 0 w 10005" name="connsiteX39"/>
                <a:gd fmla="*/ 5058 h 10000" name="connsiteY39"/>
                <a:gd fmla="*/ 0 w 10005" name="connsiteX40"/>
                <a:gd fmla="*/ 5173 h 10000" name="connsiteY40"/>
                <a:gd fmla="*/ 0 w 10005" name="connsiteX41"/>
                <a:gd fmla="*/ 5173 h 10000" name="connsiteY41"/>
                <a:gd fmla="*/ 23 w 10005" name="connsiteX42"/>
                <a:gd fmla="*/ 5494 h 10000" name="connsiteY42"/>
                <a:gd fmla="*/ 57 w 10005" name="connsiteX43"/>
                <a:gd fmla="*/ 5769 h 10000" name="connsiteY43"/>
                <a:gd fmla="*/ 128 w 10005" name="connsiteX44"/>
                <a:gd fmla="*/ 6044 h 10000" name="connsiteY44"/>
                <a:gd fmla="*/ 210 w 10005" name="connsiteX45"/>
                <a:gd fmla="*/ 6277 h 10000" name="connsiteY45"/>
                <a:gd fmla="*/ 317 w 10005" name="connsiteX46"/>
                <a:gd fmla="*/ 6459 h 10000" name="connsiteY46"/>
                <a:gd fmla="*/ 434 w 10005" name="connsiteX47"/>
                <a:gd fmla="*/ 6598 h 10000" name="connsiteY47"/>
                <a:gd fmla="*/ 493 w 10005" name="connsiteX48"/>
                <a:gd fmla="*/ 6643 h 10000" name="connsiteY48"/>
                <a:gd fmla="*/ 564 w 10005" name="connsiteX49"/>
                <a:gd fmla="*/ 6668 h 10000" name="connsiteY49"/>
                <a:gd fmla="*/ 623 w 10005" name="connsiteX50"/>
                <a:gd fmla="*/ 6689 h 10000" name="connsiteY50"/>
                <a:gd fmla="*/ 692 w 10005" name="connsiteX51"/>
                <a:gd fmla="*/ 6713 h 10000" name="connsiteY51"/>
                <a:gd fmla="*/ 692 w 10005" name="connsiteX52"/>
                <a:gd fmla="*/ 6713 h 10000" name="connsiteY52"/>
                <a:gd fmla="*/ 785 w 10005" name="connsiteX53"/>
                <a:gd fmla="*/ 6713 h 10000" name="connsiteY53"/>
                <a:gd fmla="*/ 868 w 10005" name="connsiteX54"/>
                <a:gd fmla="*/ 6668 h 10000" name="connsiteY54"/>
                <a:gd fmla="*/ 938 w 10005" name="connsiteX55"/>
                <a:gd fmla="*/ 6643 h 10000" name="connsiteY55"/>
                <a:gd fmla="*/ 997 w 10005" name="connsiteX56"/>
                <a:gd fmla="*/ 6574 h 10000" name="connsiteY56"/>
                <a:gd fmla="*/ 1068 w 10005" name="connsiteX57"/>
                <a:gd fmla="*/ 6483 h 10000" name="connsiteY57"/>
                <a:gd fmla="*/ 1126 w 10005" name="connsiteX58"/>
                <a:gd fmla="*/ 6368 h 10000" name="connsiteY58"/>
                <a:gd fmla="*/ 1196 w 10005" name="connsiteX59"/>
                <a:gd fmla="*/ 6208 h 10000" name="connsiteY59"/>
                <a:gd fmla="*/ 1255 w 10005" name="connsiteX60"/>
                <a:gd fmla="*/ 6020 h 10000" name="connsiteY60"/>
                <a:gd fmla="*/ 1255 w 10005" name="connsiteX61"/>
                <a:gd fmla="*/ 6020 h 10000" name="connsiteY61"/>
                <a:gd fmla="*/ 1301 w 10005" name="connsiteX62"/>
                <a:gd fmla="*/ 5929 h 10000" name="connsiteY62"/>
                <a:gd fmla="*/ 1349 w 10005" name="connsiteX63"/>
                <a:gd fmla="*/ 5839 h 10000" name="connsiteY63"/>
                <a:gd fmla="*/ 1397 w 10005" name="connsiteX64"/>
                <a:gd fmla="*/ 5769 h 10000" name="connsiteY64"/>
                <a:gd fmla="*/ 1443 w 10005" name="connsiteX65"/>
                <a:gd fmla="*/ 5702 h 10000" name="connsiteY65"/>
                <a:gd fmla="*/ 1502 w 10005" name="connsiteX66"/>
                <a:gd fmla="*/ 5654 h 10000" name="connsiteY66"/>
                <a:gd fmla="*/ 1561 w 10005" name="connsiteX67"/>
                <a:gd fmla="*/ 5609 h 10000" name="connsiteY67"/>
                <a:gd fmla="*/ 1630 w 10005" name="connsiteX68"/>
                <a:gd fmla="*/ 5587 h 10000" name="connsiteY68"/>
                <a:gd fmla="*/ 1690 w 10005" name="connsiteX69"/>
                <a:gd fmla="*/ 5587 h 10000" name="connsiteY69"/>
                <a:gd fmla="*/ 1690 w 10005" name="connsiteX70"/>
                <a:gd fmla="*/ 5587 h 10000" name="connsiteY70"/>
                <a:gd fmla="*/ 1749 w 10005" name="connsiteX71"/>
                <a:gd fmla="*/ 5609 h 10000" name="connsiteY71"/>
                <a:gd fmla="*/ 1749 w 10005" name="connsiteX72"/>
                <a:gd fmla="*/ 5609 h 10000" name="connsiteY72"/>
                <a:gd fmla="*/ 1749 w 10005" name="connsiteX73"/>
                <a:gd fmla="*/ 5609 h 10000" name="connsiteY73"/>
                <a:gd fmla="*/ 1795 w 10005" name="connsiteX74"/>
                <a:gd fmla="*/ 5654 h 10000" name="connsiteY74"/>
                <a:gd fmla="*/ 1819 w 10005" name="connsiteX75"/>
                <a:gd fmla="*/ 5724 h 10000" name="connsiteY75"/>
                <a:gd fmla="*/ 1842 w 10005" name="connsiteX76"/>
                <a:gd fmla="*/ 5793 h 10000" name="connsiteY76"/>
                <a:gd fmla="*/ 1854 w 10005" name="connsiteX77"/>
                <a:gd fmla="*/ 5887 h 10000" name="connsiteY77"/>
                <a:gd fmla="*/ 1854 w 10005" name="connsiteX78"/>
                <a:gd fmla="*/ 10000 h 10000" name="connsiteY78"/>
                <a:gd fmla="*/ 1854 w 10005" name="connsiteX79"/>
                <a:gd fmla="*/ 10000 h 10000" name="connsiteY79"/>
                <a:gd fmla="*/ 10005 w 10005" name="connsiteX80"/>
                <a:gd fmla="*/ 10000 h 10000" name="connsiteY80"/>
                <a:gd fmla="*/ 10000 w 10005" name="connsiteX81"/>
                <a:gd fmla="*/ 0 h 10000" name="connsiteY81"/>
                <a:gd fmla="*/ 1842 w 10005" name="connsiteX82"/>
                <a:gd fmla="*/ 0 h 10000" name="connsiteY82"/>
                <a:gd fmla="*/ 1842 w 10000" name="connsiteX0"/>
                <a:gd fmla="*/ 0 h 10000" name="connsiteY0"/>
                <a:gd fmla="*/ 1842 w 10000" name="connsiteX1"/>
                <a:gd fmla="*/ 4367 h 10000" name="connsiteY1"/>
                <a:gd fmla="*/ 1842 w 10000" name="connsiteX2"/>
                <a:gd fmla="*/ 4367 h 10000" name="connsiteY2"/>
                <a:gd fmla="*/ 1829 w 10000" name="connsiteX3"/>
                <a:gd fmla="*/ 4482 h 10000" name="connsiteY3"/>
                <a:gd fmla="*/ 1795 w 10000" name="connsiteX4"/>
                <a:gd fmla="*/ 4576 h 10000" name="connsiteY4"/>
                <a:gd fmla="*/ 1795 w 10000" name="connsiteX5"/>
                <a:gd fmla="*/ 4576 h 10000" name="connsiteY5"/>
                <a:gd fmla="*/ 1749 w 10000" name="connsiteX6"/>
                <a:gd fmla="*/ 4642 h 10000" name="connsiteY6"/>
                <a:gd fmla="*/ 1690 w 10000" name="connsiteX7"/>
                <a:gd fmla="*/ 4667 h 10000" name="connsiteY7"/>
                <a:gd fmla="*/ 1690 w 10000" name="connsiteX8"/>
                <a:gd fmla="*/ 4667 h 10000" name="connsiteY8"/>
                <a:gd fmla="*/ 1630 w 10000" name="connsiteX9"/>
                <a:gd fmla="*/ 4642 h 10000" name="connsiteY9"/>
                <a:gd fmla="*/ 1561 w 10000" name="connsiteX10"/>
                <a:gd fmla="*/ 4642 h 10000" name="connsiteY10"/>
                <a:gd fmla="*/ 1502 w 10000" name="connsiteX11"/>
                <a:gd fmla="*/ 4597 h 10000" name="connsiteY11"/>
                <a:gd fmla="*/ 1443 w 10000" name="connsiteX12"/>
                <a:gd fmla="*/ 4552 h 10000" name="connsiteY12"/>
                <a:gd fmla="*/ 1397 w 10000" name="connsiteX13"/>
                <a:gd fmla="*/ 4482 h 10000" name="connsiteY13"/>
                <a:gd fmla="*/ 1349 w 10000" name="connsiteX14"/>
                <a:gd fmla="*/ 4412 h 10000" name="connsiteY14"/>
                <a:gd fmla="*/ 1301 w 10000" name="connsiteX15"/>
                <a:gd fmla="*/ 4319 h 10000" name="connsiteY15"/>
                <a:gd fmla="*/ 1255 w 10000" name="connsiteX16"/>
                <a:gd fmla="*/ 4228 h 10000" name="connsiteY16"/>
                <a:gd fmla="*/ 1255 w 10000" name="connsiteX17"/>
                <a:gd fmla="*/ 4228 h 10000" name="connsiteY17"/>
                <a:gd fmla="*/ 1196 w 10000" name="connsiteX18"/>
                <a:gd fmla="*/ 4046 h 10000" name="connsiteY18"/>
                <a:gd fmla="*/ 1126 w 10000" name="connsiteX19"/>
                <a:gd fmla="*/ 3883 h 10000" name="connsiteY19"/>
                <a:gd fmla="*/ 1068 w 10000" name="connsiteX20"/>
                <a:gd fmla="*/ 3771 h 10000" name="connsiteY20"/>
                <a:gd fmla="*/ 997 w 10000" name="connsiteX21"/>
                <a:gd fmla="*/ 3677 h 10000" name="connsiteY21"/>
                <a:gd fmla="*/ 938 w 10000" name="connsiteX22"/>
                <a:gd fmla="*/ 3608 h 10000" name="connsiteY22"/>
                <a:gd fmla="*/ 868 w 10000" name="connsiteX23"/>
                <a:gd fmla="*/ 3562 h 10000" name="connsiteY23"/>
                <a:gd fmla="*/ 785 w 10000" name="connsiteX24"/>
                <a:gd fmla="*/ 3538 h 10000" name="connsiteY24"/>
                <a:gd fmla="*/ 692 w 10000" name="connsiteX25"/>
                <a:gd fmla="*/ 3538 h 10000" name="connsiteY25"/>
                <a:gd fmla="*/ 692 w 10000" name="connsiteX26"/>
                <a:gd fmla="*/ 3538 h 10000" name="connsiteY26"/>
                <a:gd fmla="*/ 692 w 10000" name="connsiteX27"/>
                <a:gd fmla="*/ 3538 h 10000" name="connsiteY27"/>
                <a:gd fmla="*/ 692 w 10000" name="connsiteX28"/>
                <a:gd fmla="*/ 3538 h 10000" name="connsiteY28"/>
                <a:gd fmla="*/ 623 w 10000" name="connsiteX29"/>
                <a:gd fmla="*/ 3538 h 10000" name="connsiteY29"/>
                <a:gd fmla="*/ 564 w 10000" name="connsiteX30"/>
                <a:gd fmla="*/ 3562 h 10000" name="connsiteY30"/>
                <a:gd fmla="*/ 493 w 10000" name="connsiteX31"/>
                <a:gd fmla="*/ 3608 h 10000" name="connsiteY31"/>
                <a:gd fmla="*/ 434 w 10000" name="connsiteX32"/>
                <a:gd fmla="*/ 3656 h 10000" name="connsiteY32"/>
                <a:gd fmla="*/ 317 w 10000" name="connsiteX33"/>
                <a:gd fmla="*/ 3792 h 10000" name="connsiteY33"/>
                <a:gd fmla="*/ 222 w 10000" name="connsiteX34"/>
                <a:gd fmla="*/ 3977 h 10000" name="connsiteY34"/>
                <a:gd fmla="*/ 128 w 10000" name="connsiteX35"/>
                <a:gd fmla="*/ 4204 h 10000" name="connsiteY35"/>
                <a:gd fmla="*/ 70 w 10000" name="connsiteX36"/>
                <a:gd fmla="*/ 4458 h 10000" name="connsiteY36"/>
                <a:gd fmla="*/ 23 w 10000" name="connsiteX37"/>
                <a:gd fmla="*/ 4757 h 10000" name="connsiteY37"/>
                <a:gd fmla="*/ 0 w 10000" name="connsiteX38"/>
                <a:gd fmla="*/ 5058 h 10000" name="connsiteY38"/>
                <a:gd fmla="*/ 0 w 10000" name="connsiteX39"/>
                <a:gd fmla="*/ 5058 h 10000" name="connsiteY39"/>
                <a:gd fmla="*/ 0 w 10000" name="connsiteX40"/>
                <a:gd fmla="*/ 5173 h 10000" name="connsiteY40"/>
                <a:gd fmla="*/ 0 w 10000" name="connsiteX41"/>
                <a:gd fmla="*/ 5173 h 10000" name="connsiteY41"/>
                <a:gd fmla="*/ 23 w 10000" name="connsiteX42"/>
                <a:gd fmla="*/ 5494 h 10000" name="connsiteY42"/>
                <a:gd fmla="*/ 57 w 10000" name="connsiteX43"/>
                <a:gd fmla="*/ 5769 h 10000" name="connsiteY43"/>
                <a:gd fmla="*/ 128 w 10000" name="connsiteX44"/>
                <a:gd fmla="*/ 6044 h 10000" name="connsiteY44"/>
                <a:gd fmla="*/ 210 w 10000" name="connsiteX45"/>
                <a:gd fmla="*/ 6277 h 10000" name="connsiteY45"/>
                <a:gd fmla="*/ 317 w 10000" name="connsiteX46"/>
                <a:gd fmla="*/ 6459 h 10000" name="connsiteY46"/>
                <a:gd fmla="*/ 434 w 10000" name="connsiteX47"/>
                <a:gd fmla="*/ 6598 h 10000" name="connsiteY47"/>
                <a:gd fmla="*/ 493 w 10000" name="connsiteX48"/>
                <a:gd fmla="*/ 6643 h 10000" name="connsiteY48"/>
                <a:gd fmla="*/ 564 w 10000" name="connsiteX49"/>
                <a:gd fmla="*/ 6668 h 10000" name="connsiteY49"/>
                <a:gd fmla="*/ 623 w 10000" name="connsiteX50"/>
                <a:gd fmla="*/ 6689 h 10000" name="connsiteY50"/>
                <a:gd fmla="*/ 692 w 10000" name="connsiteX51"/>
                <a:gd fmla="*/ 6713 h 10000" name="connsiteY51"/>
                <a:gd fmla="*/ 692 w 10000" name="connsiteX52"/>
                <a:gd fmla="*/ 6713 h 10000" name="connsiteY52"/>
                <a:gd fmla="*/ 785 w 10000" name="connsiteX53"/>
                <a:gd fmla="*/ 6713 h 10000" name="connsiteY53"/>
                <a:gd fmla="*/ 868 w 10000" name="connsiteX54"/>
                <a:gd fmla="*/ 6668 h 10000" name="connsiteY54"/>
                <a:gd fmla="*/ 938 w 10000" name="connsiteX55"/>
                <a:gd fmla="*/ 6643 h 10000" name="connsiteY55"/>
                <a:gd fmla="*/ 997 w 10000" name="connsiteX56"/>
                <a:gd fmla="*/ 6574 h 10000" name="connsiteY56"/>
                <a:gd fmla="*/ 1068 w 10000" name="connsiteX57"/>
                <a:gd fmla="*/ 6483 h 10000" name="connsiteY57"/>
                <a:gd fmla="*/ 1126 w 10000" name="connsiteX58"/>
                <a:gd fmla="*/ 6368 h 10000" name="connsiteY58"/>
                <a:gd fmla="*/ 1196 w 10000" name="connsiteX59"/>
                <a:gd fmla="*/ 6208 h 10000" name="connsiteY59"/>
                <a:gd fmla="*/ 1255 w 10000" name="connsiteX60"/>
                <a:gd fmla="*/ 6020 h 10000" name="connsiteY60"/>
                <a:gd fmla="*/ 1255 w 10000" name="connsiteX61"/>
                <a:gd fmla="*/ 6020 h 10000" name="connsiteY61"/>
                <a:gd fmla="*/ 1301 w 10000" name="connsiteX62"/>
                <a:gd fmla="*/ 5929 h 10000" name="connsiteY62"/>
                <a:gd fmla="*/ 1349 w 10000" name="connsiteX63"/>
                <a:gd fmla="*/ 5839 h 10000" name="connsiteY63"/>
                <a:gd fmla="*/ 1397 w 10000" name="connsiteX64"/>
                <a:gd fmla="*/ 5769 h 10000" name="connsiteY64"/>
                <a:gd fmla="*/ 1443 w 10000" name="connsiteX65"/>
                <a:gd fmla="*/ 5702 h 10000" name="connsiteY65"/>
                <a:gd fmla="*/ 1502 w 10000" name="connsiteX66"/>
                <a:gd fmla="*/ 5654 h 10000" name="connsiteY66"/>
                <a:gd fmla="*/ 1561 w 10000" name="connsiteX67"/>
                <a:gd fmla="*/ 5609 h 10000" name="connsiteY67"/>
                <a:gd fmla="*/ 1630 w 10000" name="connsiteX68"/>
                <a:gd fmla="*/ 5587 h 10000" name="connsiteY68"/>
                <a:gd fmla="*/ 1690 w 10000" name="connsiteX69"/>
                <a:gd fmla="*/ 5587 h 10000" name="connsiteY69"/>
                <a:gd fmla="*/ 1690 w 10000" name="connsiteX70"/>
                <a:gd fmla="*/ 5587 h 10000" name="connsiteY70"/>
                <a:gd fmla="*/ 1749 w 10000" name="connsiteX71"/>
                <a:gd fmla="*/ 5609 h 10000" name="connsiteY71"/>
                <a:gd fmla="*/ 1749 w 10000" name="connsiteX72"/>
                <a:gd fmla="*/ 5609 h 10000" name="connsiteY72"/>
                <a:gd fmla="*/ 1749 w 10000" name="connsiteX73"/>
                <a:gd fmla="*/ 5609 h 10000" name="connsiteY73"/>
                <a:gd fmla="*/ 1795 w 10000" name="connsiteX74"/>
                <a:gd fmla="*/ 5654 h 10000" name="connsiteY74"/>
                <a:gd fmla="*/ 1819 w 10000" name="connsiteX75"/>
                <a:gd fmla="*/ 5724 h 10000" name="connsiteY75"/>
                <a:gd fmla="*/ 1842 w 10000" name="connsiteX76"/>
                <a:gd fmla="*/ 5793 h 10000" name="connsiteY76"/>
                <a:gd fmla="*/ 1854 w 10000" name="connsiteX77"/>
                <a:gd fmla="*/ 5887 h 10000" name="connsiteY77"/>
                <a:gd fmla="*/ 1854 w 10000" name="connsiteX78"/>
                <a:gd fmla="*/ 10000 h 10000" name="connsiteY78"/>
                <a:gd fmla="*/ 1854 w 10000" name="connsiteX79"/>
                <a:gd fmla="*/ 10000 h 10000" name="connsiteY79"/>
                <a:gd fmla="*/ 7119 w 10000" name="connsiteX80"/>
                <a:gd fmla="*/ 10000 h 10000" name="connsiteY80"/>
                <a:gd fmla="*/ 10000 w 10000" name="connsiteX81"/>
                <a:gd fmla="*/ 0 h 10000" name="connsiteY81"/>
                <a:gd fmla="*/ 1842 w 10000" name="connsiteX82"/>
                <a:gd fmla="*/ 0 h 10000" name="connsiteY82"/>
                <a:gd fmla="*/ 1842 w 7119" name="connsiteX0"/>
                <a:gd fmla="*/ 0 h 10000" name="connsiteY0"/>
                <a:gd fmla="*/ 1842 w 7119" name="connsiteX1"/>
                <a:gd fmla="*/ 4367 h 10000" name="connsiteY1"/>
                <a:gd fmla="*/ 1842 w 7119" name="connsiteX2"/>
                <a:gd fmla="*/ 4367 h 10000" name="connsiteY2"/>
                <a:gd fmla="*/ 1829 w 7119" name="connsiteX3"/>
                <a:gd fmla="*/ 4482 h 10000" name="connsiteY3"/>
                <a:gd fmla="*/ 1795 w 7119" name="connsiteX4"/>
                <a:gd fmla="*/ 4576 h 10000" name="connsiteY4"/>
                <a:gd fmla="*/ 1795 w 7119" name="connsiteX5"/>
                <a:gd fmla="*/ 4576 h 10000" name="connsiteY5"/>
                <a:gd fmla="*/ 1749 w 7119" name="connsiteX6"/>
                <a:gd fmla="*/ 4642 h 10000" name="connsiteY6"/>
                <a:gd fmla="*/ 1690 w 7119" name="connsiteX7"/>
                <a:gd fmla="*/ 4667 h 10000" name="connsiteY7"/>
                <a:gd fmla="*/ 1690 w 7119" name="connsiteX8"/>
                <a:gd fmla="*/ 4667 h 10000" name="connsiteY8"/>
                <a:gd fmla="*/ 1630 w 7119" name="connsiteX9"/>
                <a:gd fmla="*/ 4642 h 10000" name="connsiteY9"/>
                <a:gd fmla="*/ 1561 w 7119" name="connsiteX10"/>
                <a:gd fmla="*/ 4642 h 10000" name="connsiteY10"/>
                <a:gd fmla="*/ 1502 w 7119" name="connsiteX11"/>
                <a:gd fmla="*/ 4597 h 10000" name="connsiteY11"/>
                <a:gd fmla="*/ 1443 w 7119" name="connsiteX12"/>
                <a:gd fmla="*/ 4552 h 10000" name="connsiteY12"/>
                <a:gd fmla="*/ 1397 w 7119" name="connsiteX13"/>
                <a:gd fmla="*/ 4482 h 10000" name="connsiteY13"/>
                <a:gd fmla="*/ 1349 w 7119" name="connsiteX14"/>
                <a:gd fmla="*/ 4412 h 10000" name="connsiteY14"/>
                <a:gd fmla="*/ 1301 w 7119" name="connsiteX15"/>
                <a:gd fmla="*/ 4319 h 10000" name="connsiteY15"/>
                <a:gd fmla="*/ 1255 w 7119" name="connsiteX16"/>
                <a:gd fmla="*/ 4228 h 10000" name="connsiteY16"/>
                <a:gd fmla="*/ 1255 w 7119" name="connsiteX17"/>
                <a:gd fmla="*/ 4228 h 10000" name="connsiteY17"/>
                <a:gd fmla="*/ 1196 w 7119" name="connsiteX18"/>
                <a:gd fmla="*/ 4046 h 10000" name="connsiteY18"/>
                <a:gd fmla="*/ 1126 w 7119" name="connsiteX19"/>
                <a:gd fmla="*/ 3883 h 10000" name="connsiteY19"/>
                <a:gd fmla="*/ 1068 w 7119" name="connsiteX20"/>
                <a:gd fmla="*/ 3771 h 10000" name="connsiteY20"/>
                <a:gd fmla="*/ 997 w 7119" name="connsiteX21"/>
                <a:gd fmla="*/ 3677 h 10000" name="connsiteY21"/>
                <a:gd fmla="*/ 938 w 7119" name="connsiteX22"/>
                <a:gd fmla="*/ 3608 h 10000" name="connsiteY22"/>
                <a:gd fmla="*/ 868 w 7119" name="connsiteX23"/>
                <a:gd fmla="*/ 3562 h 10000" name="connsiteY23"/>
                <a:gd fmla="*/ 785 w 7119" name="connsiteX24"/>
                <a:gd fmla="*/ 3538 h 10000" name="connsiteY24"/>
                <a:gd fmla="*/ 692 w 7119" name="connsiteX25"/>
                <a:gd fmla="*/ 3538 h 10000" name="connsiteY25"/>
                <a:gd fmla="*/ 692 w 7119" name="connsiteX26"/>
                <a:gd fmla="*/ 3538 h 10000" name="connsiteY26"/>
                <a:gd fmla="*/ 692 w 7119" name="connsiteX27"/>
                <a:gd fmla="*/ 3538 h 10000" name="connsiteY27"/>
                <a:gd fmla="*/ 692 w 7119" name="connsiteX28"/>
                <a:gd fmla="*/ 3538 h 10000" name="connsiteY28"/>
                <a:gd fmla="*/ 623 w 7119" name="connsiteX29"/>
                <a:gd fmla="*/ 3538 h 10000" name="connsiteY29"/>
                <a:gd fmla="*/ 564 w 7119" name="connsiteX30"/>
                <a:gd fmla="*/ 3562 h 10000" name="connsiteY30"/>
                <a:gd fmla="*/ 493 w 7119" name="connsiteX31"/>
                <a:gd fmla="*/ 3608 h 10000" name="connsiteY31"/>
                <a:gd fmla="*/ 434 w 7119" name="connsiteX32"/>
                <a:gd fmla="*/ 3656 h 10000" name="connsiteY32"/>
                <a:gd fmla="*/ 317 w 7119" name="connsiteX33"/>
                <a:gd fmla="*/ 3792 h 10000" name="connsiteY33"/>
                <a:gd fmla="*/ 222 w 7119" name="connsiteX34"/>
                <a:gd fmla="*/ 3977 h 10000" name="connsiteY34"/>
                <a:gd fmla="*/ 128 w 7119" name="connsiteX35"/>
                <a:gd fmla="*/ 4204 h 10000" name="connsiteY35"/>
                <a:gd fmla="*/ 70 w 7119" name="connsiteX36"/>
                <a:gd fmla="*/ 4458 h 10000" name="connsiteY36"/>
                <a:gd fmla="*/ 23 w 7119" name="connsiteX37"/>
                <a:gd fmla="*/ 4757 h 10000" name="connsiteY37"/>
                <a:gd fmla="*/ 0 w 7119" name="connsiteX38"/>
                <a:gd fmla="*/ 5058 h 10000" name="connsiteY38"/>
                <a:gd fmla="*/ 0 w 7119" name="connsiteX39"/>
                <a:gd fmla="*/ 5058 h 10000" name="connsiteY39"/>
                <a:gd fmla="*/ 0 w 7119" name="connsiteX40"/>
                <a:gd fmla="*/ 5173 h 10000" name="connsiteY40"/>
                <a:gd fmla="*/ 0 w 7119" name="connsiteX41"/>
                <a:gd fmla="*/ 5173 h 10000" name="connsiteY41"/>
                <a:gd fmla="*/ 23 w 7119" name="connsiteX42"/>
                <a:gd fmla="*/ 5494 h 10000" name="connsiteY42"/>
                <a:gd fmla="*/ 57 w 7119" name="connsiteX43"/>
                <a:gd fmla="*/ 5769 h 10000" name="connsiteY43"/>
                <a:gd fmla="*/ 128 w 7119" name="connsiteX44"/>
                <a:gd fmla="*/ 6044 h 10000" name="connsiteY44"/>
                <a:gd fmla="*/ 210 w 7119" name="connsiteX45"/>
                <a:gd fmla="*/ 6277 h 10000" name="connsiteY45"/>
                <a:gd fmla="*/ 317 w 7119" name="connsiteX46"/>
                <a:gd fmla="*/ 6459 h 10000" name="connsiteY46"/>
                <a:gd fmla="*/ 434 w 7119" name="connsiteX47"/>
                <a:gd fmla="*/ 6598 h 10000" name="connsiteY47"/>
                <a:gd fmla="*/ 493 w 7119" name="connsiteX48"/>
                <a:gd fmla="*/ 6643 h 10000" name="connsiteY48"/>
                <a:gd fmla="*/ 564 w 7119" name="connsiteX49"/>
                <a:gd fmla="*/ 6668 h 10000" name="connsiteY49"/>
                <a:gd fmla="*/ 623 w 7119" name="connsiteX50"/>
                <a:gd fmla="*/ 6689 h 10000" name="connsiteY50"/>
                <a:gd fmla="*/ 692 w 7119" name="connsiteX51"/>
                <a:gd fmla="*/ 6713 h 10000" name="connsiteY51"/>
                <a:gd fmla="*/ 692 w 7119" name="connsiteX52"/>
                <a:gd fmla="*/ 6713 h 10000" name="connsiteY52"/>
                <a:gd fmla="*/ 785 w 7119" name="connsiteX53"/>
                <a:gd fmla="*/ 6713 h 10000" name="connsiteY53"/>
                <a:gd fmla="*/ 868 w 7119" name="connsiteX54"/>
                <a:gd fmla="*/ 6668 h 10000" name="connsiteY54"/>
                <a:gd fmla="*/ 938 w 7119" name="connsiteX55"/>
                <a:gd fmla="*/ 6643 h 10000" name="connsiteY55"/>
                <a:gd fmla="*/ 997 w 7119" name="connsiteX56"/>
                <a:gd fmla="*/ 6574 h 10000" name="connsiteY56"/>
                <a:gd fmla="*/ 1068 w 7119" name="connsiteX57"/>
                <a:gd fmla="*/ 6483 h 10000" name="connsiteY57"/>
                <a:gd fmla="*/ 1126 w 7119" name="connsiteX58"/>
                <a:gd fmla="*/ 6368 h 10000" name="connsiteY58"/>
                <a:gd fmla="*/ 1196 w 7119" name="connsiteX59"/>
                <a:gd fmla="*/ 6208 h 10000" name="connsiteY59"/>
                <a:gd fmla="*/ 1255 w 7119" name="connsiteX60"/>
                <a:gd fmla="*/ 6020 h 10000" name="connsiteY60"/>
                <a:gd fmla="*/ 1255 w 7119" name="connsiteX61"/>
                <a:gd fmla="*/ 6020 h 10000" name="connsiteY61"/>
                <a:gd fmla="*/ 1301 w 7119" name="connsiteX62"/>
                <a:gd fmla="*/ 5929 h 10000" name="connsiteY62"/>
                <a:gd fmla="*/ 1349 w 7119" name="connsiteX63"/>
                <a:gd fmla="*/ 5839 h 10000" name="connsiteY63"/>
                <a:gd fmla="*/ 1397 w 7119" name="connsiteX64"/>
                <a:gd fmla="*/ 5769 h 10000" name="connsiteY64"/>
                <a:gd fmla="*/ 1443 w 7119" name="connsiteX65"/>
                <a:gd fmla="*/ 5702 h 10000" name="connsiteY65"/>
                <a:gd fmla="*/ 1502 w 7119" name="connsiteX66"/>
                <a:gd fmla="*/ 5654 h 10000" name="connsiteY66"/>
                <a:gd fmla="*/ 1561 w 7119" name="connsiteX67"/>
                <a:gd fmla="*/ 5609 h 10000" name="connsiteY67"/>
                <a:gd fmla="*/ 1630 w 7119" name="connsiteX68"/>
                <a:gd fmla="*/ 5587 h 10000" name="connsiteY68"/>
                <a:gd fmla="*/ 1690 w 7119" name="connsiteX69"/>
                <a:gd fmla="*/ 5587 h 10000" name="connsiteY69"/>
                <a:gd fmla="*/ 1690 w 7119" name="connsiteX70"/>
                <a:gd fmla="*/ 5587 h 10000" name="connsiteY70"/>
                <a:gd fmla="*/ 1749 w 7119" name="connsiteX71"/>
                <a:gd fmla="*/ 5609 h 10000" name="connsiteY71"/>
                <a:gd fmla="*/ 1749 w 7119" name="connsiteX72"/>
                <a:gd fmla="*/ 5609 h 10000" name="connsiteY72"/>
                <a:gd fmla="*/ 1749 w 7119" name="connsiteX73"/>
                <a:gd fmla="*/ 5609 h 10000" name="connsiteY73"/>
                <a:gd fmla="*/ 1795 w 7119" name="connsiteX74"/>
                <a:gd fmla="*/ 5654 h 10000" name="connsiteY74"/>
                <a:gd fmla="*/ 1819 w 7119" name="connsiteX75"/>
                <a:gd fmla="*/ 5724 h 10000" name="connsiteY75"/>
                <a:gd fmla="*/ 1842 w 7119" name="connsiteX76"/>
                <a:gd fmla="*/ 5793 h 10000" name="connsiteY76"/>
                <a:gd fmla="*/ 1854 w 7119" name="connsiteX77"/>
                <a:gd fmla="*/ 5887 h 10000" name="connsiteY77"/>
                <a:gd fmla="*/ 1854 w 7119" name="connsiteX78"/>
                <a:gd fmla="*/ 10000 h 10000" name="connsiteY78"/>
                <a:gd fmla="*/ 1854 w 7119" name="connsiteX79"/>
                <a:gd fmla="*/ 10000 h 10000" name="connsiteY79"/>
                <a:gd fmla="*/ 7119 w 7119" name="connsiteX80"/>
                <a:gd fmla="*/ 10000 h 10000" name="connsiteY80"/>
                <a:gd fmla="*/ 7114 w 7119" name="connsiteX81"/>
                <a:gd fmla="*/ 0 h 10000" name="connsiteY81"/>
                <a:gd fmla="*/ 1842 w 7119" name="connsiteX82"/>
                <a:gd fmla="*/ 0 h 10000" name="connsiteY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b="b" l="l" r="r" t="t"/>
              <a:pathLst>
                <a:path h="10000" w="7119">
                  <a:moveTo>
                    <a:pt x="1842" y="0"/>
                  </a:moveTo>
                  <a:lnTo>
                    <a:pt x="1842" y="4367"/>
                  </a:lnTo>
                  <a:lnTo>
                    <a:pt x="1842" y="4367"/>
                  </a:lnTo>
                  <a:cubicBezTo>
                    <a:pt x="1838" y="4405"/>
                    <a:pt x="1833" y="4444"/>
                    <a:pt x="1829" y="4482"/>
                  </a:cubicBezTo>
                  <a:cubicBezTo>
                    <a:pt x="1818" y="4513"/>
                    <a:pt x="1806" y="4545"/>
                    <a:pt x="1795" y="4576"/>
                  </a:cubicBezTo>
                  <a:lnTo>
                    <a:pt x="1795" y="4576"/>
                  </a:lnTo>
                  <a:cubicBezTo>
                    <a:pt x="1780" y="4598"/>
                    <a:pt x="1764" y="4620"/>
                    <a:pt x="1749" y="4642"/>
                  </a:cubicBezTo>
                  <a:cubicBezTo>
                    <a:pt x="1729" y="4650"/>
                    <a:pt x="1710" y="4659"/>
                    <a:pt x="1690" y="4667"/>
                  </a:cubicBezTo>
                  <a:lnTo>
                    <a:pt x="1690" y="4667"/>
                  </a:lnTo>
                  <a:cubicBezTo>
                    <a:pt x="1670" y="4659"/>
                    <a:pt x="1650" y="4650"/>
                    <a:pt x="1630" y="4642"/>
                  </a:cubicBezTo>
                  <a:lnTo>
                    <a:pt x="1561" y="4642"/>
                  </a:lnTo>
                  <a:cubicBezTo>
                    <a:pt x="1541" y="4627"/>
                    <a:pt x="1522" y="4612"/>
                    <a:pt x="1502" y="4597"/>
                  </a:cubicBezTo>
                  <a:cubicBezTo>
                    <a:pt x="1482" y="4582"/>
                    <a:pt x="1463" y="4567"/>
                    <a:pt x="1443" y="4552"/>
                  </a:cubicBezTo>
                  <a:cubicBezTo>
                    <a:pt x="1428" y="4529"/>
                    <a:pt x="1412" y="4505"/>
                    <a:pt x="1397" y="4482"/>
                  </a:cubicBezTo>
                  <a:cubicBezTo>
                    <a:pt x="1381" y="4459"/>
                    <a:pt x="1365" y="4435"/>
                    <a:pt x="1349" y="4412"/>
                  </a:cubicBezTo>
                  <a:lnTo>
                    <a:pt x="1301" y="4319"/>
                  </a:lnTo>
                  <a:cubicBezTo>
                    <a:pt x="1286" y="4289"/>
                    <a:pt x="1270" y="4258"/>
                    <a:pt x="1255" y="4228"/>
                  </a:cubicBezTo>
                  <a:lnTo>
                    <a:pt x="1255" y="4228"/>
                  </a:lnTo>
                  <a:cubicBezTo>
                    <a:pt x="1235" y="4167"/>
                    <a:pt x="1216" y="4107"/>
                    <a:pt x="1196" y="4046"/>
                  </a:cubicBezTo>
                  <a:cubicBezTo>
                    <a:pt x="1173" y="3992"/>
                    <a:pt x="1149" y="3937"/>
                    <a:pt x="1126" y="3883"/>
                  </a:cubicBezTo>
                  <a:cubicBezTo>
                    <a:pt x="1107" y="3846"/>
                    <a:pt x="1087" y="3808"/>
                    <a:pt x="1068" y="3771"/>
                  </a:cubicBezTo>
                  <a:cubicBezTo>
                    <a:pt x="1044" y="3740"/>
                    <a:pt x="1021" y="3708"/>
                    <a:pt x="997" y="3677"/>
                  </a:cubicBezTo>
                  <a:cubicBezTo>
                    <a:pt x="977" y="3654"/>
                    <a:pt x="958" y="3631"/>
                    <a:pt x="938" y="3608"/>
                  </a:cubicBezTo>
                  <a:lnTo>
                    <a:pt x="868" y="3562"/>
                  </a:lnTo>
                  <a:lnTo>
                    <a:pt x="785" y="3538"/>
                  </a:lnTo>
                  <a:lnTo>
                    <a:pt x="692" y="3538"/>
                  </a:lnTo>
                  <a:lnTo>
                    <a:pt x="692" y="3538"/>
                  </a:lnTo>
                  <a:lnTo>
                    <a:pt x="692" y="3538"/>
                  </a:lnTo>
                  <a:lnTo>
                    <a:pt x="692" y="3538"/>
                  </a:lnTo>
                  <a:lnTo>
                    <a:pt x="623" y="3538"/>
                  </a:lnTo>
                  <a:lnTo>
                    <a:pt x="564" y="3562"/>
                  </a:lnTo>
                  <a:cubicBezTo>
                    <a:pt x="540" y="3577"/>
                    <a:pt x="517" y="3593"/>
                    <a:pt x="493" y="3608"/>
                  </a:cubicBezTo>
                  <a:cubicBezTo>
                    <a:pt x="473" y="3624"/>
                    <a:pt x="454" y="3640"/>
                    <a:pt x="434" y="3656"/>
                  </a:cubicBezTo>
                  <a:lnTo>
                    <a:pt x="317" y="3792"/>
                  </a:lnTo>
                  <a:lnTo>
                    <a:pt x="222" y="3977"/>
                  </a:lnTo>
                  <a:cubicBezTo>
                    <a:pt x="191" y="4053"/>
                    <a:pt x="159" y="4128"/>
                    <a:pt x="128" y="4204"/>
                  </a:cubicBezTo>
                  <a:cubicBezTo>
                    <a:pt x="109" y="4289"/>
                    <a:pt x="89" y="4373"/>
                    <a:pt x="70" y="4458"/>
                  </a:cubicBezTo>
                  <a:cubicBezTo>
                    <a:pt x="54" y="4558"/>
                    <a:pt x="39" y="4657"/>
                    <a:pt x="23" y="4757"/>
                  </a:cubicBezTo>
                  <a:cubicBezTo>
                    <a:pt x="15" y="4857"/>
                    <a:pt x="8" y="4957"/>
                    <a:pt x="0" y="5058"/>
                  </a:cubicBezTo>
                  <a:lnTo>
                    <a:pt x="0" y="5058"/>
                  </a:lnTo>
                  <a:lnTo>
                    <a:pt x="0" y="5173"/>
                  </a:lnTo>
                  <a:lnTo>
                    <a:pt x="0" y="5173"/>
                  </a:lnTo>
                  <a:cubicBezTo>
                    <a:pt x="8" y="5280"/>
                    <a:pt x="15" y="5387"/>
                    <a:pt x="23" y="5494"/>
                  </a:cubicBezTo>
                  <a:cubicBezTo>
                    <a:pt x="34" y="5586"/>
                    <a:pt x="46" y="5677"/>
                    <a:pt x="57" y="5769"/>
                  </a:cubicBezTo>
                  <a:cubicBezTo>
                    <a:pt x="81" y="5861"/>
                    <a:pt x="104" y="5952"/>
                    <a:pt x="128" y="6044"/>
                  </a:cubicBezTo>
                  <a:cubicBezTo>
                    <a:pt x="155" y="6122"/>
                    <a:pt x="183" y="6199"/>
                    <a:pt x="210" y="6277"/>
                  </a:cubicBezTo>
                  <a:lnTo>
                    <a:pt x="317" y="6459"/>
                  </a:lnTo>
                  <a:lnTo>
                    <a:pt x="434" y="6598"/>
                  </a:lnTo>
                  <a:cubicBezTo>
                    <a:pt x="454" y="6613"/>
                    <a:pt x="473" y="6628"/>
                    <a:pt x="493" y="6643"/>
                  </a:cubicBezTo>
                  <a:cubicBezTo>
                    <a:pt x="517" y="6651"/>
                    <a:pt x="540" y="6660"/>
                    <a:pt x="564" y="6668"/>
                  </a:cubicBezTo>
                  <a:lnTo>
                    <a:pt x="623" y="6689"/>
                  </a:lnTo>
                  <a:lnTo>
                    <a:pt x="692" y="6713"/>
                  </a:lnTo>
                  <a:lnTo>
                    <a:pt x="692" y="6713"/>
                  </a:lnTo>
                  <a:lnTo>
                    <a:pt x="785" y="6713"/>
                  </a:lnTo>
                  <a:lnTo>
                    <a:pt x="868" y="6668"/>
                  </a:lnTo>
                  <a:lnTo>
                    <a:pt x="938" y="6643"/>
                  </a:lnTo>
                  <a:cubicBezTo>
                    <a:pt x="958" y="6620"/>
                    <a:pt x="977" y="6597"/>
                    <a:pt x="997" y="6574"/>
                  </a:cubicBezTo>
                  <a:cubicBezTo>
                    <a:pt x="1021" y="6544"/>
                    <a:pt x="1044" y="6513"/>
                    <a:pt x="1068" y="6483"/>
                  </a:cubicBezTo>
                  <a:cubicBezTo>
                    <a:pt x="1087" y="6445"/>
                    <a:pt x="1107" y="6406"/>
                    <a:pt x="1126" y="6368"/>
                  </a:cubicBezTo>
                  <a:cubicBezTo>
                    <a:pt x="1149" y="6315"/>
                    <a:pt x="1173" y="6261"/>
                    <a:pt x="1196" y="6208"/>
                  </a:cubicBezTo>
                  <a:cubicBezTo>
                    <a:pt x="1216" y="6145"/>
                    <a:pt x="1235" y="6083"/>
                    <a:pt x="1255" y="6020"/>
                  </a:cubicBezTo>
                  <a:lnTo>
                    <a:pt x="1255" y="6020"/>
                  </a:lnTo>
                  <a:cubicBezTo>
                    <a:pt x="1270" y="5990"/>
                    <a:pt x="1286" y="5959"/>
                    <a:pt x="1301" y="5929"/>
                  </a:cubicBezTo>
                  <a:lnTo>
                    <a:pt x="1349" y="5839"/>
                  </a:lnTo>
                  <a:cubicBezTo>
                    <a:pt x="1365" y="5816"/>
                    <a:pt x="1381" y="5792"/>
                    <a:pt x="1397" y="5769"/>
                  </a:cubicBezTo>
                  <a:cubicBezTo>
                    <a:pt x="1412" y="5747"/>
                    <a:pt x="1428" y="5724"/>
                    <a:pt x="1443" y="5702"/>
                  </a:cubicBezTo>
                  <a:cubicBezTo>
                    <a:pt x="1463" y="5686"/>
                    <a:pt x="1482" y="5670"/>
                    <a:pt x="1502" y="5654"/>
                  </a:cubicBezTo>
                  <a:cubicBezTo>
                    <a:pt x="1522" y="5639"/>
                    <a:pt x="1541" y="5624"/>
                    <a:pt x="1561" y="5609"/>
                  </a:cubicBezTo>
                  <a:cubicBezTo>
                    <a:pt x="1584" y="5602"/>
                    <a:pt x="1607" y="5594"/>
                    <a:pt x="1630" y="5587"/>
                  </a:cubicBezTo>
                  <a:lnTo>
                    <a:pt x="1690" y="5587"/>
                  </a:lnTo>
                  <a:lnTo>
                    <a:pt x="1690" y="5587"/>
                  </a:lnTo>
                  <a:cubicBezTo>
                    <a:pt x="1710" y="5594"/>
                    <a:pt x="1729" y="5602"/>
                    <a:pt x="1749" y="5609"/>
                  </a:cubicBezTo>
                  <a:lnTo>
                    <a:pt x="1749" y="5609"/>
                  </a:lnTo>
                  <a:lnTo>
                    <a:pt x="1749" y="5609"/>
                  </a:lnTo>
                  <a:cubicBezTo>
                    <a:pt x="1764" y="5624"/>
                    <a:pt x="1780" y="5639"/>
                    <a:pt x="1795" y="5654"/>
                  </a:cubicBezTo>
                  <a:cubicBezTo>
                    <a:pt x="1803" y="5677"/>
                    <a:pt x="1811" y="5701"/>
                    <a:pt x="1819" y="5724"/>
                  </a:cubicBezTo>
                  <a:cubicBezTo>
                    <a:pt x="1827" y="5747"/>
                    <a:pt x="1834" y="5770"/>
                    <a:pt x="1842" y="5793"/>
                  </a:cubicBezTo>
                  <a:cubicBezTo>
                    <a:pt x="1846" y="5824"/>
                    <a:pt x="1850" y="5856"/>
                    <a:pt x="1854" y="5887"/>
                  </a:cubicBezTo>
                  <a:lnTo>
                    <a:pt x="1854" y="10000"/>
                  </a:lnTo>
                  <a:lnTo>
                    <a:pt x="1854" y="10000"/>
                  </a:lnTo>
                  <a:lnTo>
                    <a:pt x="7119" y="10000"/>
                  </a:lnTo>
                  <a:cubicBezTo>
                    <a:pt x="7116" y="5000"/>
                    <a:pt x="7116" y="5000"/>
                    <a:pt x="7114" y="0"/>
                  </a:cubicBezTo>
                  <a:lnTo>
                    <a:pt x="1842" y="0"/>
                  </a:lnTo>
                </a:path>
              </a:pathLst>
            </a:custGeom>
            <a:solidFill>
              <a:schemeClr val="accent2"/>
            </a:solidFill>
            <a:ln cmpd="sng" w="28575">
              <a:noFill/>
            </a:ln>
            <a:effectLst/>
          </p:spPr>
          <p:txBody>
            <a:bodyPr anchor="ctr" wrap="none"/>
            <a:lstStyle/>
            <a:p>
              <a:pPr defTabSz="912652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i="0" kern="0" kumimoji="0" lang="en-US" noProof="0" normalizeH="0" spc="0" strike="noStrike" sz="1900" u="none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gray">
            <a:xfrm>
              <a:off x="615711" y="4418079"/>
              <a:ext cx="623887" cy="661988"/>
            </a:xfrm>
            <a:custGeom>
              <a:avLst/>
              <a:gdLst/>
              <a:ahLst/>
              <a:cxnLst>
                <a:cxn ang="0">
                  <a:pos x="761" y="803"/>
                </a:cxn>
                <a:cxn ang="0">
                  <a:pos x="0" y="750"/>
                </a:cxn>
                <a:cxn ang="0">
                  <a:pos x="47" y="231"/>
                </a:cxn>
                <a:cxn ang="0">
                  <a:pos x="438" y="656"/>
                </a:cxn>
                <a:cxn ang="0">
                  <a:pos x="454" y="215"/>
                </a:cxn>
                <a:cxn ang="0">
                  <a:pos x="175" y="38"/>
                </a:cxn>
                <a:cxn ang="0">
                  <a:pos x="482" y="80"/>
                </a:cxn>
                <a:cxn ang="0">
                  <a:pos x="385" y="123"/>
                </a:cxn>
                <a:cxn ang="0">
                  <a:pos x="351" y="141"/>
                </a:cxn>
                <a:cxn ang="0">
                  <a:pos x="351" y="198"/>
                </a:cxn>
                <a:cxn ang="0">
                  <a:pos x="367" y="193"/>
                </a:cxn>
                <a:cxn ang="0">
                  <a:pos x="371" y="147"/>
                </a:cxn>
                <a:cxn ang="0">
                  <a:pos x="708" y="3"/>
                </a:cxn>
                <a:cxn ang="0">
                  <a:pos x="713" y="8"/>
                </a:cxn>
                <a:cxn ang="0">
                  <a:pos x="721" y="750"/>
                </a:cxn>
                <a:cxn ang="0">
                  <a:pos x="108" y="661"/>
                </a:cxn>
                <a:cxn ang="0">
                  <a:pos x="171" y="752"/>
                </a:cxn>
                <a:cxn ang="0">
                  <a:pos x="108" y="661"/>
                </a:cxn>
                <a:cxn ang="0">
                  <a:pos x="211" y="752"/>
                </a:cxn>
                <a:cxn ang="0">
                  <a:pos x="274" y="661"/>
                </a:cxn>
                <a:cxn ang="0">
                  <a:pos x="377" y="752"/>
                </a:cxn>
                <a:cxn ang="0">
                  <a:pos x="378" y="665"/>
                </a:cxn>
                <a:cxn ang="0">
                  <a:pos x="318" y="661"/>
                </a:cxn>
                <a:cxn ang="0">
                  <a:pos x="315" y="752"/>
                </a:cxn>
                <a:cxn ang="0">
                  <a:pos x="171" y="288"/>
                </a:cxn>
                <a:cxn ang="0">
                  <a:pos x="108" y="374"/>
                </a:cxn>
                <a:cxn ang="0">
                  <a:pos x="171" y="288"/>
                </a:cxn>
                <a:cxn ang="0">
                  <a:pos x="211" y="374"/>
                </a:cxn>
                <a:cxn ang="0">
                  <a:pos x="274" y="288"/>
                </a:cxn>
                <a:cxn ang="0">
                  <a:pos x="315" y="288"/>
                </a:cxn>
                <a:cxn ang="0">
                  <a:pos x="377" y="374"/>
                </a:cxn>
                <a:cxn ang="0">
                  <a:pos x="315" y="288"/>
                </a:cxn>
                <a:cxn ang="0">
                  <a:pos x="171" y="415"/>
                </a:cxn>
                <a:cxn ang="0">
                  <a:pos x="108" y="498"/>
                </a:cxn>
                <a:cxn ang="0">
                  <a:pos x="211" y="498"/>
                </a:cxn>
                <a:cxn ang="0">
                  <a:pos x="274" y="415"/>
                </a:cxn>
                <a:cxn ang="0">
                  <a:pos x="211" y="498"/>
                </a:cxn>
                <a:cxn ang="0">
                  <a:pos x="315" y="498"/>
                </a:cxn>
                <a:cxn ang="0">
                  <a:pos x="377" y="415"/>
                </a:cxn>
                <a:cxn ang="0">
                  <a:pos x="108" y="621"/>
                </a:cxn>
                <a:cxn ang="0">
                  <a:pos x="171" y="538"/>
                </a:cxn>
                <a:cxn ang="0">
                  <a:pos x="108" y="621"/>
                </a:cxn>
                <a:cxn ang="0">
                  <a:pos x="274" y="538"/>
                </a:cxn>
                <a:cxn ang="0">
                  <a:pos x="211" y="621"/>
                </a:cxn>
                <a:cxn ang="0">
                  <a:pos x="377" y="621"/>
                </a:cxn>
                <a:cxn ang="0">
                  <a:pos x="315" y="538"/>
                </a:cxn>
                <a:cxn ang="0">
                  <a:pos x="377" y="621"/>
                </a:cxn>
                <a:cxn ang="0">
                  <a:pos x="659" y="322"/>
                </a:cxn>
                <a:cxn ang="0">
                  <a:pos x="513" y="317"/>
                </a:cxn>
                <a:cxn ang="0">
                  <a:pos x="508" y="349"/>
                </a:cxn>
                <a:cxn ang="0">
                  <a:pos x="508" y="452"/>
                </a:cxn>
                <a:cxn ang="0">
                  <a:pos x="654" y="452"/>
                </a:cxn>
                <a:cxn ang="0">
                  <a:pos x="659" y="433"/>
                </a:cxn>
                <a:cxn ang="0">
                  <a:pos x="508" y="419"/>
                </a:cxn>
                <a:cxn ang="0">
                  <a:pos x="659" y="624"/>
                </a:cxn>
                <a:cxn ang="0">
                  <a:pos x="508" y="656"/>
                </a:cxn>
                <a:cxn ang="0">
                  <a:pos x="659" y="624"/>
                </a:cxn>
                <a:cxn ang="0">
                  <a:pos x="659" y="215"/>
                </a:cxn>
                <a:cxn ang="0">
                  <a:pos x="508" y="246"/>
                </a:cxn>
                <a:cxn ang="0">
                  <a:pos x="508" y="522"/>
                </a:cxn>
                <a:cxn ang="0">
                  <a:pos x="659" y="553"/>
                </a:cxn>
                <a:cxn ang="0">
                  <a:pos x="508" y="522"/>
                </a:cxn>
              </a:cxnLst>
              <a:rect b="b" l="0" r="r" t="0"/>
              <a:pathLst>
                <a:path h="803" w="761">
                  <a:moveTo>
                    <a:pt x="761" y="750"/>
                  </a:moveTo>
                  <a:cubicBezTo>
                    <a:pt x="761" y="768"/>
                    <a:pt x="761" y="785"/>
                    <a:pt x="761" y="803"/>
                  </a:cubicBezTo>
                  <a:cubicBezTo>
                    <a:pt x="507" y="803"/>
                    <a:pt x="254" y="803"/>
                    <a:pt x="0" y="803"/>
                  </a:cubicBezTo>
                  <a:cubicBezTo>
                    <a:pt x="0" y="785"/>
                    <a:pt x="0" y="768"/>
                    <a:pt x="0" y="750"/>
                  </a:cubicBezTo>
                  <a:cubicBezTo>
                    <a:pt x="16" y="750"/>
                    <a:pt x="31" y="750"/>
                    <a:pt x="47" y="750"/>
                  </a:cubicBezTo>
                  <a:cubicBezTo>
                    <a:pt x="47" y="577"/>
                    <a:pt x="47" y="404"/>
                    <a:pt x="47" y="231"/>
                  </a:cubicBezTo>
                  <a:cubicBezTo>
                    <a:pt x="178" y="231"/>
                    <a:pt x="308" y="231"/>
                    <a:pt x="438" y="231"/>
                  </a:cubicBezTo>
                  <a:cubicBezTo>
                    <a:pt x="438" y="373"/>
                    <a:pt x="438" y="514"/>
                    <a:pt x="438" y="656"/>
                  </a:cubicBezTo>
                  <a:cubicBezTo>
                    <a:pt x="444" y="656"/>
                    <a:pt x="448" y="656"/>
                    <a:pt x="454" y="656"/>
                  </a:cubicBezTo>
                  <a:cubicBezTo>
                    <a:pt x="454" y="509"/>
                    <a:pt x="454" y="362"/>
                    <a:pt x="454" y="215"/>
                  </a:cubicBezTo>
                  <a:cubicBezTo>
                    <a:pt x="361" y="215"/>
                    <a:pt x="268" y="215"/>
                    <a:pt x="175" y="215"/>
                  </a:cubicBezTo>
                  <a:cubicBezTo>
                    <a:pt x="175" y="156"/>
                    <a:pt x="175" y="97"/>
                    <a:pt x="175" y="38"/>
                  </a:cubicBezTo>
                  <a:cubicBezTo>
                    <a:pt x="277" y="38"/>
                    <a:pt x="380" y="38"/>
                    <a:pt x="483" y="38"/>
                  </a:cubicBezTo>
                  <a:cubicBezTo>
                    <a:pt x="483" y="52"/>
                    <a:pt x="483" y="66"/>
                    <a:pt x="482" y="80"/>
                  </a:cubicBezTo>
                  <a:cubicBezTo>
                    <a:pt x="482" y="81"/>
                    <a:pt x="480" y="83"/>
                    <a:pt x="479" y="83"/>
                  </a:cubicBezTo>
                  <a:cubicBezTo>
                    <a:pt x="448" y="97"/>
                    <a:pt x="416" y="110"/>
                    <a:pt x="385" y="123"/>
                  </a:cubicBezTo>
                  <a:cubicBezTo>
                    <a:pt x="375" y="128"/>
                    <a:pt x="364" y="132"/>
                    <a:pt x="354" y="137"/>
                  </a:cubicBezTo>
                  <a:cubicBezTo>
                    <a:pt x="353" y="137"/>
                    <a:pt x="351" y="139"/>
                    <a:pt x="351" y="141"/>
                  </a:cubicBezTo>
                  <a:cubicBezTo>
                    <a:pt x="351" y="159"/>
                    <a:pt x="351" y="178"/>
                    <a:pt x="351" y="197"/>
                  </a:cubicBezTo>
                  <a:cubicBezTo>
                    <a:pt x="351" y="197"/>
                    <a:pt x="351" y="197"/>
                    <a:pt x="351" y="198"/>
                  </a:cubicBezTo>
                  <a:cubicBezTo>
                    <a:pt x="356" y="198"/>
                    <a:pt x="361" y="198"/>
                    <a:pt x="367" y="198"/>
                  </a:cubicBezTo>
                  <a:cubicBezTo>
                    <a:pt x="367" y="196"/>
                    <a:pt x="367" y="195"/>
                    <a:pt x="367" y="193"/>
                  </a:cubicBezTo>
                  <a:cubicBezTo>
                    <a:pt x="367" y="180"/>
                    <a:pt x="367" y="167"/>
                    <a:pt x="367" y="154"/>
                  </a:cubicBezTo>
                  <a:cubicBezTo>
                    <a:pt x="367" y="150"/>
                    <a:pt x="368" y="148"/>
                    <a:pt x="371" y="147"/>
                  </a:cubicBezTo>
                  <a:cubicBezTo>
                    <a:pt x="467" y="106"/>
                    <a:pt x="563" y="64"/>
                    <a:pt x="659" y="23"/>
                  </a:cubicBezTo>
                  <a:cubicBezTo>
                    <a:pt x="676" y="16"/>
                    <a:pt x="692" y="9"/>
                    <a:pt x="708" y="3"/>
                  </a:cubicBezTo>
                  <a:cubicBezTo>
                    <a:pt x="709" y="2"/>
                    <a:pt x="711" y="1"/>
                    <a:pt x="713" y="0"/>
                  </a:cubicBezTo>
                  <a:cubicBezTo>
                    <a:pt x="713" y="3"/>
                    <a:pt x="713" y="5"/>
                    <a:pt x="713" y="8"/>
                  </a:cubicBezTo>
                  <a:cubicBezTo>
                    <a:pt x="713" y="253"/>
                    <a:pt x="713" y="497"/>
                    <a:pt x="713" y="742"/>
                  </a:cubicBezTo>
                  <a:cubicBezTo>
                    <a:pt x="713" y="752"/>
                    <a:pt x="712" y="750"/>
                    <a:pt x="721" y="750"/>
                  </a:cubicBezTo>
                  <a:cubicBezTo>
                    <a:pt x="734" y="750"/>
                    <a:pt x="747" y="750"/>
                    <a:pt x="761" y="750"/>
                  </a:cubicBezTo>
                  <a:close/>
                  <a:moveTo>
                    <a:pt x="108" y="661"/>
                  </a:moveTo>
                  <a:cubicBezTo>
                    <a:pt x="108" y="692"/>
                    <a:pt x="108" y="722"/>
                    <a:pt x="108" y="752"/>
                  </a:cubicBezTo>
                  <a:cubicBezTo>
                    <a:pt x="129" y="752"/>
                    <a:pt x="150" y="752"/>
                    <a:pt x="171" y="752"/>
                  </a:cubicBezTo>
                  <a:cubicBezTo>
                    <a:pt x="171" y="722"/>
                    <a:pt x="171" y="692"/>
                    <a:pt x="171" y="661"/>
                  </a:cubicBezTo>
                  <a:cubicBezTo>
                    <a:pt x="150" y="661"/>
                    <a:pt x="129" y="661"/>
                    <a:pt x="108" y="661"/>
                  </a:cubicBezTo>
                  <a:close/>
                  <a:moveTo>
                    <a:pt x="211" y="661"/>
                  </a:moveTo>
                  <a:cubicBezTo>
                    <a:pt x="211" y="692"/>
                    <a:pt x="211" y="722"/>
                    <a:pt x="211" y="752"/>
                  </a:cubicBezTo>
                  <a:cubicBezTo>
                    <a:pt x="232" y="752"/>
                    <a:pt x="253" y="752"/>
                    <a:pt x="274" y="752"/>
                  </a:cubicBezTo>
                  <a:cubicBezTo>
                    <a:pt x="274" y="722"/>
                    <a:pt x="274" y="692"/>
                    <a:pt x="274" y="661"/>
                  </a:cubicBezTo>
                  <a:cubicBezTo>
                    <a:pt x="253" y="661"/>
                    <a:pt x="233" y="661"/>
                    <a:pt x="211" y="661"/>
                  </a:cubicBezTo>
                  <a:close/>
                  <a:moveTo>
                    <a:pt x="377" y="752"/>
                  </a:moveTo>
                  <a:cubicBezTo>
                    <a:pt x="377" y="751"/>
                    <a:pt x="378" y="750"/>
                    <a:pt x="378" y="749"/>
                  </a:cubicBezTo>
                  <a:cubicBezTo>
                    <a:pt x="378" y="721"/>
                    <a:pt x="378" y="693"/>
                    <a:pt x="378" y="665"/>
                  </a:cubicBezTo>
                  <a:cubicBezTo>
                    <a:pt x="378" y="662"/>
                    <a:pt x="376" y="661"/>
                    <a:pt x="374" y="661"/>
                  </a:cubicBezTo>
                  <a:cubicBezTo>
                    <a:pt x="355" y="661"/>
                    <a:pt x="337" y="661"/>
                    <a:pt x="318" y="661"/>
                  </a:cubicBezTo>
                  <a:cubicBezTo>
                    <a:pt x="317" y="661"/>
                    <a:pt x="316" y="661"/>
                    <a:pt x="315" y="661"/>
                  </a:cubicBezTo>
                  <a:cubicBezTo>
                    <a:pt x="315" y="692"/>
                    <a:pt x="315" y="722"/>
                    <a:pt x="315" y="752"/>
                  </a:cubicBezTo>
                  <a:cubicBezTo>
                    <a:pt x="336" y="752"/>
                    <a:pt x="357" y="752"/>
                    <a:pt x="377" y="752"/>
                  </a:cubicBezTo>
                  <a:close/>
                  <a:moveTo>
                    <a:pt x="171" y="288"/>
                  </a:moveTo>
                  <a:cubicBezTo>
                    <a:pt x="150" y="288"/>
                    <a:pt x="129" y="288"/>
                    <a:pt x="108" y="288"/>
                  </a:cubicBezTo>
                  <a:cubicBezTo>
                    <a:pt x="108" y="317"/>
                    <a:pt x="108" y="345"/>
                    <a:pt x="108" y="374"/>
                  </a:cubicBezTo>
                  <a:cubicBezTo>
                    <a:pt x="129" y="374"/>
                    <a:pt x="150" y="374"/>
                    <a:pt x="171" y="374"/>
                  </a:cubicBezTo>
                  <a:cubicBezTo>
                    <a:pt x="171" y="345"/>
                    <a:pt x="171" y="317"/>
                    <a:pt x="171" y="288"/>
                  </a:cubicBezTo>
                  <a:close/>
                  <a:moveTo>
                    <a:pt x="211" y="288"/>
                  </a:moveTo>
                  <a:cubicBezTo>
                    <a:pt x="211" y="317"/>
                    <a:pt x="211" y="345"/>
                    <a:pt x="211" y="374"/>
                  </a:cubicBezTo>
                  <a:cubicBezTo>
                    <a:pt x="232" y="374"/>
                    <a:pt x="253" y="374"/>
                    <a:pt x="274" y="374"/>
                  </a:cubicBezTo>
                  <a:cubicBezTo>
                    <a:pt x="274" y="345"/>
                    <a:pt x="274" y="317"/>
                    <a:pt x="274" y="288"/>
                  </a:cubicBezTo>
                  <a:cubicBezTo>
                    <a:pt x="253" y="288"/>
                    <a:pt x="232" y="288"/>
                    <a:pt x="211" y="288"/>
                  </a:cubicBezTo>
                  <a:close/>
                  <a:moveTo>
                    <a:pt x="315" y="288"/>
                  </a:moveTo>
                  <a:cubicBezTo>
                    <a:pt x="315" y="317"/>
                    <a:pt x="315" y="345"/>
                    <a:pt x="315" y="374"/>
                  </a:cubicBezTo>
                  <a:cubicBezTo>
                    <a:pt x="336" y="374"/>
                    <a:pt x="357" y="374"/>
                    <a:pt x="377" y="374"/>
                  </a:cubicBezTo>
                  <a:cubicBezTo>
                    <a:pt x="377" y="345"/>
                    <a:pt x="377" y="317"/>
                    <a:pt x="377" y="288"/>
                  </a:cubicBezTo>
                  <a:cubicBezTo>
                    <a:pt x="357" y="288"/>
                    <a:pt x="336" y="288"/>
                    <a:pt x="315" y="288"/>
                  </a:cubicBezTo>
                  <a:close/>
                  <a:moveTo>
                    <a:pt x="171" y="498"/>
                  </a:moveTo>
                  <a:cubicBezTo>
                    <a:pt x="171" y="470"/>
                    <a:pt x="171" y="442"/>
                    <a:pt x="171" y="415"/>
                  </a:cubicBezTo>
                  <a:cubicBezTo>
                    <a:pt x="150" y="415"/>
                    <a:pt x="129" y="415"/>
                    <a:pt x="108" y="415"/>
                  </a:cubicBezTo>
                  <a:cubicBezTo>
                    <a:pt x="108" y="442"/>
                    <a:pt x="108" y="470"/>
                    <a:pt x="108" y="498"/>
                  </a:cubicBezTo>
                  <a:cubicBezTo>
                    <a:pt x="129" y="498"/>
                    <a:pt x="150" y="498"/>
                    <a:pt x="171" y="498"/>
                  </a:cubicBezTo>
                  <a:close/>
                  <a:moveTo>
                    <a:pt x="211" y="498"/>
                  </a:moveTo>
                  <a:cubicBezTo>
                    <a:pt x="232" y="498"/>
                    <a:pt x="253" y="498"/>
                    <a:pt x="274" y="498"/>
                  </a:cubicBezTo>
                  <a:cubicBezTo>
                    <a:pt x="274" y="470"/>
                    <a:pt x="274" y="442"/>
                    <a:pt x="274" y="415"/>
                  </a:cubicBezTo>
                  <a:cubicBezTo>
                    <a:pt x="253" y="415"/>
                    <a:pt x="232" y="415"/>
                    <a:pt x="211" y="415"/>
                  </a:cubicBezTo>
                  <a:cubicBezTo>
                    <a:pt x="211" y="442"/>
                    <a:pt x="211" y="470"/>
                    <a:pt x="211" y="498"/>
                  </a:cubicBezTo>
                  <a:close/>
                  <a:moveTo>
                    <a:pt x="315" y="415"/>
                  </a:moveTo>
                  <a:cubicBezTo>
                    <a:pt x="315" y="443"/>
                    <a:pt x="315" y="470"/>
                    <a:pt x="315" y="498"/>
                  </a:cubicBezTo>
                  <a:cubicBezTo>
                    <a:pt x="336" y="498"/>
                    <a:pt x="357" y="498"/>
                    <a:pt x="377" y="498"/>
                  </a:cubicBezTo>
                  <a:cubicBezTo>
                    <a:pt x="377" y="470"/>
                    <a:pt x="377" y="442"/>
                    <a:pt x="377" y="415"/>
                  </a:cubicBezTo>
                  <a:cubicBezTo>
                    <a:pt x="356" y="415"/>
                    <a:pt x="336" y="415"/>
                    <a:pt x="315" y="415"/>
                  </a:cubicBezTo>
                  <a:close/>
                  <a:moveTo>
                    <a:pt x="108" y="621"/>
                  </a:moveTo>
                  <a:cubicBezTo>
                    <a:pt x="130" y="621"/>
                    <a:pt x="150" y="621"/>
                    <a:pt x="171" y="621"/>
                  </a:cubicBezTo>
                  <a:cubicBezTo>
                    <a:pt x="171" y="593"/>
                    <a:pt x="171" y="566"/>
                    <a:pt x="171" y="538"/>
                  </a:cubicBezTo>
                  <a:cubicBezTo>
                    <a:pt x="150" y="538"/>
                    <a:pt x="129" y="538"/>
                    <a:pt x="108" y="538"/>
                  </a:cubicBezTo>
                  <a:cubicBezTo>
                    <a:pt x="108" y="566"/>
                    <a:pt x="108" y="593"/>
                    <a:pt x="108" y="621"/>
                  </a:cubicBezTo>
                  <a:close/>
                  <a:moveTo>
                    <a:pt x="274" y="621"/>
                  </a:moveTo>
                  <a:cubicBezTo>
                    <a:pt x="274" y="593"/>
                    <a:pt x="274" y="566"/>
                    <a:pt x="274" y="538"/>
                  </a:cubicBezTo>
                  <a:cubicBezTo>
                    <a:pt x="253" y="538"/>
                    <a:pt x="232" y="538"/>
                    <a:pt x="211" y="538"/>
                  </a:cubicBezTo>
                  <a:cubicBezTo>
                    <a:pt x="211" y="566"/>
                    <a:pt x="211" y="593"/>
                    <a:pt x="211" y="621"/>
                  </a:cubicBezTo>
                  <a:cubicBezTo>
                    <a:pt x="233" y="621"/>
                    <a:pt x="253" y="621"/>
                    <a:pt x="274" y="621"/>
                  </a:cubicBezTo>
                  <a:close/>
                  <a:moveTo>
                    <a:pt x="377" y="621"/>
                  </a:moveTo>
                  <a:cubicBezTo>
                    <a:pt x="377" y="593"/>
                    <a:pt x="377" y="566"/>
                    <a:pt x="377" y="538"/>
                  </a:cubicBezTo>
                  <a:cubicBezTo>
                    <a:pt x="356" y="538"/>
                    <a:pt x="336" y="538"/>
                    <a:pt x="315" y="538"/>
                  </a:cubicBezTo>
                  <a:cubicBezTo>
                    <a:pt x="315" y="566"/>
                    <a:pt x="315" y="593"/>
                    <a:pt x="315" y="621"/>
                  </a:cubicBezTo>
                  <a:cubicBezTo>
                    <a:pt x="336" y="621"/>
                    <a:pt x="356" y="621"/>
                    <a:pt x="377" y="621"/>
                  </a:cubicBezTo>
                  <a:close/>
                  <a:moveTo>
                    <a:pt x="659" y="349"/>
                  </a:moveTo>
                  <a:cubicBezTo>
                    <a:pt x="659" y="340"/>
                    <a:pt x="659" y="331"/>
                    <a:pt x="659" y="322"/>
                  </a:cubicBezTo>
                  <a:cubicBezTo>
                    <a:pt x="660" y="317"/>
                    <a:pt x="658" y="317"/>
                    <a:pt x="654" y="317"/>
                  </a:cubicBezTo>
                  <a:cubicBezTo>
                    <a:pt x="607" y="317"/>
                    <a:pt x="560" y="317"/>
                    <a:pt x="513" y="317"/>
                  </a:cubicBezTo>
                  <a:cubicBezTo>
                    <a:pt x="511" y="317"/>
                    <a:pt x="510" y="317"/>
                    <a:pt x="508" y="317"/>
                  </a:cubicBezTo>
                  <a:cubicBezTo>
                    <a:pt x="508" y="328"/>
                    <a:pt x="508" y="338"/>
                    <a:pt x="508" y="349"/>
                  </a:cubicBezTo>
                  <a:cubicBezTo>
                    <a:pt x="558" y="349"/>
                    <a:pt x="608" y="349"/>
                    <a:pt x="659" y="349"/>
                  </a:cubicBezTo>
                  <a:close/>
                  <a:moveTo>
                    <a:pt x="508" y="452"/>
                  </a:moveTo>
                  <a:cubicBezTo>
                    <a:pt x="517" y="452"/>
                    <a:pt x="525" y="452"/>
                    <a:pt x="533" y="452"/>
                  </a:cubicBezTo>
                  <a:cubicBezTo>
                    <a:pt x="573" y="452"/>
                    <a:pt x="614" y="452"/>
                    <a:pt x="654" y="452"/>
                  </a:cubicBezTo>
                  <a:cubicBezTo>
                    <a:pt x="658" y="452"/>
                    <a:pt x="660" y="451"/>
                    <a:pt x="659" y="446"/>
                  </a:cubicBezTo>
                  <a:cubicBezTo>
                    <a:pt x="659" y="442"/>
                    <a:pt x="659" y="438"/>
                    <a:pt x="659" y="433"/>
                  </a:cubicBezTo>
                  <a:cubicBezTo>
                    <a:pt x="659" y="429"/>
                    <a:pt x="659" y="424"/>
                    <a:pt x="659" y="419"/>
                  </a:cubicBezTo>
                  <a:cubicBezTo>
                    <a:pt x="608" y="419"/>
                    <a:pt x="558" y="419"/>
                    <a:pt x="508" y="419"/>
                  </a:cubicBezTo>
                  <a:cubicBezTo>
                    <a:pt x="508" y="430"/>
                    <a:pt x="508" y="440"/>
                    <a:pt x="508" y="452"/>
                  </a:cubicBezTo>
                  <a:close/>
                  <a:moveTo>
                    <a:pt x="659" y="624"/>
                  </a:moveTo>
                  <a:cubicBezTo>
                    <a:pt x="608" y="624"/>
                    <a:pt x="558" y="624"/>
                    <a:pt x="508" y="624"/>
                  </a:cubicBezTo>
                  <a:cubicBezTo>
                    <a:pt x="508" y="635"/>
                    <a:pt x="508" y="646"/>
                    <a:pt x="508" y="656"/>
                  </a:cubicBezTo>
                  <a:cubicBezTo>
                    <a:pt x="559" y="656"/>
                    <a:pt x="609" y="656"/>
                    <a:pt x="659" y="656"/>
                  </a:cubicBezTo>
                  <a:cubicBezTo>
                    <a:pt x="659" y="646"/>
                    <a:pt x="659" y="635"/>
                    <a:pt x="659" y="624"/>
                  </a:cubicBezTo>
                  <a:close/>
                  <a:moveTo>
                    <a:pt x="659" y="246"/>
                  </a:moveTo>
                  <a:cubicBezTo>
                    <a:pt x="659" y="235"/>
                    <a:pt x="659" y="225"/>
                    <a:pt x="659" y="215"/>
                  </a:cubicBezTo>
                  <a:cubicBezTo>
                    <a:pt x="608" y="215"/>
                    <a:pt x="558" y="215"/>
                    <a:pt x="508" y="215"/>
                  </a:cubicBezTo>
                  <a:cubicBezTo>
                    <a:pt x="508" y="226"/>
                    <a:pt x="508" y="236"/>
                    <a:pt x="508" y="246"/>
                  </a:cubicBezTo>
                  <a:cubicBezTo>
                    <a:pt x="558" y="246"/>
                    <a:pt x="609" y="246"/>
                    <a:pt x="659" y="246"/>
                  </a:cubicBezTo>
                  <a:close/>
                  <a:moveTo>
                    <a:pt x="508" y="522"/>
                  </a:moveTo>
                  <a:cubicBezTo>
                    <a:pt x="508" y="533"/>
                    <a:pt x="508" y="543"/>
                    <a:pt x="508" y="553"/>
                  </a:cubicBezTo>
                  <a:cubicBezTo>
                    <a:pt x="559" y="553"/>
                    <a:pt x="609" y="553"/>
                    <a:pt x="659" y="553"/>
                  </a:cubicBezTo>
                  <a:cubicBezTo>
                    <a:pt x="659" y="543"/>
                    <a:pt x="659" y="532"/>
                    <a:pt x="659" y="522"/>
                  </a:cubicBezTo>
                  <a:cubicBezTo>
                    <a:pt x="609" y="522"/>
                    <a:pt x="558" y="522"/>
                    <a:pt x="508" y="522"/>
                  </a:cubicBezTo>
                  <a:close/>
                </a:path>
              </a:pathLst>
            </a:custGeom>
            <a:solidFill>
              <a:srgbClr val="FFFFFF"/>
            </a:solidFill>
            <a:ln cmpd="sng" w="3175">
              <a:noFill/>
              <a:round/>
              <a:headEnd/>
              <a:tailEnd/>
            </a:ln>
            <a:effectLst/>
          </p:spPr>
          <p:txBody>
            <a:bodyPr bIns="45706" lIns="91412" rIns="91412" tIns="45706"/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44977" y="3518390"/>
            <a:ext cx="1354139" cy="1231079"/>
            <a:chOff x="10588256" y="4144017"/>
            <a:chExt cx="1354139" cy="1231079"/>
          </a:xfrm>
        </p:grpSpPr>
        <p:sp>
          <p:nvSpPr>
            <p:cNvPr id="94" name="Freeform 6"/>
            <p:cNvSpPr>
              <a:spLocks noChangeArrowheads="1"/>
            </p:cNvSpPr>
            <p:nvPr/>
          </p:nvSpPr>
          <p:spPr bwMode="gray">
            <a:xfrm flipH="1">
              <a:off x="10588256" y="4144017"/>
              <a:ext cx="1354139" cy="1231079"/>
            </a:xfrm>
            <a:custGeom>
              <a:avLst/>
              <a:gdLst>
                <a:gd fmla="*/ 0 w 3761" name="T0"/>
                <a:gd fmla="*/ 3304 h 3305" name="T1"/>
                <a:gd fmla="*/ 3760 w 3761" name="T2"/>
                <a:gd fmla="*/ 2081 h 3305" name="T3"/>
                <a:gd fmla="*/ 3736 w 3761" name="T4"/>
                <a:gd fmla="*/ 2104 h 3305" name="T5"/>
                <a:gd fmla="*/ 3683 w 3761" name="T6"/>
                <a:gd fmla="*/ 2172 h 3305" name="T7"/>
                <a:gd fmla="*/ 3577 w 3761" name="T8"/>
                <a:gd fmla="*/ 2286 h 3305" name="T9"/>
                <a:gd fmla="*/ 3456 w 3761" name="T10"/>
                <a:gd fmla="*/ 2370 h 3305" name="T11"/>
                <a:gd fmla="*/ 3296 w 3761" name="T12"/>
                <a:gd fmla="*/ 2408 h 3305" name="T13"/>
                <a:gd fmla="*/ 3205 w 3761" name="T14"/>
                <a:gd fmla="*/ 2416 h 3305" name="T15"/>
                <a:gd fmla="*/ 3084 w 3761" name="T16"/>
                <a:gd fmla="*/ 2400 h 3305" name="T17"/>
                <a:gd fmla="*/ 2962 w 3761" name="T18"/>
                <a:gd fmla="*/ 2362 h 3305" name="T19"/>
                <a:gd fmla="*/ 2856 w 3761" name="T20"/>
                <a:gd fmla="*/ 2293 h 3305" name="T21"/>
                <a:gd fmla="*/ 2757 w 3761" name="T22"/>
                <a:gd fmla="*/ 2210 h 3305" name="T23"/>
                <a:gd fmla="*/ 2681 w 3761" name="T24"/>
                <a:gd fmla="*/ 2112 h 3305" name="T25"/>
                <a:gd fmla="*/ 2620 w 3761" name="T26"/>
                <a:gd fmla="*/ 1989 h 3305" name="T27"/>
                <a:gd fmla="*/ 2574 w 3761" name="T28"/>
                <a:gd fmla="*/ 1860 h 3305" name="T29"/>
                <a:gd fmla="*/ 2559 w 3761" name="T30"/>
                <a:gd fmla="*/ 1717 h 3305" name="T31"/>
                <a:gd fmla="*/ 2559 w 3761" name="T32"/>
                <a:gd fmla="*/ 1663 h 3305" name="T33"/>
                <a:gd fmla="*/ 2567 w 3761" name="T34"/>
                <a:gd fmla="*/ 1587 h 3305" name="T35"/>
                <a:gd fmla="*/ 2597 w 3761" name="T36"/>
                <a:gd fmla="*/ 1458 h 3305" name="T37"/>
                <a:gd fmla="*/ 2651 w 3761" name="T38"/>
                <a:gd fmla="*/ 1329 h 3305" name="T39"/>
                <a:gd fmla="*/ 2719 w 3761" name="T40"/>
                <a:gd fmla="*/ 1222 h 3305" name="T41"/>
                <a:gd fmla="*/ 2810 w 3761" name="T42"/>
                <a:gd fmla="*/ 1124 h 3305" name="T43"/>
                <a:gd fmla="*/ 2909 w 3761" name="T44"/>
                <a:gd fmla="*/ 1055 h 3305" name="T45"/>
                <a:gd fmla="*/ 3023 w 3761" name="T46"/>
                <a:gd fmla="*/ 1002 h 3305" name="T47"/>
                <a:gd fmla="*/ 3144 w 3761" name="T48"/>
                <a:gd fmla="*/ 972 h 3305" name="T49"/>
                <a:gd fmla="*/ 3205 w 3761" name="T50"/>
                <a:gd fmla="*/ 972 h 3305" name="T51"/>
                <a:gd fmla="*/ 3205 w 3761" name="T52"/>
                <a:gd fmla="*/ 972 h 3305" name="T53"/>
                <a:gd fmla="*/ 3380 w 3761" name="T54"/>
                <a:gd fmla="*/ 995 h 3305" name="T55"/>
                <a:gd fmla="*/ 3516 w 3761" name="T56"/>
                <a:gd fmla="*/ 1055 h 3305" name="T57"/>
                <a:gd fmla="*/ 3630 w 3761" name="T58"/>
                <a:gd fmla="*/ 1154 h 3305" name="T59"/>
                <a:gd fmla="*/ 3736 w 3761" name="T60"/>
                <a:gd fmla="*/ 1283 h 3305" name="T61"/>
                <a:gd fmla="*/ 3752 w 3761" name="T62"/>
                <a:gd fmla="*/ 1306 h 3305" name="T63"/>
                <a:gd fmla="*/ 0 w 3761" name="T64"/>
                <a:gd fmla="*/ 0 h 3305" name="T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b="b" l="0" r="r" t="0"/>
              <a:pathLst>
                <a:path h="3305" w="3761">
                  <a:moveTo>
                    <a:pt x="0" y="3304"/>
                  </a:moveTo>
                  <a:lnTo>
                    <a:pt x="0" y="3304"/>
                  </a:lnTo>
                  <a:lnTo>
                    <a:pt x="3760" y="3304"/>
                  </a:lnTo>
                  <a:lnTo>
                    <a:pt x="3760" y="2081"/>
                  </a:lnTo>
                  <a:lnTo>
                    <a:pt x="3760" y="2081"/>
                  </a:lnTo>
                  <a:lnTo>
                    <a:pt x="3736" y="2104"/>
                  </a:lnTo>
                  <a:lnTo>
                    <a:pt x="3736" y="2104"/>
                  </a:lnTo>
                  <a:lnTo>
                    <a:pt x="3683" y="2172"/>
                  </a:lnTo>
                  <a:lnTo>
                    <a:pt x="3630" y="2233"/>
                  </a:lnTo>
                  <a:lnTo>
                    <a:pt x="3577" y="2286"/>
                  </a:lnTo>
                  <a:lnTo>
                    <a:pt x="3516" y="2332"/>
                  </a:lnTo>
                  <a:lnTo>
                    <a:pt x="3456" y="2370"/>
                  </a:lnTo>
                  <a:lnTo>
                    <a:pt x="3380" y="2392"/>
                  </a:lnTo>
                  <a:lnTo>
                    <a:pt x="3296" y="2408"/>
                  </a:lnTo>
                  <a:lnTo>
                    <a:pt x="3205" y="2416"/>
                  </a:lnTo>
                  <a:lnTo>
                    <a:pt x="3205" y="2416"/>
                  </a:lnTo>
                  <a:lnTo>
                    <a:pt x="3144" y="2408"/>
                  </a:lnTo>
                  <a:lnTo>
                    <a:pt x="3084" y="2400"/>
                  </a:lnTo>
                  <a:lnTo>
                    <a:pt x="3023" y="2385"/>
                  </a:lnTo>
                  <a:lnTo>
                    <a:pt x="2962" y="2362"/>
                  </a:lnTo>
                  <a:lnTo>
                    <a:pt x="2909" y="2332"/>
                  </a:lnTo>
                  <a:lnTo>
                    <a:pt x="2856" y="2293"/>
                  </a:lnTo>
                  <a:lnTo>
                    <a:pt x="2802" y="2255"/>
                  </a:lnTo>
                  <a:lnTo>
                    <a:pt x="2757" y="2210"/>
                  </a:lnTo>
                  <a:lnTo>
                    <a:pt x="2719" y="2164"/>
                  </a:lnTo>
                  <a:lnTo>
                    <a:pt x="2681" y="2112"/>
                  </a:lnTo>
                  <a:lnTo>
                    <a:pt x="2651" y="2051"/>
                  </a:lnTo>
                  <a:lnTo>
                    <a:pt x="2620" y="1989"/>
                  </a:lnTo>
                  <a:lnTo>
                    <a:pt x="2597" y="1929"/>
                  </a:lnTo>
                  <a:lnTo>
                    <a:pt x="2574" y="1860"/>
                  </a:lnTo>
                  <a:lnTo>
                    <a:pt x="2567" y="1792"/>
                  </a:lnTo>
                  <a:lnTo>
                    <a:pt x="2559" y="1717"/>
                  </a:lnTo>
                  <a:lnTo>
                    <a:pt x="2559" y="1717"/>
                  </a:lnTo>
                  <a:lnTo>
                    <a:pt x="2559" y="1663"/>
                  </a:lnTo>
                  <a:lnTo>
                    <a:pt x="2559" y="1663"/>
                  </a:lnTo>
                  <a:lnTo>
                    <a:pt x="2567" y="1587"/>
                  </a:lnTo>
                  <a:lnTo>
                    <a:pt x="2574" y="1519"/>
                  </a:lnTo>
                  <a:lnTo>
                    <a:pt x="2597" y="1458"/>
                  </a:lnTo>
                  <a:lnTo>
                    <a:pt x="2620" y="1389"/>
                  </a:lnTo>
                  <a:lnTo>
                    <a:pt x="2651" y="1329"/>
                  </a:lnTo>
                  <a:lnTo>
                    <a:pt x="2681" y="1276"/>
                  </a:lnTo>
                  <a:lnTo>
                    <a:pt x="2719" y="1222"/>
                  </a:lnTo>
                  <a:lnTo>
                    <a:pt x="2764" y="1169"/>
                  </a:lnTo>
                  <a:lnTo>
                    <a:pt x="2810" y="1124"/>
                  </a:lnTo>
                  <a:lnTo>
                    <a:pt x="2856" y="1085"/>
                  </a:lnTo>
                  <a:lnTo>
                    <a:pt x="2909" y="1055"/>
                  </a:lnTo>
                  <a:lnTo>
                    <a:pt x="2962" y="1025"/>
                  </a:lnTo>
                  <a:lnTo>
                    <a:pt x="3023" y="1002"/>
                  </a:lnTo>
                  <a:lnTo>
                    <a:pt x="3084" y="987"/>
                  </a:lnTo>
                  <a:lnTo>
                    <a:pt x="3144" y="972"/>
                  </a:lnTo>
                  <a:lnTo>
                    <a:pt x="3205" y="972"/>
                  </a:lnTo>
                  <a:lnTo>
                    <a:pt x="3205" y="972"/>
                  </a:lnTo>
                  <a:lnTo>
                    <a:pt x="3205" y="972"/>
                  </a:lnTo>
                  <a:lnTo>
                    <a:pt x="3205" y="972"/>
                  </a:lnTo>
                  <a:lnTo>
                    <a:pt x="3296" y="980"/>
                  </a:lnTo>
                  <a:lnTo>
                    <a:pt x="3380" y="995"/>
                  </a:lnTo>
                  <a:lnTo>
                    <a:pt x="3456" y="1017"/>
                  </a:lnTo>
                  <a:lnTo>
                    <a:pt x="3516" y="1055"/>
                  </a:lnTo>
                  <a:lnTo>
                    <a:pt x="3577" y="1101"/>
                  </a:lnTo>
                  <a:lnTo>
                    <a:pt x="3630" y="1154"/>
                  </a:lnTo>
                  <a:lnTo>
                    <a:pt x="3683" y="1215"/>
                  </a:lnTo>
                  <a:lnTo>
                    <a:pt x="3736" y="1283"/>
                  </a:lnTo>
                  <a:lnTo>
                    <a:pt x="3736" y="1283"/>
                  </a:lnTo>
                  <a:lnTo>
                    <a:pt x="3752" y="1306"/>
                  </a:lnTo>
                  <a:lnTo>
                    <a:pt x="3752" y="0"/>
                  </a:lnTo>
                  <a:lnTo>
                    <a:pt x="0" y="0"/>
                  </a:lnTo>
                  <a:lnTo>
                    <a:pt x="0" y="3304"/>
                  </a:lnTo>
                </a:path>
              </a:pathLst>
            </a:custGeom>
            <a:solidFill>
              <a:schemeClr val="accent2"/>
            </a:solidFill>
            <a:ln cmpd="sng" w="28575">
              <a:noFill/>
            </a:ln>
            <a:effectLst/>
          </p:spPr>
          <p:txBody>
            <a:bodyPr anchor="ctr" wrap="none"/>
            <a:lstStyle/>
            <a:p>
              <a:pPr defTabSz="912652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i="0" kern="0" kumimoji="0" lang="en-US" noProof="0" normalizeH="0" spc="0" strike="noStrike" sz="1900" u="none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96" name="Picture 31"/>
            <p:cNvPicPr>
              <a:picLocks noChangeAspect="1"/>
            </p:cNvPicPr>
            <p:nvPr/>
          </p:nvPicPr>
          <p:blipFill>
            <a:blip cstate="screen" r:embed="rId11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3887" y="4292490"/>
              <a:ext cx="811212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Rectangle: Rounded Corners 2"/>
          <p:cNvSpPr/>
          <p:nvPr/>
        </p:nvSpPr>
        <p:spPr bwMode="gray">
          <a:xfrm>
            <a:off x="245231" y="4699266"/>
            <a:ext cx="2364139" cy="42164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3200">
                <a:solidFill>
                  <a:schemeClr val="accent4"/>
                </a:solidFill>
              </a:rPr>
              <a:t>On Premise</a:t>
            </a:r>
            <a:endParaRPr altLang="en-US" dirty="0" kumimoji="1" lang="ja-JP" sz="3200">
              <a:solidFill>
                <a:schemeClr val="accent4"/>
              </a:solidFill>
            </a:endParaRPr>
          </a:p>
        </p:txBody>
      </p:sp>
      <p:sp>
        <p:nvSpPr>
          <p:cNvPr id="98" name="Rectangle: Rounded Corners 97"/>
          <p:cNvSpPr/>
          <p:nvPr/>
        </p:nvSpPr>
        <p:spPr bwMode="gray">
          <a:xfrm>
            <a:off x="9565360" y="4695938"/>
            <a:ext cx="2364139" cy="42164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dirty="0" kumimoji="1" lang="en-US" sz="3200">
                <a:solidFill>
                  <a:schemeClr val="accent4"/>
                </a:solidFill>
              </a:rPr>
              <a:t>Public Cloud</a:t>
            </a:r>
            <a:endParaRPr altLang="en-US" dirty="0" kumimoji="1" lang="ja-JP" sz="3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3</a:t>
            </a:fld>
            <a:endParaRPr altLang="en-US" dirty="0" lang="ja-JP"/>
          </a:p>
        </p:txBody>
      </p:sp>
      <p:sp>
        <p:nvSpPr>
          <p:cNvPr id="3" name="Text Placeholder 2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lang="ja-JP"/>
              <a:t>エンタープライズ・グレードのクラウド・プラットフォーム</a:t>
            </a:r>
            <a:endParaRPr altLang="en-US" dirty="0" kumimoji="1" 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Platform as Service</a:t>
            </a:r>
            <a:r>
              <a:rPr altLang="en-US" dirty="0" lang="ja-JP"/>
              <a:t>： </a:t>
            </a:r>
            <a:r>
              <a:rPr altLang="ja-JP" dirty="0" lang="en-US"/>
              <a:t>Oracle PaaS</a:t>
            </a:r>
            <a:endParaRPr altLang="en-US" dirty="0" kumimoji="1" lang="ja-JP"/>
          </a:p>
        </p:txBody>
      </p:sp>
      <p:sp>
        <p:nvSpPr>
          <p:cNvPr id="84" name="Freeform: Shape 83"/>
          <p:cNvSpPr/>
          <p:nvPr/>
        </p:nvSpPr>
        <p:spPr>
          <a:xfrm>
            <a:off x="5363295" y="3567874"/>
            <a:ext cx="1485619" cy="1485619"/>
          </a:xfrm>
          <a:custGeom>
            <a:avLst/>
            <a:gdLst>
              <a:gd fmla="*/ 0 w 1914497" name="connsiteX0"/>
              <a:gd fmla="*/ 957249 h 1914497" name="connsiteY0"/>
              <a:gd fmla="*/ 957249 w 1914497" name="connsiteX1"/>
              <a:gd fmla="*/ 0 h 1914497" name="connsiteY1"/>
              <a:gd fmla="*/ 1914498 w 1914497" name="connsiteX2"/>
              <a:gd fmla="*/ 957249 h 1914497" name="connsiteY2"/>
              <a:gd fmla="*/ 957249 w 1914497" name="connsiteX3"/>
              <a:gd fmla="*/ 1914498 h 1914497" name="connsiteY3"/>
              <a:gd fmla="*/ 0 w 1914497" name="connsiteX4"/>
              <a:gd fmla="*/ 957249 h 1914497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914497" w="1914497">
                <a:moveTo>
                  <a:pt x="0" y="957249"/>
                </a:moveTo>
                <a:cubicBezTo>
                  <a:pt x="0" y="428575"/>
                  <a:pt x="428575" y="0"/>
                  <a:pt x="957249" y="0"/>
                </a:cubicBezTo>
                <a:cubicBezTo>
                  <a:pt x="1485923" y="0"/>
                  <a:pt x="1914498" y="428575"/>
                  <a:pt x="1914498" y="957249"/>
                </a:cubicBezTo>
                <a:cubicBezTo>
                  <a:pt x="1914498" y="1485923"/>
                  <a:pt x="1485923" y="1914498"/>
                  <a:pt x="957249" y="1914498"/>
                </a:cubicBezTo>
                <a:cubicBezTo>
                  <a:pt x="428575" y="1914498"/>
                  <a:pt x="0" y="1485923"/>
                  <a:pt x="0" y="95724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 anchorCtr="0" bIns="343872" lIns="343872" numCol="1" rIns="343872" spcCol="1270" spcFirstLastPara="0" tIns="343872" vert="horz" wrap="square">
            <a:noAutofit/>
          </a:bodyPr>
          <a:lstStyle/>
          <a:p>
            <a:pPr algn="ctr" defTabSz="222250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ja-JP" dirty="0" kern="1200" lang="en-US" sz="3200">
                <a:solidFill>
                  <a:schemeClr val="accent4"/>
                </a:solidFill>
              </a:rPr>
              <a:t>PaaS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34700" y="2971799"/>
            <a:ext cx="742809" cy="742809"/>
            <a:chOff x="5734700" y="2971799"/>
            <a:chExt cx="742809" cy="742809"/>
          </a:xfrm>
        </p:grpSpPr>
        <p:sp>
          <p:nvSpPr>
            <p:cNvPr id="85" name="Freeform: Shape 84"/>
            <p:cNvSpPr/>
            <p:nvPr/>
          </p:nvSpPr>
          <p:spPr>
            <a:xfrm>
              <a:off x="5734700" y="2971799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29" name="Group 389"/>
            <p:cNvGrpSpPr/>
            <p:nvPr/>
          </p:nvGrpSpPr>
          <p:grpSpPr bwMode="gray">
            <a:xfrm>
              <a:off x="5938348" y="3077372"/>
              <a:ext cx="389155" cy="522638"/>
              <a:chOff x="9895538" y="735939"/>
              <a:chExt cx="552247" cy="741673"/>
            </a:xfrm>
            <a:solidFill>
              <a:srgbClr val="FFFFFF"/>
            </a:solidFill>
          </p:grpSpPr>
          <p:sp>
            <p:nvSpPr>
              <p:cNvPr id="80" name="Freeform 128"/>
              <p:cNvSpPr>
                <a:spLocks/>
              </p:cNvSpPr>
              <p:nvPr/>
            </p:nvSpPr>
            <p:spPr bwMode="gray">
              <a:xfrm>
                <a:off x="9895538" y="1056505"/>
                <a:ext cx="552247" cy="421107"/>
              </a:xfrm>
              <a:custGeom>
                <a:avLst/>
                <a:gdLst/>
                <a:ahLst/>
                <a:cxnLst>
                  <a:cxn ang="0">
                    <a:pos x="86" y="93"/>
                  </a:cxn>
                  <a:cxn ang="0">
                    <a:pos x="86" y="100"/>
                  </a:cxn>
                  <a:cxn ang="0">
                    <a:pos x="86" y="357"/>
                  </a:cxn>
                  <a:cxn ang="0">
                    <a:pos x="82" y="367"/>
                  </a:cxn>
                  <a:cxn ang="0">
                    <a:pos x="21" y="428"/>
                  </a:cxn>
                  <a:cxn ang="0">
                    <a:pos x="9" y="404"/>
                  </a:cxn>
                  <a:cxn ang="0">
                    <a:pos x="2" y="364"/>
                  </a:cxn>
                  <a:cxn ang="0">
                    <a:pos x="8" y="306"/>
                  </a:cxn>
                  <a:cxn ang="0">
                    <a:pos x="16" y="229"/>
                  </a:cxn>
                  <a:cxn ang="0">
                    <a:pos x="30" y="122"/>
                  </a:cxn>
                  <a:cxn ang="0">
                    <a:pos x="52" y="75"/>
                  </a:cxn>
                  <a:cxn ang="0">
                    <a:pos x="74" y="58"/>
                  </a:cxn>
                  <a:cxn ang="0">
                    <a:pos x="188" y="2"/>
                  </a:cxn>
                  <a:cxn ang="0">
                    <a:pos x="197" y="4"/>
                  </a:cxn>
                  <a:cxn ang="0">
                    <a:pos x="281" y="48"/>
                  </a:cxn>
                  <a:cxn ang="0">
                    <a:pos x="365" y="7"/>
                  </a:cxn>
                  <a:cxn ang="0">
                    <a:pos x="368" y="4"/>
                  </a:cxn>
                  <a:cxn ang="0">
                    <a:pos x="376" y="2"/>
                  </a:cxn>
                  <a:cxn ang="0">
                    <a:pos x="474" y="50"/>
                  </a:cxn>
                  <a:cxn ang="0">
                    <a:pos x="504" y="68"/>
                  </a:cxn>
                  <a:cxn ang="0">
                    <a:pos x="531" y="114"/>
                  </a:cxn>
                  <a:cxn ang="0">
                    <a:pos x="542" y="175"/>
                  </a:cxn>
                  <a:cxn ang="0">
                    <a:pos x="551" y="260"/>
                  </a:cxn>
                  <a:cxn ang="0">
                    <a:pos x="558" y="332"/>
                  </a:cxn>
                  <a:cxn ang="0">
                    <a:pos x="561" y="364"/>
                  </a:cxn>
                  <a:cxn ang="0">
                    <a:pos x="553" y="409"/>
                  </a:cxn>
                  <a:cxn ang="0">
                    <a:pos x="543" y="428"/>
                  </a:cxn>
                  <a:cxn ang="0">
                    <a:pos x="539" y="424"/>
                  </a:cxn>
                  <a:cxn ang="0">
                    <a:pos x="482" y="367"/>
                  </a:cxn>
                  <a:cxn ang="0">
                    <a:pos x="478" y="357"/>
                  </a:cxn>
                  <a:cxn ang="0">
                    <a:pos x="478" y="100"/>
                  </a:cxn>
                  <a:cxn ang="0">
                    <a:pos x="478" y="93"/>
                  </a:cxn>
                  <a:cxn ang="0">
                    <a:pos x="86" y="93"/>
                  </a:cxn>
                </a:cxnLst>
                <a:rect b="b" l="0" r="r" t="0"/>
                <a:pathLst>
                  <a:path h="428" w="563">
                    <a:moveTo>
                      <a:pt x="86" y="93"/>
                    </a:moveTo>
                    <a:cubicBezTo>
                      <a:pt x="86" y="96"/>
                      <a:pt x="86" y="98"/>
                      <a:pt x="86" y="100"/>
                    </a:cubicBezTo>
                    <a:cubicBezTo>
                      <a:pt x="86" y="186"/>
                      <a:pt x="86" y="272"/>
                      <a:pt x="86" y="357"/>
                    </a:cubicBezTo>
                    <a:cubicBezTo>
                      <a:pt x="86" y="361"/>
                      <a:pt x="85" y="364"/>
                      <a:pt x="82" y="367"/>
                    </a:cubicBezTo>
                    <a:cubicBezTo>
                      <a:pt x="62" y="387"/>
                      <a:pt x="42" y="407"/>
                      <a:pt x="21" y="428"/>
                    </a:cubicBezTo>
                    <a:cubicBezTo>
                      <a:pt x="17" y="420"/>
                      <a:pt x="13" y="412"/>
                      <a:pt x="9" y="404"/>
                    </a:cubicBezTo>
                    <a:cubicBezTo>
                      <a:pt x="3" y="391"/>
                      <a:pt x="0" y="378"/>
                      <a:pt x="2" y="364"/>
                    </a:cubicBezTo>
                    <a:cubicBezTo>
                      <a:pt x="3" y="344"/>
                      <a:pt x="6" y="325"/>
                      <a:pt x="8" y="306"/>
                    </a:cubicBezTo>
                    <a:cubicBezTo>
                      <a:pt x="10" y="280"/>
                      <a:pt x="13" y="254"/>
                      <a:pt x="16" y="229"/>
                    </a:cubicBezTo>
                    <a:cubicBezTo>
                      <a:pt x="20" y="193"/>
                      <a:pt x="22" y="157"/>
                      <a:pt x="30" y="122"/>
                    </a:cubicBezTo>
                    <a:cubicBezTo>
                      <a:pt x="34" y="105"/>
                      <a:pt x="40" y="88"/>
                      <a:pt x="52" y="75"/>
                    </a:cubicBezTo>
                    <a:cubicBezTo>
                      <a:pt x="59" y="69"/>
                      <a:pt x="66" y="62"/>
                      <a:pt x="74" y="58"/>
                    </a:cubicBezTo>
                    <a:cubicBezTo>
                      <a:pt x="112" y="39"/>
                      <a:pt x="150" y="21"/>
                      <a:pt x="188" y="2"/>
                    </a:cubicBezTo>
                    <a:cubicBezTo>
                      <a:pt x="192" y="0"/>
                      <a:pt x="194" y="1"/>
                      <a:pt x="197" y="4"/>
                    </a:cubicBezTo>
                    <a:cubicBezTo>
                      <a:pt x="217" y="33"/>
                      <a:pt x="246" y="48"/>
                      <a:pt x="281" y="48"/>
                    </a:cubicBezTo>
                    <a:cubicBezTo>
                      <a:pt x="315" y="49"/>
                      <a:pt x="344" y="35"/>
                      <a:pt x="365" y="7"/>
                    </a:cubicBezTo>
                    <a:cubicBezTo>
                      <a:pt x="366" y="6"/>
                      <a:pt x="367" y="5"/>
                      <a:pt x="368" y="4"/>
                    </a:cubicBezTo>
                    <a:cubicBezTo>
                      <a:pt x="370" y="1"/>
                      <a:pt x="372" y="0"/>
                      <a:pt x="376" y="2"/>
                    </a:cubicBezTo>
                    <a:cubicBezTo>
                      <a:pt x="408" y="18"/>
                      <a:pt x="441" y="34"/>
                      <a:pt x="474" y="50"/>
                    </a:cubicBezTo>
                    <a:cubicBezTo>
                      <a:pt x="484" y="56"/>
                      <a:pt x="495" y="61"/>
                      <a:pt x="504" y="68"/>
                    </a:cubicBezTo>
                    <a:cubicBezTo>
                      <a:pt x="519" y="80"/>
                      <a:pt x="526" y="96"/>
                      <a:pt x="531" y="114"/>
                    </a:cubicBezTo>
                    <a:cubicBezTo>
                      <a:pt x="537" y="134"/>
                      <a:pt x="539" y="154"/>
                      <a:pt x="542" y="175"/>
                    </a:cubicBezTo>
                    <a:cubicBezTo>
                      <a:pt x="545" y="203"/>
                      <a:pt x="548" y="231"/>
                      <a:pt x="551" y="260"/>
                    </a:cubicBezTo>
                    <a:cubicBezTo>
                      <a:pt x="553" y="284"/>
                      <a:pt x="556" y="308"/>
                      <a:pt x="558" y="332"/>
                    </a:cubicBezTo>
                    <a:cubicBezTo>
                      <a:pt x="559" y="343"/>
                      <a:pt x="560" y="353"/>
                      <a:pt x="561" y="364"/>
                    </a:cubicBezTo>
                    <a:cubicBezTo>
                      <a:pt x="563" y="380"/>
                      <a:pt x="561" y="395"/>
                      <a:pt x="553" y="409"/>
                    </a:cubicBezTo>
                    <a:cubicBezTo>
                      <a:pt x="550" y="415"/>
                      <a:pt x="547" y="421"/>
                      <a:pt x="543" y="428"/>
                    </a:cubicBezTo>
                    <a:cubicBezTo>
                      <a:pt x="542" y="426"/>
                      <a:pt x="541" y="425"/>
                      <a:pt x="539" y="424"/>
                    </a:cubicBezTo>
                    <a:cubicBezTo>
                      <a:pt x="520" y="405"/>
                      <a:pt x="502" y="386"/>
                      <a:pt x="482" y="367"/>
                    </a:cubicBezTo>
                    <a:cubicBezTo>
                      <a:pt x="479" y="364"/>
                      <a:pt x="478" y="361"/>
                      <a:pt x="478" y="357"/>
                    </a:cubicBezTo>
                    <a:cubicBezTo>
                      <a:pt x="478" y="272"/>
                      <a:pt x="478" y="186"/>
                      <a:pt x="478" y="100"/>
                    </a:cubicBezTo>
                    <a:cubicBezTo>
                      <a:pt x="478" y="98"/>
                      <a:pt x="478" y="96"/>
                      <a:pt x="478" y="93"/>
                    </a:cubicBezTo>
                    <a:cubicBezTo>
                      <a:pt x="347" y="93"/>
                      <a:pt x="217" y="93"/>
                      <a:pt x="86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81" name="Freeform 129"/>
              <p:cNvSpPr>
                <a:spLocks noEditPoints="1"/>
              </p:cNvSpPr>
              <p:nvPr/>
            </p:nvSpPr>
            <p:spPr bwMode="gray">
              <a:xfrm>
                <a:off x="10012107" y="1180360"/>
                <a:ext cx="320566" cy="224396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0" y="0"/>
                  </a:cxn>
                  <a:cxn ang="0">
                    <a:pos x="326" y="0"/>
                  </a:cxn>
                  <a:cxn ang="0">
                    <a:pos x="326" y="228"/>
                  </a:cxn>
                  <a:cxn ang="0">
                    <a:pos x="0" y="228"/>
                  </a:cxn>
                  <a:cxn ang="0">
                    <a:pos x="109" y="164"/>
                  </a:cxn>
                  <a:cxn ang="0">
                    <a:pos x="109" y="148"/>
                  </a:cxn>
                  <a:cxn ang="0">
                    <a:pos x="105" y="141"/>
                  </a:cxn>
                  <a:cxn ang="0">
                    <a:pos x="68" y="121"/>
                  </a:cxn>
                  <a:cxn ang="0">
                    <a:pos x="55" y="114"/>
                  </a:cxn>
                  <a:cxn ang="0">
                    <a:pos x="59" y="111"/>
                  </a:cxn>
                  <a:cxn ang="0">
                    <a:pos x="106" y="85"/>
                  </a:cxn>
                  <a:cxn ang="0">
                    <a:pos x="109" y="81"/>
                  </a:cxn>
                  <a:cxn ang="0">
                    <a:pos x="109" y="63"/>
                  </a:cxn>
                  <a:cxn ang="0">
                    <a:pos x="104" y="66"/>
                  </a:cxn>
                  <a:cxn ang="0">
                    <a:pos x="44" y="98"/>
                  </a:cxn>
                  <a:cxn ang="0">
                    <a:pos x="32" y="118"/>
                  </a:cxn>
                  <a:cxn ang="0">
                    <a:pos x="36" y="125"/>
                  </a:cxn>
                  <a:cxn ang="0">
                    <a:pos x="104" y="161"/>
                  </a:cxn>
                  <a:cxn ang="0">
                    <a:pos x="109" y="164"/>
                  </a:cxn>
                  <a:cxn ang="0">
                    <a:pos x="277" y="114"/>
                  </a:cxn>
                  <a:cxn ang="0">
                    <a:pos x="273" y="116"/>
                  </a:cxn>
                  <a:cxn ang="0">
                    <a:pos x="227" y="142"/>
                  </a:cxn>
                  <a:cxn ang="0">
                    <a:pos x="223" y="145"/>
                  </a:cxn>
                  <a:cxn ang="0">
                    <a:pos x="223" y="164"/>
                  </a:cxn>
                  <a:cxn ang="0">
                    <a:pos x="228" y="161"/>
                  </a:cxn>
                  <a:cxn ang="0">
                    <a:pos x="288" y="129"/>
                  </a:cxn>
                  <a:cxn ang="0">
                    <a:pos x="300" y="109"/>
                  </a:cxn>
                  <a:cxn ang="0">
                    <a:pos x="295" y="102"/>
                  </a:cxn>
                  <a:cxn ang="0">
                    <a:pos x="231" y="67"/>
                  </a:cxn>
                  <a:cxn ang="0">
                    <a:pos x="223" y="63"/>
                  </a:cxn>
                  <a:cxn ang="0">
                    <a:pos x="223" y="79"/>
                  </a:cxn>
                  <a:cxn ang="0">
                    <a:pos x="227" y="86"/>
                  </a:cxn>
                  <a:cxn ang="0">
                    <a:pos x="277" y="114"/>
                  </a:cxn>
                  <a:cxn ang="0">
                    <a:pos x="136" y="167"/>
                  </a:cxn>
                  <a:cxn ang="0">
                    <a:pos x="150" y="167"/>
                  </a:cxn>
                  <a:cxn ang="0">
                    <a:pos x="157" y="163"/>
                  </a:cxn>
                  <a:cxn ang="0">
                    <a:pos x="197" y="62"/>
                  </a:cxn>
                  <a:cxn ang="0">
                    <a:pos x="199" y="57"/>
                  </a:cxn>
                  <a:cxn ang="0">
                    <a:pos x="185" y="57"/>
                  </a:cxn>
                  <a:cxn ang="0">
                    <a:pos x="178" y="62"/>
                  </a:cxn>
                  <a:cxn ang="0">
                    <a:pos x="153" y="126"/>
                  </a:cxn>
                  <a:cxn ang="0">
                    <a:pos x="136" y="167"/>
                  </a:cxn>
                </a:cxnLst>
                <a:rect b="b" l="0" r="r" t="0"/>
                <a:pathLst>
                  <a:path h="228" w="326">
                    <a:moveTo>
                      <a:pt x="0" y="228"/>
                    </a:moveTo>
                    <a:cubicBezTo>
                      <a:pt x="0" y="152"/>
                      <a:pt x="0" y="76"/>
                      <a:pt x="0" y="0"/>
                    </a:cubicBezTo>
                    <a:cubicBezTo>
                      <a:pt x="109" y="0"/>
                      <a:pt x="217" y="0"/>
                      <a:pt x="326" y="0"/>
                    </a:cubicBezTo>
                    <a:cubicBezTo>
                      <a:pt x="326" y="76"/>
                      <a:pt x="326" y="152"/>
                      <a:pt x="326" y="228"/>
                    </a:cubicBezTo>
                    <a:cubicBezTo>
                      <a:pt x="218" y="228"/>
                      <a:pt x="109" y="228"/>
                      <a:pt x="0" y="228"/>
                    </a:cubicBezTo>
                    <a:close/>
                    <a:moveTo>
                      <a:pt x="109" y="164"/>
                    </a:moveTo>
                    <a:cubicBezTo>
                      <a:pt x="109" y="158"/>
                      <a:pt x="109" y="153"/>
                      <a:pt x="109" y="148"/>
                    </a:cubicBezTo>
                    <a:cubicBezTo>
                      <a:pt x="109" y="145"/>
                      <a:pt x="108" y="143"/>
                      <a:pt x="105" y="141"/>
                    </a:cubicBezTo>
                    <a:cubicBezTo>
                      <a:pt x="93" y="135"/>
                      <a:pt x="80" y="128"/>
                      <a:pt x="68" y="121"/>
                    </a:cubicBezTo>
                    <a:cubicBezTo>
                      <a:pt x="64" y="119"/>
                      <a:pt x="60" y="117"/>
                      <a:pt x="55" y="114"/>
                    </a:cubicBezTo>
                    <a:cubicBezTo>
                      <a:pt x="57" y="113"/>
                      <a:pt x="58" y="112"/>
                      <a:pt x="59" y="111"/>
                    </a:cubicBezTo>
                    <a:cubicBezTo>
                      <a:pt x="75" y="102"/>
                      <a:pt x="90" y="94"/>
                      <a:pt x="106" y="85"/>
                    </a:cubicBezTo>
                    <a:cubicBezTo>
                      <a:pt x="107" y="84"/>
                      <a:pt x="109" y="83"/>
                      <a:pt x="109" y="81"/>
                    </a:cubicBezTo>
                    <a:cubicBezTo>
                      <a:pt x="109" y="76"/>
                      <a:pt x="109" y="70"/>
                      <a:pt x="109" y="63"/>
                    </a:cubicBezTo>
                    <a:cubicBezTo>
                      <a:pt x="107" y="64"/>
                      <a:pt x="105" y="65"/>
                      <a:pt x="104" y="66"/>
                    </a:cubicBezTo>
                    <a:cubicBezTo>
                      <a:pt x="84" y="76"/>
                      <a:pt x="64" y="88"/>
                      <a:pt x="44" y="98"/>
                    </a:cubicBezTo>
                    <a:cubicBezTo>
                      <a:pt x="34" y="102"/>
                      <a:pt x="30" y="108"/>
                      <a:pt x="32" y="118"/>
                    </a:cubicBezTo>
                    <a:cubicBezTo>
                      <a:pt x="32" y="121"/>
                      <a:pt x="33" y="123"/>
                      <a:pt x="36" y="125"/>
                    </a:cubicBezTo>
                    <a:cubicBezTo>
                      <a:pt x="59" y="137"/>
                      <a:pt x="81" y="149"/>
                      <a:pt x="104" y="161"/>
                    </a:cubicBezTo>
                    <a:cubicBezTo>
                      <a:pt x="105" y="162"/>
                      <a:pt x="107" y="163"/>
                      <a:pt x="109" y="164"/>
                    </a:cubicBezTo>
                    <a:close/>
                    <a:moveTo>
                      <a:pt x="277" y="114"/>
                    </a:moveTo>
                    <a:cubicBezTo>
                      <a:pt x="275" y="115"/>
                      <a:pt x="274" y="115"/>
                      <a:pt x="273" y="116"/>
                    </a:cubicBezTo>
                    <a:cubicBezTo>
                      <a:pt x="258" y="125"/>
                      <a:pt x="242" y="133"/>
                      <a:pt x="227" y="142"/>
                    </a:cubicBezTo>
                    <a:cubicBezTo>
                      <a:pt x="225" y="142"/>
                      <a:pt x="223" y="144"/>
                      <a:pt x="223" y="145"/>
                    </a:cubicBezTo>
                    <a:cubicBezTo>
                      <a:pt x="223" y="151"/>
                      <a:pt x="223" y="157"/>
                      <a:pt x="223" y="164"/>
                    </a:cubicBezTo>
                    <a:cubicBezTo>
                      <a:pt x="225" y="163"/>
                      <a:pt x="227" y="162"/>
                      <a:pt x="228" y="161"/>
                    </a:cubicBezTo>
                    <a:cubicBezTo>
                      <a:pt x="248" y="150"/>
                      <a:pt x="268" y="139"/>
                      <a:pt x="288" y="129"/>
                    </a:cubicBezTo>
                    <a:cubicBezTo>
                      <a:pt x="297" y="125"/>
                      <a:pt x="301" y="119"/>
                      <a:pt x="300" y="109"/>
                    </a:cubicBezTo>
                    <a:cubicBezTo>
                      <a:pt x="299" y="106"/>
                      <a:pt x="298" y="104"/>
                      <a:pt x="295" y="102"/>
                    </a:cubicBezTo>
                    <a:cubicBezTo>
                      <a:pt x="274" y="91"/>
                      <a:pt x="252" y="79"/>
                      <a:pt x="231" y="67"/>
                    </a:cubicBezTo>
                    <a:cubicBezTo>
                      <a:pt x="229" y="66"/>
                      <a:pt x="226" y="65"/>
                      <a:pt x="223" y="63"/>
                    </a:cubicBezTo>
                    <a:cubicBezTo>
                      <a:pt x="223" y="69"/>
                      <a:pt x="223" y="74"/>
                      <a:pt x="223" y="79"/>
                    </a:cubicBezTo>
                    <a:cubicBezTo>
                      <a:pt x="223" y="82"/>
                      <a:pt x="224" y="84"/>
                      <a:pt x="227" y="86"/>
                    </a:cubicBezTo>
                    <a:cubicBezTo>
                      <a:pt x="243" y="95"/>
                      <a:pt x="260" y="104"/>
                      <a:pt x="277" y="114"/>
                    </a:cubicBezTo>
                    <a:close/>
                    <a:moveTo>
                      <a:pt x="136" y="167"/>
                    </a:moveTo>
                    <a:cubicBezTo>
                      <a:pt x="142" y="167"/>
                      <a:pt x="146" y="167"/>
                      <a:pt x="150" y="167"/>
                    </a:cubicBezTo>
                    <a:cubicBezTo>
                      <a:pt x="154" y="168"/>
                      <a:pt x="156" y="166"/>
                      <a:pt x="157" y="163"/>
                    </a:cubicBezTo>
                    <a:cubicBezTo>
                      <a:pt x="170" y="129"/>
                      <a:pt x="184" y="96"/>
                      <a:pt x="197" y="62"/>
                    </a:cubicBezTo>
                    <a:cubicBezTo>
                      <a:pt x="198" y="61"/>
                      <a:pt x="198" y="59"/>
                      <a:pt x="199" y="57"/>
                    </a:cubicBezTo>
                    <a:cubicBezTo>
                      <a:pt x="194" y="57"/>
                      <a:pt x="189" y="58"/>
                      <a:pt x="185" y="57"/>
                    </a:cubicBezTo>
                    <a:cubicBezTo>
                      <a:pt x="181" y="57"/>
                      <a:pt x="180" y="58"/>
                      <a:pt x="178" y="62"/>
                    </a:cubicBezTo>
                    <a:cubicBezTo>
                      <a:pt x="170" y="83"/>
                      <a:pt x="161" y="105"/>
                      <a:pt x="153" y="126"/>
                    </a:cubicBezTo>
                    <a:cubicBezTo>
                      <a:pt x="147" y="140"/>
                      <a:pt x="142" y="153"/>
                      <a:pt x="13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82" name="Freeform 130"/>
              <p:cNvSpPr>
                <a:spLocks/>
              </p:cNvSpPr>
              <p:nvPr/>
            </p:nvSpPr>
            <p:spPr bwMode="gray">
              <a:xfrm>
                <a:off x="10042706" y="735939"/>
                <a:ext cx="257910" cy="298709"/>
              </a:xfrm>
              <a:custGeom>
                <a:avLst/>
                <a:gdLst/>
                <a:ahLst/>
                <a:cxnLst>
                  <a:cxn ang="0">
                    <a:pos x="99" y="304"/>
                  </a:cxn>
                  <a:cxn ang="0">
                    <a:pos x="63" y="300"/>
                  </a:cxn>
                  <a:cxn ang="0">
                    <a:pos x="25" y="292"/>
                  </a:cxn>
                  <a:cxn ang="0">
                    <a:pos x="1" y="261"/>
                  </a:cxn>
                  <a:cxn ang="0">
                    <a:pos x="7" y="182"/>
                  </a:cxn>
                  <a:cxn ang="0">
                    <a:pos x="26" y="91"/>
                  </a:cxn>
                  <a:cxn ang="0">
                    <a:pos x="75" y="19"/>
                  </a:cxn>
                  <a:cxn ang="0">
                    <a:pos x="138" y="0"/>
                  </a:cxn>
                  <a:cxn ang="0">
                    <a:pos x="138" y="12"/>
                  </a:cxn>
                  <a:cxn ang="0">
                    <a:pos x="147" y="20"/>
                  </a:cxn>
                  <a:cxn ang="0">
                    <a:pos x="169" y="23"/>
                  </a:cxn>
                  <a:cxn ang="0">
                    <a:pos x="225" y="70"/>
                  </a:cxn>
                  <a:cxn ang="0">
                    <a:pos x="245" y="127"/>
                  </a:cxn>
                  <a:cxn ang="0">
                    <a:pos x="262" y="256"/>
                  </a:cxn>
                  <a:cxn ang="0">
                    <a:pos x="257" y="279"/>
                  </a:cxn>
                  <a:cxn ang="0">
                    <a:pos x="239" y="292"/>
                  </a:cxn>
                  <a:cxn ang="0">
                    <a:pos x="168" y="304"/>
                  </a:cxn>
                  <a:cxn ang="0">
                    <a:pos x="164" y="304"/>
                  </a:cxn>
                  <a:cxn ang="0">
                    <a:pos x="188" y="280"/>
                  </a:cxn>
                  <a:cxn ang="0">
                    <a:pos x="207" y="226"/>
                  </a:cxn>
                  <a:cxn ang="0">
                    <a:pos x="210" y="166"/>
                  </a:cxn>
                  <a:cxn ang="0">
                    <a:pos x="205" y="161"/>
                  </a:cxn>
                  <a:cxn ang="0">
                    <a:pos x="83" y="100"/>
                  </a:cxn>
                  <a:cxn ang="0">
                    <a:pos x="76" y="98"/>
                  </a:cxn>
                  <a:cxn ang="0">
                    <a:pos x="62" y="112"/>
                  </a:cxn>
                  <a:cxn ang="0">
                    <a:pos x="52" y="154"/>
                  </a:cxn>
                  <a:cxn ang="0">
                    <a:pos x="64" y="252"/>
                  </a:cxn>
                  <a:cxn ang="0">
                    <a:pos x="99" y="304"/>
                  </a:cxn>
                </a:cxnLst>
                <a:rect b="b" l="0" r="r" t="0"/>
                <a:pathLst>
                  <a:path h="304" w="262">
                    <a:moveTo>
                      <a:pt x="99" y="304"/>
                    </a:moveTo>
                    <a:cubicBezTo>
                      <a:pt x="87" y="303"/>
                      <a:pt x="75" y="301"/>
                      <a:pt x="63" y="300"/>
                    </a:cubicBezTo>
                    <a:cubicBezTo>
                      <a:pt x="50" y="298"/>
                      <a:pt x="38" y="295"/>
                      <a:pt x="25" y="292"/>
                    </a:cubicBezTo>
                    <a:cubicBezTo>
                      <a:pt x="10" y="289"/>
                      <a:pt x="0" y="277"/>
                      <a:pt x="1" y="261"/>
                    </a:cubicBezTo>
                    <a:cubicBezTo>
                      <a:pt x="2" y="235"/>
                      <a:pt x="4" y="208"/>
                      <a:pt x="7" y="182"/>
                    </a:cubicBezTo>
                    <a:cubicBezTo>
                      <a:pt x="11" y="151"/>
                      <a:pt x="17" y="121"/>
                      <a:pt x="26" y="91"/>
                    </a:cubicBezTo>
                    <a:cubicBezTo>
                      <a:pt x="35" y="62"/>
                      <a:pt x="49" y="36"/>
                      <a:pt x="75" y="19"/>
                    </a:cubicBezTo>
                    <a:cubicBezTo>
                      <a:pt x="94" y="6"/>
                      <a:pt x="115" y="1"/>
                      <a:pt x="138" y="0"/>
                    </a:cubicBezTo>
                    <a:cubicBezTo>
                      <a:pt x="138" y="4"/>
                      <a:pt x="138" y="8"/>
                      <a:pt x="138" y="12"/>
                    </a:cubicBezTo>
                    <a:cubicBezTo>
                      <a:pt x="138" y="18"/>
                      <a:pt x="140" y="20"/>
                      <a:pt x="147" y="20"/>
                    </a:cubicBezTo>
                    <a:cubicBezTo>
                      <a:pt x="154" y="21"/>
                      <a:pt x="162" y="21"/>
                      <a:pt x="169" y="23"/>
                    </a:cubicBezTo>
                    <a:cubicBezTo>
                      <a:pt x="194" y="30"/>
                      <a:pt x="212" y="48"/>
                      <a:pt x="225" y="70"/>
                    </a:cubicBezTo>
                    <a:cubicBezTo>
                      <a:pt x="236" y="87"/>
                      <a:pt x="240" y="107"/>
                      <a:pt x="245" y="127"/>
                    </a:cubicBezTo>
                    <a:cubicBezTo>
                      <a:pt x="255" y="170"/>
                      <a:pt x="260" y="212"/>
                      <a:pt x="262" y="256"/>
                    </a:cubicBezTo>
                    <a:cubicBezTo>
                      <a:pt x="262" y="264"/>
                      <a:pt x="261" y="272"/>
                      <a:pt x="257" y="279"/>
                    </a:cubicBezTo>
                    <a:cubicBezTo>
                      <a:pt x="253" y="286"/>
                      <a:pt x="247" y="290"/>
                      <a:pt x="239" y="292"/>
                    </a:cubicBezTo>
                    <a:cubicBezTo>
                      <a:pt x="216" y="298"/>
                      <a:pt x="192" y="302"/>
                      <a:pt x="168" y="304"/>
                    </a:cubicBezTo>
                    <a:cubicBezTo>
                      <a:pt x="167" y="304"/>
                      <a:pt x="166" y="304"/>
                      <a:pt x="164" y="304"/>
                    </a:cubicBezTo>
                    <a:cubicBezTo>
                      <a:pt x="175" y="297"/>
                      <a:pt x="182" y="289"/>
                      <a:pt x="188" y="280"/>
                    </a:cubicBezTo>
                    <a:cubicBezTo>
                      <a:pt x="198" y="264"/>
                      <a:pt x="203" y="245"/>
                      <a:pt x="207" y="226"/>
                    </a:cubicBezTo>
                    <a:cubicBezTo>
                      <a:pt x="210" y="206"/>
                      <a:pt x="211" y="186"/>
                      <a:pt x="210" y="166"/>
                    </a:cubicBezTo>
                    <a:cubicBezTo>
                      <a:pt x="210" y="162"/>
                      <a:pt x="209" y="161"/>
                      <a:pt x="205" y="161"/>
                    </a:cubicBezTo>
                    <a:cubicBezTo>
                      <a:pt x="155" y="159"/>
                      <a:pt x="115" y="137"/>
                      <a:pt x="83" y="100"/>
                    </a:cubicBezTo>
                    <a:cubicBezTo>
                      <a:pt x="81" y="97"/>
                      <a:pt x="79" y="97"/>
                      <a:pt x="76" y="98"/>
                    </a:cubicBezTo>
                    <a:cubicBezTo>
                      <a:pt x="69" y="101"/>
                      <a:pt x="65" y="106"/>
                      <a:pt x="62" y="112"/>
                    </a:cubicBezTo>
                    <a:cubicBezTo>
                      <a:pt x="55" y="125"/>
                      <a:pt x="52" y="139"/>
                      <a:pt x="52" y="154"/>
                    </a:cubicBezTo>
                    <a:cubicBezTo>
                      <a:pt x="51" y="187"/>
                      <a:pt x="54" y="220"/>
                      <a:pt x="64" y="252"/>
                    </a:cubicBezTo>
                    <a:cubicBezTo>
                      <a:pt x="71" y="272"/>
                      <a:pt x="81" y="290"/>
                      <a:pt x="99" y="3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83" name="Freeform 131"/>
              <p:cNvSpPr>
                <a:spLocks/>
              </p:cNvSpPr>
              <p:nvPr/>
            </p:nvSpPr>
            <p:spPr bwMode="gray">
              <a:xfrm>
                <a:off x="10108277" y="1444098"/>
                <a:ext cx="128226" cy="3351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16" y="0"/>
                  </a:cxn>
                  <a:cxn ang="0">
                    <a:pos x="120" y="2"/>
                  </a:cxn>
                  <a:cxn ang="0">
                    <a:pos x="130" y="33"/>
                  </a:cxn>
                  <a:cxn ang="0">
                    <a:pos x="0" y="33"/>
                  </a:cxn>
                </a:cxnLst>
                <a:rect b="b" l="0" r="r" t="0"/>
                <a:pathLst>
                  <a:path h="33" w="130">
                    <a:moveTo>
                      <a:pt x="0" y="33"/>
                    </a:moveTo>
                    <a:cubicBezTo>
                      <a:pt x="4" y="22"/>
                      <a:pt x="7" y="12"/>
                      <a:pt x="10" y="2"/>
                    </a:cubicBezTo>
                    <a:cubicBezTo>
                      <a:pt x="11" y="1"/>
                      <a:pt x="13" y="0"/>
                      <a:pt x="14" y="0"/>
                    </a:cubicBezTo>
                    <a:cubicBezTo>
                      <a:pt x="48" y="0"/>
                      <a:pt x="82" y="0"/>
                      <a:pt x="116" y="0"/>
                    </a:cubicBezTo>
                    <a:cubicBezTo>
                      <a:pt x="118" y="0"/>
                      <a:pt x="120" y="1"/>
                      <a:pt x="120" y="2"/>
                    </a:cubicBezTo>
                    <a:cubicBezTo>
                      <a:pt x="124" y="12"/>
                      <a:pt x="127" y="22"/>
                      <a:pt x="130" y="33"/>
                    </a:cubicBezTo>
                    <a:cubicBezTo>
                      <a:pt x="87" y="33"/>
                      <a:pt x="44" y="33"/>
                      <a:pt x="0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418811" y="3255167"/>
            <a:ext cx="742809" cy="742809"/>
            <a:chOff x="6418811" y="3255167"/>
            <a:chExt cx="742809" cy="742809"/>
          </a:xfrm>
        </p:grpSpPr>
        <p:sp>
          <p:nvSpPr>
            <p:cNvPr id="86" name="Freeform: Shape 85"/>
            <p:cNvSpPr/>
            <p:nvPr/>
          </p:nvSpPr>
          <p:spPr>
            <a:xfrm>
              <a:off x="6418811" y="3255167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0" name="Group 399"/>
            <p:cNvGrpSpPr/>
            <p:nvPr/>
          </p:nvGrpSpPr>
          <p:grpSpPr bwMode="gray">
            <a:xfrm>
              <a:off x="6504733" y="3380210"/>
              <a:ext cx="545357" cy="421430"/>
              <a:chOff x="1429813" y="1867477"/>
              <a:chExt cx="632500" cy="403941"/>
            </a:xfrm>
            <a:solidFill>
              <a:schemeClr val="bg1"/>
            </a:solidFill>
          </p:grpSpPr>
          <p:sp>
            <p:nvSpPr>
              <p:cNvPr id="67" name="Freeform 1469"/>
              <p:cNvSpPr>
                <a:spLocks/>
              </p:cNvSpPr>
              <p:nvPr/>
            </p:nvSpPr>
            <p:spPr bwMode="gray">
              <a:xfrm>
                <a:off x="1647734" y="1867477"/>
                <a:ext cx="201974" cy="159451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9" y="4"/>
                  </a:cxn>
                  <a:cxn ang="0">
                    <a:pos x="52" y="11"/>
                  </a:cxn>
                  <a:cxn ang="0">
                    <a:pos x="100" y="11"/>
                  </a:cxn>
                  <a:cxn ang="0">
                    <a:pos x="113" y="24"/>
                  </a:cxn>
                  <a:cxn ang="0">
                    <a:pos x="113" y="91"/>
                  </a:cxn>
                  <a:cxn ang="0">
                    <a:pos x="0" y="91"/>
                  </a:cxn>
                </a:cxnLst>
                <a:rect b="b" l="0" r="r" t="0"/>
                <a:pathLst>
                  <a:path h="91" w="113">
                    <a:moveTo>
                      <a:pt x="0" y="91"/>
                    </a:moveTo>
                    <a:cubicBezTo>
                      <a:pt x="0" y="61"/>
                      <a:pt x="0" y="31"/>
                      <a:pt x="0" y="0"/>
                    </a:cubicBezTo>
                    <a:cubicBezTo>
                      <a:pt x="11" y="0"/>
                      <a:pt x="22" y="0"/>
                      <a:pt x="33" y="0"/>
                    </a:cubicBezTo>
                    <a:cubicBezTo>
                      <a:pt x="35" y="1"/>
                      <a:pt x="38" y="3"/>
                      <a:pt x="39" y="4"/>
                    </a:cubicBezTo>
                    <a:cubicBezTo>
                      <a:pt x="41" y="11"/>
                      <a:pt x="46" y="11"/>
                      <a:pt x="52" y="11"/>
                    </a:cubicBezTo>
                    <a:cubicBezTo>
                      <a:pt x="68" y="11"/>
                      <a:pt x="84" y="11"/>
                      <a:pt x="100" y="11"/>
                    </a:cubicBezTo>
                    <a:cubicBezTo>
                      <a:pt x="111" y="11"/>
                      <a:pt x="113" y="14"/>
                      <a:pt x="113" y="24"/>
                    </a:cubicBezTo>
                    <a:cubicBezTo>
                      <a:pt x="113" y="46"/>
                      <a:pt x="113" y="68"/>
                      <a:pt x="113" y="91"/>
                    </a:cubicBezTo>
                    <a:cubicBezTo>
                      <a:pt x="75" y="91"/>
                      <a:pt x="38" y="91"/>
                      <a:pt x="0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8" name="Freeform 1470"/>
              <p:cNvSpPr>
                <a:spLocks/>
              </p:cNvSpPr>
              <p:nvPr/>
            </p:nvSpPr>
            <p:spPr bwMode="gray">
              <a:xfrm>
                <a:off x="1429813" y="2106651"/>
                <a:ext cx="207288" cy="1647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0"/>
                  </a:cxn>
                  <a:cxn ang="0">
                    <a:pos x="40" y="3"/>
                  </a:cxn>
                  <a:cxn ang="0">
                    <a:pos x="54" y="10"/>
                  </a:cxn>
                  <a:cxn ang="0">
                    <a:pos x="101" y="10"/>
                  </a:cxn>
                  <a:cxn ang="0">
                    <a:pos x="115" y="24"/>
                  </a:cxn>
                  <a:cxn ang="0">
                    <a:pos x="115" y="91"/>
                  </a:cxn>
                  <a:cxn ang="0">
                    <a:pos x="105" y="92"/>
                  </a:cxn>
                  <a:cxn ang="0">
                    <a:pos x="10" y="92"/>
                  </a:cxn>
                  <a:cxn ang="0">
                    <a:pos x="0" y="83"/>
                  </a:cxn>
                  <a:cxn ang="0">
                    <a:pos x="0" y="0"/>
                  </a:cxn>
                </a:cxnLst>
                <a:rect b="b" l="0" r="r" t="0"/>
                <a:pathLst>
                  <a:path h="92" w="115">
                    <a:moveTo>
                      <a:pt x="0" y="0"/>
                    </a:moveTo>
                    <a:cubicBezTo>
                      <a:pt x="13" y="0"/>
                      <a:pt x="24" y="0"/>
                      <a:pt x="35" y="0"/>
                    </a:cubicBezTo>
                    <a:cubicBezTo>
                      <a:pt x="36" y="1"/>
                      <a:pt x="39" y="2"/>
                      <a:pt x="40" y="3"/>
                    </a:cubicBezTo>
                    <a:cubicBezTo>
                      <a:pt x="42" y="10"/>
                      <a:pt x="48" y="10"/>
                      <a:pt x="54" y="10"/>
                    </a:cubicBezTo>
                    <a:cubicBezTo>
                      <a:pt x="70" y="10"/>
                      <a:pt x="85" y="10"/>
                      <a:pt x="101" y="10"/>
                    </a:cubicBezTo>
                    <a:cubicBezTo>
                      <a:pt x="112" y="10"/>
                      <a:pt x="115" y="13"/>
                      <a:pt x="115" y="24"/>
                    </a:cubicBezTo>
                    <a:cubicBezTo>
                      <a:pt x="115" y="46"/>
                      <a:pt x="115" y="68"/>
                      <a:pt x="115" y="91"/>
                    </a:cubicBezTo>
                    <a:cubicBezTo>
                      <a:pt x="111" y="91"/>
                      <a:pt x="108" y="92"/>
                      <a:pt x="105" y="92"/>
                    </a:cubicBezTo>
                    <a:cubicBezTo>
                      <a:pt x="74" y="92"/>
                      <a:pt x="42" y="92"/>
                      <a:pt x="10" y="92"/>
                    </a:cubicBezTo>
                    <a:cubicBezTo>
                      <a:pt x="3" y="92"/>
                      <a:pt x="0" y="90"/>
                      <a:pt x="0" y="83"/>
                    </a:cubicBezTo>
                    <a:cubicBezTo>
                      <a:pt x="1" y="56"/>
                      <a:pt x="0" y="29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9" name="Freeform 1471"/>
              <p:cNvSpPr>
                <a:spLocks/>
              </p:cNvSpPr>
              <p:nvPr/>
            </p:nvSpPr>
            <p:spPr bwMode="gray">
              <a:xfrm>
                <a:off x="1860339" y="2106651"/>
                <a:ext cx="201974" cy="164767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0" y="0"/>
                  </a:cxn>
                  <a:cxn ang="0">
                    <a:pos x="33" y="1"/>
                  </a:cxn>
                  <a:cxn ang="0">
                    <a:pos x="37" y="3"/>
                  </a:cxn>
                  <a:cxn ang="0">
                    <a:pos x="55" y="10"/>
                  </a:cxn>
                  <a:cxn ang="0">
                    <a:pos x="99" y="10"/>
                  </a:cxn>
                  <a:cxn ang="0">
                    <a:pos x="113" y="24"/>
                  </a:cxn>
                  <a:cxn ang="0">
                    <a:pos x="113" y="84"/>
                  </a:cxn>
                  <a:cxn ang="0">
                    <a:pos x="106" y="92"/>
                  </a:cxn>
                  <a:cxn ang="0">
                    <a:pos x="3" y="91"/>
                  </a:cxn>
                  <a:cxn ang="0">
                    <a:pos x="0" y="91"/>
                  </a:cxn>
                </a:cxnLst>
                <a:rect b="b" l="0" r="r" t="0"/>
                <a:pathLst>
                  <a:path h="92" w="113">
                    <a:moveTo>
                      <a:pt x="0" y="91"/>
                    </a:moveTo>
                    <a:cubicBezTo>
                      <a:pt x="0" y="61"/>
                      <a:pt x="0" y="31"/>
                      <a:pt x="0" y="0"/>
                    </a:cubicBezTo>
                    <a:cubicBezTo>
                      <a:pt x="11" y="0"/>
                      <a:pt x="22" y="0"/>
                      <a:pt x="33" y="1"/>
                    </a:cubicBezTo>
                    <a:cubicBezTo>
                      <a:pt x="35" y="1"/>
                      <a:pt x="37" y="2"/>
                      <a:pt x="37" y="3"/>
                    </a:cubicBezTo>
                    <a:cubicBezTo>
                      <a:pt x="40" y="12"/>
                      <a:pt x="48" y="10"/>
                      <a:pt x="55" y="10"/>
                    </a:cubicBezTo>
                    <a:cubicBezTo>
                      <a:pt x="70" y="10"/>
                      <a:pt x="84" y="10"/>
                      <a:pt x="99" y="10"/>
                    </a:cubicBezTo>
                    <a:cubicBezTo>
                      <a:pt x="109" y="10"/>
                      <a:pt x="113" y="14"/>
                      <a:pt x="113" y="24"/>
                    </a:cubicBezTo>
                    <a:cubicBezTo>
                      <a:pt x="113" y="44"/>
                      <a:pt x="113" y="64"/>
                      <a:pt x="113" y="84"/>
                    </a:cubicBezTo>
                    <a:cubicBezTo>
                      <a:pt x="113" y="88"/>
                      <a:pt x="113" y="92"/>
                      <a:pt x="106" y="92"/>
                    </a:cubicBezTo>
                    <a:cubicBezTo>
                      <a:pt x="72" y="92"/>
                      <a:pt x="38" y="92"/>
                      <a:pt x="3" y="91"/>
                    </a:cubicBezTo>
                    <a:cubicBezTo>
                      <a:pt x="2" y="91"/>
                      <a:pt x="1" y="91"/>
                      <a:pt x="0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0" name="Freeform 1472"/>
              <p:cNvSpPr>
                <a:spLocks/>
              </p:cNvSpPr>
              <p:nvPr/>
            </p:nvSpPr>
            <p:spPr bwMode="gray">
              <a:xfrm>
                <a:off x="1738091" y="2064131"/>
                <a:ext cx="21260" cy="79727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" y="7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12" y="38"/>
                  </a:cxn>
                  <a:cxn ang="0">
                    <a:pos x="7" y="46"/>
                  </a:cxn>
                  <a:cxn ang="0">
                    <a:pos x="1" y="38"/>
                  </a:cxn>
                  <a:cxn ang="0">
                    <a:pos x="0" y="22"/>
                  </a:cxn>
                </a:cxnLst>
                <a:rect b="b" l="0" r="r" t="0"/>
                <a:pathLst>
                  <a:path h="46" w="13">
                    <a:moveTo>
                      <a:pt x="0" y="22"/>
                    </a:moveTo>
                    <a:cubicBezTo>
                      <a:pt x="0" y="17"/>
                      <a:pt x="0" y="12"/>
                      <a:pt x="1" y="7"/>
                    </a:cubicBezTo>
                    <a:cubicBezTo>
                      <a:pt x="1" y="4"/>
                      <a:pt x="4" y="2"/>
                      <a:pt x="6" y="0"/>
                    </a:cubicBezTo>
                    <a:cubicBezTo>
                      <a:pt x="8" y="2"/>
                      <a:pt x="12" y="4"/>
                      <a:pt x="12" y="6"/>
                    </a:cubicBezTo>
                    <a:cubicBezTo>
                      <a:pt x="13" y="17"/>
                      <a:pt x="13" y="28"/>
                      <a:pt x="12" y="38"/>
                    </a:cubicBezTo>
                    <a:cubicBezTo>
                      <a:pt x="12" y="41"/>
                      <a:pt x="9" y="43"/>
                      <a:pt x="7" y="46"/>
                    </a:cubicBezTo>
                    <a:cubicBezTo>
                      <a:pt x="5" y="43"/>
                      <a:pt x="1" y="41"/>
                      <a:pt x="1" y="38"/>
                    </a:cubicBezTo>
                    <a:cubicBezTo>
                      <a:pt x="0" y="33"/>
                      <a:pt x="0" y="28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2" name="Freeform 1473"/>
              <p:cNvSpPr>
                <a:spLocks/>
              </p:cNvSpPr>
              <p:nvPr/>
            </p:nvSpPr>
            <p:spPr bwMode="gray">
              <a:xfrm>
                <a:off x="1663678" y="2159801"/>
                <a:ext cx="79727" cy="53151"/>
              </a:xfrm>
              <a:custGeom>
                <a:avLst/>
                <a:gdLst/>
                <a:ahLst/>
                <a:cxnLst>
                  <a:cxn ang="0">
                    <a:pos x="44" y="10"/>
                  </a:cxn>
                  <a:cxn ang="0">
                    <a:pos x="37" y="13"/>
                  </a:cxn>
                  <a:cxn ang="0">
                    <a:pos x="10" y="28"/>
                  </a:cxn>
                  <a:cxn ang="0">
                    <a:pos x="0" y="27"/>
                  </a:cxn>
                  <a:cxn ang="0">
                    <a:pos x="4" y="19"/>
                  </a:cxn>
                  <a:cxn ang="0">
                    <a:pos x="31" y="3"/>
                  </a:cxn>
                  <a:cxn ang="0">
                    <a:pos x="41" y="7"/>
                  </a:cxn>
                  <a:cxn ang="0">
                    <a:pos x="44" y="10"/>
                  </a:cxn>
                </a:cxnLst>
                <a:rect b="b" l="0" r="r" t="0"/>
                <a:pathLst>
                  <a:path h="29" w="44">
                    <a:moveTo>
                      <a:pt x="44" y="10"/>
                    </a:moveTo>
                    <a:cubicBezTo>
                      <a:pt x="42" y="11"/>
                      <a:pt x="39" y="12"/>
                      <a:pt x="37" y="13"/>
                    </a:cubicBezTo>
                    <a:cubicBezTo>
                      <a:pt x="28" y="18"/>
                      <a:pt x="19" y="24"/>
                      <a:pt x="10" y="28"/>
                    </a:cubicBezTo>
                    <a:cubicBezTo>
                      <a:pt x="7" y="29"/>
                      <a:pt x="3" y="28"/>
                      <a:pt x="0" y="27"/>
                    </a:cubicBezTo>
                    <a:cubicBezTo>
                      <a:pt x="1" y="24"/>
                      <a:pt x="2" y="20"/>
                      <a:pt x="4" y="19"/>
                    </a:cubicBezTo>
                    <a:cubicBezTo>
                      <a:pt x="13" y="13"/>
                      <a:pt x="22" y="8"/>
                      <a:pt x="31" y="3"/>
                    </a:cubicBezTo>
                    <a:cubicBezTo>
                      <a:pt x="36" y="0"/>
                      <a:pt x="41" y="2"/>
                      <a:pt x="41" y="7"/>
                    </a:cubicBezTo>
                    <a:cubicBezTo>
                      <a:pt x="42" y="8"/>
                      <a:pt x="43" y="9"/>
                      <a:pt x="44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74" name="Freeform 1474"/>
              <p:cNvSpPr>
                <a:spLocks/>
              </p:cNvSpPr>
              <p:nvPr/>
            </p:nvSpPr>
            <p:spPr bwMode="gray">
              <a:xfrm>
                <a:off x="1759352" y="2159801"/>
                <a:ext cx="74410" cy="53151"/>
              </a:xfrm>
              <a:custGeom>
                <a:avLst/>
                <a:gdLst/>
                <a:ahLst/>
                <a:cxnLst>
                  <a:cxn ang="0">
                    <a:pos x="42" y="25"/>
                  </a:cxn>
                  <a:cxn ang="0">
                    <a:pos x="32" y="28"/>
                  </a:cxn>
                  <a:cxn ang="0">
                    <a:pos x="2" y="10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38" y="18"/>
                  </a:cxn>
                  <a:cxn ang="0">
                    <a:pos x="42" y="25"/>
                  </a:cxn>
                </a:cxnLst>
                <a:rect b="b" l="0" r="r" t="0"/>
                <a:pathLst>
                  <a:path h="29" w="42">
                    <a:moveTo>
                      <a:pt x="42" y="25"/>
                    </a:moveTo>
                    <a:cubicBezTo>
                      <a:pt x="38" y="26"/>
                      <a:pt x="34" y="29"/>
                      <a:pt x="32" y="28"/>
                    </a:cubicBezTo>
                    <a:cubicBezTo>
                      <a:pt x="22" y="23"/>
                      <a:pt x="12" y="17"/>
                      <a:pt x="2" y="10"/>
                    </a:cubicBezTo>
                    <a:cubicBezTo>
                      <a:pt x="0" y="9"/>
                      <a:pt x="0" y="5"/>
                      <a:pt x="0" y="3"/>
                    </a:cubicBezTo>
                    <a:cubicBezTo>
                      <a:pt x="1" y="1"/>
                      <a:pt x="6" y="0"/>
                      <a:pt x="7" y="0"/>
                    </a:cubicBezTo>
                    <a:cubicBezTo>
                      <a:pt x="18" y="6"/>
                      <a:pt x="28" y="12"/>
                      <a:pt x="38" y="18"/>
                    </a:cubicBezTo>
                    <a:cubicBezTo>
                      <a:pt x="39" y="19"/>
                      <a:pt x="40" y="21"/>
                      <a:pt x="4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702179" y="3939279"/>
            <a:ext cx="742809" cy="742809"/>
            <a:chOff x="6702179" y="3939279"/>
            <a:chExt cx="742809" cy="742809"/>
          </a:xfrm>
        </p:grpSpPr>
        <p:sp>
          <p:nvSpPr>
            <p:cNvPr id="87" name="Freeform: Shape 86"/>
            <p:cNvSpPr/>
            <p:nvPr/>
          </p:nvSpPr>
          <p:spPr>
            <a:xfrm>
              <a:off x="6702179" y="3939279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1" name="Group 7"/>
            <p:cNvGrpSpPr/>
            <p:nvPr/>
          </p:nvGrpSpPr>
          <p:grpSpPr bwMode="gray">
            <a:xfrm>
              <a:off x="6802227" y="4070631"/>
              <a:ext cx="560100" cy="409689"/>
              <a:chOff x="1094290" y="670039"/>
              <a:chExt cx="1319542" cy="965195"/>
            </a:xfrm>
            <a:solidFill>
              <a:schemeClr val="bg1"/>
            </a:solidFill>
          </p:grpSpPr>
          <p:sp>
            <p:nvSpPr>
              <p:cNvPr id="60" name="object 104"/>
              <p:cNvSpPr/>
              <p:nvPr/>
            </p:nvSpPr>
            <p:spPr bwMode="gray">
              <a:xfrm>
                <a:off x="1453999" y="1357749"/>
                <a:ext cx="425380" cy="201029"/>
              </a:xfrm>
              <a:custGeom>
                <a:avLst/>
                <a:gdLst/>
                <a:ahLst/>
                <a:cxnLst/>
                <a:rect b="b" l="l" r="r" t="t"/>
                <a:pathLst>
                  <a:path h="227833" w="467918">
                    <a:moveTo>
                      <a:pt x="445049" y="101270"/>
                    </a:moveTo>
                    <a:lnTo>
                      <a:pt x="467918" y="99382"/>
                    </a:lnTo>
                    <a:lnTo>
                      <a:pt x="445839" y="5845"/>
                    </a:lnTo>
                    <a:lnTo>
                      <a:pt x="440626" y="6172"/>
                    </a:lnTo>
                    <a:lnTo>
                      <a:pt x="431736" y="6197"/>
                    </a:lnTo>
                    <a:lnTo>
                      <a:pt x="425056" y="0"/>
                    </a:lnTo>
                    <a:lnTo>
                      <a:pt x="423075" y="102750"/>
                    </a:lnTo>
                    <a:lnTo>
                      <a:pt x="445049" y="101270"/>
                    </a:lnTo>
                    <a:close/>
                  </a:path>
                  <a:path h="227833" w="467918">
                    <a:moveTo>
                      <a:pt x="5107" y="47264"/>
                    </a:moveTo>
                    <a:lnTo>
                      <a:pt x="26020" y="63708"/>
                    </a:lnTo>
                    <a:lnTo>
                      <a:pt x="40990" y="70629"/>
                    </a:lnTo>
                    <a:lnTo>
                      <a:pt x="58411" y="76747"/>
                    </a:lnTo>
                    <a:lnTo>
                      <a:pt x="77865" y="82113"/>
                    </a:lnTo>
                    <a:lnTo>
                      <a:pt x="98933" y="86776"/>
                    </a:lnTo>
                    <a:lnTo>
                      <a:pt x="121198" y="90785"/>
                    </a:lnTo>
                    <a:lnTo>
                      <a:pt x="144241" y="94189"/>
                    </a:lnTo>
                    <a:lnTo>
                      <a:pt x="167644" y="97039"/>
                    </a:lnTo>
                    <a:lnTo>
                      <a:pt x="190989" y="99382"/>
                    </a:lnTo>
                    <a:lnTo>
                      <a:pt x="213857" y="101270"/>
                    </a:lnTo>
                    <a:lnTo>
                      <a:pt x="235830" y="102750"/>
                    </a:lnTo>
                    <a:lnTo>
                      <a:pt x="256489" y="103873"/>
                    </a:lnTo>
                    <a:lnTo>
                      <a:pt x="275418" y="104688"/>
                    </a:lnTo>
                    <a:lnTo>
                      <a:pt x="292197" y="105244"/>
                    </a:lnTo>
                    <a:lnTo>
                      <a:pt x="306408" y="105591"/>
                    </a:lnTo>
                    <a:lnTo>
                      <a:pt x="341269" y="105777"/>
                    </a:lnTo>
                    <a:lnTo>
                      <a:pt x="352494" y="105591"/>
                    </a:lnTo>
                    <a:lnTo>
                      <a:pt x="366705" y="105244"/>
                    </a:lnTo>
                    <a:lnTo>
                      <a:pt x="383485" y="104688"/>
                    </a:lnTo>
                    <a:lnTo>
                      <a:pt x="402414" y="103873"/>
                    </a:lnTo>
                    <a:lnTo>
                      <a:pt x="423075" y="102750"/>
                    </a:lnTo>
                    <a:lnTo>
                      <a:pt x="425056" y="0"/>
                    </a:lnTo>
                    <a:lnTo>
                      <a:pt x="424561" y="-8039"/>
                    </a:lnTo>
                    <a:lnTo>
                      <a:pt x="424053" y="-16408"/>
                    </a:lnTo>
                    <a:lnTo>
                      <a:pt x="430415" y="-23596"/>
                    </a:lnTo>
                    <a:lnTo>
                      <a:pt x="438784" y="-24104"/>
                    </a:lnTo>
                    <a:lnTo>
                      <a:pt x="455817" y="-25245"/>
                    </a:lnTo>
                    <a:lnTo>
                      <a:pt x="472040" y="-26536"/>
                    </a:lnTo>
                    <a:lnTo>
                      <a:pt x="487464" y="-27978"/>
                    </a:lnTo>
                    <a:lnTo>
                      <a:pt x="502097" y="-29572"/>
                    </a:lnTo>
                    <a:lnTo>
                      <a:pt x="515948" y="-31320"/>
                    </a:lnTo>
                    <a:lnTo>
                      <a:pt x="529026" y="-33223"/>
                    </a:lnTo>
                    <a:lnTo>
                      <a:pt x="541339" y="-35283"/>
                    </a:lnTo>
                    <a:lnTo>
                      <a:pt x="552897" y="-37501"/>
                    </a:lnTo>
                    <a:lnTo>
                      <a:pt x="563709" y="-39878"/>
                    </a:lnTo>
                    <a:lnTo>
                      <a:pt x="573783" y="-42416"/>
                    </a:lnTo>
                    <a:lnTo>
                      <a:pt x="583129" y="-45116"/>
                    </a:lnTo>
                    <a:lnTo>
                      <a:pt x="591755" y="-47980"/>
                    </a:lnTo>
                    <a:lnTo>
                      <a:pt x="604151" y="-52692"/>
                    </a:lnTo>
                    <a:lnTo>
                      <a:pt x="612940" y="-48818"/>
                    </a:lnTo>
                    <a:lnTo>
                      <a:pt x="615962" y="-41008"/>
                    </a:lnTo>
                    <a:lnTo>
                      <a:pt x="618985" y="-33197"/>
                    </a:lnTo>
                    <a:lnTo>
                      <a:pt x="615099" y="-24409"/>
                    </a:lnTo>
                    <a:lnTo>
                      <a:pt x="607288" y="-21386"/>
                    </a:lnTo>
                    <a:lnTo>
                      <a:pt x="598792" y="-18302"/>
                    </a:lnTo>
                    <a:lnTo>
                      <a:pt x="589715" y="-15395"/>
                    </a:lnTo>
                    <a:lnTo>
                      <a:pt x="580037" y="-12661"/>
                    </a:lnTo>
                    <a:lnTo>
                      <a:pt x="569738" y="-10097"/>
                    </a:lnTo>
                    <a:lnTo>
                      <a:pt x="558798" y="-7700"/>
                    </a:lnTo>
                    <a:lnTo>
                      <a:pt x="547198" y="-5468"/>
                    </a:lnTo>
                    <a:lnTo>
                      <a:pt x="534918" y="-3396"/>
                    </a:lnTo>
                    <a:lnTo>
                      <a:pt x="521938" y="-1481"/>
                    </a:lnTo>
                    <a:lnTo>
                      <a:pt x="508238" y="279"/>
                    </a:lnTo>
                    <a:lnTo>
                      <a:pt x="493798" y="1888"/>
                    </a:lnTo>
                    <a:lnTo>
                      <a:pt x="478598" y="3350"/>
                    </a:lnTo>
                    <a:lnTo>
                      <a:pt x="462618" y="4668"/>
                    </a:lnTo>
                    <a:lnTo>
                      <a:pt x="445839" y="5845"/>
                    </a:lnTo>
                    <a:lnTo>
                      <a:pt x="467918" y="99382"/>
                    </a:lnTo>
                    <a:lnTo>
                      <a:pt x="491264" y="97039"/>
                    </a:lnTo>
                    <a:lnTo>
                      <a:pt x="514668" y="94189"/>
                    </a:lnTo>
                    <a:lnTo>
                      <a:pt x="537713" y="90785"/>
                    </a:lnTo>
                    <a:lnTo>
                      <a:pt x="559980" y="86776"/>
                    </a:lnTo>
                    <a:lnTo>
                      <a:pt x="581050" y="82113"/>
                    </a:lnTo>
                    <a:lnTo>
                      <a:pt x="600506" y="76747"/>
                    </a:lnTo>
                    <a:lnTo>
                      <a:pt x="617928" y="70629"/>
                    </a:lnTo>
                    <a:lnTo>
                      <a:pt x="632900" y="63708"/>
                    </a:lnTo>
                    <a:lnTo>
                      <a:pt x="645003" y="55937"/>
                    </a:lnTo>
                    <a:lnTo>
                      <a:pt x="653817" y="47264"/>
                    </a:lnTo>
                    <a:lnTo>
                      <a:pt x="658926" y="37642"/>
                    </a:lnTo>
                    <a:lnTo>
                      <a:pt x="658926" y="-125082"/>
                    </a:lnTo>
                    <a:lnTo>
                      <a:pt x="653452" y="-118953"/>
                    </a:lnTo>
                    <a:lnTo>
                      <a:pt x="646441" y="-113180"/>
                    </a:lnTo>
                    <a:lnTo>
                      <a:pt x="615886" y="-97825"/>
                    </a:lnTo>
                    <a:lnTo>
                      <a:pt x="587278" y="-89057"/>
                    </a:lnTo>
                    <a:lnTo>
                      <a:pt x="556006" y="-82105"/>
                    </a:lnTo>
                    <a:lnTo>
                      <a:pt x="523870" y="-76659"/>
                    </a:lnTo>
                    <a:lnTo>
                      <a:pt x="500805" y="-73538"/>
                    </a:lnTo>
                    <a:lnTo>
                      <a:pt x="476572" y="-70835"/>
                    </a:lnTo>
                    <a:lnTo>
                      <a:pt x="451295" y="-68563"/>
                    </a:lnTo>
                    <a:lnTo>
                      <a:pt x="425099" y="-66729"/>
                    </a:lnTo>
                    <a:lnTo>
                      <a:pt x="398108" y="-65346"/>
                    </a:lnTo>
                    <a:lnTo>
                      <a:pt x="370446" y="-64421"/>
                    </a:lnTo>
                    <a:lnTo>
                      <a:pt x="342237" y="-63967"/>
                    </a:lnTo>
                    <a:lnTo>
                      <a:pt x="315189" y="-63979"/>
                    </a:lnTo>
                    <a:lnTo>
                      <a:pt x="287005" y="-64458"/>
                    </a:lnTo>
                    <a:lnTo>
                      <a:pt x="259375" y="-65406"/>
                    </a:lnTo>
                    <a:lnTo>
                      <a:pt x="232423" y="-66814"/>
                    </a:lnTo>
                    <a:lnTo>
                      <a:pt x="206272" y="-68670"/>
                    </a:lnTo>
                    <a:lnTo>
                      <a:pt x="181047" y="-70966"/>
                    </a:lnTo>
                    <a:lnTo>
                      <a:pt x="156872" y="-73690"/>
                    </a:lnTo>
                    <a:lnTo>
                      <a:pt x="133872" y="-76833"/>
                    </a:lnTo>
                    <a:lnTo>
                      <a:pt x="112170" y="-80385"/>
                    </a:lnTo>
                    <a:lnTo>
                      <a:pt x="84677" y="-85912"/>
                    </a:lnTo>
                    <a:lnTo>
                      <a:pt x="53411" y="-94267"/>
                    </a:lnTo>
                    <a:lnTo>
                      <a:pt x="28873" y="-103722"/>
                    </a:lnTo>
                    <a:lnTo>
                      <a:pt x="4146" y="-120262"/>
                    </a:lnTo>
                    <a:lnTo>
                      <a:pt x="0" y="-125082"/>
                    </a:lnTo>
                    <a:lnTo>
                      <a:pt x="0" y="37642"/>
                    </a:lnTo>
                    <a:lnTo>
                      <a:pt x="5107" y="472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1" name="object 105"/>
              <p:cNvSpPr/>
              <p:nvPr/>
            </p:nvSpPr>
            <p:spPr bwMode="gray">
              <a:xfrm>
                <a:off x="1453991" y="1431566"/>
                <a:ext cx="599035" cy="203668"/>
              </a:xfrm>
              <a:custGeom>
                <a:avLst/>
                <a:gdLst/>
                <a:ahLst/>
                <a:cxnLst/>
                <a:rect b="b" l="l" r="r" t="t"/>
                <a:pathLst>
                  <a:path h="230824" w="658939">
                    <a:moveTo>
                      <a:pt x="0" y="0"/>
                    </a:moveTo>
                    <a:lnTo>
                      <a:pt x="0" y="155054"/>
                    </a:lnTo>
                    <a:lnTo>
                      <a:pt x="2292" y="165758"/>
                    </a:lnTo>
                    <a:lnTo>
                      <a:pt x="19242" y="184049"/>
                    </a:lnTo>
                    <a:lnTo>
                      <a:pt x="32971" y="191747"/>
                    </a:lnTo>
                    <a:lnTo>
                      <a:pt x="49585" y="198552"/>
                    </a:lnTo>
                    <a:lnTo>
                      <a:pt x="68619" y="204519"/>
                    </a:lnTo>
                    <a:lnTo>
                      <a:pt x="89610" y="209705"/>
                    </a:lnTo>
                    <a:lnTo>
                      <a:pt x="112094" y="214163"/>
                    </a:lnTo>
                    <a:lnTo>
                      <a:pt x="135606" y="217948"/>
                    </a:lnTo>
                    <a:lnTo>
                      <a:pt x="159683" y="221116"/>
                    </a:lnTo>
                    <a:lnTo>
                      <a:pt x="183861" y="223721"/>
                    </a:lnTo>
                    <a:lnTo>
                      <a:pt x="207676" y="225819"/>
                    </a:lnTo>
                    <a:lnTo>
                      <a:pt x="230665" y="227464"/>
                    </a:lnTo>
                    <a:lnTo>
                      <a:pt x="252362" y="228712"/>
                    </a:lnTo>
                    <a:lnTo>
                      <a:pt x="272305" y="229617"/>
                    </a:lnTo>
                    <a:lnTo>
                      <a:pt x="290029" y="230234"/>
                    </a:lnTo>
                    <a:lnTo>
                      <a:pt x="305071" y="230618"/>
                    </a:lnTo>
                    <a:lnTo>
                      <a:pt x="341956" y="230824"/>
                    </a:lnTo>
                    <a:lnTo>
                      <a:pt x="353851" y="230618"/>
                    </a:lnTo>
                    <a:lnTo>
                      <a:pt x="368893" y="230234"/>
                    </a:lnTo>
                    <a:lnTo>
                      <a:pt x="386617" y="229617"/>
                    </a:lnTo>
                    <a:lnTo>
                      <a:pt x="406561" y="228712"/>
                    </a:lnTo>
                    <a:lnTo>
                      <a:pt x="428259" y="227464"/>
                    </a:lnTo>
                    <a:lnTo>
                      <a:pt x="424065" y="108673"/>
                    </a:lnTo>
                    <a:lnTo>
                      <a:pt x="430415" y="101472"/>
                    </a:lnTo>
                    <a:lnTo>
                      <a:pt x="438785" y="100964"/>
                    </a:lnTo>
                    <a:lnTo>
                      <a:pt x="455823" y="99812"/>
                    </a:lnTo>
                    <a:lnTo>
                      <a:pt x="472051" y="98513"/>
                    </a:lnTo>
                    <a:lnTo>
                      <a:pt x="487479" y="97065"/>
                    </a:lnTo>
                    <a:lnTo>
                      <a:pt x="502115" y="95467"/>
                    </a:lnTo>
                    <a:lnTo>
                      <a:pt x="515967" y="93718"/>
                    </a:lnTo>
                    <a:lnTo>
                      <a:pt x="529046" y="91815"/>
                    </a:lnTo>
                    <a:lnTo>
                      <a:pt x="541360" y="89758"/>
                    </a:lnTo>
                    <a:lnTo>
                      <a:pt x="552917" y="87544"/>
                    </a:lnTo>
                    <a:lnTo>
                      <a:pt x="563728" y="85173"/>
                    </a:lnTo>
                    <a:lnTo>
                      <a:pt x="573801" y="82643"/>
                    </a:lnTo>
                    <a:lnTo>
                      <a:pt x="583144" y="79952"/>
                    </a:lnTo>
                    <a:lnTo>
                      <a:pt x="591768" y="77099"/>
                    </a:lnTo>
                    <a:lnTo>
                      <a:pt x="604189" y="72389"/>
                    </a:lnTo>
                    <a:lnTo>
                      <a:pt x="612978" y="76276"/>
                    </a:lnTo>
                    <a:lnTo>
                      <a:pt x="615975" y="84099"/>
                    </a:lnTo>
                    <a:lnTo>
                      <a:pt x="618998" y="91922"/>
                    </a:lnTo>
                    <a:lnTo>
                      <a:pt x="615099" y="100698"/>
                    </a:lnTo>
                    <a:lnTo>
                      <a:pt x="607275" y="103708"/>
                    </a:lnTo>
                    <a:lnTo>
                      <a:pt x="598783" y="106782"/>
                    </a:lnTo>
                    <a:lnTo>
                      <a:pt x="589708" y="109680"/>
                    </a:lnTo>
                    <a:lnTo>
                      <a:pt x="580032" y="112405"/>
                    </a:lnTo>
                    <a:lnTo>
                      <a:pt x="569734" y="114962"/>
                    </a:lnTo>
                    <a:lnTo>
                      <a:pt x="558795" y="117353"/>
                    </a:lnTo>
                    <a:lnTo>
                      <a:pt x="547195" y="119581"/>
                    </a:lnTo>
                    <a:lnTo>
                      <a:pt x="534913" y="121650"/>
                    </a:lnTo>
                    <a:lnTo>
                      <a:pt x="521931" y="123564"/>
                    </a:lnTo>
                    <a:lnTo>
                      <a:pt x="508228" y="125325"/>
                    </a:lnTo>
                    <a:lnTo>
                      <a:pt x="493784" y="126937"/>
                    </a:lnTo>
                    <a:lnTo>
                      <a:pt x="478580" y="128404"/>
                    </a:lnTo>
                    <a:lnTo>
                      <a:pt x="462595" y="129729"/>
                    </a:lnTo>
                    <a:lnTo>
                      <a:pt x="445810" y="130914"/>
                    </a:lnTo>
                    <a:lnTo>
                      <a:pt x="451249" y="225819"/>
                    </a:lnTo>
                    <a:lnTo>
                      <a:pt x="475065" y="223721"/>
                    </a:lnTo>
                    <a:lnTo>
                      <a:pt x="499244" y="221116"/>
                    </a:lnTo>
                    <a:lnTo>
                      <a:pt x="523323" y="217948"/>
                    </a:lnTo>
                    <a:lnTo>
                      <a:pt x="546837" y="214163"/>
                    </a:lnTo>
                    <a:lnTo>
                      <a:pt x="569322" y="209705"/>
                    </a:lnTo>
                    <a:lnTo>
                      <a:pt x="590314" y="204519"/>
                    </a:lnTo>
                    <a:lnTo>
                      <a:pt x="609350" y="198552"/>
                    </a:lnTo>
                    <a:lnTo>
                      <a:pt x="625965" y="191747"/>
                    </a:lnTo>
                    <a:lnTo>
                      <a:pt x="639695" y="184049"/>
                    </a:lnTo>
                    <a:lnTo>
                      <a:pt x="650077" y="175405"/>
                    </a:lnTo>
                    <a:lnTo>
                      <a:pt x="656646" y="165758"/>
                    </a:lnTo>
                    <a:lnTo>
                      <a:pt x="658939" y="155054"/>
                    </a:lnTo>
                    <a:lnTo>
                      <a:pt x="658939" y="0"/>
                    </a:lnTo>
                    <a:lnTo>
                      <a:pt x="653465" y="6125"/>
                    </a:lnTo>
                    <a:lnTo>
                      <a:pt x="646455" y="11897"/>
                    </a:lnTo>
                    <a:lnTo>
                      <a:pt x="627704" y="22446"/>
                    </a:lnTo>
                    <a:lnTo>
                      <a:pt x="602444" y="31776"/>
                    </a:lnTo>
                    <a:lnTo>
                      <a:pt x="570431" y="40018"/>
                    </a:lnTo>
                    <a:lnTo>
                      <a:pt x="545642" y="44892"/>
                    </a:lnTo>
                    <a:lnTo>
                      <a:pt x="523869" y="48423"/>
                    </a:lnTo>
                    <a:lnTo>
                      <a:pt x="500804" y="51544"/>
                    </a:lnTo>
                    <a:lnTo>
                      <a:pt x="476572" y="54246"/>
                    </a:lnTo>
                    <a:lnTo>
                      <a:pt x="451295" y="56519"/>
                    </a:lnTo>
                    <a:lnTo>
                      <a:pt x="425100" y="58352"/>
                    </a:lnTo>
                    <a:lnTo>
                      <a:pt x="398108" y="59736"/>
                    </a:lnTo>
                    <a:lnTo>
                      <a:pt x="370446" y="60660"/>
                    </a:lnTo>
                    <a:lnTo>
                      <a:pt x="342237" y="61114"/>
                    </a:lnTo>
                    <a:lnTo>
                      <a:pt x="315202" y="61102"/>
                    </a:lnTo>
                    <a:lnTo>
                      <a:pt x="287018" y="60623"/>
                    </a:lnTo>
                    <a:lnTo>
                      <a:pt x="259388" y="59675"/>
                    </a:lnTo>
                    <a:lnTo>
                      <a:pt x="232435" y="58268"/>
                    </a:lnTo>
                    <a:lnTo>
                      <a:pt x="206284" y="56411"/>
                    </a:lnTo>
                    <a:lnTo>
                      <a:pt x="181060" y="54116"/>
                    </a:lnTo>
                    <a:lnTo>
                      <a:pt x="156885" y="51391"/>
                    </a:lnTo>
                    <a:lnTo>
                      <a:pt x="133885" y="48248"/>
                    </a:lnTo>
                    <a:lnTo>
                      <a:pt x="112183" y="44696"/>
                    </a:lnTo>
                    <a:lnTo>
                      <a:pt x="84691" y="39172"/>
                    </a:lnTo>
                    <a:lnTo>
                      <a:pt x="53428" y="30818"/>
                    </a:lnTo>
                    <a:lnTo>
                      <a:pt x="28889" y="21360"/>
                    </a:lnTo>
                    <a:lnTo>
                      <a:pt x="4154" y="48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2" name="object 106"/>
              <p:cNvSpPr/>
              <p:nvPr/>
            </p:nvSpPr>
            <p:spPr bwMode="gray">
              <a:xfrm>
                <a:off x="1839505" y="1527454"/>
                <a:ext cx="24712" cy="104815"/>
              </a:xfrm>
              <a:custGeom>
                <a:avLst/>
                <a:gdLst/>
                <a:ahLst/>
                <a:cxnLst/>
                <a:rect b="b" l="l" r="r" t="t"/>
                <a:pathLst>
                  <a:path h="118790" w="27183">
                    <a:moveTo>
                      <a:pt x="27183" y="117145"/>
                    </a:moveTo>
                    <a:lnTo>
                      <a:pt x="21744" y="22240"/>
                    </a:lnTo>
                    <a:lnTo>
                      <a:pt x="16586" y="22567"/>
                    </a:lnTo>
                    <a:lnTo>
                      <a:pt x="7683" y="22593"/>
                    </a:lnTo>
                    <a:lnTo>
                      <a:pt x="1003" y="16408"/>
                    </a:lnTo>
                    <a:lnTo>
                      <a:pt x="507" y="8356"/>
                    </a:lnTo>
                    <a:lnTo>
                      <a:pt x="0" y="0"/>
                    </a:lnTo>
                    <a:lnTo>
                      <a:pt x="4194" y="118790"/>
                    </a:lnTo>
                    <a:lnTo>
                      <a:pt x="27183" y="1171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3" name="object 103"/>
              <p:cNvSpPr/>
              <p:nvPr/>
            </p:nvSpPr>
            <p:spPr bwMode="gray">
              <a:xfrm>
                <a:off x="1453999" y="1036004"/>
                <a:ext cx="392487" cy="257520"/>
              </a:xfrm>
              <a:custGeom>
                <a:avLst/>
                <a:gdLst/>
                <a:ahLst/>
                <a:cxnLst/>
                <a:rect b="b" l="l" r="r" t="t"/>
                <a:pathLst>
                  <a:path h="291856" w="431736">
                    <a:moveTo>
                      <a:pt x="49585" y="0"/>
                    </a:moveTo>
                    <a:lnTo>
                      <a:pt x="32971" y="6803"/>
                    </a:lnTo>
                    <a:lnTo>
                      <a:pt x="30708" y="43452"/>
                    </a:lnTo>
                    <a:lnTo>
                      <a:pt x="33028" y="40846"/>
                    </a:lnTo>
                    <a:lnTo>
                      <a:pt x="36759" y="38093"/>
                    </a:lnTo>
                    <a:lnTo>
                      <a:pt x="41887" y="35222"/>
                    </a:lnTo>
                    <a:lnTo>
                      <a:pt x="48398" y="32265"/>
                    </a:lnTo>
                    <a:lnTo>
                      <a:pt x="56279" y="29252"/>
                    </a:lnTo>
                    <a:lnTo>
                      <a:pt x="49585" y="0"/>
                    </a:lnTo>
                    <a:close/>
                  </a:path>
                  <a:path h="291856" w="431736">
                    <a:moveTo>
                      <a:pt x="462605" y="160587"/>
                    </a:moveTo>
                    <a:lnTo>
                      <a:pt x="445820" y="161769"/>
                    </a:lnTo>
                    <a:lnTo>
                      <a:pt x="440639" y="162095"/>
                    </a:lnTo>
                    <a:lnTo>
                      <a:pt x="431736" y="162121"/>
                    </a:lnTo>
                    <a:lnTo>
                      <a:pt x="428247" y="258340"/>
                    </a:lnTo>
                    <a:lnTo>
                      <a:pt x="451236" y="256693"/>
                    </a:lnTo>
                    <a:lnTo>
                      <a:pt x="475052" y="254594"/>
                    </a:lnTo>
                    <a:lnTo>
                      <a:pt x="499232" y="251988"/>
                    </a:lnTo>
                    <a:lnTo>
                      <a:pt x="523310" y="248818"/>
                    </a:lnTo>
                    <a:lnTo>
                      <a:pt x="546824" y="245031"/>
                    </a:lnTo>
                    <a:lnTo>
                      <a:pt x="569309" y="240572"/>
                    </a:lnTo>
                    <a:lnTo>
                      <a:pt x="590301" y="235385"/>
                    </a:lnTo>
                    <a:lnTo>
                      <a:pt x="625952" y="222608"/>
                    </a:lnTo>
                    <a:lnTo>
                      <a:pt x="650064" y="206263"/>
                    </a:lnTo>
                    <a:lnTo>
                      <a:pt x="658926" y="185908"/>
                    </a:lnTo>
                    <a:lnTo>
                      <a:pt x="658926" y="43490"/>
                    </a:lnTo>
                    <a:lnTo>
                      <a:pt x="650064" y="23143"/>
                    </a:lnTo>
                    <a:lnTo>
                      <a:pt x="625952" y="6803"/>
                    </a:lnTo>
                    <a:lnTo>
                      <a:pt x="590301" y="-5966"/>
                    </a:lnTo>
                    <a:lnTo>
                      <a:pt x="569309" y="-11151"/>
                    </a:lnTo>
                    <a:lnTo>
                      <a:pt x="546824" y="-15608"/>
                    </a:lnTo>
                    <a:lnTo>
                      <a:pt x="523310" y="-19393"/>
                    </a:lnTo>
                    <a:lnTo>
                      <a:pt x="499232" y="-22560"/>
                    </a:lnTo>
                    <a:lnTo>
                      <a:pt x="475052" y="-25165"/>
                    </a:lnTo>
                    <a:lnTo>
                      <a:pt x="451236" y="-27262"/>
                    </a:lnTo>
                    <a:lnTo>
                      <a:pt x="428247" y="-28907"/>
                    </a:lnTo>
                    <a:lnTo>
                      <a:pt x="406548" y="-30155"/>
                    </a:lnTo>
                    <a:lnTo>
                      <a:pt x="368880" y="-31676"/>
                    </a:lnTo>
                    <a:lnTo>
                      <a:pt x="341944" y="-32267"/>
                    </a:lnTo>
                    <a:lnTo>
                      <a:pt x="316957" y="-32267"/>
                    </a:lnTo>
                    <a:lnTo>
                      <a:pt x="305063" y="-32060"/>
                    </a:lnTo>
                    <a:lnTo>
                      <a:pt x="272300" y="-31059"/>
                    </a:lnTo>
                    <a:lnTo>
                      <a:pt x="230661" y="-28907"/>
                    </a:lnTo>
                    <a:lnTo>
                      <a:pt x="207673" y="-27262"/>
                    </a:lnTo>
                    <a:lnTo>
                      <a:pt x="183859" y="-25165"/>
                    </a:lnTo>
                    <a:lnTo>
                      <a:pt x="159681" y="-22560"/>
                    </a:lnTo>
                    <a:lnTo>
                      <a:pt x="135605" y="-19393"/>
                    </a:lnTo>
                    <a:lnTo>
                      <a:pt x="112093" y="-15608"/>
                    </a:lnTo>
                    <a:lnTo>
                      <a:pt x="89610" y="-11151"/>
                    </a:lnTo>
                    <a:lnTo>
                      <a:pt x="68619" y="-5966"/>
                    </a:lnTo>
                    <a:lnTo>
                      <a:pt x="49585" y="0"/>
                    </a:lnTo>
                    <a:lnTo>
                      <a:pt x="56279" y="29252"/>
                    </a:lnTo>
                    <a:lnTo>
                      <a:pt x="65515" y="26213"/>
                    </a:lnTo>
                    <a:lnTo>
                      <a:pt x="76094" y="23179"/>
                    </a:lnTo>
                    <a:lnTo>
                      <a:pt x="101221" y="17245"/>
                    </a:lnTo>
                    <a:lnTo>
                      <a:pt x="131551" y="11695"/>
                    </a:lnTo>
                    <a:lnTo>
                      <a:pt x="166972" y="6770"/>
                    </a:lnTo>
                    <a:lnTo>
                      <a:pt x="207375" y="2715"/>
                    </a:lnTo>
                    <a:lnTo>
                      <a:pt x="229410" y="1089"/>
                    </a:lnTo>
                    <a:lnTo>
                      <a:pt x="252648" y="-228"/>
                    </a:lnTo>
                    <a:lnTo>
                      <a:pt x="277077" y="-1206"/>
                    </a:lnTo>
                    <a:lnTo>
                      <a:pt x="302682" y="-1816"/>
                    </a:lnTo>
                    <a:lnTo>
                      <a:pt x="329450" y="-2026"/>
                    </a:lnTo>
                    <a:lnTo>
                      <a:pt x="356223" y="-1816"/>
                    </a:lnTo>
                    <a:lnTo>
                      <a:pt x="381833" y="-1206"/>
                    </a:lnTo>
                    <a:lnTo>
                      <a:pt x="406266" y="-228"/>
                    </a:lnTo>
                    <a:lnTo>
                      <a:pt x="429508" y="1089"/>
                    </a:lnTo>
                    <a:lnTo>
                      <a:pt x="451546" y="2715"/>
                    </a:lnTo>
                    <a:lnTo>
                      <a:pt x="472365" y="4619"/>
                    </a:lnTo>
                    <a:lnTo>
                      <a:pt x="510295" y="9139"/>
                    </a:lnTo>
                    <a:lnTo>
                      <a:pt x="543186" y="14407"/>
                    </a:lnTo>
                    <a:lnTo>
                      <a:pt x="570930" y="20179"/>
                    </a:lnTo>
                    <a:lnTo>
                      <a:pt x="593417" y="26213"/>
                    </a:lnTo>
                    <a:lnTo>
                      <a:pt x="617048" y="35222"/>
                    </a:lnTo>
                    <a:lnTo>
                      <a:pt x="628230" y="43452"/>
                    </a:lnTo>
                    <a:lnTo>
                      <a:pt x="628078" y="43706"/>
                    </a:lnTo>
                    <a:lnTo>
                      <a:pt x="610089" y="54885"/>
                    </a:lnTo>
                    <a:lnTo>
                      <a:pt x="582283" y="63944"/>
                    </a:lnTo>
                    <a:lnTo>
                      <a:pt x="557133" y="69853"/>
                    </a:lnTo>
                    <a:lnTo>
                      <a:pt x="526820" y="75377"/>
                    </a:lnTo>
                    <a:lnTo>
                      <a:pt x="491454" y="80275"/>
                    </a:lnTo>
                    <a:lnTo>
                      <a:pt x="451143" y="84307"/>
                    </a:lnTo>
                    <a:lnTo>
                      <a:pt x="429168" y="85924"/>
                    </a:lnTo>
                    <a:lnTo>
                      <a:pt x="405997" y="87233"/>
                    </a:lnTo>
                    <a:lnTo>
                      <a:pt x="381645" y="88205"/>
                    </a:lnTo>
                    <a:lnTo>
                      <a:pt x="356125" y="88811"/>
                    </a:lnTo>
                    <a:lnTo>
                      <a:pt x="329450" y="89020"/>
                    </a:lnTo>
                    <a:lnTo>
                      <a:pt x="302792" y="88811"/>
                    </a:lnTo>
                    <a:lnTo>
                      <a:pt x="277288" y="88207"/>
                    </a:lnTo>
                    <a:lnTo>
                      <a:pt x="252950" y="87235"/>
                    </a:lnTo>
                    <a:lnTo>
                      <a:pt x="229793" y="85928"/>
                    </a:lnTo>
                    <a:lnTo>
                      <a:pt x="207829" y="84313"/>
                    </a:lnTo>
                    <a:lnTo>
                      <a:pt x="187074" y="82423"/>
                    </a:lnTo>
                    <a:lnTo>
                      <a:pt x="149239" y="77933"/>
                    </a:lnTo>
                    <a:lnTo>
                      <a:pt x="116398" y="72697"/>
                    </a:lnTo>
                    <a:lnTo>
                      <a:pt x="88659" y="66956"/>
                    </a:lnTo>
                    <a:lnTo>
                      <a:pt x="66129" y="60950"/>
                    </a:lnTo>
                    <a:lnTo>
                      <a:pt x="42341" y="51970"/>
                    </a:lnTo>
                    <a:lnTo>
                      <a:pt x="30708" y="43452"/>
                    </a:lnTo>
                    <a:lnTo>
                      <a:pt x="32971" y="6803"/>
                    </a:lnTo>
                    <a:lnTo>
                      <a:pt x="19242" y="14499"/>
                    </a:lnTo>
                    <a:lnTo>
                      <a:pt x="8861" y="23143"/>
                    </a:lnTo>
                    <a:lnTo>
                      <a:pt x="2292" y="32788"/>
                    </a:lnTo>
                    <a:lnTo>
                      <a:pt x="0" y="43490"/>
                    </a:lnTo>
                    <a:lnTo>
                      <a:pt x="0" y="185908"/>
                    </a:lnTo>
                    <a:lnTo>
                      <a:pt x="8861" y="206263"/>
                    </a:lnTo>
                    <a:lnTo>
                      <a:pt x="32971" y="222608"/>
                    </a:lnTo>
                    <a:lnTo>
                      <a:pt x="49585" y="229415"/>
                    </a:lnTo>
                    <a:lnTo>
                      <a:pt x="68619" y="235385"/>
                    </a:lnTo>
                    <a:lnTo>
                      <a:pt x="89610" y="240572"/>
                    </a:lnTo>
                    <a:lnTo>
                      <a:pt x="112093" y="245031"/>
                    </a:lnTo>
                    <a:lnTo>
                      <a:pt x="135605" y="248818"/>
                    </a:lnTo>
                    <a:lnTo>
                      <a:pt x="159681" y="251988"/>
                    </a:lnTo>
                    <a:lnTo>
                      <a:pt x="183859" y="254594"/>
                    </a:lnTo>
                    <a:lnTo>
                      <a:pt x="207673" y="256693"/>
                    </a:lnTo>
                    <a:lnTo>
                      <a:pt x="230661" y="258340"/>
                    </a:lnTo>
                    <a:lnTo>
                      <a:pt x="252358" y="259588"/>
                    </a:lnTo>
                    <a:lnTo>
                      <a:pt x="272300" y="260494"/>
                    </a:lnTo>
                    <a:lnTo>
                      <a:pt x="290023" y="261112"/>
                    </a:lnTo>
                    <a:lnTo>
                      <a:pt x="305063" y="261497"/>
                    </a:lnTo>
                    <a:lnTo>
                      <a:pt x="341944" y="261703"/>
                    </a:lnTo>
                    <a:lnTo>
                      <a:pt x="353839" y="261497"/>
                    </a:lnTo>
                    <a:lnTo>
                      <a:pt x="368880" y="261112"/>
                    </a:lnTo>
                    <a:lnTo>
                      <a:pt x="386605" y="260494"/>
                    </a:lnTo>
                    <a:lnTo>
                      <a:pt x="406548" y="259588"/>
                    </a:lnTo>
                    <a:lnTo>
                      <a:pt x="424053" y="139527"/>
                    </a:lnTo>
                    <a:lnTo>
                      <a:pt x="430415" y="132327"/>
                    </a:lnTo>
                    <a:lnTo>
                      <a:pt x="438772" y="131806"/>
                    </a:lnTo>
                    <a:lnTo>
                      <a:pt x="455811" y="130662"/>
                    </a:lnTo>
                    <a:lnTo>
                      <a:pt x="472041" y="129369"/>
                    </a:lnTo>
                    <a:lnTo>
                      <a:pt x="487469" y="127925"/>
                    </a:lnTo>
                    <a:lnTo>
                      <a:pt x="502105" y="126330"/>
                    </a:lnTo>
                    <a:lnTo>
                      <a:pt x="515958" y="124581"/>
                    </a:lnTo>
                    <a:lnTo>
                      <a:pt x="529037" y="122678"/>
                    </a:lnTo>
                    <a:lnTo>
                      <a:pt x="541350" y="120619"/>
                    </a:lnTo>
                    <a:lnTo>
                      <a:pt x="552907" y="118402"/>
                    </a:lnTo>
                    <a:lnTo>
                      <a:pt x="563717" y="116026"/>
                    </a:lnTo>
                    <a:lnTo>
                      <a:pt x="573788" y="113490"/>
                    </a:lnTo>
                    <a:lnTo>
                      <a:pt x="583130" y="110792"/>
                    </a:lnTo>
                    <a:lnTo>
                      <a:pt x="591750" y="107931"/>
                    </a:lnTo>
                    <a:lnTo>
                      <a:pt x="604177" y="103244"/>
                    </a:lnTo>
                    <a:lnTo>
                      <a:pt x="612952" y="107104"/>
                    </a:lnTo>
                    <a:lnTo>
                      <a:pt x="615962" y="114915"/>
                    </a:lnTo>
                    <a:lnTo>
                      <a:pt x="618985" y="122725"/>
                    </a:lnTo>
                    <a:lnTo>
                      <a:pt x="615099" y="131514"/>
                    </a:lnTo>
                    <a:lnTo>
                      <a:pt x="607275" y="134536"/>
                    </a:lnTo>
                    <a:lnTo>
                      <a:pt x="598786" y="137616"/>
                    </a:lnTo>
                    <a:lnTo>
                      <a:pt x="589714" y="140519"/>
                    </a:lnTo>
                    <a:lnTo>
                      <a:pt x="580040" y="143250"/>
                    </a:lnTo>
                    <a:lnTo>
                      <a:pt x="569744" y="145811"/>
                    </a:lnTo>
                    <a:lnTo>
                      <a:pt x="558805" y="148206"/>
                    </a:lnTo>
                    <a:lnTo>
                      <a:pt x="547206" y="150438"/>
                    </a:lnTo>
                    <a:lnTo>
                      <a:pt x="534925" y="152510"/>
                    </a:lnTo>
                    <a:lnTo>
                      <a:pt x="521942" y="154426"/>
                    </a:lnTo>
                    <a:lnTo>
                      <a:pt x="508239" y="156188"/>
                    </a:lnTo>
                    <a:lnTo>
                      <a:pt x="493795" y="157800"/>
                    </a:lnTo>
                    <a:lnTo>
                      <a:pt x="478590" y="159265"/>
                    </a:lnTo>
                    <a:lnTo>
                      <a:pt x="462605" y="160587"/>
                    </a:lnTo>
                    <a:close/>
                  </a:path>
                  <a:path h="291856" w="431736">
                    <a:moveTo>
                      <a:pt x="428247" y="258340"/>
                    </a:moveTo>
                    <a:lnTo>
                      <a:pt x="431736" y="162121"/>
                    </a:lnTo>
                    <a:lnTo>
                      <a:pt x="425056" y="155923"/>
                    </a:lnTo>
                    <a:lnTo>
                      <a:pt x="424561" y="147884"/>
                    </a:lnTo>
                    <a:lnTo>
                      <a:pt x="424053" y="139527"/>
                    </a:lnTo>
                    <a:lnTo>
                      <a:pt x="406548" y="259588"/>
                    </a:lnTo>
                    <a:lnTo>
                      <a:pt x="428247" y="2583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4" name="object 102"/>
              <p:cNvSpPr/>
              <p:nvPr/>
            </p:nvSpPr>
            <p:spPr bwMode="gray">
              <a:xfrm>
                <a:off x="2105649" y="1176263"/>
                <a:ext cx="308183" cy="254889"/>
              </a:xfrm>
              <a:custGeom>
                <a:avLst/>
                <a:gdLst/>
                <a:ahLst/>
                <a:cxnLst/>
                <a:rect b="b" l="l" r="r" t="t"/>
                <a:pathLst>
                  <a:path h="288874" w="339001">
                    <a:moveTo>
                      <a:pt x="230530" y="0"/>
                    </a:moveTo>
                    <a:lnTo>
                      <a:pt x="129666" y="0"/>
                    </a:lnTo>
                    <a:lnTo>
                      <a:pt x="10452" y="119214"/>
                    </a:lnTo>
                    <a:lnTo>
                      <a:pt x="9093" y="120647"/>
                    </a:lnTo>
                    <a:lnTo>
                      <a:pt x="2352" y="131688"/>
                    </a:lnTo>
                    <a:lnTo>
                      <a:pt x="0" y="144437"/>
                    </a:lnTo>
                    <a:lnTo>
                      <a:pt x="53" y="146396"/>
                    </a:lnTo>
                    <a:lnTo>
                      <a:pt x="3092" y="158970"/>
                    </a:lnTo>
                    <a:lnTo>
                      <a:pt x="10452" y="169646"/>
                    </a:lnTo>
                    <a:lnTo>
                      <a:pt x="129666" y="288874"/>
                    </a:lnTo>
                    <a:lnTo>
                      <a:pt x="230530" y="288874"/>
                    </a:lnTo>
                    <a:lnTo>
                      <a:pt x="121767" y="180098"/>
                    </a:lnTo>
                    <a:lnTo>
                      <a:pt x="339001" y="180098"/>
                    </a:lnTo>
                    <a:lnTo>
                      <a:pt x="339001" y="108775"/>
                    </a:lnTo>
                    <a:lnTo>
                      <a:pt x="121754" y="108775"/>
                    </a:lnTo>
                    <a:lnTo>
                      <a:pt x="2305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5" name="object 101"/>
              <p:cNvSpPr/>
              <p:nvPr/>
            </p:nvSpPr>
            <p:spPr bwMode="gray">
              <a:xfrm>
                <a:off x="1094290" y="1176263"/>
                <a:ext cx="308194" cy="254889"/>
              </a:xfrm>
              <a:custGeom>
                <a:avLst/>
                <a:gdLst/>
                <a:ahLst/>
                <a:cxnLst/>
                <a:rect b="b" l="l" r="r" t="t"/>
                <a:pathLst>
                  <a:path h="288874" w="339013">
                    <a:moveTo>
                      <a:pt x="336656" y="131688"/>
                    </a:moveTo>
                    <a:lnTo>
                      <a:pt x="329917" y="120647"/>
                    </a:lnTo>
                    <a:lnTo>
                      <a:pt x="328561" y="119214"/>
                    </a:lnTo>
                    <a:lnTo>
                      <a:pt x="209346" y="0"/>
                    </a:lnTo>
                    <a:lnTo>
                      <a:pt x="108483" y="0"/>
                    </a:lnTo>
                    <a:lnTo>
                      <a:pt x="217258" y="108775"/>
                    </a:lnTo>
                    <a:lnTo>
                      <a:pt x="0" y="108775"/>
                    </a:lnTo>
                    <a:lnTo>
                      <a:pt x="0" y="180098"/>
                    </a:lnTo>
                    <a:lnTo>
                      <a:pt x="217246" y="180098"/>
                    </a:lnTo>
                    <a:lnTo>
                      <a:pt x="108483" y="288874"/>
                    </a:lnTo>
                    <a:lnTo>
                      <a:pt x="209346" y="288874"/>
                    </a:lnTo>
                    <a:lnTo>
                      <a:pt x="328561" y="169646"/>
                    </a:lnTo>
                    <a:lnTo>
                      <a:pt x="335916" y="158970"/>
                    </a:lnTo>
                    <a:lnTo>
                      <a:pt x="338959" y="146396"/>
                    </a:lnTo>
                    <a:lnTo>
                      <a:pt x="339013" y="144437"/>
                    </a:lnTo>
                    <a:lnTo>
                      <a:pt x="336656" y="1316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6" name="object 100"/>
              <p:cNvSpPr/>
              <p:nvPr/>
            </p:nvSpPr>
            <p:spPr bwMode="gray">
              <a:xfrm>
                <a:off x="1622763" y="670039"/>
                <a:ext cx="262613" cy="299129"/>
              </a:xfrm>
              <a:custGeom>
                <a:avLst/>
                <a:gdLst/>
                <a:ahLst/>
                <a:cxnLst/>
                <a:rect b="b" l="l" r="r" t="t"/>
                <a:pathLst>
                  <a:path h="339013" w="288874">
                    <a:moveTo>
                      <a:pt x="180098" y="0"/>
                    </a:moveTo>
                    <a:lnTo>
                      <a:pt x="108775" y="0"/>
                    </a:lnTo>
                    <a:lnTo>
                      <a:pt x="108775" y="217246"/>
                    </a:lnTo>
                    <a:lnTo>
                      <a:pt x="0" y="108483"/>
                    </a:lnTo>
                    <a:lnTo>
                      <a:pt x="0" y="209346"/>
                    </a:lnTo>
                    <a:lnTo>
                      <a:pt x="119227" y="328561"/>
                    </a:lnTo>
                    <a:lnTo>
                      <a:pt x="129904" y="335921"/>
                    </a:lnTo>
                    <a:lnTo>
                      <a:pt x="142477" y="338960"/>
                    </a:lnTo>
                    <a:lnTo>
                      <a:pt x="144437" y="339013"/>
                    </a:lnTo>
                    <a:lnTo>
                      <a:pt x="157185" y="336661"/>
                    </a:lnTo>
                    <a:lnTo>
                      <a:pt x="168226" y="329919"/>
                    </a:lnTo>
                    <a:lnTo>
                      <a:pt x="169659" y="328561"/>
                    </a:lnTo>
                    <a:lnTo>
                      <a:pt x="288874" y="209346"/>
                    </a:lnTo>
                    <a:lnTo>
                      <a:pt x="288874" y="108483"/>
                    </a:lnTo>
                    <a:lnTo>
                      <a:pt x="180098" y="217258"/>
                    </a:lnTo>
                    <a:lnTo>
                      <a:pt x="1800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418811" y="4623390"/>
            <a:ext cx="742809" cy="742809"/>
            <a:chOff x="6418811" y="4623390"/>
            <a:chExt cx="742809" cy="742809"/>
          </a:xfrm>
        </p:grpSpPr>
        <p:sp>
          <p:nvSpPr>
            <p:cNvPr id="88" name="Freeform: Shape 87"/>
            <p:cNvSpPr/>
            <p:nvPr/>
          </p:nvSpPr>
          <p:spPr>
            <a:xfrm>
              <a:off x="6418811" y="4623390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2" name="Group 318"/>
            <p:cNvGrpSpPr/>
            <p:nvPr/>
          </p:nvGrpSpPr>
          <p:grpSpPr bwMode="gray">
            <a:xfrm>
              <a:off x="6610698" y="4821082"/>
              <a:ext cx="402096" cy="378237"/>
              <a:chOff x="-767123" y="1712128"/>
              <a:chExt cx="721489" cy="678679"/>
            </a:xfrm>
          </p:grpSpPr>
          <p:sp>
            <p:nvSpPr>
              <p:cNvPr id="58" name="Freeform 1685"/>
              <p:cNvSpPr>
                <a:spLocks noEditPoints="1"/>
              </p:cNvSpPr>
              <p:nvPr/>
            </p:nvSpPr>
            <p:spPr bwMode="gray">
              <a:xfrm>
                <a:off x="-767123" y="1712128"/>
                <a:ext cx="721489" cy="678679"/>
              </a:xfrm>
              <a:custGeom>
                <a:avLst/>
                <a:gdLst/>
                <a:ahLst/>
                <a:cxnLst>
                  <a:cxn ang="0">
                    <a:pos x="103" y="188"/>
                  </a:cxn>
                  <a:cxn ang="0">
                    <a:pos x="0" y="188"/>
                  </a:cxn>
                  <a:cxn ang="0">
                    <a:pos x="0" y="0"/>
                  </a:cxn>
                  <a:cxn ang="0">
                    <a:pos x="188" y="0"/>
                  </a:cxn>
                  <a:cxn ang="0">
                    <a:pos x="188" y="125"/>
                  </a:cxn>
                  <a:cxn ang="0">
                    <a:pos x="212" y="128"/>
                  </a:cxn>
                  <a:cxn ang="0">
                    <a:pos x="264" y="231"/>
                  </a:cxn>
                  <a:cxn ang="0">
                    <a:pos x="271" y="246"/>
                  </a:cxn>
                  <a:cxn ang="0">
                    <a:pos x="289" y="258"/>
                  </a:cxn>
                  <a:cxn ang="0">
                    <a:pos x="341" y="296"/>
                  </a:cxn>
                  <a:cxn ang="0">
                    <a:pos x="348" y="323"/>
                  </a:cxn>
                  <a:cxn ang="0">
                    <a:pos x="319" y="323"/>
                  </a:cxn>
                  <a:cxn ang="0">
                    <a:pos x="268" y="276"/>
                  </a:cxn>
                  <a:cxn ang="0">
                    <a:pos x="256" y="263"/>
                  </a:cxn>
                  <a:cxn ang="0">
                    <a:pos x="241" y="260"/>
                  </a:cxn>
                  <a:cxn ang="0">
                    <a:pos x="142" y="254"/>
                  </a:cxn>
                  <a:cxn ang="0">
                    <a:pos x="135" y="157"/>
                  </a:cxn>
                  <a:cxn ang="0">
                    <a:pos x="164" y="130"/>
                  </a:cxn>
                  <a:cxn ang="0">
                    <a:pos x="154" y="132"/>
                  </a:cxn>
                  <a:cxn ang="0">
                    <a:pos x="141" y="120"/>
                  </a:cxn>
                  <a:cxn ang="0">
                    <a:pos x="139" y="114"/>
                  </a:cxn>
                  <a:cxn ang="0">
                    <a:pos x="138" y="71"/>
                  </a:cxn>
                  <a:cxn ang="0">
                    <a:pos x="143" y="62"/>
                  </a:cxn>
                  <a:cxn ang="0">
                    <a:pos x="153" y="38"/>
                  </a:cxn>
                  <a:cxn ang="0">
                    <a:pos x="130" y="24"/>
                  </a:cxn>
                  <a:cxn ang="0">
                    <a:pos x="114" y="45"/>
                  </a:cxn>
                  <a:cxn ang="0">
                    <a:pos x="108" y="56"/>
                  </a:cxn>
                  <a:cxn ang="0">
                    <a:pos x="82" y="73"/>
                  </a:cxn>
                  <a:cxn ang="0">
                    <a:pos x="57" y="89"/>
                  </a:cxn>
                  <a:cxn ang="0">
                    <a:pos x="44" y="85"/>
                  </a:cxn>
                  <a:cxn ang="0">
                    <a:pos x="23" y="96"/>
                  </a:cxn>
                  <a:cxn ang="0">
                    <a:pos x="27" y="119"/>
                  </a:cxn>
                  <a:cxn ang="0">
                    <a:pos x="52" y="121"/>
                  </a:cxn>
                  <a:cxn ang="0">
                    <a:pos x="66" y="120"/>
                  </a:cxn>
                  <a:cxn ang="0">
                    <a:pos x="101" y="134"/>
                  </a:cxn>
                  <a:cxn ang="0">
                    <a:pos x="114" y="147"/>
                  </a:cxn>
                  <a:cxn ang="0">
                    <a:pos x="119" y="155"/>
                  </a:cxn>
                  <a:cxn ang="0">
                    <a:pos x="103" y="188"/>
                  </a:cxn>
                  <a:cxn ang="0">
                    <a:pos x="147" y="234"/>
                  </a:cxn>
                  <a:cxn ang="0">
                    <a:pos x="206" y="261"/>
                  </a:cxn>
                  <a:cxn ang="0">
                    <a:pos x="255" y="212"/>
                  </a:cxn>
                  <a:cxn ang="0">
                    <a:pos x="232" y="154"/>
                  </a:cxn>
                  <a:cxn ang="0">
                    <a:pos x="232" y="234"/>
                  </a:cxn>
                  <a:cxn ang="0">
                    <a:pos x="147" y="234"/>
                  </a:cxn>
                  <a:cxn ang="0">
                    <a:pos x="202" y="173"/>
                  </a:cxn>
                  <a:cxn ang="0">
                    <a:pos x="200" y="162"/>
                  </a:cxn>
                  <a:cxn ang="0">
                    <a:pos x="166" y="147"/>
                  </a:cxn>
                  <a:cxn ang="0">
                    <a:pos x="138" y="178"/>
                  </a:cxn>
                  <a:cxn ang="0">
                    <a:pos x="140" y="191"/>
                  </a:cxn>
                  <a:cxn ang="0">
                    <a:pos x="178" y="207"/>
                  </a:cxn>
                  <a:cxn ang="0">
                    <a:pos x="202" y="173"/>
                  </a:cxn>
                </a:cxnLst>
                <a:rect b="b" l="0" r="r" t="0"/>
                <a:pathLst>
                  <a:path h="332" w="355">
                    <a:moveTo>
                      <a:pt x="103" y="188"/>
                    </a:moveTo>
                    <a:cubicBezTo>
                      <a:pt x="70" y="188"/>
                      <a:pt x="35" y="188"/>
                      <a:pt x="0" y="188"/>
                    </a:cubicBezTo>
                    <a:cubicBezTo>
                      <a:pt x="0" y="125"/>
                      <a:pt x="0" y="63"/>
                      <a:pt x="0" y="0"/>
                    </a:cubicBezTo>
                    <a:cubicBezTo>
                      <a:pt x="63" y="0"/>
                      <a:pt x="125" y="0"/>
                      <a:pt x="188" y="0"/>
                    </a:cubicBezTo>
                    <a:cubicBezTo>
                      <a:pt x="188" y="42"/>
                      <a:pt x="188" y="83"/>
                      <a:pt x="188" y="125"/>
                    </a:cubicBezTo>
                    <a:cubicBezTo>
                      <a:pt x="197" y="126"/>
                      <a:pt x="205" y="126"/>
                      <a:pt x="212" y="128"/>
                    </a:cubicBezTo>
                    <a:cubicBezTo>
                      <a:pt x="259" y="139"/>
                      <a:pt x="283" y="187"/>
                      <a:pt x="264" y="231"/>
                    </a:cubicBezTo>
                    <a:cubicBezTo>
                      <a:pt x="260" y="241"/>
                      <a:pt x="261" y="242"/>
                      <a:pt x="271" y="246"/>
                    </a:cubicBezTo>
                    <a:cubicBezTo>
                      <a:pt x="277" y="249"/>
                      <a:pt x="283" y="254"/>
                      <a:pt x="289" y="258"/>
                    </a:cubicBezTo>
                    <a:cubicBezTo>
                      <a:pt x="307" y="270"/>
                      <a:pt x="324" y="283"/>
                      <a:pt x="341" y="296"/>
                    </a:cubicBezTo>
                    <a:cubicBezTo>
                      <a:pt x="353" y="304"/>
                      <a:pt x="355" y="314"/>
                      <a:pt x="348" y="323"/>
                    </a:cubicBezTo>
                    <a:cubicBezTo>
                      <a:pt x="340" y="332"/>
                      <a:pt x="329" y="332"/>
                      <a:pt x="319" y="323"/>
                    </a:cubicBezTo>
                    <a:cubicBezTo>
                      <a:pt x="302" y="308"/>
                      <a:pt x="284" y="292"/>
                      <a:pt x="268" y="276"/>
                    </a:cubicBezTo>
                    <a:cubicBezTo>
                      <a:pt x="263" y="272"/>
                      <a:pt x="260" y="267"/>
                      <a:pt x="256" y="263"/>
                    </a:cubicBezTo>
                    <a:cubicBezTo>
                      <a:pt x="252" y="257"/>
                      <a:pt x="248" y="254"/>
                      <a:pt x="241" y="260"/>
                    </a:cubicBezTo>
                    <a:cubicBezTo>
                      <a:pt x="212" y="283"/>
                      <a:pt x="169" y="280"/>
                      <a:pt x="142" y="254"/>
                    </a:cubicBezTo>
                    <a:cubicBezTo>
                      <a:pt x="116" y="228"/>
                      <a:pt x="113" y="186"/>
                      <a:pt x="135" y="157"/>
                    </a:cubicBezTo>
                    <a:cubicBezTo>
                      <a:pt x="143" y="146"/>
                      <a:pt x="155" y="138"/>
                      <a:pt x="164" y="130"/>
                    </a:cubicBezTo>
                    <a:cubicBezTo>
                      <a:pt x="162" y="130"/>
                      <a:pt x="157" y="131"/>
                      <a:pt x="154" y="132"/>
                    </a:cubicBezTo>
                    <a:cubicBezTo>
                      <a:pt x="149" y="128"/>
                      <a:pt x="145" y="124"/>
                      <a:pt x="141" y="120"/>
                    </a:cubicBezTo>
                    <a:cubicBezTo>
                      <a:pt x="140" y="119"/>
                      <a:pt x="139" y="116"/>
                      <a:pt x="139" y="114"/>
                    </a:cubicBezTo>
                    <a:cubicBezTo>
                      <a:pt x="138" y="100"/>
                      <a:pt x="138" y="85"/>
                      <a:pt x="138" y="71"/>
                    </a:cubicBezTo>
                    <a:cubicBezTo>
                      <a:pt x="138" y="68"/>
                      <a:pt x="141" y="64"/>
                      <a:pt x="143" y="62"/>
                    </a:cubicBezTo>
                    <a:cubicBezTo>
                      <a:pt x="152" y="57"/>
                      <a:pt x="156" y="47"/>
                      <a:pt x="153" y="38"/>
                    </a:cubicBezTo>
                    <a:cubicBezTo>
                      <a:pt x="150" y="28"/>
                      <a:pt x="140" y="23"/>
                      <a:pt x="130" y="24"/>
                    </a:cubicBezTo>
                    <a:cubicBezTo>
                      <a:pt x="121" y="26"/>
                      <a:pt x="112" y="36"/>
                      <a:pt x="114" y="45"/>
                    </a:cubicBezTo>
                    <a:cubicBezTo>
                      <a:pt x="115" y="51"/>
                      <a:pt x="113" y="54"/>
                      <a:pt x="108" y="56"/>
                    </a:cubicBezTo>
                    <a:cubicBezTo>
                      <a:pt x="100" y="62"/>
                      <a:pt x="91" y="68"/>
                      <a:pt x="82" y="73"/>
                    </a:cubicBezTo>
                    <a:cubicBezTo>
                      <a:pt x="73" y="79"/>
                      <a:pt x="65" y="84"/>
                      <a:pt x="57" y="89"/>
                    </a:cubicBezTo>
                    <a:cubicBezTo>
                      <a:pt x="52" y="88"/>
                      <a:pt x="48" y="85"/>
                      <a:pt x="44" y="85"/>
                    </a:cubicBezTo>
                    <a:cubicBezTo>
                      <a:pt x="34" y="83"/>
                      <a:pt x="27" y="87"/>
                      <a:pt x="23" y="96"/>
                    </a:cubicBezTo>
                    <a:cubicBezTo>
                      <a:pt x="19" y="104"/>
                      <a:pt x="21" y="113"/>
                      <a:pt x="27" y="119"/>
                    </a:cubicBezTo>
                    <a:cubicBezTo>
                      <a:pt x="34" y="125"/>
                      <a:pt x="45" y="127"/>
                      <a:pt x="52" y="121"/>
                    </a:cubicBezTo>
                    <a:cubicBezTo>
                      <a:pt x="57" y="117"/>
                      <a:pt x="61" y="117"/>
                      <a:pt x="66" y="120"/>
                    </a:cubicBezTo>
                    <a:cubicBezTo>
                      <a:pt x="77" y="125"/>
                      <a:pt x="89" y="130"/>
                      <a:pt x="101" y="134"/>
                    </a:cubicBezTo>
                    <a:cubicBezTo>
                      <a:pt x="107" y="137"/>
                      <a:pt x="113" y="139"/>
                      <a:pt x="114" y="147"/>
                    </a:cubicBezTo>
                    <a:cubicBezTo>
                      <a:pt x="115" y="150"/>
                      <a:pt x="118" y="152"/>
                      <a:pt x="119" y="155"/>
                    </a:cubicBezTo>
                    <a:cubicBezTo>
                      <a:pt x="114" y="166"/>
                      <a:pt x="109" y="177"/>
                      <a:pt x="103" y="188"/>
                    </a:cubicBezTo>
                    <a:close/>
                    <a:moveTo>
                      <a:pt x="147" y="234"/>
                    </a:moveTo>
                    <a:cubicBezTo>
                      <a:pt x="158" y="255"/>
                      <a:pt x="184" y="264"/>
                      <a:pt x="206" y="261"/>
                    </a:cubicBezTo>
                    <a:cubicBezTo>
                      <a:pt x="230" y="257"/>
                      <a:pt x="251" y="236"/>
                      <a:pt x="255" y="212"/>
                    </a:cubicBezTo>
                    <a:cubicBezTo>
                      <a:pt x="259" y="189"/>
                      <a:pt x="250" y="164"/>
                      <a:pt x="232" y="154"/>
                    </a:cubicBezTo>
                    <a:cubicBezTo>
                      <a:pt x="232" y="181"/>
                      <a:pt x="232" y="207"/>
                      <a:pt x="232" y="234"/>
                    </a:cubicBezTo>
                    <a:cubicBezTo>
                      <a:pt x="204" y="234"/>
                      <a:pt x="176" y="234"/>
                      <a:pt x="147" y="234"/>
                    </a:cubicBezTo>
                    <a:close/>
                    <a:moveTo>
                      <a:pt x="202" y="173"/>
                    </a:moveTo>
                    <a:cubicBezTo>
                      <a:pt x="202" y="170"/>
                      <a:pt x="201" y="166"/>
                      <a:pt x="200" y="162"/>
                    </a:cubicBezTo>
                    <a:cubicBezTo>
                      <a:pt x="194" y="146"/>
                      <a:pt x="179" y="139"/>
                      <a:pt x="166" y="147"/>
                    </a:cubicBezTo>
                    <a:cubicBezTo>
                      <a:pt x="153" y="154"/>
                      <a:pt x="143" y="164"/>
                      <a:pt x="138" y="178"/>
                    </a:cubicBezTo>
                    <a:cubicBezTo>
                      <a:pt x="137" y="182"/>
                      <a:pt x="138" y="188"/>
                      <a:pt x="140" y="191"/>
                    </a:cubicBezTo>
                    <a:cubicBezTo>
                      <a:pt x="147" y="205"/>
                      <a:pt x="163" y="211"/>
                      <a:pt x="178" y="207"/>
                    </a:cubicBezTo>
                    <a:cubicBezTo>
                      <a:pt x="192" y="204"/>
                      <a:pt x="202" y="190"/>
                      <a:pt x="202" y="1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8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9" name="Freeform 1686"/>
              <p:cNvSpPr>
                <a:spLocks/>
              </p:cNvSpPr>
              <p:nvPr/>
            </p:nvSpPr>
            <p:spPr bwMode="gray">
              <a:xfrm>
                <a:off x="-650948" y="1828301"/>
                <a:ext cx="152859" cy="146740"/>
              </a:xfrm>
              <a:custGeom>
                <a:avLst/>
                <a:gdLst/>
                <a:ahLst/>
                <a:cxnLst>
                  <a:cxn ang="0">
                    <a:pos x="53" y="72"/>
                  </a:cxn>
                  <a:cxn ang="0">
                    <a:pos x="9" y="54"/>
                  </a:cxn>
                  <a:cxn ang="0">
                    <a:pos x="7" y="35"/>
                  </a:cxn>
                  <a:cxn ang="0">
                    <a:pos x="56" y="4"/>
                  </a:cxn>
                  <a:cxn ang="0">
                    <a:pos x="72" y="12"/>
                  </a:cxn>
                  <a:cxn ang="0">
                    <a:pos x="72" y="58"/>
                  </a:cxn>
                  <a:cxn ang="0">
                    <a:pos x="53" y="72"/>
                  </a:cxn>
                </a:cxnLst>
                <a:rect b="b" l="0" r="r" t="0"/>
                <a:pathLst>
                  <a:path h="72" w="73">
                    <a:moveTo>
                      <a:pt x="53" y="72"/>
                    </a:moveTo>
                    <a:cubicBezTo>
                      <a:pt x="39" y="66"/>
                      <a:pt x="24" y="60"/>
                      <a:pt x="9" y="54"/>
                    </a:cubicBezTo>
                    <a:cubicBezTo>
                      <a:pt x="1" y="50"/>
                      <a:pt x="0" y="40"/>
                      <a:pt x="7" y="35"/>
                    </a:cubicBezTo>
                    <a:cubicBezTo>
                      <a:pt x="24" y="25"/>
                      <a:pt x="40" y="14"/>
                      <a:pt x="56" y="4"/>
                    </a:cubicBezTo>
                    <a:cubicBezTo>
                      <a:pt x="63" y="0"/>
                      <a:pt x="72" y="4"/>
                      <a:pt x="72" y="12"/>
                    </a:cubicBezTo>
                    <a:cubicBezTo>
                      <a:pt x="73" y="28"/>
                      <a:pt x="72" y="44"/>
                      <a:pt x="72" y="58"/>
                    </a:cubicBezTo>
                    <a:cubicBezTo>
                      <a:pt x="66" y="63"/>
                      <a:pt x="60" y="67"/>
                      <a:pt x="53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8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34700" y="4906758"/>
            <a:ext cx="742809" cy="742809"/>
            <a:chOff x="5734700" y="4906758"/>
            <a:chExt cx="742809" cy="742809"/>
          </a:xfrm>
        </p:grpSpPr>
        <p:sp>
          <p:nvSpPr>
            <p:cNvPr id="89" name="Freeform: Shape 88"/>
            <p:cNvSpPr/>
            <p:nvPr/>
          </p:nvSpPr>
          <p:spPr>
            <a:xfrm>
              <a:off x="5734700" y="4906758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sp>
          <p:nvSpPr>
            <p:cNvPr id="33" name="Freeform 450"/>
            <p:cNvSpPr>
              <a:spLocks noEditPoints="1"/>
            </p:cNvSpPr>
            <p:nvPr/>
          </p:nvSpPr>
          <p:spPr bwMode="gray">
            <a:xfrm>
              <a:off x="5894841" y="5094253"/>
              <a:ext cx="432662" cy="3372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3"/>
                </a:cxn>
                <a:cxn ang="0">
                  <a:pos x="332" y="32"/>
                </a:cxn>
                <a:cxn ang="0">
                  <a:pos x="408" y="163"/>
                </a:cxn>
                <a:cxn ang="0">
                  <a:pos x="228" y="111"/>
                </a:cxn>
                <a:cxn ang="0">
                  <a:pos x="256" y="139"/>
                </a:cxn>
                <a:cxn ang="0">
                  <a:pos x="137" y="194"/>
                </a:cxn>
                <a:cxn ang="0">
                  <a:pos x="112" y="183"/>
                </a:cxn>
                <a:cxn ang="0">
                  <a:pos x="90" y="224"/>
                </a:cxn>
                <a:cxn ang="0">
                  <a:pos x="115" y="236"/>
                </a:cxn>
                <a:cxn ang="0">
                  <a:pos x="137" y="209"/>
                </a:cxn>
                <a:cxn ang="0">
                  <a:pos x="266" y="226"/>
                </a:cxn>
                <a:cxn ang="0">
                  <a:pos x="280" y="144"/>
                </a:cxn>
                <a:cxn ang="0">
                  <a:pos x="280" y="112"/>
                </a:cxn>
                <a:cxn ang="0">
                  <a:pos x="276" y="71"/>
                </a:cxn>
                <a:cxn ang="0">
                  <a:pos x="259" y="63"/>
                </a:cxn>
                <a:cxn ang="0">
                  <a:pos x="244" y="90"/>
                </a:cxn>
                <a:cxn ang="0">
                  <a:pos x="261" y="98"/>
                </a:cxn>
                <a:cxn ang="0">
                  <a:pos x="276" y="81"/>
                </a:cxn>
                <a:cxn ang="0">
                  <a:pos x="328" y="166"/>
                </a:cxn>
                <a:cxn ang="0">
                  <a:pos x="299" y="166"/>
                </a:cxn>
                <a:cxn ang="0">
                  <a:pos x="299" y="191"/>
                </a:cxn>
                <a:cxn ang="0">
                  <a:pos x="328" y="191"/>
                </a:cxn>
                <a:cxn ang="0">
                  <a:pos x="189" y="188"/>
                </a:cxn>
                <a:cxn ang="0">
                  <a:pos x="174" y="170"/>
                </a:cxn>
                <a:cxn ang="0">
                  <a:pos x="157" y="178"/>
                </a:cxn>
                <a:cxn ang="0">
                  <a:pos x="172" y="205"/>
                </a:cxn>
                <a:cxn ang="0">
                  <a:pos x="189" y="197"/>
                </a:cxn>
                <a:cxn ang="0">
                  <a:pos x="129" y="279"/>
                </a:cxn>
                <a:cxn ang="0">
                  <a:pos x="147" y="288"/>
                </a:cxn>
                <a:cxn ang="0">
                  <a:pos x="162" y="260"/>
                </a:cxn>
                <a:cxn ang="0">
                  <a:pos x="144" y="252"/>
                </a:cxn>
                <a:cxn ang="0">
                  <a:pos x="129" y="270"/>
                </a:cxn>
                <a:cxn ang="0">
                  <a:pos x="142" y="75"/>
                </a:cxn>
                <a:cxn ang="0">
                  <a:pos x="113" y="75"/>
                </a:cxn>
                <a:cxn ang="0">
                  <a:pos x="113" y="99"/>
                </a:cxn>
                <a:cxn ang="0">
                  <a:pos x="143" y="99"/>
                </a:cxn>
                <a:cxn ang="0">
                  <a:pos x="284" y="281"/>
                </a:cxn>
                <a:cxn ang="0">
                  <a:pos x="284" y="281"/>
                </a:cxn>
                <a:cxn ang="0">
                  <a:pos x="174" y="152"/>
                </a:cxn>
                <a:cxn ang="0">
                  <a:pos x="191" y="222"/>
                </a:cxn>
                <a:cxn ang="0">
                  <a:pos x="205" y="235"/>
                </a:cxn>
                <a:cxn ang="0">
                  <a:pos x="176" y="98"/>
                </a:cxn>
                <a:cxn ang="0">
                  <a:pos x="109" y="142"/>
                </a:cxn>
                <a:cxn ang="0">
                  <a:pos x="95" y="155"/>
                </a:cxn>
                <a:cxn ang="0">
                  <a:pos x="301" y="210"/>
                </a:cxn>
                <a:cxn ang="0">
                  <a:pos x="314" y="224"/>
                </a:cxn>
              </a:cxnLst>
              <a:rect b="b" l="0" r="r" t="0"/>
              <a:pathLst>
                <a:path h="316" w="408">
                  <a:moveTo>
                    <a:pt x="408" y="316"/>
                  </a:moveTo>
                  <a:cubicBezTo>
                    <a:pt x="272" y="316"/>
                    <a:pt x="136" y="316"/>
                    <a:pt x="0" y="316"/>
                  </a:cubicBezTo>
                  <a:cubicBezTo>
                    <a:pt x="0" y="211"/>
                    <a:pt x="0" y="106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0" y="0"/>
                    <a:pt x="77" y="0"/>
                    <a:pt x="114" y="0"/>
                  </a:cubicBezTo>
                  <a:cubicBezTo>
                    <a:pt x="116" y="0"/>
                    <a:pt x="117" y="1"/>
                    <a:pt x="117" y="3"/>
                  </a:cubicBezTo>
                  <a:cubicBezTo>
                    <a:pt x="122" y="12"/>
                    <a:pt x="127" y="20"/>
                    <a:pt x="132" y="29"/>
                  </a:cubicBezTo>
                  <a:cubicBezTo>
                    <a:pt x="133" y="31"/>
                    <a:pt x="134" y="32"/>
                    <a:pt x="137" y="32"/>
                  </a:cubicBezTo>
                  <a:cubicBezTo>
                    <a:pt x="202" y="32"/>
                    <a:pt x="267" y="32"/>
                    <a:pt x="332" y="32"/>
                  </a:cubicBezTo>
                  <a:cubicBezTo>
                    <a:pt x="347" y="32"/>
                    <a:pt x="362" y="32"/>
                    <a:pt x="377" y="32"/>
                  </a:cubicBezTo>
                  <a:cubicBezTo>
                    <a:pt x="394" y="32"/>
                    <a:pt x="408" y="46"/>
                    <a:pt x="408" y="64"/>
                  </a:cubicBezTo>
                  <a:cubicBezTo>
                    <a:pt x="408" y="97"/>
                    <a:pt x="408" y="130"/>
                    <a:pt x="408" y="163"/>
                  </a:cubicBezTo>
                  <a:cubicBezTo>
                    <a:pt x="408" y="213"/>
                    <a:pt x="408" y="263"/>
                    <a:pt x="408" y="312"/>
                  </a:cubicBezTo>
                  <a:cubicBezTo>
                    <a:pt x="408" y="313"/>
                    <a:pt x="408" y="314"/>
                    <a:pt x="408" y="316"/>
                  </a:cubicBezTo>
                  <a:close/>
                  <a:moveTo>
                    <a:pt x="228" y="111"/>
                  </a:moveTo>
                  <a:cubicBezTo>
                    <a:pt x="212" y="111"/>
                    <a:pt x="199" y="124"/>
                    <a:pt x="199" y="140"/>
                  </a:cubicBezTo>
                  <a:cubicBezTo>
                    <a:pt x="199" y="155"/>
                    <a:pt x="212" y="168"/>
                    <a:pt x="228" y="168"/>
                  </a:cubicBezTo>
                  <a:cubicBezTo>
                    <a:pt x="243" y="168"/>
                    <a:pt x="256" y="155"/>
                    <a:pt x="256" y="139"/>
                  </a:cubicBezTo>
                  <a:cubicBezTo>
                    <a:pt x="256" y="124"/>
                    <a:pt x="243" y="111"/>
                    <a:pt x="228" y="111"/>
                  </a:cubicBezTo>
                  <a:close/>
                  <a:moveTo>
                    <a:pt x="137" y="209"/>
                  </a:moveTo>
                  <a:cubicBezTo>
                    <a:pt x="137" y="204"/>
                    <a:pt x="137" y="199"/>
                    <a:pt x="137" y="194"/>
                  </a:cubicBezTo>
                  <a:cubicBezTo>
                    <a:pt x="137" y="193"/>
                    <a:pt x="137" y="192"/>
                    <a:pt x="135" y="192"/>
                  </a:cubicBezTo>
                  <a:cubicBezTo>
                    <a:pt x="129" y="189"/>
                    <a:pt x="122" y="186"/>
                    <a:pt x="115" y="183"/>
                  </a:cubicBezTo>
                  <a:cubicBezTo>
                    <a:pt x="114" y="183"/>
                    <a:pt x="113" y="183"/>
                    <a:pt x="112" y="183"/>
                  </a:cubicBezTo>
                  <a:cubicBezTo>
                    <a:pt x="105" y="186"/>
                    <a:pt x="98" y="189"/>
                    <a:pt x="92" y="192"/>
                  </a:cubicBezTo>
                  <a:cubicBezTo>
                    <a:pt x="90" y="192"/>
                    <a:pt x="90" y="193"/>
                    <a:pt x="90" y="195"/>
                  </a:cubicBezTo>
                  <a:cubicBezTo>
                    <a:pt x="90" y="204"/>
                    <a:pt x="90" y="214"/>
                    <a:pt x="90" y="224"/>
                  </a:cubicBezTo>
                  <a:cubicBezTo>
                    <a:pt x="90" y="226"/>
                    <a:pt x="90" y="226"/>
                    <a:pt x="92" y="227"/>
                  </a:cubicBezTo>
                  <a:cubicBezTo>
                    <a:pt x="98" y="230"/>
                    <a:pt x="105" y="233"/>
                    <a:pt x="112" y="236"/>
                  </a:cubicBezTo>
                  <a:cubicBezTo>
                    <a:pt x="113" y="236"/>
                    <a:pt x="114" y="236"/>
                    <a:pt x="115" y="236"/>
                  </a:cubicBezTo>
                  <a:cubicBezTo>
                    <a:pt x="122" y="233"/>
                    <a:pt x="128" y="230"/>
                    <a:pt x="135" y="227"/>
                  </a:cubicBezTo>
                  <a:cubicBezTo>
                    <a:pt x="137" y="226"/>
                    <a:pt x="137" y="226"/>
                    <a:pt x="137" y="224"/>
                  </a:cubicBezTo>
                  <a:cubicBezTo>
                    <a:pt x="137" y="219"/>
                    <a:pt x="137" y="214"/>
                    <a:pt x="137" y="209"/>
                  </a:cubicBezTo>
                  <a:close/>
                  <a:moveTo>
                    <a:pt x="223" y="183"/>
                  </a:moveTo>
                  <a:cubicBezTo>
                    <a:pt x="223" y="198"/>
                    <a:pt x="223" y="212"/>
                    <a:pt x="223" y="226"/>
                  </a:cubicBezTo>
                  <a:cubicBezTo>
                    <a:pt x="238" y="226"/>
                    <a:pt x="252" y="226"/>
                    <a:pt x="266" y="226"/>
                  </a:cubicBezTo>
                  <a:cubicBezTo>
                    <a:pt x="266" y="212"/>
                    <a:pt x="266" y="197"/>
                    <a:pt x="266" y="183"/>
                  </a:cubicBezTo>
                  <a:cubicBezTo>
                    <a:pt x="252" y="183"/>
                    <a:pt x="237" y="183"/>
                    <a:pt x="223" y="183"/>
                  </a:cubicBezTo>
                  <a:close/>
                  <a:moveTo>
                    <a:pt x="280" y="144"/>
                  </a:moveTo>
                  <a:cubicBezTo>
                    <a:pt x="291" y="144"/>
                    <a:pt x="301" y="144"/>
                    <a:pt x="312" y="144"/>
                  </a:cubicBezTo>
                  <a:cubicBezTo>
                    <a:pt x="312" y="133"/>
                    <a:pt x="312" y="123"/>
                    <a:pt x="312" y="112"/>
                  </a:cubicBezTo>
                  <a:cubicBezTo>
                    <a:pt x="301" y="112"/>
                    <a:pt x="290" y="112"/>
                    <a:pt x="280" y="112"/>
                  </a:cubicBezTo>
                  <a:cubicBezTo>
                    <a:pt x="280" y="123"/>
                    <a:pt x="280" y="133"/>
                    <a:pt x="280" y="144"/>
                  </a:cubicBezTo>
                  <a:close/>
                  <a:moveTo>
                    <a:pt x="276" y="81"/>
                  </a:moveTo>
                  <a:cubicBezTo>
                    <a:pt x="276" y="77"/>
                    <a:pt x="276" y="74"/>
                    <a:pt x="276" y="71"/>
                  </a:cubicBezTo>
                  <a:cubicBezTo>
                    <a:pt x="276" y="70"/>
                    <a:pt x="275" y="69"/>
                    <a:pt x="275" y="68"/>
                  </a:cubicBezTo>
                  <a:cubicBezTo>
                    <a:pt x="270" y="66"/>
                    <a:pt x="266" y="65"/>
                    <a:pt x="261" y="63"/>
                  </a:cubicBezTo>
                  <a:cubicBezTo>
                    <a:pt x="260" y="62"/>
                    <a:pt x="259" y="62"/>
                    <a:pt x="259" y="63"/>
                  </a:cubicBezTo>
                  <a:cubicBezTo>
                    <a:pt x="254" y="65"/>
                    <a:pt x="250" y="66"/>
                    <a:pt x="245" y="68"/>
                  </a:cubicBezTo>
                  <a:cubicBezTo>
                    <a:pt x="245" y="69"/>
                    <a:pt x="244" y="70"/>
                    <a:pt x="244" y="71"/>
                  </a:cubicBezTo>
                  <a:cubicBezTo>
                    <a:pt x="244" y="77"/>
                    <a:pt x="244" y="84"/>
                    <a:pt x="244" y="90"/>
                  </a:cubicBezTo>
                  <a:cubicBezTo>
                    <a:pt x="244" y="91"/>
                    <a:pt x="245" y="92"/>
                    <a:pt x="245" y="93"/>
                  </a:cubicBezTo>
                  <a:cubicBezTo>
                    <a:pt x="250" y="95"/>
                    <a:pt x="254" y="97"/>
                    <a:pt x="259" y="98"/>
                  </a:cubicBezTo>
                  <a:cubicBezTo>
                    <a:pt x="259" y="99"/>
                    <a:pt x="261" y="99"/>
                    <a:pt x="261" y="98"/>
                  </a:cubicBezTo>
                  <a:cubicBezTo>
                    <a:pt x="266" y="97"/>
                    <a:pt x="270" y="95"/>
                    <a:pt x="274" y="93"/>
                  </a:cubicBezTo>
                  <a:cubicBezTo>
                    <a:pt x="276" y="92"/>
                    <a:pt x="276" y="92"/>
                    <a:pt x="276" y="90"/>
                  </a:cubicBezTo>
                  <a:cubicBezTo>
                    <a:pt x="276" y="87"/>
                    <a:pt x="276" y="84"/>
                    <a:pt x="276" y="81"/>
                  </a:cubicBezTo>
                  <a:close/>
                  <a:moveTo>
                    <a:pt x="329" y="179"/>
                  </a:moveTo>
                  <a:cubicBezTo>
                    <a:pt x="329" y="176"/>
                    <a:pt x="330" y="172"/>
                    <a:pt x="329" y="169"/>
                  </a:cubicBezTo>
                  <a:cubicBezTo>
                    <a:pt x="329" y="168"/>
                    <a:pt x="329" y="167"/>
                    <a:pt x="328" y="166"/>
                  </a:cubicBezTo>
                  <a:cubicBezTo>
                    <a:pt x="323" y="164"/>
                    <a:pt x="319" y="163"/>
                    <a:pt x="314" y="161"/>
                  </a:cubicBezTo>
                  <a:cubicBezTo>
                    <a:pt x="314" y="160"/>
                    <a:pt x="313" y="160"/>
                    <a:pt x="312" y="161"/>
                  </a:cubicBezTo>
                  <a:cubicBezTo>
                    <a:pt x="307" y="162"/>
                    <a:pt x="303" y="164"/>
                    <a:pt x="299" y="166"/>
                  </a:cubicBezTo>
                  <a:cubicBezTo>
                    <a:pt x="298" y="167"/>
                    <a:pt x="297" y="168"/>
                    <a:pt x="297" y="169"/>
                  </a:cubicBezTo>
                  <a:cubicBezTo>
                    <a:pt x="297" y="175"/>
                    <a:pt x="297" y="182"/>
                    <a:pt x="297" y="188"/>
                  </a:cubicBezTo>
                  <a:cubicBezTo>
                    <a:pt x="297" y="190"/>
                    <a:pt x="297" y="190"/>
                    <a:pt x="299" y="191"/>
                  </a:cubicBezTo>
                  <a:cubicBezTo>
                    <a:pt x="303" y="193"/>
                    <a:pt x="307" y="195"/>
                    <a:pt x="312" y="196"/>
                  </a:cubicBezTo>
                  <a:cubicBezTo>
                    <a:pt x="312" y="197"/>
                    <a:pt x="314" y="197"/>
                    <a:pt x="314" y="197"/>
                  </a:cubicBezTo>
                  <a:cubicBezTo>
                    <a:pt x="319" y="195"/>
                    <a:pt x="323" y="193"/>
                    <a:pt x="328" y="191"/>
                  </a:cubicBezTo>
                  <a:cubicBezTo>
                    <a:pt x="329" y="190"/>
                    <a:pt x="329" y="190"/>
                    <a:pt x="329" y="188"/>
                  </a:cubicBezTo>
                  <a:cubicBezTo>
                    <a:pt x="329" y="185"/>
                    <a:pt x="329" y="182"/>
                    <a:pt x="329" y="179"/>
                  </a:cubicBezTo>
                  <a:close/>
                  <a:moveTo>
                    <a:pt x="189" y="188"/>
                  </a:moveTo>
                  <a:cubicBezTo>
                    <a:pt x="189" y="184"/>
                    <a:pt x="189" y="181"/>
                    <a:pt x="189" y="178"/>
                  </a:cubicBezTo>
                  <a:cubicBezTo>
                    <a:pt x="189" y="177"/>
                    <a:pt x="189" y="176"/>
                    <a:pt x="188" y="175"/>
                  </a:cubicBezTo>
                  <a:cubicBezTo>
                    <a:pt x="183" y="173"/>
                    <a:pt x="179" y="171"/>
                    <a:pt x="174" y="170"/>
                  </a:cubicBezTo>
                  <a:cubicBezTo>
                    <a:pt x="173" y="169"/>
                    <a:pt x="172" y="169"/>
                    <a:pt x="172" y="170"/>
                  </a:cubicBezTo>
                  <a:cubicBezTo>
                    <a:pt x="167" y="172"/>
                    <a:pt x="163" y="173"/>
                    <a:pt x="158" y="175"/>
                  </a:cubicBezTo>
                  <a:cubicBezTo>
                    <a:pt x="158" y="176"/>
                    <a:pt x="157" y="177"/>
                    <a:pt x="157" y="178"/>
                  </a:cubicBezTo>
                  <a:cubicBezTo>
                    <a:pt x="157" y="184"/>
                    <a:pt x="157" y="191"/>
                    <a:pt x="157" y="197"/>
                  </a:cubicBezTo>
                  <a:cubicBezTo>
                    <a:pt x="157" y="198"/>
                    <a:pt x="158" y="199"/>
                    <a:pt x="159" y="200"/>
                  </a:cubicBezTo>
                  <a:cubicBezTo>
                    <a:pt x="163" y="202"/>
                    <a:pt x="167" y="204"/>
                    <a:pt x="172" y="205"/>
                  </a:cubicBezTo>
                  <a:cubicBezTo>
                    <a:pt x="172" y="206"/>
                    <a:pt x="174" y="206"/>
                    <a:pt x="175" y="205"/>
                  </a:cubicBezTo>
                  <a:cubicBezTo>
                    <a:pt x="179" y="204"/>
                    <a:pt x="183" y="202"/>
                    <a:pt x="188" y="200"/>
                  </a:cubicBezTo>
                  <a:cubicBezTo>
                    <a:pt x="188" y="199"/>
                    <a:pt x="189" y="198"/>
                    <a:pt x="189" y="197"/>
                  </a:cubicBezTo>
                  <a:cubicBezTo>
                    <a:pt x="189" y="194"/>
                    <a:pt x="189" y="191"/>
                    <a:pt x="189" y="188"/>
                  </a:cubicBezTo>
                  <a:close/>
                  <a:moveTo>
                    <a:pt x="129" y="270"/>
                  </a:moveTo>
                  <a:cubicBezTo>
                    <a:pt x="129" y="273"/>
                    <a:pt x="129" y="276"/>
                    <a:pt x="129" y="279"/>
                  </a:cubicBezTo>
                  <a:cubicBezTo>
                    <a:pt x="129" y="281"/>
                    <a:pt x="130" y="282"/>
                    <a:pt x="131" y="282"/>
                  </a:cubicBezTo>
                  <a:cubicBezTo>
                    <a:pt x="135" y="284"/>
                    <a:pt x="140" y="286"/>
                    <a:pt x="144" y="288"/>
                  </a:cubicBezTo>
                  <a:cubicBezTo>
                    <a:pt x="145" y="288"/>
                    <a:pt x="146" y="288"/>
                    <a:pt x="147" y="288"/>
                  </a:cubicBezTo>
                  <a:cubicBezTo>
                    <a:pt x="151" y="286"/>
                    <a:pt x="156" y="284"/>
                    <a:pt x="160" y="282"/>
                  </a:cubicBezTo>
                  <a:cubicBezTo>
                    <a:pt x="161" y="282"/>
                    <a:pt x="162" y="281"/>
                    <a:pt x="162" y="279"/>
                  </a:cubicBezTo>
                  <a:cubicBezTo>
                    <a:pt x="162" y="273"/>
                    <a:pt x="162" y="267"/>
                    <a:pt x="162" y="260"/>
                  </a:cubicBezTo>
                  <a:cubicBezTo>
                    <a:pt x="162" y="259"/>
                    <a:pt x="161" y="258"/>
                    <a:pt x="160" y="257"/>
                  </a:cubicBezTo>
                  <a:cubicBezTo>
                    <a:pt x="156" y="256"/>
                    <a:pt x="151" y="254"/>
                    <a:pt x="147" y="252"/>
                  </a:cubicBezTo>
                  <a:cubicBezTo>
                    <a:pt x="146" y="252"/>
                    <a:pt x="145" y="252"/>
                    <a:pt x="144" y="252"/>
                  </a:cubicBezTo>
                  <a:cubicBezTo>
                    <a:pt x="140" y="254"/>
                    <a:pt x="135" y="256"/>
                    <a:pt x="131" y="257"/>
                  </a:cubicBezTo>
                  <a:cubicBezTo>
                    <a:pt x="129" y="258"/>
                    <a:pt x="129" y="259"/>
                    <a:pt x="129" y="260"/>
                  </a:cubicBezTo>
                  <a:cubicBezTo>
                    <a:pt x="129" y="263"/>
                    <a:pt x="129" y="267"/>
                    <a:pt x="129" y="270"/>
                  </a:cubicBezTo>
                  <a:close/>
                  <a:moveTo>
                    <a:pt x="144" y="87"/>
                  </a:moveTo>
                  <a:cubicBezTo>
                    <a:pt x="144" y="84"/>
                    <a:pt x="144" y="80"/>
                    <a:pt x="144" y="77"/>
                  </a:cubicBezTo>
                  <a:cubicBezTo>
                    <a:pt x="144" y="76"/>
                    <a:pt x="144" y="75"/>
                    <a:pt x="142" y="75"/>
                  </a:cubicBezTo>
                  <a:cubicBezTo>
                    <a:pt x="138" y="73"/>
                    <a:pt x="134" y="71"/>
                    <a:pt x="130" y="69"/>
                  </a:cubicBezTo>
                  <a:cubicBezTo>
                    <a:pt x="129" y="69"/>
                    <a:pt x="128" y="69"/>
                    <a:pt x="127" y="69"/>
                  </a:cubicBezTo>
                  <a:cubicBezTo>
                    <a:pt x="122" y="71"/>
                    <a:pt x="118" y="73"/>
                    <a:pt x="113" y="75"/>
                  </a:cubicBezTo>
                  <a:cubicBezTo>
                    <a:pt x="113" y="75"/>
                    <a:pt x="112" y="76"/>
                    <a:pt x="112" y="77"/>
                  </a:cubicBezTo>
                  <a:cubicBezTo>
                    <a:pt x="112" y="84"/>
                    <a:pt x="112" y="90"/>
                    <a:pt x="112" y="97"/>
                  </a:cubicBezTo>
                  <a:cubicBezTo>
                    <a:pt x="112" y="98"/>
                    <a:pt x="113" y="99"/>
                    <a:pt x="113" y="99"/>
                  </a:cubicBezTo>
                  <a:cubicBezTo>
                    <a:pt x="118" y="101"/>
                    <a:pt x="122" y="103"/>
                    <a:pt x="127" y="105"/>
                  </a:cubicBezTo>
                  <a:cubicBezTo>
                    <a:pt x="127" y="105"/>
                    <a:pt x="129" y="105"/>
                    <a:pt x="129" y="105"/>
                  </a:cubicBezTo>
                  <a:cubicBezTo>
                    <a:pt x="134" y="103"/>
                    <a:pt x="138" y="101"/>
                    <a:pt x="143" y="99"/>
                  </a:cubicBezTo>
                  <a:cubicBezTo>
                    <a:pt x="143" y="99"/>
                    <a:pt x="144" y="97"/>
                    <a:pt x="144" y="97"/>
                  </a:cubicBezTo>
                  <a:cubicBezTo>
                    <a:pt x="144" y="93"/>
                    <a:pt x="144" y="90"/>
                    <a:pt x="144" y="87"/>
                  </a:cubicBezTo>
                  <a:close/>
                  <a:moveTo>
                    <a:pt x="284" y="281"/>
                  </a:moveTo>
                  <a:cubicBezTo>
                    <a:pt x="277" y="268"/>
                    <a:pt x="271" y="255"/>
                    <a:pt x="264" y="242"/>
                  </a:cubicBezTo>
                  <a:cubicBezTo>
                    <a:pt x="258" y="255"/>
                    <a:pt x="252" y="268"/>
                    <a:pt x="245" y="281"/>
                  </a:cubicBezTo>
                  <a:cubicBezTo>
                    <a:pt x="258" y="281"/>
                    <a:pt x="271" y="281"/>
                    <a:pt x="284" y="281"/>
                  </a:cubicBezTo>
                  <a:close/>
                  <a:moveTo>
                    <a:pt x="155" y="114"/>
                  </a:moveTo>
                  <a:cubicBezTo>
                    <a:pt x="148" y="127"/>
                    <a:pt x="142" y="140"/>
                    <a:pt x="136" y="152"/>
                  </a:cubicBezTo>
                  <a:cubicBezTo>
                    <a:pt x="149" y="152"/>
                    <a:pt x="161" y="152"/>
                    <a:pt x="174" y="152"/>
                  </a:cubicBezTo>
                  <a:cubicBezTo>
                    <a:pt x="168" y="140"/>
                    <a:pt x="161" y="127"/>
                    <a:pt x="155" y="114"/>
                  </a:cubicBezTo>
                  <a:close/>
                  <a:moveTo>
                    <a:pt x="205" y="235"/>
                  </a:moveTo>
                  <a:cubicBezTo>
                    <a:pt x="205" y="228"/>
                    <a:pt x="199" y="222"/>
                    <a:pt x="191" y="222"/>
                  </a:cubicBezTo>
                  <a:cubicBezTo>
                    <a:pt x="184" y="222"/>
                    <a:pt x="178" y="228"/>
                    <a:pt x="178" y="235"/>
                  </a:cubicBezTo>
                  <a:cubicBezTo>
                    <a:pt x="178" y="243"/>
                    <a:pt x="184" y="249"/>
                    <a:pt x="191" y="249"/>
                  </a:cubicBezTo>
                  <a:cubicBezTo>
                    <a:pt x="199" y="249"/>
                    <a:pt x="205" y="243"/>
                    <a:pt x="205" y="235"/>
                  </a:cubicBezTo>
                  <a:close/>
                  <a:moveTo>
                    <a:pt x="203" y="98"/>
                  </a:moveTo>
                  <a:cubicBezTo>
                    <a:pt x="203" y="91"/>
                    <a:pt x="197" y="85"/>
                    <a:pt x="190" y="85"/>
                  </a:cubicBezTo>
                  <a:cubicBezTo>
                    <a:pt x="182" y="85"/>
                    <a:pt x="176" y="91"/>
                    <a:pt x="176" y="98"/>
                  </a:cubicBezTo>
                  <a:cubicBezTo>
                    <a:pt x="176" y="106"/>
                    <a:pt x="182" y="112"/>
                    <a:pt x="190" y="112"/>
                  </a:cubicBezTo>
                  <a:cubicBezTo>
                    <a:pt x="197" y="112"/>
                    <a:pt x="203" y="106"/>
                    <a:pt x="203" y="98"/>
                  </a:cubicBezTo>
                  <a:close/>
                  <a:moveTo>
                    <a:pt x="109" y="142"/>
                  </a:moveTo>
                  <a:cubicBezTo>
                    <a:pt x="109" y="134"/>
                    <a:pt x="103" y="128"/>
                    <a:pt x="95" y="128"/>
                  </a:cubicBezTo>
                  <a:cubicBezTo>
                    <a:pt x="88" y="128"/>
                    <a:pt x="82" y="134"/>
                    <a:pt x="82" y="142"/>
                  </a:cubicBezTo>
                  <a:cubicBezTo>
                    <a:pt x="82" y="149"/>
                    <a:pt x="88" y="156"/>
                    <a:pt x="95" y="155"/>
                  </a:cubicBezTo>
                  <a:cubicBezTo>
                    <a:pt x="103" y="155"/>
                    <a:pt x="109" y="149"/>
                    <a:pt x="109" y="142"/>
                  </a:cubicBezTo>
                  <a:close/>
                  <a:moveTo>
                    <a:pt x="314" y="224"/>
                  </a:moveTo>
                  <a:cubicBezTo>
                    <a:pt x="314" y="216"/>
                    <a:pt x="308" y="210"/>
                    <a:pt x="301" y="210"/>
                  </a:cubicBezTo>
                  <a:cubicBezTo>
                    <a:pt x="293" y="210"/>
                    <a:pt x="287" y="217"/>
                    <a:pt x="287" y="224"/>
                  </a:cubicBezTo>
                  <a:cubicBezTo>
                    <a:pt x="287" y="231"/>
                    <a:pt x="293" y="238"/>
                    <a:pt x="301" y="238"/>
                  </a:cubicBezTo>
                  <a:cubicBezTo>
                    <a:pt x="308" y="238"/>
                    <a:pt x="314" y="232"/>
                    <a:pt x="314" y="2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3200">
                <a:solidFill>
                  <a:srgbClr val="58595B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50588" y="4623390"/>
            <a:ext cx="742809" cy="742809"/>
            <a:chOff x="5050588" y="4623390"/>
            <a:chExt cx="742809" cy="742809"/>
          </a:xfrm>
        </p:grpSpPr>
        <p:sp>
          <p:nvSpPr>
            <p:cNvPr id="90" name="Freeform: Shape 89"/>
            <p:cNvSpPr/>
            <p:nvPr/>
          </p:nvSpPr>
          <p:spPr>
            <a:xfrm>
              <a:off x="5050588" y="4623390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4" name="Group 374"/>
            <p:cNvGrpSpPr/>
            <p:nvPr/>
          </p:nvGrpSpPr>
          <p:grpSpPr bwMode="gray">
            <a:xfrm>
              <a:off x="5218968" y="4821082"/>
              <a:ext cx="429000" cy="343197"/>
              <a:chOff x="1504523" y="404217"/>
              <a:chExt cx="639110" cy="511282"/>
            </a:xfrm>
          </p:grpSpPr>
          <p:sp>
            <p:nvSpPr>
              <p:cNvPr id="48" name="Freeform 819"/>
              <p:cNvSpPr>
                <a:spLocks noEditPoints="1"/>
              </p:cNvSpPr>
              <p:nvPr/>
            </p:nvSpPr>
            <p:spPr bwMode="gray">
              <a:xfrm>
                <a:off x="1504523" y="404217"/>
                <a:ext cx="639110" cy="511282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55" y="36"/>
                  </a:cxn>
                  <a:cxn ang="0">
                    <a:pos x="404" y="73"/>
                  </a:cxn>
                  <a:cxn ang="0">
                    <a:pos x="0" y="323"/>
                  </a:cxn>
                  <a:cxn ang="0">
                    <a:pos x="142" y="152"/>
                  </a:cxn>
                  <a:cxn ang="0">
                    <a:pos x="217" y="131"/>
                  </a:cxn>
                  <a:cxn ang="0">
                    <a:pos x="278" y="200"/>
                  </a:cxn>
                  <a:cxn ang="0">
                    <a:pos x="278" y="191"/>
                  </a:cxn>
                  <a:cxn ang="0">
                    <a:pos x="224" y="126"/>
                  </a:cxn>
                  <a:cxn ang="0">
                    <a:pos x="134" y="161"/>
                  </a:cxn>
                  <a:cxn ang="0">
                    <a:pos x="220" y="257"/>
                  </a:cxn>
                  <a:cxn ang="0">
                    <a:pos x="263" y="280"/>
                  </a:cxn>
                  <a:cxn ang="0">
                    <a:pos x="223" y="249"/>
                  </a:cxn>
                  <a:cxn ang="0">
                    <a:pos x="142" y="156"/>
                  </a:cxn>
                  <a:cxn ang="0">
                    <a:pos x="168" y="155"/>
                  </a:cxn>
                  <a:cxn ang="0">
                    <a:pos x="248" y="207"/>
                  </a:cxn>
                  <a:cxn ang="0">
                    <a:pos x="286" y="220"/>
                  </a:cxn>
                  <a:cxn ang="0">
                    <a:pos x="208" y="142"/>
                  </a:cxn>
                  <a:cxn ang="0">
                    <a:pos x="161" y="186"/>
                  </a:cxn>
                  <a:cxn ang="0">
                    <a:pos x="251" y="252"/>
                  </a:cxn>
                  <a:cxn ang="0">
                    <a:pos x="277" y="265"/>
                  </a:cxn>
                  <a:cxn ang="0">
                    <a:pos x="222" y="231"/>
                  </a:cxn>
                  <a:cxn ang="0">
                    <a:pos x="179" y="91"/>
                  </a:cxn>
                  <a:cxn ang="0">
                    <a:pos x="119" y="129"/>
                  </a:cxn>
                  <a:cxn ang="0">
                    <a:pos x="142" y="113"/>
                  </a:cxn>
                  <a:cxn ang="0">
                    <a:pos x="265" y="171"/>
                  </a:cxn>
                  <a:cxn ang="0">
                    <a:pos x="270" y="159"/>
                  </a:cxn>
                  <a:cxn ang="0">
                    <a:pos x="194" y="163"/>
                  </a:cxn>
                  <a:cxn ang="0">
                    <a:pos x="225" y="220"/>
                  </a:cxn>
                  <a:cxn ang="0">
                    <a:pos x="281" y="248"/>
                  </a:cxn>
                  <a:cxn ang="0">
                    <a:pos x="282" y="240"/>
                  </a:cxn>
                  <a:cxn ang="0">
                    <a:pos x="200" y="166"/>
                  </a:cxn>
                  <a:cxn ang="0">
                    <a:pos x="220" y="273"/>
                  </a:cxn>
                  <a:cxn ang="0">
                    <a:pos x="216" y="264"/>
                  </a:cxn>
                  <a:cxn ang="0">
                    <a:pos x="132" y="216"/>
                  </a:cxn>
                  <a:cxn ang="0">
                    <a:pos x="216" y="273"/>
                  </a:cxn>
                  <a:cxn ang="0">
                    <a:pos x="135" y="88"/>
                  </a:cxn>
                  <a:cxn ang="0">
                    <a:pos x="177" y="81"/>
                  </a:cxn>
                  <a:cxn ang="0">
                    <a:pos x="216" y="79"/>
                  </a:cxn>
                  <a:cxn ang="0">
                    <a:pos x="247" y="286"/>
                  </a:cxn>
                  <a:cxn ang="0">
                    <a:pos x="195" y="280"/>
                  </a:cxn>
                  <a:cxn ang="0">
                    <a:pos x="167" y="277"/>
                  </a:cxn>
                  <a:cxn ang="0">
                    <a:pos x="124" y="157"/>
                  </a:cxn>
                  <a:cxn ang="0">
                    <a:pos x="116" y="151"/>
                  </a:cxn>
                  <a:cxn ang="0">
                    <a:pos x="128" y="204"/>
                  </a:cxn>
                </a:cxnLst>
                <a:rect b="b" l="0" r="r" t="0"/>
                <a:pathLst>
                  <a:path h="323" w="404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45" y="0"/>
                      <a:pt x="88" y="0"/>
                      <a:pt x="130" y="0"/>
                    </a:cubicBezTo>
                    <a:cubicBezTo>
                      <a:pt x="132" y="0"/>
                      <a:pt x="133" y="0"/>
                      <a:pt x="134" y="2"/>
                    </a:cubicBezTo>
                    <a:cubicBezTo>
                      <a:pt x="140" y="13"/>
                      <a:pt x="146" y="23"/>
                      <a:pt x="152" y="34"/>
                    </a:cubicBezTo>
                    <a:cubicBezTo>
                      <a:pt x="153" y="35"/>
                      <a:pt x="154" y="36"/>
                      <a:pt x="155" y="36"/>
                    </a:cubicBezTo>
                    <a:cubicBezTo>
                      <a:pt x="158" y="36"/>
                      <a:pt x="162" y="36"/>
                      <a:pt x="165" y="36"/>
                    </a:cubicBezTo>
                    <a:cubicBezTo>
                      <a:pt x="232" y="36"/>
                      <a:pt x="299" y="36"/>
                      <a:pt x="367" y="36"/>
                    </a:cubicBezTo>
                    <a:cubicBezTo>
                      <a:pt x="387" y="36"/>
                      <a:pt x="404" y="52"/>
                      <a:pt x="404" y="73"/>
                    </a:cubicBezTo>
                    <a:cubicBezTo>
                      <a:pt x="404" y="155"/>
                      <a:pt x="404" y="238"/>
                      <a:pt x="404" y="320"/>
                    </a:cubicBezTo>
                    <a:cubicBezTo>
                      <a:pt x="404" y="321"/>
                      <a:pt x="404" y="322"/>
                      <a:pt x="404" y="323"/>
                    </a:cubicBezTo>
                    <a:cubicBezTo>
                      <a:pt x="269" y="323"/>
                      <a:pt x="135" y="323"/>
                      <a:pt x="0" y="323"/>
                    </a:cubicBezTo>
                    <a:cubicBezTo>
                      <a:pt x="0" y="216"/>
                      <a:pt x="0" y="108"/>
                      <a:pt x="0" y="0"/>
                    </a:cubicBezTo>
                    <a:close/>
                    <a:moveTo>
                      <a:pt x="142" y="156"/>
                    </a:moveTo>
                    <a:cubicBezTo>
                      <a:pt x="142" y="154"/>
                      <a:pt x="142" y="153"/>
                      <a:pt x="142" y="152"/>
                    </a:cubicBezTo>
                    <a:cubicBezTo>
                      <a:pt x="143" y="141"/>
                      <a:pt x="147" y="132"/>
                      <a:pt x="157" y="126"/>
                    </a:cubicBezTo>
                    <a:cubicBezTo>
                      <a:pt x="164" y="122"/>
                      <a:pt x="172" y="120"/>
                      <a:pt x="181" y="119"/>
                    </a:cubicBezTo>
                    <a:cubicBezTo>
                      <a:pt x="194" y="118"/>
                      <a:pt x="206" y="123"/>
                      <a:pt x="217" y="131"/>
                    </a:cubicBezTo>
                    <a:cubicBezTo>
                      <a:pt x="230" y="142"/>
                      <a:pt x="240" y="157"/>
                      <a:pt x="246" y="173"/>
                    </a:cubicBezTo>
                    <a:cubicBezTo>
                      <a:pt x="249" y="181"/>
                      <a:pt x="254" y="188"/>
                      <a:pt x="261" y="193"/>
                    </a:cubicBezTo>
                    <a:cubicBezTo>
                      <a:pt x="266" y="197"/>
                      <a:pt x="272" y="199"/>
                      <a:pt x="278" y="200"/>
                    </a:cubicBezTo>
                    <a:cubicBezTo>
                      <a:pt x="281" y="201"/>
                      <a:pt x="283" y="199"/>
                      <a:pt x="284" y="197"/>
                    </a:cubicBezTo>
                    <a:cubicBezTo>
                      <a:pt x="284" y="194"/>
                      <a:pt x="282" y="192"/>
                      <a:pt x="280" y="192"/>
                    </a:cubicBezTo>
                    <a:cubicBezTo>
                      <a:pt x="279" y="192"/>
                      <a:pt x="279" y="192"/>
                      <a:pt x="278" y="191"/>
                    </a:cubicBezTo>
                    <a:cubicBezTo>
                      <a:pt x="272" y="190"/>
                      <a:pt x="267" y="188"/>
                      <a:pt x="263" y="183"/>
                    </a:cubicBezTo>
                    <a:cubicBezTo>
                      <a:pt x="258" y="179"/>
                      <a:pt x="256" y="173"/>
                      <a:pt x="253" y="168"/>
                    </a:cubicBezTo>
                    <a:cubicBezTo>
                      <a:pt x="247" y="152"/>
                      <a:pt x="237" y="138"/>
                      <a:pt x="224" y="126"/>
                    </a:cubicBezTo>
                    <a:cubicBezTo>
                      <a:pt x="208" y="113"/>
                      <a:pt x="190" y="107"/>
                      <a:pt x="169" y="112"/>
                    </a:cubicBezTo>
                    <a:cubicBezTo>
                      <a:pt x="159" y="115"/>
                      <a:pt x="150" y="119"/>
                      <a:pt x="143" y="126"/>
                    </a:cubicBezTo>
                    <a:cubicBezTo>
                      <a:pt x="135" y="136"/>
                      <a:pt x="133" y="148"/>
                      <a:pt x="134" y="161"/>
                    </a:cubicBezTo>
                    <a:cubicBezTo>
                      <a:pt x="134" y="172"/>
                      <a:pt x="138" y="183"/>
                      <a:pt x="141" y="194"/>
                    </a:cubicBezTo>
                    <a:cubicBezTo>
                      <a:pt x="146" y="208"/>
                      <a:pt x="153" y="220"/>
                      <a:pt x="163" y="231"/>
                    </a:cubicBezTo>
                    <a:cubicBezTo>
                      <a:pt x="179" y="246"/>
                      <a:pt x="199" y="254"/>
                      <a:pt x="220" y="257"/>
                    </a:cubicBezTo>
                    <a:cubicBezTo>
                      <a:pt x="229" y="258"/>
                      <a:pt x="237" y="261"/>
                      <a:pt x="244" y="267"/>
                    </a:cubicBezTo>
                    <a:cubicBezTo>
                      <a:pt x="248" y="271"/>
                      <a:pt x="252" y="275"/>
                      <a:pt x="256" y="279"/>
                    </a:cubicBezTo>
                    <a:cubicBezTo>
                      <a:pt x="259" y="282"/>
                      <a:pt x="261" y="282"/>
                      <a:pt x="263" y="280"/>
                    </a:cubicBezTo>
                    <a:cubicBezTo>
                      <a:pt x="265" y="279"/>
                      <a:pt x="265" y="276"/>
                      <a:pt x="262" y="273"/>
                    </a:cubicBezTo>
                    <a:cubicBezTo>
                      <a:pt x="257" y="268"/>
                      <a:pt x="251" y="263"/>
                      <a:pt x="245" y="258"/>
                    </a:cubicBezTo>
                    <a:cubicBezTo>
                      <a:pt x="239" y="253"/>
                      <a:pt x="232" y="250"/>
                      <a:pt x="223" y="249"/>
                    </a:cubicBezTo>
                    <a:cubicBezTo>
                      <a:pt x="218" y="248"/>
                      <a:pt x="214" y="247"/>
                      <a:pt x="209" y="246"/>
                    </a:cubicBezTo>
                    <a:cubicBezTo>
                      <a:pt x="181" y="238"/>
                      <a:pt x="160" y="222"/>
                      <a:pt x="150" y="193"/>
                    </a:cubicBezTo>
                    <a:cubicBezTo>
                      <a:pt x="146" y="181"/>
                      <a:pt x="142" y="169"/>
                      <a:pt x="142" y="156"/>
                    </a:cubicBezTo>
                    <a:close/>
                    <a:moveTo>
                      <a:pt x="166" y="165"/>
                    </a:moveTo>
                    <a:cubicBezTo>
                      <a:pt x="166" y="165"/>
                      <a:pt x="166" y="165"/>
                      <a:pt x="166" y="165"/>
                    </a:cubicBezTo>
                    <a:cubicBezTo>
                      <a:pt x="167" y="162"/>
                      <a:pt x="167" y="158"/>
                      <a:pt x="168" y="155"/>
                    </a:cubicBezTo>
                    <a:cubicBezTo>
                      <a:pt x="175" y="139"/>
                      <a:pt x="191" y="136"/>
                      <a:pt x="203" y="149"/>
                    </a:cubicBezTo>
                    <a:cubicBezTo>
                      <a:pt x="207" y="153"/>
                      <a:pt x="211" y="159"/>
                      <a:pt x="214" y="164"/>
                    </a:cubicBezTo>
                    <a:cubicBezTo>
                      <a:pt x="223" y="181"/>
                      <a:pt x="234" y="195"/>
                      <a:pt x="248" y="207"/>
                    </a:cubicBezTo>
                    <a:cubicBezTo>
                      <a:pt x="259" y="216"/>
                      <a:pt x="270" y="224"/>
                      <a:pt x="284" y="228"/>
                    </a:cubicBezTo>
                    <a:cubicBezTo>
                      <a:pt x="287" y="229"/>
                      <a:pt x="289" y="227"/>
                      <a:pt x="290" y="225"/>
                    </a:cubicBezTo>
                    <a:cubicBezTo>
                      <a:pt x="290" y="222"/>
                      <a:pt x="289" y="221"/>
                      <a:pt x="286" y="220"/>
                    </a:cubicBezTo>
                    <a:cubicBezTo>
                      <a:pt x="280" y="217"/>
                      <a:pt x="274" y="215"/>
                      <a:pt x="268" y="211"/>
                    </a:cubicBezTo>
                    <a:cubicBezTo>
                      <a:pt x="248" y="199"/>
                      <a:pt x="233" y="181"/>
                      <a:pt x="222" y="160"/>
                    </a:cubicBezTo>
                    <a:cubicBezTo>
                      <a:pt x="218" y="154"/>
                      <a:pt x="214" y="147"/>
                      <a:pt x="208" y="142"/>
                    </a:cubicBezTo>
                    <a:cubicBezTo>
                      <a:pt x="203" y="137"/>
                      <a:pt x="197" y="133"/>
                      <a:pt x="190" y="133"/>
                    </a:cubicBezTo>
                    <a:cubicBezTo>
                      <a:pt x="174" y="131"/>
                      <a:pt x="160" y="146"/>
                      <a:pt x="158" y="160"/>
                    </a:cubicBezTo>
                    <a:cubicBezTo>
                      <a:pt x="157" y="169"/>
                      <a:pt x="158" y="178"/>
                      <a:pt x="161" y="186"/>
                    </a:cubicBezTo>
                    <a:cubicBezTo>
                      <a:pt x="171" y="216"/>
                      <a:pt x="191" y="234"/>
                      <a:pt x="222" y="239"/>
                    </a:cubicBezTo>
                    <a:cubicBezTo>
                      <a:pt x="230" y="240"/>
                      <a:pt x="237" y="242"/>
                      <a:pt x="244" y="247"/>
                    </a:cubicBezTo>
                    <a:cubicBezTo>
                      <a:pt x="246" y="249"/>
                      <a:pt x="249" y="250"/>
                      <a:pt x="251" y="252"/>
                    </a:cubicBezTo>
                    <a:cubicBezTo>
                      <a:pt x="257" y="257"/>
                      <a:pt x="263" y="262"/>
                      <a:pt x="270" y="267"/>
                    </a:cubicBezTo>
                    <a:cubicBezTo>
                      <a:pt x="271" y="268"/>
                      <a:pt x="273" y="269"/>
                      <a:pt x="274" y="268"/>
                    </a:cubicBezTo>
                    <a:cubicBezTo>
                      <a:pt x="275" y="268"/>
                      <a:pt x="277" y="266"/>
                      <a:pt x="277" y="265"/>
                    </a:cubicBezTo>
                    <a:cubicBezTo>
                      <a:pt x="277" y="264"/>
                      <a:pt x="276" y="262"/>
                      <a:pt x="275" y="261"/>
                    </a:cubicBezTo>
                    <a:cubicBezTo>
                      <a:pt x="269" y="256"/>
                      <a:pt x="263" y="250"/>
                      <a:pt x="257" y="246"/>
                    </a:cubicBezTo>
                    <a:cubicBezTo>
                      <a:pt x="246" y="238"/>
                      <a:pt x="236" y="231"/>
                      <a:pt x="222" y="231"/>
                    </a:cubicBezTo>
                    <a:cubicBezTo>
                      <a:pt x="186" y="225"/>
                      <a:pt x="167" y="194"/>
                      <a:pt x="166" y="165"/>
                    </a:cubicBezTo>
                    <a:close/>
                    <a:moveTo>
                      <a:pt x="183" y="91"/>
                    </a:moveTo>
                    <a:cubicBezTo>
                      <a:pt x="182" y="91"/>
                      <a:pt x="180" y="91"/>
                      <a:pt x="179" y="91"/>
                    </a:cubicBezTo>
                    <a:cubicBezTo>
                      <a:pt x="165" y="92"/>
                      <a:pt x="152" y="96"/>
                      <a:pt x="140" y="104"/>
                    </a:cubicBezTo>
                    <a:cubicBezTo>
                      <a:pt x="132" y="110"/>
                      <a:pt x="125" y="117"/>
                      <a:pt x="120" y="125"/>
                    </a:cubicBezTo>
                    <a:cubicBezTo>
                      <a:pt x="120" y="127"/>
                      <a:pt x="119" y="128"/>
                      <a:pt x="119" y="129"/>
                    </a:cubicBezTo>
                    <a:cubicBezTo>
                      <a:pt x="119" y="131"/>
                      <a:pt x="120" y="133"/>
                      <a:pt x="122" y="133"/>
                    </a:cubicBezTo>
                    <a:cubicBezTo>
                      <a:pt x="124" y="134"/>
                      <a:pt x="126" y="133"/>
                      <a:pt x="127" y="131"/>
                    </a:cubicBezTo>
                    <a:cubicBezTo>
                      <a:pt x="131" y="124"/>
                      <a:pt x="136" y="118"/>
                      <a:pt x="142" y="113"/>
                    </a:cubicBezTo>
                    <a:cubicBezTo>
                      <a:pt x="161" y="98"/>
                      <a:pt x="183" y="97"/>
                      <a:pt x="205" y="103"/>
                    </a:cubicBezTo>
                    <a:cubicBezTo>
                      <a:pt x="217" y="107"/>
                      <a:pt x="226" y="114"/>
                      <a:pt x="235" y="122"/>
                    </a:cubicBezTo>
                    <a:cubicBezTo>
                      <a:pt x="249" y="136"/>
                      <a:pt x="261" y="151"/>
                      <a:pt x="265" y="171"/>
                    </a:cubicBezTo>
                    <a:cubicBezTo>
                      <a:pt x="265" y="174"/>
                      <a:pt x="267" y="175"/>
                      <a:pt x="270" y="175"/>
                    </a:cubicBezTo>
                    <a:cubicBezTo>
                      <a:pt x="272" y="174"/>
                      <a:pt x="274" y="172"/>
                      <a:pt x="273" y="169"/>
                    </a:cubicBezTo>
                    <a:cubicBezTo>
                      <a:pt x="272" y="166"/>
                      <a:pt x="271" y="162"/>
                      <a:pt x="270" y="159"/>
                    </a:cubicBezTo>
                    <a:cubicBezTo>
                      <a:pt x="262" y="136"/>
                      <a:pt x="247" y="119"/>
                      <a:pt x="228" y="106"/>
                    </a:cubicBezTo>
                    <a:cubicBezTo>
                      <a:pt x="215" y="96"/>
                      <a:pt x="200" y="91"/>
                      <a:pt x="183" y="91"/>
                    </a:cubicBezTo>
                    <a:close/>
                    <a:moveTo>
                      <a:pt x="194" y="163"/>
                    </a:moveTo>
                    <a:cubicBezTo>
                      <a:pt x="188" y="163"/>
                      <a:pt x="182" y="168"/>
                      <a:pt x="182" y="174"/>
                    </a:cubicBezTo>
                    <a:cubicBezTo>
                      <a:pt x="181" y="177"/>
                      <a:pt x="181" y="180"/>
                      <a:pt x="182" y="183"/>
                    </a:cubicBezTo>
                    <a:cubicBezTo>
                      <a:pt x="190" y="203"/>
                      <a:pt x="204" y="216"/>
                      <a:pt x="225" y="220"/>
                    </a:cubicBezTo>
                    <a:cubicBezTo>
                      <a:pt x="232" y="220"/>
                      <a:pt x="238" y="223"/>
                      <a:pt x="243" y="228"/>
                    </a:cubicBezTo>
                    <a:cubicBezTo>
                      <a:pt x="243" y="228"/>
                      <a:pt x="244" y="229"/>
                      <a:pt x="245" y="230"/>
                    </a:cubicBezTo>
                    <a:cubicBezTo>
                      <a:pt x="256" y="238"/>
                      <a:pt x="268" y="244"/>
                      <a:pt x="281" y="248"/>
                    </a:cubicBezTo>
                    <a:cubicBezTo>
                      <a:pt x="283" y="249"/>
                      <a:pt x="286" y="248"/>
                      <a:pt x="286" y="246"/>
                    </a:cubicBezTo>
                    <a:cubicBezTo>
                      <a:pt x="287" y="244"/>
                      <a:pt x="286" y="242"/>
                      <a:pt x="284" y="240"/>
                    </a:cubicBezTo>
                    <a:cubicBezTo>
                      <a:pt x="283" y="240"/>
                      <a:pt x="283" y="240"/>
                      <a:pt x="282" y="240"/>
                    </a:cubicBezTo>
                    <a:cubicBezTo>
                      <a:pt x="268" y="235"/>
                      <a:pt x="254" y="227"/>
                      <a:pt x="242" y="217"/>
                    </a:cubicBezTo>
                    <a:cubicBezTo>
                      <a:pt x="228" y="204"/>
                      <a:pt x="216" y="190"/>
                      <a:pt x="206" y="174"/>
                    </a:cubicBezTo>
                    <a:cubicBezTo>
                      <a:pt x="204" y="172"/>
                      <a:pt x="202" y="169"/>
                      <a:pt x="200" y="166"/>
                    </a:cubicBezTo>
                    <a:cubicBezTo>
                      <a:pt x="198" y="165"/>
                      <a:pt x="196" y="164"/>
                      <a:pt x="194" y="163"/>
                    </a:cubicBezTo>
                    <a:close/>
                    <a:moveTo>
                      <a:pt x="216" y="273"/>
                    </a:moveTo>
                    <a:cubicBezTo>
                      <a:pt x="217" y="273"/>
                      <a:pt x="219" y="273"/>
                      <a:pt x="220" y="273"/>
                    </a:cubicBezTo>
                    <a:cubicBezTo>
                      <a:pt x="222" y="273"/>
                      <a:pt x="224" y="271"/>
                      <a:pt x="224" y="269"/>
                    </a:cubicBezTo>
                    <a:cubicBezTo>
                      <a:pt x="224" y="266"/>
                      <a:pt x="222" y="265"/>
                      <a:pt x="220" y="264"/>
                    </a:cubicBezTo>
                    <a:cubicBezTo>
                      <a:pt x="218" y="264"/>
                      <a:pt x="217" y="264"/>
                      <a:pt x="216" y="264"/>
                    </a:cubicBezTo>
                    <a:cubicBezTo>
                      <a:pt x="201" y="263"/>
                      <a:pt x="186" y="260"/>
                      <a:pt x="173" y="252"/>
                    </a:cubicBezTo>
                    <a:cubicBezTo>
                      <a:pt x="158" y="244"/>
                      <a:pt x="146" y="233"/>
                      <a:pt x="138" y="218"/>
                    </a:cubicBezTo>
                    <a:cubicBezTo>
                      <a:pt x="137" y="216"/>
                      <a:pt x="135" y="215"/>
                      <a:pt x="132" y="216"/>
                    </a:cubicBezTo>
                    <a:cubicBezTo>
                      <a:pt x="130" y="217"/>
                      <a:pt x="129" y="220"/>
                      <a:pt x="131" y="222"/>
                    </a:cubicBezTo>
                    <a:cubicBezTo>
                      <a:pt x="132" y="224"/>
                      <a:pt x="132" y="225"/>
                      <a:pt x="133" y="226"/>
                    </a:cubicBezTo>
                    <a:cubicBezTo>
                      <a:pt x="153" y="256"/>
                      <a:pt x="181" y="271"/>
                      <a:pt x="216" y="273"/>
                    </a:cubicBezTo>
                    <a:close/>
                    <a:moveTo>
                      <a:pt x="179" y="72"/>
                    </a:moveTo>
                    <a:cubicBezTo>
                      <a:pt x="177" y="73"/>
                      <a:pt x="173" y="73"/>
                      <a:pt x="169" y="73"/>
                    </a:cubicBezTo>
                    <a:cubicBezTo>
                      <a:pt x="156" y="75"/>
                      <a:pt x="145" y="80"/>
                      <a:pt x="135" y="88"/>
                    </a:cubicBezTo>
                    <a:cubicBezTo>
                      <a:pt x="132" y="90"/>
                      <a:pt x="132" y="92"/>
                      <a:pt x="133" y="94"/>
                    </a:cubicBezTo>
                    <a:cubicBezTo>
                      <a:pt x="135" y="96"/>
                      <a:pt x="137" y="96"/>
                      <a:pt x="140" y="94"/>
                    </a:cubicBezTo>
                    <a:cubicBezTo>
                      <a:pt x="151" y="86"/>
                      <a:pt x="163" y="82"/>
                      <a:pt x="177" y="81"/>
                    </a:cubicBezTo>
                    <a:cubicBezTo>
                      <a:pt x="189" y="80"/>
                      <a:pt x="201" y="83"/>
                      <a:pt x="212" y="87"/>
                    </a:cubicBezTo>
                    <a:cubicBezTo>
                      <a:pt x="216" y="88"/>
                      <a:pt x="218" y="88"/>
                      <a:pt x="219" y="85"/>
                    </a:cubicBezTo>
                    <a:cubicBezTo>
                      <a:pt x="220" y="83"/>
                      <a:pt x="218" y="80"/>
                      <a:pt x="216" y="79"/>
                    </a:cubicBezTo>
                    <a:cubicBezTo>
                      <a:pt x="204" y="75"/>
                      <a:pt x="193" y="73"/>
                      <a:pt x="179" y="72"/>
                    </a:cubicBezTo>
                    <a:close/>
                    <a:moveTo>
                      <a:pt x="215" y="292"/>
                    </a:moveTo>
                    <a:cubicBezTo>
                      <a:pt x="227" y="292"/>
                      <a:pt x="237" y="290"/>
                      <a:pt x="247" y="286"/>
                    </a:cubicBezTo>
                    <a:cubicBezTo>
                      <a:pt x="249" y="285"/>
                      <a:pt x="251" y="283"/>
                      <a:pt x="250" y="281"/>
                    </a:cubicBezTo>
                    <a:cubicBezTo>
                      <a:pt x="249" y="278"/>
                      <a:pt x="247" y="277"/>
                      <a:pt x="244" y="278"/>
                    </a:cubicBezTo>
                    <a:cubicBezTo>
                      <a:pt x="228" y="284"/>
                      <a:pt x="211" y="285"/>
                      <a:pt x="195" y="280"/>
                    </a:cubicBezTo>
                    <a:cubicBezTo>
                      <a:pt x="188" y="278"/>
                      <a:pt x="180" y="275"/>
                      <a:pt x="173" y="272"/>
                    </a:cubicBezTo>
                    <a:cubicBezTo>
                      <a:pt x="171" y="271"/>
                      <a:pt x="169" y="271"/>
                      <a:pt x="168" y="273"/>
                    </a:cubicBezTo>
                    <a:cubicBezTo>
                      <a:pt x="167" y="274"/>
                      <a:pt x="167" y="276"/>
                      <a:pt x="167" y="277"/>
                    </a:cubicBezTo>
                    <a:cubicBezTo>
                      <a:pt x="168" y="278"/>
                      <a:pt x="169" y="279"/>
                      <a:pt x="170" y="280"/>
                    </a:cubicBezTo>
                    <a:cubicBezTo>
                      <a:pt x="185" y="288"/>
                      <a:pt x="200" y="292"/>
                      <a:pt x="215" y="292"/>
                    </a:cubicBezTo>
                    <a:close/>
                    <a:moveTo>
                      <a:pt x="124" y="157"/>
                    </a:moveTo>
                    <a:cubicBezTo>
                      <a:pt x="124" y="156"/>
                      <a:pt x="124" y="154"/>
                      <a:pt x="124" y="152"/>
                    </a:cubicBezTo>
                    <a:cubicBezTo>
                      <a:pt x="124" y="149"/>
                      <a:pt x="123" y="147"/>
                      <a:pt x="120" y="146"/>
                    </a:cubicBezTo>
                    <a:cubicBezTo>
                      <a:pt x="118" y="146"/>
                      <a:pt x="116" y="148"/>
                      <a:pt x="116" y="151"/>
                    </a:cubicBezTo>
                    <a:cubicBezTo>
                      <a:pt x="116" y="155"/>
                      <a:pt x="115" y="160"/>
                      <a:pt x="116" y="164"/>
                    </a:cubicBezTo>
                    <a:cubicBezTo>
                      <a:pt x="116" y="176"/>
                      <a:pt x="118" y="189"/>
                      <a:pt x="122" y="201"/>
                    </a:cubicBezTo>
                    <a:cubicBezTo>
                      <a:pt x="123" y="204"/>
                      <a:pt x="125" y="205"/>
                      <a:pt x="128" y="204"/>
                    </a:cubicBezTo>
                    <a:cubicBezTo>
                      <a:pt x="130" y="203"/>
                      <a:pt x="131" y="201"/>
                      <a:pt x="130" y="198"/>
                    </a:cubicBezTo>
                    <a:cubicBezTo>
                      <a:pt x="126" y="185"/>
                      <a:pt x="124" y="172"/>
                      <a:pt x="124" y="1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9" name="Freeform 820"/>
              <p:cNvSpPr>
                <a:spLocks/>
              </p:cNvSpPr>
              <p:nvPr/>
            </p:nvSpPr>
            <p:spPr bwMode="gray">
              <a:xfrm>
                <a:off x="1717561" y="574643"/>
                <a:ext cx="236706" cy="274576"/>
              </a:xfrm>
              <a:custGeom>
                <a:avLst/>
                <a:gdLst/>
                <a:ahLst/>
                <a:cxnLst>
                  <a:cxn ang="0">
                    <a:pos x="9" y="49"/>
                  </a:cxn>
                  <a:cxn ang="0">
                    <a:pos x="17" y="86"/>
                  </a:cxn>
                  <a:cxn ang="0">
                    <a:pos x="76" y="139"/>
                  </a:cxn>
                  <a:cxn ang="0">
                    <a:pos x="90" y="142"/>
                  </a:cxn>
                  <a:cxn ang="0">
                    <a:pos x="112" y="151"/>
                  </a:cxn>
                  <a:cxn ang="0">
                    <a:pos x="129" y="166"/>
                  </a:cxn>
                  <a:cxn ang="0">
                    <a:pos x="130" y="173"/>
                  </a:cxn>
                  <a:cxn ang="0">
                    <a:pos x="123" y="172"/>
                  </a:cxn>
                  <a:cxn ang="0">
                    <a:pos x="111" y="160"/>
                  </a:cxn>
                  <a:cxn ang="0">
                    <a:pos x="87" y="150"/>
                  </a:cxn>
                  <a:cxn ang="0">
                    <a:pos x="30" y="124"/>
                  </a:cxn>
                  <a:cxn ang="0">
                    <a:pos x="8" y="87"/>
                  </a:cxn>
                  <a:cxn ang="0">
                    <a:pos x="1" y="54"/>
                  </a:cxn>
                  <a:cxn ang="0">
                    <a:pos x="10" y="19"/>
                  </a:cxn>
                  <a:cxn ang="0">
                    <a:pos x="36" y="5"/>
                  </a:cxn>
                  <a:cxn ang="0">
                    <a:pos x="91" y="19"/>
                  </a:cxn>
                  <a:cxn ang="0">
                    <a:pos x="120" y="61"/>
                  </a:cxn>
                  <a:cxn ang="0">
                    <a:pos x="130" y="76"/>
                  </a:cxn>
                  <a:cxn ang="0">
                    <a:pos x="145" y="84"/>
                  </a:cxn>
                  <a:cxn ang="0">
                    <a:pos x="147" y="85"/>
                  </a:cxn>
                  <a:cxn ang="0">
                    <a:pos x="151" y="90"/>
                  </a:cxn>
                  <a:cxn ang="0">
                    <a:pos x="145" y="93"/>
                  </a:cxn>
                  <a:cxn ang="0">
                    <a:pos x="128" y="86"/>
                  </a:cxn>
                  <a:cxn ang="0">
                    <a:pos x="113" y="66"/>
                  </a:cxn>
                  <a:cxn ang="0">
                    <a:pos x="84" y="24"/>
                  </a:cxn>
                  <a:cxn ang="0">
                    <a:pos x="48" y="12"/>
                  </a:cxn>
                  <a:cxn ang="0">
                    <a:pos x="24" y="19"/>
                  </a:cxn>
                  <a:cxn ang="0">
                    <a:pos x="9" y="45"/>
                  </a:cxn>
                  <a:cxn ang="0">
                    <a:pos x="9" y="49"/>
                  </a:cxn>
                </a:cxnLst>
                <a:rect b="b" l="0" r="r" t="0"/>
                <a:pathLst>
                  <a:path h="175" w="151">
                    <a:moveTo>
                      <a:pt x="9" y="49"/>
                    </a:moveTo>
                    <a:cubicBezTo>
                      <a:pt x="9" y="62"/>
                      <a:pt x="13" y="74"/>
                      <a:pt x="17" y="86"/>
                    </a:cubicBezTo>
                    <a:cubicBezTo>
                      <a:pt x="27" y="115"/>
                      <a:pt x="48" y="131"/>
                      <a:pt x="76" y="139"/>
                    </a:cubicBezTo>
                    <a:cubicBezTo>
                      <a:pt x="81" y="140"/>
                      <a:pt x="85" y="141"/>
                      <a:pt x="90" y="142"/>
                    </a:cubicBezTo>
                    <a:cubicBezTo>
                      <a:pt x="99" y="143"/>
                      <a:pt x="106" y="146"/>
                      <a:pt x="112" y="151"/>
                    </a:cubicBezTo>
                    <a:cubicBezTo>
                      <a:pt x="118" y="156"/>
                      <a:pt x="124" y="161"/>
                      <a:pt x="129" y="166"/>
                    </a:cubicBezTo>
                    <a:cubicBezTo>
                      <a:pt x="132" y="169"/>
                      <a:pt x="132" y="172"/>
                      <a:pt x="130" y="173"/>
                    </a:cubicBezTo>
                    <a:cubicBezTo>
                      <a:pt x="128" y="175"/>
                      <a:pt x="126" y="175"/>
                      <a:pt x="123" y="172"/>
                    </a:cubicBezTo>
                    <a:cubicBezTo>
                      <a:pt x="119" y="168"/>
                      <a:pt x="115" y="164"/>
                      <a:pt x="111" y="160"/>
                    </a:cubicBezTo>
                    <a:cubicBezTo>
                      <a:pt x="104" y="154"/>
                      <a:pt x="96" y="151"/>
                      <a:pt x="87" y="150"/>
                    </a:cubicBezTo>
                    <a:cubicBezTo>
                      <a:pt x="66" y="147"/>
                      <a:pt x="46" y="139"/>
                      <a:pt x="30" y="124"/>
                    </a:cubicBezTo>
                    <a:cubicBezTo>
                      <a:pt x="20" y="113"/>
                      <a:pt x="13" y="101"/>
                      <a:pt x="8" y="87"/>
                    </a:cubicBezTo>
                    <a:cubicBezTo>
                      <a:pt x="5" y="76"/>
                      <a:pt x="1" y="65"/>
                      <a:pt x="1" y="54"/>
                    </a:cubicBezTo>
                    <a:cubicBezTo>
                      <a:pt x="0" y="41"/>
                      <a:pt x="2" y="29"/>
                      <a:pt x="10" y="19"/>
                    </a:cubicBezTo>
                    <a:cubicBezTo>
                      <a:pt x="17" y="12"/>
                      <a:pt x="26" y="8"/>
                      <a:pt x="36" y="5"/>
                    </a:cubicBezTo>
                    <a:cubicBezTo>
                      <a:pt x="57" y="0"/>
                      <a:pt x="75" y="6"/>
                      <a:pt x="91" y="19"/>
                    </a:cubicBezTo>
                    <a:cubicBezTo>
                      <a:pt x="104" y="31"/>
                      <a:pt x="114" y="45"/>
                      <a:pt x="120" y="61"/>
                    </a:cubicBezTo>
                    <a:cubicBezTo>
                      <a:pt x="123" y="66"/>
                      <a:pt x="125" y="72"/>
                      <a:pt x="130" y="76"/>
                    </a:cubicBezTo>
                    <a:cubicBezTo>
                      <a:pt x="134" y="81"/>
                      <a:pt x="139" y="83"/>
                      <a:pt x="145" y="84"/>
                    </a:cubicBezTo>
                    <a:cubicBezTo>
                      <a:pt x="146" y="85"/>
                      <a:pt x="146" y="85"/>
                      <a:pt x="147" y="85"/>
                    </a:cubicBezTo>
                    <a:cubicBezTo>
                      <a:pt x="149" y="85"/>
                      <a:pt x="151" y="87"/>
                      <a:pt x="151" y="90"/>
                    </a:cubicBezTo>
                    <a:cubicBezTo>
                      <a:pt x="150" y="92"/>
                      <a:pt x="148" y="94"/>
                      <a:pt x="145" y="93"/>
                    </a:cubicBezTo>
                    <a:cubicBezTo>
                      <a:pt x="139" y="92"/>
                      <a:pt x="133" y="90"/>
                      <a:pt x="128" y="86"/>
                    </a:cubicBezTo>
                    <a:cubicBezTo>
                      <a:pt x="121" y="81"/>
                      <a:pt x="116" y="74"/>
                      <a:pt x="113" y="66"/>
                    </a:cubicBezTo>
                    <a:cubicBezTo>
                      <a:pt x="107" y="50"/>
                      <a:pt x="97" y="35"/>
                      <a:pt x="84" y="24"/>
                    </a:cubicBezTo>
                    <a:cubicBezTo>
                      <a:pt x="73" y="16"/>
                      <a:pt x="61" y="11"/>
                      <a:pt x="48" y="12"/>
                    </a:cubicBezTo>
                    <a:cubicBezTo>
                      <a:pt x="39" y="13"/>
                      <a:pt x="31" y="15"/>
                      <a:pt x="24" y="19"/>
                    </a:cubicBezTo>
                    <a:cubicBezTo>
                      <a:pt x="14" y="25"/>
                      <a:pt x="10" y="34"/>
                      <a:pt x="9" y="45"/>
                    </a:cubicBezTo>
                    <a:cubicBezTo>
                      <a:pt x="9" y="46"/>
                      <a:pt x="9" y="47"/>
                      <a:pt x="9" y="4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0" name="Freeform 821"/>
              <p:cNvSpPr>
                <a:spLocks/>
              </p:cNvSpPr>
              <p:nvPr/>
            </p:nvSpPr>
            <p:spPr bwMode="gray">
              <a:xfrm>
                <a:off x="1755434" y="612516"/>
                <a:ext cx="208302" cy="217767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65" y="100"/>
                  </a:cxn>
                  <a:cxn ang="0">
                    <a:pos x="100" y="115"/>
                  </a:cxn>
                  <a:cxn ang="0">
                    <a:pos x="118" y="130"/>
                  </a:cxn>
                  <a:cxn ang="0">
                    <a:pos x="120" y="134"/>
                  </a:cxn>
                  <a:cxn ang="0">
                    <a:pos x="117" y="137"/>
                  </a:cxn>
                  <a:cxn ang="0">
                    <a:pos x="113" y="136"/>
                  </a:cxn>
                  <a:cxn ang="0">
                    <a:pos x="94" y="121"/>
                  </a:cxn>
                  <a:cxn ang="0">
                    <a:pos x="87" y="116"/>
                  </a:cxn>
                  <a:cxn ang="0">
                    <a:pos x="65" y="108"/>
                  </a:cxn>
                  <a:cxn ang="0">
                    <a:pos x="4" y="55"/>
                  </a:cxn>
                  <a:cxn ang="0">
                    <a:pos x="1" y="29"/>
                  </a:cxn>
                  <a:cxn ang="0">
                    <a:pos x="33" y="2"/>
                  </a:cxn>
                  <a:cxn ang="0">
                    <a:pos x="51" y="11"/>
                  </a:cxn>
                  <a:cxn ang="0">
                    <a:pos x="65" y="29"/>
                  </a:cxn>
                  <a:cxn ang="0">
                    <a:pos x="111" y="80"/>
                  </a:cxn>
                  <a:cxn ang="0">
                    <a:pos x="129" y="89"/>
                  </a:cxn>
                  <a:cxn ang="0">
                    <a:pos x="133" y="94"/>
                  </a:cxn>
                  <a:cxn ang="0">
                    <a:pos x="127" y="97"/>
                  </a:cxn>
                  <a:cxn ang="0">
                    <a:pos x="91" y="76"/>
                  </a:cxn>
                  <a:cxn ang="0">
                    <a:pos x="57" y="33"/>
                  </a:cxn>
                  <a:cxn ang="0">
                    <a:pos x="46" y="18"/>
                  </a:cxn>
                  <a:cxn ang="0">
                    <a:pos x="11" y="24"/>
                  </a:cxn>
                  <a:cxn ang="0">
                    <a:pos x="9" y="34"/>
                  </a:cxn>
                  <a:cxn ang="0">
                    <a:pos x="9" y="34"/>
                  </a:cxn>
                </a:cxnLst>
                <a:rect b="b" l="0" r="r" t="0"/>
                <a:pathLst>
                  <a:path h="138" w="133">
                    <a:moveTo>
                      <a:pt x="9" y="34"/>
                    </a:moveTo>
                    <a:cubicBezTo>
                      <a:pt x="10" y="63"/>
                      <a:pt x="29" y="94"/>
                      <a:pt x="65" y="100"/>
                    </a:cubicBezTo>
                    <a:cubicBezTo>
                      <a:pt x="79" y="100"/>
                      <a:pt x="89" y="107"/>
                      <a:pt x="100" y="115"/>
                    </a:cubicBezTo>
                    <a:cubicBezTo>
                      <a:pt x="106" y="119"/>
                      <a:pt x="112" y="125"/>
                      <a:pt x="118" y="130"/>
                    </a:cubicBezTo>
                    <a:cubicBezTo>
                      <a:pt x="119" y="131"/>
                      <a:pt x="120" y="133"/>
                      <a:pt x="120" y="134"/>
                    </a:cubicBezTo>
                    <a:cubicBezTo>
                      <a:pt x="120" y="135"/>
                      <a:pt x="118" y="137"/>
                      <a:pt x="117" y="137"/>
                    </a:cubicBezTo>
                    <a:cubicBezTo>
                      <a:pt x="116" y="138"/>
                      <a:pt x="114" y="137"/>
                      <a:pt x="113" y="136"/>
                    </a:cubicBezTo>
                    <a:cubicBezTo>
                      <a:pt x="106" y="131"/>
                      <a:pt x="100" y="126"/>
                      <a:pt x="94" y="121"/>
                    </a:cubicBezTo>
                    <a:cubicBezTo>
                      <a:pt x="92" y="119"/>
                      <a:pt x="89" y="118"/>
                      <a:pt x="87" y="116"/>
                    </a:cubicBezTo>
                    <a:cubicBezTo>
                      <a:pt x="80" y="111"/>
                      <a:pt x="73" y="109"/>
                      <a:pt x="65" y="108"/>
                    </a:cubicBezTo>
                    <a:cubicBezTo>
                      <a:pt x="34" y="103"/>
                      <a:pt x="14" y="85"/>
                      <a:pt x="4" y="55"/>
                    </a:cubicBezTo>
                    <a:cubicBezTo>
                      <a:pt x="1" y="47"/>
                      <a:pt x="0" y="38"/>
                      <a:pt x="1" y="29"/>
                    </a:cubicBezTo>
                    <a:cubicBezTo>
                      <a:pt x="3" y="15"/>
                      <a:pt x="17" y="0"/>
                      <a:pt x="33" y="2"/>
                    </a:cubicBezTo>
                    <a:cubicBezTo>
                      <a:pt x="40" y="2"/>
                      <a:pt x="46" y="6"/>
                      <a:pt x="51" y="11"/>
                    </a:cubicBezTo>
                    <a:cubicBezTo>
                      <a:pt x="57" y="16"/>
                      <a:pt x="61" y="23"/>
                      <a:pt x="65" y="29"/>
                    </a:cubicBezTo>
                    <a:cubicBezTo>
                      <a:pt x="76" y="50"/>
                      <a:pt x="91" y="68"/>
                      <a:pt x="111" y="80"/>
                    </a:cubicBezTo>
                    <a:cubicBezTo>
                      <a:pt x="117" y="84"/>
                      <a:pt x="123" y="86"/>
                      <a:pt x="129" y="89"/>
                    </a:cubicBezTo>
                    <a:cubicBezTo>
                      <a:pt x="132" y="90"/>
                      <a:pt x="133" y="91"/>
                      <a:pt x="133" y="94"/>
                    </a:cubicBezTo>
                    <a:cubicBezTo>
                      <a:pt x="132" y="96"/>
                      <a:pt x="130" y="98"/>
                      <a:pt x="127" y="97"/>
                    </a:cubicBezTo>
                    <a:cubicBezTo>
                      <a:pt x="113" y="93"/>
                      <a:pt x="102" y="85"/>
                      <a:pt x="91" y="76"/>
                    </a:cubicBezTo>
                    <a:cubicBezTo>
                      <a:pt x="77" y="64"/>
                      <a:pt x="66" y="50"/>
                      <a:pt x="57" y="33"/>
                    </a:cubicBezTo>
                    <a:cubicBezTo>
                      <a:pt x="54" y="28"/>
                      <a:pt x="50" y="22"/>
                      <a:pt x="46" y="18"/>
                    </a:cubicBezTo>
                    <a:cubicBezTo>
                      <a:pt x="34" y="5"/>
                      <a:pt x="18" y="8"/>
                      <a:pt x="11" y="24"/>
                    </a:cubicBezTo>
                    <a:cubicBezTo>
                      <a:pt x="10" y="27"/>
                      <a:pt x="10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1" name="Freeform 822"/>
              <p:cNvSpPr>
                <a:spLocks/>
              </p:cNvSpPr>
              <p:nvPr/>
            </p:nvSpPr>
            <p:spPr bwMode="gray">
              <a:xfrm>
                <a:off x="1693888" y="550975"/>
                <a:ext cx="246175" cy="132554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09" y="15"/>
                  </a:cxn>
                  <a:cxn ang="0">
                    <a:pos x="151" y="68"/>
                  </a:cxn>
                  <a:cxn ang="0">
                    <a:pos x="154" y="78"/>
                  </a:cxn>
                  <a:cxn ang="0">
                    <a:pos x="151" y="84"/>
                  </a:cxn>
                  <a:cxn ang="0">
                    <a:pos x="146" y="80"/>
                  </a:cxn>
                  <a:cxn ang="0">
                    <a:pos x="116" y="31"/>
                  </a:cxn>
                  <a:cxn ang="0">
                    <a:pos x="86" y="12"/>
                  </a:cxn>
                  <a:cxn ang="0">
                    <a:pos x="23" y="22"/>
                  </a:cxn>
                  <a:cxn ang="0">
                    <a:pos x="8" y="40"/>
                  </a:cxn>
                  <a:cxn ang="0">
                    <a:pos x="3" y="42"/>
                  </a:cxn>
                  <a:cxn ang="0">
                    <a:pos x="0" y="38"/>
                  </a:cxn>
                  <a:cxn ang="0">
                    <a:pos x="1" y="34"/>
                  </a:cxn>
                  <a:cxn ang="0">
                    <a:pos x="21" y="13"/>
                  </a:cxn>
                  <a:cxn ang="0">
                    <a:pos x="60" y="0"/>
                  </a:cxn>
                  <a:cxn ang="0">
                    <a:pos x="64" y="0"/>
                  </a:cxn>
                </a:cxnLst>
                <a:rect b="b" l="0" r="r" t="0"/>
                <a:pathLst>
                  <a:path h="84" w="155">
                    <a:moveTo>
                      <a:pt x="64" y="0"/>
                    </a:moveTo>
                    <a:cubicBezTo>
                      <a:pt x="81" y="0"/>
                      <a:pt x="96" y="5"/>
                      <a:pt x="109" y="15"/>
                    </a:cubicBezTo>
                    <a:cubicBezTo>
                      <a:pt x="128" y="28"/>
                      <a:pt x="143" y="45"/>
                      <a:pt x="151" y="68"/>
                    </a:cubicBezTo>
                    <a:cubicBezTo>
                      <a:pt x="152" y="71"/>
                      <a:pt x="153" y="75"/>
                      <a:pt x="154" y="78"/>
                    </a:cubicBezTo>
                    <a:cubicBezTo>
                      <a:pt x="155" y="81"/>
                      <a:pt x="153" y="83"/>
                      <a:pt x="151" y="84"/>
                    </a:cubicBezTo>
                    <a:cubicBezTo>
                      <a:pt x="148" y="84"/>
                      <a:pt x="146" y="83"/>
                      <a:pt x="146" y="80"/>
                    </a:cubicBezTo>
                    <a:cubicBezTo>
                      <a:pt x="142" y="60"/>
                      <a:pt x="130" y="45"/>
                      <a:pt x="116" y="31"/>
                    </a:cubicBezTo>
                    <a:cubicBezTo>
                      <a:pt x="107" y="23"/>
                      <a:pt x="98" y="16"/>
                      <a:pt x="86" y="12"/>
                    </a:cubicBezTo>
                    <a:cubicBezTo>
                      <a:pt x="64" y="6"/>
                      <a:pt x="42" y="7"/>
                      <a:pt x="23" y="22"/>
                    </a:cubicBezTo>
                    <a:cubicBezTo>
                      <a:pt x="17" y="27"/>
                      <a:pt x="12" y="33"/>
                      <a:pt x="8" y="40"/>
                    </a:cubicBezTo>
                    <a:cubicBezTo>
                      <a:pt x="7" y="42"/>
                      <a:pt x="5" y="43"/>
                      <a:pt x="3" y="42"/>
                    </a:cubicBezTo>
                    <a:cubicBezTo>
                      <a:pt x="1" y="42"/>
                      <a:pt x="0" y="40"/>
                      <a:pt x="0" y="38"/>
                    </a:cubicBezTo>
                    <a:cubicBezTo>
                      <a:pt x="0" y="37"/>
                      <a:pt x="1" y="36"/>
                      <a:pt x="1" y="34"/>
                    </a:cubicBezTo>
                    <a:cubicBezTo>
                      <a:pt x="6" y="26"/>
                      <a:pt x="13" y="19"/>
                      <a:pt x="21" y="13"/>
                    </a:cubicBezTo>
                    <a:cubicBezTo>
                      <a:pt x="33" y="5"/>
                      <a:pt x="46" y="1"/>
                      <a:pt x="60" y="0"/>
                    </a:cubicBezTo>
                    <a:cubicBezTo>
                      <a:pt x="61" y="0"/>
                      <a:pt x="63" y="0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2" name="Freeform 823"/>
              <p:cNvSpPr>
                <a:spLocks noEditPoints="1"/>
              </p:cNvSpPr>
              <p:nvPr/>
            </p:nvSpPr>
            <p:spPr bwMode="gray">
              <a:xfrm>
                <a:off x="1793305" y="664593"/>
                <a:ext cx="165694" cy="13255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9" y="3"/>
                  </a:cxn>
                  <a:cxn ang="0">
                    <a:pos x="25" y="11"/>
                  </a:cxn>
                  <a:cxn ang="0">
                    <a:pos x="61" y="54"/>
                  </a:cxn>
                  <a:cxn ang="0">
                    <a:pos x="101" y="77"/>
                  </a:cxn>
                  <a:cxn ang="0">
                    <a:pos x="103" y="77"/>
                  </a:cxn>
                  <a:cxn ang="0">
                    <a:pos x="105" y="83"/>
                  </a:cxn>
                  <a:cxn ang="0">
                    <a:pos x="100" y="85"/>
                  </a:cxn>
                  <a:cxn ang="0">
                    <a:pos x="64" y="67"/>
                  </a:cxn>
                  <a:cxn ang="0">
                    <a:pos x="62" y="65"/>
                  </a:cxn>
                  <a:cxn ang="0">
                    <a:pos x="44" y="57"/>
                  </a:cxn>
                  <a:cxn ang="0">
                    <a:pos x="1" y="20"/>
                  </a:cxn>
                  <a:cxn ang="0">
                    <a:pos x="1" y="11"/>
                  </a:cxn>
                  <a:cxn ang="0">
                    <a:pos x="13" y="0"/>
                  </a:cxn>
                  <a:cxn ang="0">
                    <a:pos x="43" y="48"/>
                  </a:cxn>
                  <a:cxn ang="0">
                    <a:pos x="43" y="48"/>
                  </a:cxn>
                  <a:cxn ang="0">
                    <a:pos x="42" y="46"/>
                  </a:cxn>
                  <a:cxn ang="0">
                    <a:pos x="20" y="19"/>
                  </a:cxn>
                  <a:cxn ang="0">
                    <a:pos x="14" y="10"/>
                  </a:cxn>
                  <a:cxn ang="0">
                    <a:pos x="9" y="11"/>
                  </a:cxn>
                  <a:cxn ang="0">
                    <a:pos x="9" y="15"/>
                  </a:cxn>
                  <a:cxn ang="0">
                    <a:pos x="11" y="21"/>
                  </a:cxn>
                  <a:cxn ang="0">
                    <a:pos x="35" y="45"/>
                  </a:cxn>
                  <a:cxn ang="0">
                    <a:pos x="43" y="48"/>
                  </a:cxn>
                </a:cxnLst>
                <a:rect b="b" l="0" r="r" t="0"/>
                <a:pathLst>
                  <a:path h="86" w="106">
                    <a:moveTo>
                      <a:pt x="13" y="0"/>
                    </a:moveTo>
                    <a:cubicBezTo>
                      <a:pt x="15" y="1"/>
                      <a:pt x="17" y="2"/>
                      <a:pt x="19" y="3"/>
                    </a:cubicBezTo>
                    <a:cubicBezTo>
                      <a:pt x="21" y="6"/>
                      <a:pt x="23" y="9"/>
                      <a:pt x="25" y="11"/>
                    </a:cubicBezTo>
                    <a:cubicBezTo>
                      <a:pt x="35" y="27"/>
                      <a:pt x="47" y="41"/>
                      <a:pt x="61" y="54"/>
                    </a:cubicBezTo>
                    <a:cubicBezTo>
                      <a:pt x="73" y="64"/>
                      <a:pt x="87" y="72"/>
                      <a:pt x="101" y="77"/>
                    </a:cubicBezTo>
                    <a:cubicBezTo>
                      <a:pt x="102" y="77"/>
                      <a:pt x="102" y="77"/>
                      <a:pt x="103" y="77"/>
                    </a:cubicBezTo>
                    <a:cubicBezTo>
                      <a:pt x="105" y="79"/>
                      <a:pt x="106" y="81"/>
                      <a:pt x="105" y="83"/>
                    </a:cubicBezTo>
                    <a:cubicBezTo>
                      <a:pt x="105" y="85"/>
                      <a:pt x="102" y="86"/>
                      <a:pt x="100" y="85"/>
                    </a:cubicBezTo>
                    <a:cubicBezTo>
                      <a:pt x="87" y="81"/>
                      <a:pt x="75" y="75"/>
                      <a:pt x="64" y="67"/>
                    </a:cubicBezTo>
                    <a:cubicBezTo>
                      <a:pt x="63" y="66"/>
                      <a:pt x="62" y="65"/>
                      <a:pt x="62" y="65"/>
                    </a:cubicBezTo>
                    <a:cubicBezTo>
                      <a:pt x="57" y="60"/>
                      <a:pt x="51" y="57"/>
                      <a:pt x="44" y="57"/>
                    </a:cubicBezTo>
                    <a:cubicBezTo>
                      <a:pt x="23" y="53"/>
                      <a:pt x="9" y="40"/>
                      <a:pt x="1" y="20"/>
                    </a:cubicBezTo>
                    <a:cubicBezTo>
                      <a:pt x="0" y="17"/>
                      <a:pt x="0" y="14"/>
                      <a:pt x="1" y="11"/>
                    </a:cubicBezTo>
                    <a:cubicBezTo>
                      <a:pt x="1" y="5"/>
                      <a:pt x="7" y="0"/>
                      <a:pt x="13" y="0"/>
                    </a:cubicBezTo>
                    <a:close/>
                    <a:moveTo>
                      <a:pt x="43" y="48"/>
                    </a:moveTo>
                    <a:cubicBezTo>
                      <a:pt x="43" y="48"/>
                      <a:pt x="43" y="48"/>
                      <a:pt x="43" y="48"/>
                    </a:cubicBezTo>
                    <a:cubicBezTo>
                      <a:pt x="42" y="47"/>
                      <a:pt x="42" y="47"/>
                      <a:pt x="42" y="46"/>
                    </a:cubicBezTo>
                    <a:cubicBezTo>
                      <a:pt x="35" y="37"/>
                      <a:pt x="27" y="28"/>
                      <a:pt x="20" y="19"/>
                    </a:cubicBezTo>
                    <a:cubicBezTo>
                      <a:pt x="18" y="17"/>
                      <a:pt x="16" y="13"/>
                      <a:pt x="14" y="10"/>
                    </a:cubicBezTo>
                    <a:cubicBezTo>
                      <a:pt x="12" y="8"/>
                      <a:pt x="10" y="9"/>
                      <a:pt x="9" y="11"/>
                    </a:cubicBezTo>
                    <a:cubicBezTo>
                      <a:pt x="9" y="12"/>
                      <a:pt x="9" y="14"/>
                      <a:pt x="9" y="15"/>
                    </a:cubicBezTo>
                    <a:cubicBezTo>
                      <a:pt x="9" y="17"/>
                      <a:pt x="10" y="19"/>
                      <a:pt x="11" y="21"/>
                    </a:cubicBezTo>
                    <a:cubicBezTo>
                      <a:pt x="16" y="32"/>
                      <a:pt x="24" y="40"/>
                      <a:pt x="35" y="45"/>
                    </a:cubicBezTo>
                    <a:cubicBezTo>
                      <a:pt x="37" y="47"/>
                      <a:pt x="40" y="47"/>
                      <a:pt x="43" y="4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3" name="Freeform 824"/>
              <p:cNvSpPr>
                <a:spLocks/>
              </p:cNvSpPr>
              <p:nvPr/>
            </p:nvSpPr>
            <p:spPr bwMode="gray">
              <a:xfrm>
                <a:off x="1708093" y="745069"/>
                <a:ext cx="151493" cy="89949"/>
              </a:xfrm>
              <a:custGeom>
                <a:avLst/>
                <a:gdLst/>
                <a:ahLst/>
                <a:cxnLst>
                  <a:cxn ang="0">
                    <a:pos x="87" y="58"/>
                  </a:cxn>
                  <a:cxn ang="0">
                    <a:pos x="4" y="11"/>
                  </a:cxn>
                  <a:cxn ang="0">
                    <a:pos x="2" y="7"/>
                  </a:cxn>
                  <a:cxn ang="0">
                    <a:pos x="3" y="1"/>
                  </a:cxn>
                  <a:cxn ang="0">
                    <a:pos x="9" y="3"/>
                  </a:cxn>
                  <a:cxn ang="0">
                    <a:pos x="44" y="37"/>
                  </a:cxn>
                  <a:cxn ang="0">
                    <a:pos x="87" y="49"/>
                  </a:cxn>
                  <a:cxn ang="0">
                    <a:pos x="91" y="49"/>
                  </a:cxn>
                  <a:cxn ang="0">
                    <a:pos x="95" y="54"/>
                  </a:cxn>
                  <a:cxn ang="0">
                    <a:pos x="91" y="58"/>
                  </a:cxn>
                  <a:cxn ang="0">
                    <a:pos x="87" y="58"/>
                  </a:cxn>
                </a:cxnLst>
                <a:rect b="b" l="0" r="r" t="0"/>
                <a:pathLst>
                  <a:path h="58" w="95">
                    <a:moveTo>
                      <a:pt x="87" y="58"/>
                    </a:moveTo>
                    <a:cubicBezTo>
                      <a:pt x="52" y="56"/>
                      <a:pt x="24" y="41"/>
                      <a:pt x="4" y="11"/>
                    </a:cubicBezTo>
                    <a:cubicBezTo>
                      <a:pt x="3" y="10"/>
                      <a:pt x="3" y="9"/>
                      <a:pt x="2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6" y="0"/>
                      <a:pt x="8" y="1"/>
                      <a:pt x="9" y="3"/>
                    </a:cubicBezTo>
                    <a:cubicBezTo>
                      <a:pt x="17" y="18"/>
                      <a:pt x="29" y="29"/>
                      <a:pt x="44" y="37"/>
                    </a:cubicBezTo>
                    <a:cubicBezTo>
                      <a:pt x="57" y="45"/>
                      <a:pt x="72" y="48"/>
                      <a:pt x="87" y="49"/>
                    </a:cubicBezTo>
                    <a:cubicBezTo>
                      <a:pt x="88" y="49"/>
                      <a:pt x="89" y="49"/>
                      <a:pt x="91" y="49"/>
                    </a:cubicBezTo>
                    <a:cubicBezTo>
                      <a:pt x="93" y="50"/>
                      <a:pt x="95" y="51"/>
                      <a:pt x="95" y="54"/>
                    </a:cubicBezTo>
                    <a:cubicBezTo>
                      <a:pt x="95" y="56"/>
                      <a:pt x="93" y="58"/>
                      <a:pt x="91" y="58"/>
                    </a:cubicBezTo>
                    <a:cubicBezTo>
                      <a:pt x="90" y="58"/>
                      <a:pt x="88" y="58"/>
                      <a:pt x="87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4" name="Freeform 825"/>
              <p:cNvSpPr>
                <a:spLocks/>
              </p:cNvSpPr>
              <p:nvPr/>
            </p:nvSpPr>
            <p:spPr bwMode="gray">
              <a:xfrm>
                <a:off x="1712825" y="517835"/>
                <a:ext cx="142025" cy="3787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84" y="7"/>
                  </a:cxn>
                  <a:cxn ang="0">
                    <a:pos x="87" y="13"/>
                  </a:cxn>
                  <a:cxn ang="0">
                    <a:pos x="80" y="15"/>
                  </a:cxn>
                  <a:cxn ang="0">
                    <a:pos x="45" y="9"/>
                  </a:cxn>
                  <a:cxn ang="0">
                    <a:pos x="8" y="22"/>
                  </a:cxn>
                  <a:cxn ang="0">
                    <a:pos x="1" y="22"/>
                  </a:cxn>
                  <a:cxn ang="0">
                    <a:pos x="3" y="16"/>
                  </a:cxn>
                  <a:cxn ang="0">
                    <a:pos x="37" y="1"/>
                  </a:cxn>
                  <a:cxn ang="0">
                    <a:pos x="47" y="0"/>
                  </a:cxn>
                </a:cxnLst>
                <a:rect b="b" l="0" r="r" t="0"/>
                <a:pathLst>
                  <a:path h="24" w="88">
                    <a:moveTo>
                      <a:pt x="47" y="0"/>
                    </a:moveTo>
                    <a:cubicBezTo>
                      <a:pt x="61" y="1"/>
                      <a:pt x="72" y="3"/>
                      <a:pt x="84" y="7"/>
                    </a:cubicBezTo>
                    <a:cubicBezTo>
                      <a:pt x="86" y="8"/>
                      <a:pt x="88" y="11"/>
                      <a:pt x="87" y="13"/>
                    </a:cubicBezTo>
                    <a:cubicBezTo>
                      <a:pt x="86" y="16"/>
                      <a:pt x="84" y="16"/>
                      <a:pt x="80" y="15"/>
                    </a:cubicBezTo>
                    <a:cubicBezTo>
                      <a:pt x="69" y="11"/>
                      <a:pt x="57" y="8"/>
                      <a:pt x="45" y="9"/>
                    </a:cubicBezTo>
                    <a:cubicBezTo>
                      <a:pt x="31" y="10"/>
                      <a:pt x="19" y="14"/>
                      <a:pt x="8" y="22"/>
                    </a:cubicBezTo>
                    <a:cubicBezTo>
                      <a:pt x="5" y="24"/>
                      <a:pt x="3" y="24"/>
                      <a:pt x="1" y="22"/>
                    </a:cubicBezTo>
                    <a:cubicBezTo>
                      <a:pt x="0" y="20"/>
                      <a:pt x="0" y="18"/>
                      <a:pt x="3" y="16"/>
                    </a:cubicBezTo>
                    <a:cubicBezTo>
                      <a:pt x="13" y="8"/>
                      <a:pt x="24" y="3"/>
                      <a:pt x="37" y="1"/>
                    </a:cubicBezTo>
                    <a:cubicBezTo>
                      <a:pt x="41" y="1"/>
                      <a:pt x="45" y="1"/>
                      <a:pt x="4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5" name="Freeform 826"/>
              <p:cNvSpPr>
                <a:spLocks/>
              </p:cNvSpPr>
              <p:nvPr/>
            </p:nvSpPr>
            <p:spPr bwMode="gray">
              <a:xfrm>
                <a:off x="1769637" y="835019"/>
                <a:ext cx="132557" cy="33140"/>
              </a:xfrm>
              <a:custGeom>
                <a:avLst/>
                <a:gdLst/>
                <a:ahLst/>
                <a:cxnLst>
                  <a:cxn ang="0">
                    <a:pos x="48" y="21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1" y="2"/>
                  </a:cxn>
                  <a:cxn ang="0">
                    <a:pos x="6" y="1"/>
                  </a:cxn>
                  <a:cxn ang="0">
                    <a:pos x="28" y="9"/>
                  </a:cxn>
                  <a:cxn ang="0">
                    <a:pos x="77" y="7"/>
                  </a:cxn>
                  <a:cxn ang="0">
                    <a:pos x="83" y="10"/>
                  </a:cxn>
                  <a:cxn ang="0">
                    <a:pos x="80" y="15"/>
                  </a:cxn>
                  <a:cxn ang="0">
                    <a:pos x="48" y="21"/>
                  </a:cxn>
                </a:cxnLst>
                <a:rect b="b" l="0" r="r" t="0"/>
                <a:pathLst>
                  <a:path h="21" w="84">
                    <a:moveTo>
                      <a:pt x="48" y="21"/>
                    </a:moveTo>
                    <a:cubicBezTo>
                      <a:pt x="33" y="21"/>
                      <a:pt x="18" y="17"/>
                      <a:pt x="3" y="9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13" y="4"/>
                      <a:pt x="21" y="7"/>
                      <a:pt x="28" y="9"/>
                    </a:cubicBezTo>
                    <a:cubicBezTo>
                      <a:pt x="44" y="14"/>
                      <a:pt x="61" y="13"/>
                      <a:pt x="77" y="7"/>
                    </a:cubicBezTo>
                    <a:cubicBezTo>
                      <a:pt x="80" y="6"/>
                      <a:pt x="82" y="7"/>
                      <a:pt x="83" y="10"/>
                    </a:cubicBezTo>
                    <a:cubicBezTo>
                      <a:pt x="84" y="12"/>
                      <a:pt x="82" y="14"/>
                      <a:pt x="80" y="15"/>
                    </a:cubicBezTo>
                    <a:cubicBezTo>
                      <a:pt x="70" y="19"/>
                      <a:pt x="60" y="21"/>
                      <a:pt x="48" y="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6" name="Freeform 827"/>
              <p:cNvSpPr>
                <a:spLocks/>
              </p:cNvSpPr>
              <p:nvPr/>
            </p:nvSpPr>
            <p:spPr bwMode="gray">
              <a:xfrm>
                <a:off x="1689156" y="636187"/>
                <a:ext cx="23672" cy="94681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5" y="52"/>
                  </a:cxn>
                  <a:cxn ang="0">
                    <a:pos x="13" y="58"/>
                  </a:cxn>
                  <a:cxn ang="0">
                    <a:pos x="7" y="55"/>
                  </a:cxn>
                  <a:cxn ang="0">
                    <a:pos x="1" y="18"/>
                  </a:cxn>
                  <a:cxn ang="0">
                    <a:pos x="1" y="5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9" y="11"/>
                  </a:cxn>
                </a:cxnLst>
                <a:rect b="b" l="0" r="r" t="0"/>
                <a:pathLst>
                  <a:path h="59" w="16">
                    <a:moveTo>
                      <a:pt x="9" y="11"/>
                    </a:moveTo>
                    <a:cubicBezTo>
                      <a:pt x="9" y="26"/>
                      <a:pt x="11" y="39"/>
                      <a:pt x="15" y="52"/>
                    </a:cubicBezTo>
                    <a:cubicBezTo>
                      <a:pt x="16" y="55"/>
                      <a:pt x="15" y="57"/>
                      <a:pt x="13" y="58"/>
                    </a:cubicBezTo>
                    <a:cubicBezTo>
                      <a:pt x="10" y="59"/>
                      <a:pt x="8" y="58"/>
                      <a:pt x="7" y="55"/>
                    </a:cubicBezTo>
                    <a:cubicBezTo>
                      <a:pt x="3" y="43"/>
                      <a:pt x="1" y="30"/>
                      <a:pt x="1" y="18"/>
                    </a:cubicBezTo>
                    <a:cubicBezTo>
                      <a:pt x="0" y="14"/>
                      <a:pt x="1" y="9"/>
                      <a:pt x="1" y="5"/>
                    </a:cubicBezTo>
                    <a:cubicBezTo>
                      <a:pt x="1" y="2"/>
                      <a:pt x="3" y="0"/>
                      <a:pt x="5" y="0"/>
                    </a:cubicBezTo>
                    <a:cubicBezTo>
                      <a:pt x="8" y="1"/>
                      <a:pt x="9" y="3"/>
                      <a:pt x="9" y="6"/>
                    </a:cubicBezTo>
                    <a:cubicBezTo>
                      <a:pt x="9" y="8"/>
                      <a:pt x="9" y="10"/>
                      <a:pt x="9" y="1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7" name="Freeform 828"/>
              <p:cNvSpPr>
                <a:spLocks/>
              </p:cNvSpPr>
              <p:nvPr/>
            </p:nvSpPr>
            <p:spPr bwMode="gray">
              <a:xfrm>
                <a:off x="1807510" y="674060"/>
                <a:ext cx="52076" cy="66277"/>
              </a:xfrm>
              <a:custGeom>
                <a:avLst/>
                <a:gdLst/>
                <a:ahLst/>
                <a:cxnLst>
                  <a:cxn ang="0">
                    <a:pos x="34" y="40"/>
                  </a:cxn>
                  <a:cxn ang="0">
                    <a:pos x="26" y="37"/>
                  </a:cxn>
                  <a:cxn ang="0">
                    <a:pos x="2" y="13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2"/>
                  </a:cxn>
                  <a:cxn ang="0">
                    <a:pos x="11" y="11"/>
                  </a:cxn>
                  <a:cxn ang="0">
                    <a:pos x="33" y="38"/>
                  </a:cxn>
                  <a:cxn ang="0">
                    <a:pos x="34" y="40"/>
                  </a:cxn>
                  <a:cxn ang="0">
                    <a:pos x="34" y="40"/>
                  </a:cxn>
                </a:cxnLst>
                <a:rect b="b" l="0" r="r" t="0"/>
                <a:pathLst>
                  <a:path h="40" w="34">
                    <a:moveTo>
                      <a:pt x="34" y="40"/>
                    </a:moveTo>
                    <a:cubicBezTo>
                      <a:pt x="31" y="39"/>
                      <a:pt x="28" y="39"/>
                      <a:pt x="26" y="37"/>
                    </a:cubicBezTo>
                    <a:cubicBezTo>
                      <a:pt x="15" y="32"/>
                      <a:pt x="7" y="24"/>
                      <a:pt x="2" y="13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1" y="1"/>
                      <a:pt x="3" y="0"/>
                      <a:pt x="5" y="2"/>
                    </a:cubicBezTo>
                    <a:cubicBezTo>
                      <a:pt x="7" y="5"/>
                      <a:pt x="9" y="9"/>
                      <a:pt x="11" y="11"/>
                    </a:cubicBezTo>
                    <a:cubicBezTo>
                      <a:pt x="18" y="20"/>
                      <a:pt x="26" y="29"/>
                      <a:pt x="33" y="38"/>
                    </a:cubicBezTo>
                    <a:cubicBezTo>
                      <a:pt x="33" y="39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767220" y="3939279"/>
            <a:ext cx="742809" cy="742809"/>
            <a:chOff x="4767220" y="3939279"/>
            <a:chExt cx="742809" cy="742809"/>
          </a:xfrm>
        </p:grpSpPr>
        <p:sp>
          <p:nvSpPr>
            <p:cNvPr id="91" name="Freeform: Shape 90"/>
            <p:cNvSpPr/>
            <p:nvPr/>
          </p:nvSpPr>
          <p:spPr>
            <a:xfrm>
              <a:off x="4767220" y="3939279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5" name="Group 413"/>
            <p:cNvGrpSpPr/>
            <p:nvPr/>
          </p:nvGrpSpPr>
          <p:grpSpPr bwMode="gray">
            <a:xfrm>
              <a:off x="4909731" y="4154261"/>
              <a:ext cx="349855" cy="313446"/>
              <a:chOff x="6728356" y="704065"/>
              <a:chExt cx="1098526" cy="984212"/>
            </a:xfrm>
            <a:solidFill>
              <a:schemeClr val="bg1"/>
            </a:solidFill>
          </p:grpSpPr>
          <p:sp>
            <p:nvSpPr>
              <p:cNvPr id="44" name="object 45"/>
              <p:cNvSpPr/>
              <p:nvPr/>
            </p:nvSpPr>
            <p:spPr bwMode="gray">
              <a:xfrm>
                <a:off x="6728356" y="704065"/>
                <a:ext cx="1098526" cy="984212"/>
              </a:xfrm>
              <a:custGeom>
                <a:avLst/>
                <a:gdLst/>
                <a:ahLst/>
                <a:cxnLst/>
                <a:rect b="b" l="l" r="r" t="t"/>
                <a:pathLst>
                  <a:path h="1115440" w="1208379">
                    <a:moveTo>
                      <a:pt x="278853" y="743623"/>
                    </a:moveTo>
                    <a:lnTo>
                      <a:pt x="278853" y="92951"/>
                    </a:lnTo>
                    <a:lnTo>
                      <a:pt x="185902" y="0"/>
                    </a:lnTo>
                    <a:lnTo>
                      <a:pt x="185902" y="790105"/>
                    </a:lnTo>
                    <a:lnTo>
                      <a:pt x="557720" y="976007"/>
                    </a:lnTo>
                    <a:lnTo>
                      <a:pt x="588670" y="883043"/>
                    </a:lnTo>
                    <a:lnTo>
                      <a:pt x="1208379" y="743623"/>
                    </a:lnTo>
                    <a:lnTo>
                      <a:pt x="278853" y="743623"/>
                    </a:lnTo>
                    <a:close/>
                  </a:path>
                  <a:path h="1115440" w="1208379">
                    <a:moveTo>
                      <a:pt x="1487258" y="976007"/>
                    </a:moveTo>
                    <a:lnTo>
                      <a:pt x="1301343" y="790105"/>
                    </a:lnTo>
                    <a:lnTo>
                      <a:pt x="1301343" y="0"/>
                    </a:lnTo>
                    <a:lnTo>
                      <a:pt x="185902" y="0"/>
                    </a:lnTo>
                    <a:lnTo>
                      <a:pt x="278853" y="92951"/>
                    </a:lnTo>
                    <a:lnTo>
                      <a:pt x="1208379" y="92951"/>
                    </a:lnTo>
                    <a:lnTo>
                      <a:pt x="1208379" y="743623"/>
                    </a:lnTo>
                    <a:lnTo>
                      <a:pt x="588670" y="883043"/>
                    </a:lnTo>
                    <a:lnTo>
                      <a:pt x="898486" y="883043"/>
                    </a:lnTo>
                    <a:lnTo>
                      <a:pt x="929538" y="976007"/>
                    </a:lnTo>
                    <a:lnTo>
                      <a:pt x="557720" y="976007"/>
                    </a:lnTo>
                    <a:lnTo>
                      <a:pt x="185902" y="790105"/>
                    </a:lnTo>
                    <a:lnTo>
                      <a:pt x="0" y="976007"/>
                    </a:lnTo>
                    <a:lnTo>
                      <a:pt x="6640" y="1018668"/>
                    </a:lnTo>
                    <a:lnTo>
                      <a:pt x="25186" y="1055991"/>
                    </a:lnTo>
                    <a:lnTo>
                      <a:pt x="53576" y="1085905"/>
                    </a:lnTo>
                    <a:lnTo>
                      <a:pt x="89749" y="1106340"/>
                    </a:lnTo>
                    <a:lnTo>
                      <a:pt x="131642" y="1115227"/>
                    </a:lnTo>
                    <a:lnTo>
                      <a:pt x="139433" y="1115440"/>
                    </a:lnTo>
                    <a:lnTo>
                      <a:pt x="1347825" y="1115440"/>
                    </a:lnTo>
                    <a:lnTo>
                      <a:pt x="1390467" y="1108795"/>
                    </a:lnTo>
                    <a:lnTo>
                      <a:pt x="1427786" y="1090237"/>
                    </a:lnTo>
                    <a:lnTo>
                      <a:pt x="1457707" y="1061837"/>
                    </a:lnTo>
                    <a:lnTo>
                      <a:pt x="1478152" y="1025665"/>
                    </a:lnTo>
                    <a:lnTo>
                      <a:pt x="1487045" y="983792"/>
                    </a:lnTo>
                    <a:lnTo>
                      <a:pt x="1487258" y="976007"/>
                    </a:lnTo>
                    <a:close/>
                  </a:path>
                </a:pathLst>
              </a:custGeom>
              <a:grpFill/>
              <a:ln cmpd="sng" w="3175">
                <a:noFill/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5" name="object 46"/>
              <p:cNvSpPr/>
              <p:nvPr/>
            </p:nvSpPr>
            <p:spPr bwMode="gray">
              <a:xfrm>
                <a:off x="7346538" y="876856"/>
                <a:ext cx="307963" cy="391970"/>
              </a:xfrm>
              <a:custGeom>
                <a:avLst/>
                <a:gdLst/>
                <a:ahLst/>
                <a:cxnLst/>
                <a:rect b="b" l="l" r="r" t="t"/>
                <a:pathLst>
                  <a:path h="444233" w="338759">
                    <a:moveTo>
                      <a:pt x="123863" y="444233"/>
                    </a:moveTo>
                    <a:lnTo>
                      <a:pt x="214883" y="444233"/>
                    </a:lnTo>
                    <a:lnTo>
                      <a:pt x="214883" y="91020"/>
                    </a:lnTo>
                    <a:lnTo>
                      <a:pt x="338759" y="91020"/>
                    </a:lnTo>
                    <a:lnTo>
                      <a:pt x="338759" y="0"/>
                    </a:lnTo>
                    <a:lnTo>
                      <a:pt x="0" y="0"/>
                    </a:lnTo>
                    <a:lnTo>
                      <a:pt x="0" y="91020"/>
                    </a:lnTo>
                    <a:lnTo>
                      <a:pt x="123863" y="91020"/>
                    </a:lnTo>
                    <a:lnTo>
                      <a:pt x="123863" y="444233"/>
                    </a:lnTo>
                    <a:close/>
                  </a:path>
                </a:pathLst>
              </a:cu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6" name="object 47"/>
              <p:cNvSpPr/>
              <p:nvPr/>
            </p:nvSpPr>
            <p:spPr bwMode="gray">
              <a:xfrm>
                <a:off x="7181192" y="876480"/>
                <a:ext cx="82745" cy="392351"/>
              </a:xfrm>
              <a:custGeom>
                <a:avLst/>
                <a:gdLst/>
                <a:ahLst/>
                <a:cxnLst/>
                <a:rect b="b" l="l" r="r" t="t"/>
                <a:pathLst>
                  <a:path h="444665" w="91020">
                    <a:moveTo>
                      <a:pt x="0" y="444665"/>
                    </a:moveTo>
                    <a:lnTo>
                      <a:pt x="91020" y="444665"/>
                    </a:lnTo>
                    <a:lnTo>
                      <a:pt x="91020" y="0"/>
                    </a:lnTo>
                    <a:lnTo>
                      <a:pt x="0" y="0"/>
                    </a:lnTo>
                    <a:lnTo>
                      <a:pt x="0" y="444665"/>
                    </a:lnTo>
                    <a:close/>
                  </a:path>
                </a:pathLst>
              </a:cu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7" name="object 2"/>
              <p:cNvSpPr txBox="1"/>
              <p:nvPr/>
            </p:nvSpPr>
            <p:spPr bwMode="gray">
              <a:xfrm>
                <a:off x="7181192" y="876480"/>
                <a:ext cx="82745" cy="392351"/>
              </a:xfrm>
              <a:prstGeom prst="rect">
                <a:avLst/>
              </a:prstGeom>
              <a:grpFill/>
              <a:ln cmpd="sng" w="3175">
                <a:solidFill>
                  <a:srgbClr val="FFFFFF"/>
                </a:solidFill>
              </a:ln>
            </p:spPr>
            <p:txBody>
              <a:bodyPr bIns="0" lIns="0" rIns="0" rtlCol="0" tIns="0" wrap="square">
                <a:noAutofit/>
              </a:bodyPr>
              <a:lstStyle/>
              <a:p>
                <a:pPr fontAlgn="auto" marL="22794">
                  <a:lnSpc>
                    <a:spcPts val="897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1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050588" y="3255167"/>
            <a:ext cx="742809" cy="742809"/>
            <a:chOff x="5050588" y="3255167"/>
            <a:chExt cx="742809" cy="742809"/>
          </a:xfrm>
        </p:grpSpPr>
        <p:sp>
          <p:nvSpPr>
            <p:cNvPr id="92" name="Freeform: Shape 91"/>
            <p:cNvSpPr/>
            <p:nvPr/>
          </p:nvSpPr>
          <p:spPr>
            <a:xfrm>
              <a:off x="5050588" y="3255167"/>
              <a:ext cx="742809" cy="742809"/>
            </a:xfrm>
            <a:custGeom>
              <a:avLst/>
              <a:gdLst>
                <a:gd fmla="*/ 0 w 957248" name="connsiteX0"/>
                <a:gd fmla="*/ 478624 h 957248" name="connsiteY0"/>
                <a:gd fmla="*/ 478624 w 957248" name="connsiteX1"/>
                <a:gd fmla="*/ 0 h 957248" name="connsiteY1"/>
                <a:gd fmla="*/ 957248 w 957248" name="connsiteX2"/>
                <a:gd fmla="*/ 478624 h 957248" name="connsiteY2"/>
                <a:gd fmla="*/ 478624 w 957248" name="connsiteX3"/>
                <a:gd fmla="*/ 957248 h 957248" name="connsiteY3"/>
                <a:gd fmla="*/ 0 w 957248" name="connsiteX4"/>
                <a:gd fmla="*/ 478624 h 95724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957248" w="957248">
                  <a:moveTo>
                    <a:pt x="0" y="478624"/>
                  </a:moveTo>
                  <a:cubicBezTo>
                    <a:pt x="0" y="214287"/>
                    <a:pt x="214287" y="0"/>
                    <a:pt x="478624" y="0"/>
                  </a:cubicBezTo>
                  <a:cubicBezTo>
                    <a:pt x="742961" y="0"/>
                    <a:pt x="957248" y="214287"/>
                    <a:pt x="957248" y="478624"/>
                  </a:cubicBezTo>
                  <a:cubicBezTo>
                    <a:pt x="957248" y="742961"/>
                    <a:pt x="742961" y="957248"/>
                    <a:pt x="478624" y="957248"/>
                  </a:cubicBezTo>
                  <a:cubicBezTo>
                    <a:pt x="214287" y="957248"/>
                    <a:pt x="0" y="742961"/>
                    <a:pt x="0" y="4786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anchor="ctr" anchorCtr="0" bIns="192256" lIns="192256" numCol="1" rIns="192256" spcCol="1270" spcFirstLastPara="0" tIns="192256" vert="horz" wrap="square">
              <a:noAutofit/>
            </a:bodyPr>
            <a:lstStyle/>
            <a:p>
              <a:pPr algn="ctr" defTabSz="1822450" indent="0" lvl="0" mar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altLang="ja-JP" dirty="0" kern="1200" lang="en-US" sz="4100"/>
            </a:p>
          </p:txBody>
        </p:sp>
        <p:grpSp>
          <p:nvGrpSpPr>
            <p:cNvPr id="36" name="Group 418"/>
            <p:cNvGrpSpPr/>
            <p:nvPr/>
          </p:nvGrpSpPr>
          <p:grpSpPr bwMode="gray">
            <a:xfrm>
              <a:off x="5254628" y="3393003"/>
              <a:ext cx="348145" cy="467601"/>
              <a:chOff x="7958864" y="1455166"/>
              <a:chExt cx="575536" cy="773013"/>
            </a:xfrm>
            <a:solidFill>
              <a:srgbClr val="FFFFFF"/>
            </a:solidFill>
          </p:grpSpPr>
          <p:sp>
            <p:nvSpPr>
              <p:cNvPr id="37" name="Freeform 414"/>
              <p:cNvSpPr>
                <a:spLocks/>
              </p:cNvSpPr>
              <p:nvPr/>
            </p:nvSpPr>
            <p:spPr bwMode="gray">
              <a:xfrm>
                <a:off x="7958864" y="1771142"/>
                <a:ext cx="575536" cy="457037"/>
              </a:xfrm>
              <a:custGeom>
                <a:avLst/>
                <a:gdLst/>
                <a:ahLst/>
                <a:cxnLst>
                  <a:cxn ang="0">
                    <a:pos x="152" y="37"/>
                  </a:cxn>
                  <a:cxn ang="0">
                    <a:pos x="174" y="19"/>
                  </a:cxn>
                  <a:cxn ang="0">
                    <a:pos x="195" y="1"/>
                  </a:cxn>
                  <a:cxn ang="0">
                    <a:pos x="200" y="0"/>
                  </a:cxn>
                  <a:cxn ang="0">
                    <a:pos x="273" y="32"/>
                  </a:cxn>
                  <a:cxn ang="0">
                    <a:pos x="286" y="43"/>
                  </a:cxn>
                  <a:cxn ang="0">
                    <a:pos x="290" y="59"/>
                  </a:cxn>
                  <a:cxn ang="0">
                    <a:pos x="295" y="117"/>
                  </a:cxn>
                  <a:cxn ang="0">
                    <a:pos x="300" y="164"/>
                  </a:cxn>
                  <a:cxn ang="0">
                    <a:pos x="304" y="209"/>
                  </a:cxn>
                  <a:cxn ang="0">
                    <a:pos x="300" y="228"/>
                  </a:cxn>
                  <a:cxn ang="0">
                    <a:pos x="292" y="241"/>
                  </a:cxn>
                  <a:cxn ang="0">
                    <a:pos x="290" y="243"/>
                  </a:cxn>
                  <a:cxn ang="0">
                    <a:pos x="265" y="243"/>
                  </a:cxn>
                  <a:cxn ang="0">
                    <a:pos x="265" y="92"/>
                  </a:cxn>
                  <a:cxn ang="0">
                    <a:pos x="40" y="92"/>
                  </a:cxn>
                  <a:cxn ang="0">
                    <a:pos x="40" y="243"/>
                  </a:cxn>
                  <a:cxn ang="0">
                    <a:pos x="31" y="243"/>
                  </a:cxn>
                  <a:cxn ang="0">
                    <a:pos x="15" y="243"/>
                  </a:cxn>
                  <a:cxn ang="0">
                    <a:pos x="12" y="242"/>
                  </a:cxn>
                  <a:cxn ang="0">
                    <a:pos x="3" y="219"/>
                  </a:cxn>
                  <a:cxn ang="0">
                    <a:pos x="2" y="199"/>
                  </a:cxn>
                  <a:cxn ang="0">
                    <a:pos x="6" y="158"/>
                  </a:cxn>
                  <a:cxn ang="0">
                    <a:pos x="10" y="113"/>
                  </a:cxn>
                  <a:cxn ang="0">
                    <a:pos x="14" y="72"/>
                  </a:cxn>
                  <a:cxn ang="0">
                    <a:pos x="16" y="50"/>
                  </a:cxn>
                  <a:cxn ang="0">
                    <a:pos x="28" y="34"/>
                  </a:cxn>
                  <a:cxn ang="0">
                    <a:pos x="105" y="1"/>
                  </a:cxn>
                  <a:cxn ang="0">
                    <a:pos x="108" y="1"/>
                  </a:cxn>
                  <a:cxn ang="0">
                    <a:pos x="150" y="36"/>
                  </a:cxn>
                  <a:cxn ang="0">
                    <a:pos x="152" y="37"/>
                  </a:cxn>
                </a:cxnLst>
                <a:rect b="b" l="0" r="r" t="0"/>
                <a:pathLst>
                  <a:path h="243" w="305">
                    <a:moveTo>
                      <a:pt x="152" y="37"/>
                    </a:moveTo>
                    <a:cubicBezTo>
                      <a:pt x="160" y="31"/>
                      <a:pt x="167" y="25"/>
                      <a:pt x="174" y="19"/>
                    </a:cubicBezTo>
                    <a:cubicBezTo>
                      <a:pt x="181" y="13"/>
                      <a:pt x="188" y="7"/>
                      <a:pt x="195" y="1"/>
                    </a:cubicBezTo>
                    <a:cubicBezTo>
                      <a:pt x="196" y="0"/>
                      <a:pt x="198" y="0"/>
                      <a:pt x="200" y="0"/>
                    </a:cubicBezTo>
                    <a:cubicBezTo>
                      <a:pt x="224" y="11"/>
                      <a:pt x="248" y="22"/>
                      <a:pt x="273" y="32"/>
                    </a:cubicBezTo>
                    <a:cubicBezTo>
                      <a:pt x="278" y="35"/>
                      <a:pt x="283" y="38"/>
                      <a:pt x="286" y="43"/>
                    </a:cubicBezTo>
                    <a:cubicBezTo>
                      <a:pt x="289" y="48"/>
                      <a:pt x="289" y="53"/>
                      <a:pt x="290" y="59"/>
                    </a:cubicBezTo>
                    <a:cubicBezTo>
                      <a:pt x="292" y="78"/>
                      <a:pt x="294" y="98"/>
                      <a:pt x="295" y="117"/>
                    </a:cubicBezTo>
                    <a:cubicBezTo>
                      <a:pt x="297" y="133"/>
                      <a:pt x="298" y="149"/>
                      <a:pt x="300" y="164"/>
                    </a:cubicBezTo>
                    <a:cubicBezTo>
                      <a:pt x="301" y="179"/>
                      <a:pt x="303" y="194"/>
                      <a:pt x="304" y="209"/>
                    </a:cubicBezTo>
                    <a:cubicBezTo>
                      <a:pt x="305" y="216"/>
                      <a:pt x="302" y="222"/>
                      <a:pt x="300" y="228"/>
                    </a:cubicBezTo>
                    <a:cubicBezTo>
                      <a:pt x="297" y="232"/>
                      <a:pt x="295" y="237"/>
                      <a:pt x="292" y="241"/>
                    </a:cubicBezTo>
                    <a:cubicBezTo>
                      <a:pt x="292" y="242"/>
                      <a:pt x="291" y="243"/>
                      <a:pt x="290" y="243"/>
                    </a:cubicBezTo>
                    <a:cubicBezTo>
                      <a:pt x="282" y="243"/>
                      <a:pt x="274" y="243"/>
                      <a:pt x="265" y="243"/>
                    </a:cubicBezTo>
                    <a:cubicBezTo>
                      <a:pt x="265" y="193"/>
                      <a:pt x="265" y="143"/>
                      <a:pt x="265" y="92"/>
                    </a:cubicBezTo>
                    <a:cubicBezTo>
                      <a:pt x="190" y="92"/>
                      <a:pt x="115" y="92"/>
                      <a:pt x="40" y="92"/>
                    </a:cubicBezTo>
                    <a:cubicBezTo>
                      <a:pt x="40" y="143"/>
                      <a:pt x="40" y="193"/>
                      <a:pt x="40" y="243"/>
                    </a:cubicBezTo>
                    <a:cubicBezTo>
                      <a:pt x="37" y="243"/>
                      <a:pt x="34" y="243"/>
                      <a:pt x="31" y="243"/>
                    </a:cubicBezTo>
                    <a:cubicBezTo>
                      <a:pt x="26" y="243"/>
                      <a:pt x="20" y="243"/>
                      <a:pt x="15" y="243"/>
                    </a:cubicBezTo>
                    <a:cubicBezTo>
                      <a:pt x="14" y="243"/>
                      <a:pt x="13" y="242"/>
                      <a:pt x="12" y="242"/>
                    </a:cubicBezTo>
                    <a:cubicBezTo>
                      <a:pt x="9" y="234"/>
                      <a:pt x="6" y="227"/>
                      <a:pt x="3" y="219"/>
                    </a:cubicBezTo>
                    <a:cubicBezTo>
                      <a:pt x="0" y="213"/>
                      <a:pt x="1" y="206"/>
                      <a:pt x="2" y="199"/>
                    </a:cubicBezTo>
                    <a:cubicBezTo>
                      <a:pt x="3" y="186"/>
                      <a:pt x="4" y="172"/>
                      <a:pt x="6" y="158"/>
                    </a:cubicBezTo>
                    <a:cubicBezTo>
                      <a:pt x="7" y="143"/>
                      <a:pt x="9" y="128"/>
                      <a:pt x="10" y="113"/>
                    </a:cubicBezTo>
                    <a:cubicBezTo>
                      <a:pt x="11" y="99"/>
                      <a:pt x="13" y="86"/>
                      <a:pt x="14" y="72"/>
                    </a:cubicBezTo>
                    <a:cubicBezTo>
                      <a:pt x="15" y="65"/>
                      <a:pt x="15" y="57"/>
                      <a:pt x="16" y="50"/>
                    </a:cubicBezTo>
                    <a:cubicBezTo>
                      <a:pt x="17" y="42"/>
                      <a:pt x="21" y="37"/>
                      <a:pt x="28" y="34"/>
                    </a:cubicBezTo>
                    <a:cubicBezTo>
                      <a:pt x="54" y="23"/>
                      <a:pt x="79" y="12"/>
                      <a:pt x="105" y="1"/>
                    </a:cubicBezTo>
                    <a:cubicBezTo>
                      <a:pt x="106" y="0"/>
                      <a:pt x="107" y="0"/>
                      <a:pt x="108" y="1"/>
                    </a:cubicBezTo>
                    <a:cubicBezTo>
                      <a:pt x="122" y="13"/>
                      <a:pt x="136" y="24"/>
                      <a:pt x="150" y="36"/>
                    </a:cubicBezTo>
                    <a:cubicBezTo>
                      <a:pt x="151" y="37"/>
                      <a:pt x="152" y="37"/>
                      <a:pt x="15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8" name="Freeform 415"/>
              <p:cNvSpPr>
                <a:spLocks noEditPoints="1"/>
              </p:cNvSpPr>
              <p:nvPr/>
            </p:nvSpPr>
            <p:spPr bwMode="gray">
              <a:xfrm>
                <a:off x="8066072" y="1979913"/>
                <a:ext cx="355478" cy="242625"/>
              </a:xfrm>
              <a:custGeom>
                <a:avLst/>
                <a:gdLst/>
                <a:ahLst/>
                <a:cxnLst>
                  <a:cxn ang="0">
                    <a:pos x="0" y="131"/>
                  </a:cxn>
                  <a:cxn ang="0">
                    <a:pos x="0" y="12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84" y="0"/>
                  </a:cxn>
                  <a:cxn ang="0">
                    <a:pos x="187" y="0"/>
                  </a:cxn>
                  <a:cxn ang="0">
                    <a:pos x="187" y="131"/>
                  </a:cxn>
                  <a:cxn ang="0">
                    <a:pos x="0" y="131"/>
                  </a:cxn>
                  <a:cxn ang="0">
                    <a:pos x="97" y="58"/>
                  </a:cxn>
                  <a:cxn ang="0">
                    <a:pos x="120" y="57"/>
                  </a:cxn>
                  <a:cxn ang="0">
                    <a:pos x="136" y="52"/>
                  </a:cxn>
                  <a:cxn ang="0">
                    <a:pos x="141" y="45"/>
                  </a:cxn>
                  <a:cxn ang="0">
                    <a:pos x="141" y="29"/>
                  </a:cxn>
                  <a:cxn ang="0">
                    <a:pos x="136" y="22"/>
                  </a:cxn>
                  <a:cxn ang="0">
                    <a:pos x="125" y="19"/>
                  </a:cxn>
                  <a:cxn ang="0">
                    <a:pos x="65" y="18"/>
                  </a:cxn>
                  <a:cxn ang="0">
                    <a:pos x="51" y="22"/>
                  </a:cxn>
                  <a:cxn ang="0">
                    <a:pos x="46" y="29"/>
                  </a:cxn>
                  <a:cxn ang="0">
                    <a:pos x="46" y="43"/>
                  </a:cxn>
                  <a:cxn ang="0">
                    <a:pos x="55" y="54"/>
                  </a:cxn>
                  <a:cxn ang="0">
                    <a:pos x="57" y="55"/>
                  </a:cxn>
                  <a:cxn ang="0">
                    <a:pos x="97" y="58"/>
                  </a:cxn>
                  <a:cxn ang="0">
                    <a:pos x="46" y="56"/>
                  </a:cxn>
                  <a:cxn ang="0">
                    <a:pos x="46" y="76"/>
                  </a:cxn>
                  <a:cxn ang="0">
                    <a:pos x="50" y="82"/>
                  </a:cxn>
                  <a:cxn ang="0">
                    <a:pos x="61" y="85"/>
                  </a:cxn>
                  <a:cxn ang="0">
                    <a:pos x="124" y="86"/>
                  </a:cxn>
                  <a:cxn ang="0">
                    <a:pos x="137" y="82"/>
                  </a:cxn>
                  <a:cxn ang="0">
                    <a:pos x="141" y="76"/>
                  </a:cxn>
                  <a:cxn ang="0">
                    <a:pos x="141" y="58"/>
                  </a:cxn>
                  <a:cxn ang="0">
                    <a:pos x="140" y="56"/>
                  </a:cxn>
                  <a:cxn ang="0">
                    <a:pos x="123" y="62"/>
                  </a:cxn>
                  <a:cxn ang="0">
                    <a:pos x="68" y="62"/>
                  </a:cxn>
                  <a:cxn ang="0">
                    <a:pos x="46" y="56"/>
                  </a:cxn>
                  <a:cxn ang="0">
                    <a:pos x="46" y="86"/>
                  </a:cxn>
                  <a:cxn ang="0">
                    <a:pos x="46" y="105"/>
                  </a:cxn>
                  <a:cxn ang="0">
                    <a:pos x="51" y="112"/>
                  </a:cxn>
                  <a:cxn ang="0">
                    <a:pos x="64" y="116"/>
                  </a:cxn>
                  <a:cxn ang="0">
                    <a:pos x="121" y="116"/>
                  </a:cxn>
                  <a:cxn ang="0">
                    <a:pos x="136" y="112"/>
                  </a:cxn>
                  <a:cxn ang="0">
                    <a:pos x="141" y="105"/>
                  </a:cxn>
                  <a:cxn ang="0">
                    <a:pos x="141" y="88"/>
                  </a:cxn>
                  <a:cxn ang="0">
                    <a:pos x="141" y="86"/>
                  </a:cxn>
                  <a:cxn ang="0">
                    <a:pos x="131" y="90"/>
                  </a:cxn>
                  <a:cxn ang="0">
                    <a:pos x="120" y="92"/>
                  </a:cxn>
                  <a:cxn ang="0">
                    <a:pos x="77" y="93"/>
                  </a:cxn>
                  <a:cxn ang="0">
                    <a:pos x="46" y="86"/>
                  </a:cxn>
                </a:cxnLst>
                <a:rect b="b" l="0" r="r" t="0"/>
                <a:pathLst>
                  <a:path h="131" w="187">
                    <a:moveTo>
                      <a:pt x="0" y="131"/>
                    </a:moveTo>
                    <a:cubicBezTo>
                      <a:pt x="0" y="130"/>
                      <a:pt x="0" y="129"/>
                      <a:pt x="0" y="128"/>
                    </a:cubicBezTo>
                    <a:cubicBezTo>
                      <a:pt x="0" y="87"/>
                      <a:pt x="0" y="45"/>
                      <a:pt x="0" y="3"/>
                    </a:cubicBezTo>
                    <a:cubicBezTo>
                      <a:pt x="0" y="0"/>
                      <a:pt x="0" y="0"/>
                      <a:pt x="3" y="0"/>
                    </a:cubicBezTo>
                    <a:cubicBezTo>
                      <a:pt x="63" y="0"/>
                      <a:pt x="124" y="0"/>
                      <a:pt x="184" y="0"/>
                    </a:cubicBezTo>
                    <a:cubicBezTo>
                      <a:pt x="185" y="0"/>
                      <a:pt x="186" y="0"/>
                      <a:pt x="187" y="0"/>
                    </a:cubicBezTo>
                    <a:cubicBezTo>
                      <a:pt x="187" y="44"/>
                      <a:pt x="187" y="87"/>
                      <a:pt x="187" y="131"/>
                    </a:cubicBezTo>
                    <a:cubicBezTo>
                      <a:pt x="125" y="131"/>
                      <a:pt x="62" y="131"/>
                      <a:pt x="0" y="131"/>
                    </a:cubicBezTo>
                    <a:close/>
                    <a:moveTo>
                      <a:pt x="97" y="58"/>
                    </a:moveTo>
                    <a:cubicBezTo>
                      <a:pt x="102" y="58"/>
                      <a:pt x="111" y="58"/>
                      <a:pt x="120" y="57"/>
                    </a:cubicBezTo>
                    <a:cubicBezTo>
                      <a:pt x="125" y="56"/>
                      <a:pt x="131" y="54"/>
                      <a:pt x="136" y="52"/>
                    </a:cubicBezTo>
                    <a:cubicBezTo>
                      <a:pt x="139" y="51"/>
                      <a:pt x="141" y="49"/>
                      <a:pt x="141" y="45"/>
                    </a:cubicBezTo>
                    <a:cubicBezTo>
                      <a:pt x="140" y="40"/>
                      <a:pt x="141" y="35"/>
                      <a:pt x="141" y="29"/>
                    </a:cubicBezTo>
                    <a:cubicBezTo>
                      <a:pt x="141" y="26"/>
                      <a:pt x="139" y="23"/>
                      <a:pt x="136" y="22"/>
                    </a:cubicBezTo>
                    <a:cubicBezTo>
                      <a:pt x="133" y="21"/>
                      <a:pt x="129" y="19"/>
                      <a:pt x="125" y="19"/>
                    </a:cubicBezTo>
                    <a:cubicBezTo>
                      <a:pt x="105" y="15"/>
                      <a:pt x="85" y="15"/>
                      <a:pt x="65" y="18"/>
                    </a:cubicBezTo>
                    <a:cubicBezTo>
                      <a:pt x="60" y="19"/>
                      <a:pt x="55" y="21"/>
                      <a:pt x="51" y="22"/>
                    </a:cubicBezTo>
                    <a:cubicBezTo>
                      <a:pt x="48" y="23"/>
                      <a:pt x="46" y="26"/>
                      <a:pt x="46" y="29"/>
                    </a:cubicBezTo>
                    <a:cubicBezTo>
                      <a:pt x="47" y="34"/>
                      <a:pt x="46" y="38"/>
                      <a:pt x="46" y="43"/>
                    </a:cubicBezTo>
                    <a:cubicBezTo>
                      <a:pt x="46" y="50"/>
                      <a:pt x="47" y="52"/>
                      <a:pt x="55" y="54"/>
                    </a:cubicBezTo>
                    <a:cubicBezTo>
                      <a:pt x="56" y="54"/>
                      <a:pt x="56" y="55"/>
                      <a:pt x="57" y="55"/>
                    </a:cubicBezTo>
                    <a:cubicBezTo>
                      <a:pt x="69" y="58"/>
                      <a:pt x="81" y="58"/>
                      <a:pt x="97" y="58"/>
                    </a:cubicBezTo>
                    <a:close/>
                    <a:moveTo>
                      <a:pt x="46" y="56"/>
                    </a:moveTo>
                    <a:cubicBezTo>
                      <a:pt x="46" y="63"/>
                      <a:pt x="47" y="69"/>
                      <a:pt x="46" y="76"/>
                    </a:cubicBezTo>
                    <a:cubicBezTo>
                      <a:pt x="46" y="79"/>
                      <a:pt x="48" y="81"/>
                      <a:pt x="50" y="82"/>
                    </a:cubicBezTo>
                    <a:cubicBezTo>
                      <a:pt x="54" y="83"/>
                      <a:pt x="57" y="85"/>
                      <a:pt x="61" y="85"/>
                    </a:cubicBezTo>
                    <a:cubicBezTo>
                      <a:pt x="82" y="89"/>
                      <a:pt x="103" y="89"/>
                      <a:pt x="124" y="86"/>
                    </a:cubicBezTo>
                    <a:cubicBezTo>
                      <a:pt x="128" y="85"/>
                      <a:pt x="133" y="83"/>
                      <a:pt x="137" y="82"/>
                    </a:cubicBezTo>
                    <a:cubicBezTo>
                      <a:pt x="140" y="81"/>
                      <a:pt x="141" y="79"/>
                      <a:pt x="141" y="76"/>
                    </a:cubicBezTo>
                    <a:cubicBezTo>
                      <a:pt x="141" y="70"/>
                      <a:pt x="141" y="64"/>
                      <a:pt x="141" y="58"/>
                    </a:cubicBezTo>
                    <a:cubicBezTo>
                      <a:pt x="141" y="57"/>
                      <a:pt x="141" y="57"/>
                      <a:pt x="140" y="56"/>
                    </a:cubicBezTo>
                    <a:cubicBezTo>
                      <a:pt x="135" y="60"/>
                      <a:pt x="129" y="61"/>
                      <a:pt x="123" y="62"/>
                    </a:cubicBezTo>
                    <a:cubicBezTo>
                      <a:pt x="104" y="64"/>
                      <a:pt x="86" y="65"/>
                      <a:pt x="68" y="62"/>
                    </a:cubicBezTo>
                    <a:cubicBezTo>
                      <a:pt x="60" y="61"/>
                      <a:pt x="53" y="60"/>
                      <a:pt x="46" y="56"/>
                    </a:cubicBezTo>
                    <a:close/>
                    <a:moveTo>
                      <a:pt x="46" y="86"/>
                    </a:moveTo>
                    <a:cubicBezTo>
                      <a:pt x="46" y="92"/>
                      <a:pt x="47" y="99"/>
                      <a:pt x="46" y="105"/>
                    </a:cubicBezTo>
                    <a:cubicBezTo>
                      <a:pt x="46" y="108"/>
                      <a:pt x="48" y="111"/>
                      <a:pt x="51" y="112"/>
                    </a:cubicBezTo>
                    <a:cubicBezTo>
                      <a:pt x="55" y="113"/>
                      <a:pt x="59" y="115"/>
                      <a:pt x="64" y="116"/>
                    </a:cubicBezTo>
                    <a:cubicBezTo>
                      <a:pt x="83" y="119"/>
                      <a:pt x="102" y="119"/>
                      <a:pt x="121" y="116"/>
                    </a:cubicBezTo>
                    <a:cubicBezTo>
                      <a:pt x="126" y="115"/>
                      <a:pt x="131" y="114"/>
                      <a:pt x="136" y="112"/>
                    </a:cubicBezTo>
                    <a:cubicBezTo>
                      <a:pt x="139" y="111"/>
                      <a:pt x="141" y="108"/>
                      <a:pt x="141" y="105"/>
                    </a:cubicBezTo>
                    <a:cubicBezTo>
                      <a:pt x="140" y="99"/>
                      <a:pt x="141" y="94"/>
                      <a:pt x="141" y="88"/>
                    </a:cubicBezTo>
                    <a:cubicBezTo>
                      <a:pt x="141" y="87"/>
                      <a:pt x="141" y="86"/>
                      <a:pt x="141" y="86"/>
                    </a:cubicBezTo>
                    <a:cubicBezTo>
                      <a:pt x="137" y="87"/>
                      <a:pt x="134" y="89"/>
                      <a:pt x="131" y="90"/>
                    </a:cubicBezTo>
                    <a:cubicBezTo>
                      <a:pt x="128" y="91"/>
                      <a:pt x="124" y="91"/>
                      <a:pt x="120" y="92"/>
                    </a:cubicBezTo>
                    <a:cubicBezTo>
                      <a:pt x="105" y="94"/>
                      <a:pt x="91" y="94"/>
                      <a:pt x="77" y="93"/>
                    </a:cubicBezTo>
                    <a:cubicBezTo>
                      <a:pt x="66" y="92"/>
                      <a:pt x="56" y="91"/>
                      <a:pt x="46" y="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9" name="Freeform 416"/>
              <p:cNvSpPr>
                <a:spLocks/>
              </p:cNvSpPr>
              <p:nvPr/>
            </p:nvSpPr>
            <p:spPr bwMode="gray">
              <a:xfrm>
                <a:off x="8139424" y="1455166"/>
                <a:ext cx="208771" cy="310335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6"/>
                  </a:cxn>
                  <a:cxn ang="0">
                    <a:pos x="63" y="11"/>
                  </a:cxn>
                  <a:cxn ang="0">
                    <a:pos x="85" y="17"/>
                  </a:cxn>
                  <a:cxn ang="0">
                    <a:pos x="108" y="50"/>
                  </a:cxn>
                  <a:cxn ang="0">
                    <a:pos x="108" y="54"/>
                  </a:cxn>
                  <a:cxn ang="0">
                    <a:pos x="108" y="95"/>
                  </a:cxn>
                  <a:cxn ang="0">
                    <a:pos x="107" y="98"/>
                  </a:cxn>
                  <a:cxn ang="0">
                    <a:pos x="99" y="105"/>
                  </a:cxn>
                  <a:cxn ang="0">
                    <a:pos x="97" y="110"/>
                  </a:cxn>
                  <a:cxn ang="0">
                    <a:pos x="87" y="142"/>
                  </a:cxn>
                  <a:cxn ang="0">
                    <a:pos x="20" y="139"/>
                  </a:cxn>
                  <a:cxn ang="0">
                    <a:pos x="13" y="110"/>
                  </a:cxn>
                  <a:cxn ang="0">
                    <a:pos x="10" y="105"/>
                  </a:cxn>
                  <a:cxn ang="0">
                    <a:pos x="2" y="98"/>
                  </a:cxn>
                  <a:cxn ang="0">
                    <a:pos x="1" y="94"/>
                  </a:cxn>
                  <a:cxn ang="0">
                    <a:pos x="0" y="53"/>
                  </a:cxn>
                  <a:cxn ang="0">
                    <a:pos x="32" y="5"/>
                  </a:cxn>
                  <a:cxn ang="0">
                    <a:pos x="57" y="0"/>
                  </a:cxn>
                  <a:cxn ang="0">
                    <a:pos x="58" y="0"/>
                  </a:cxn>
                </a:cxnLst>
                <a:rect b="b" l="0" r="r" t="0"/>
                <a:pathLst>
                  <a:path h="166" w="108">
                    <a:moveTo>
                      <a:pt x="58" y="0"/>
                    </a:moveTo>
                    <a:cubicBezTo>
                      <a:pt x="58" y="2"/>
                      <a:pt x="58" y="4"/>
                      <a:pt x="58" y="6"/>
                    </a:cubicBezTo>
                    <a:cubicBezTo>
                      <a:pt x="58" y="10"/>
                      <a:pt x="59" y="11"/>
                      <a:pt x="63" y="11"/>
                    </a:cubicBezTo>
                    <a:cubicBezTo>
                      <a:pt x="71" y="11"/>
                      <a:pt x="78" y="13"/>
                      <a:pt x="85" y="17"/>
                    </a:cubicBezTo>
                    <a:cubicBezTo>
                      <a:pt x="98" y="25"/>
                      <a:pt x="106" y="36"/>
                      <a:pt x="108" y="50"/>
                    </a:cubicBezTo>
                    <a:cubicBezTo>
                      <a:pt x="108" y="52"/>
                      <a:pt x="108" y="53"/>
                      <a:pt x="108" y="54"/>
                    </a:cubicBezTo>
                    <a:cubicBezTo>
                      <a:pt x="108" y="68"/>
                      <a:pt x="108" y="81"/>
                      <a:pt x="108" y="95"/>
                    </a:cubicBezTo>
                    <a:cubicBezTo>
                      <a:pt x="108" y="96"/>
                      <a:pt x="108" y="97"/>
                      <a:pt x="107" y="98"/>
                    </a:cubicBezTo>
                    <a:cubicBezTo>
                      <a:pt x="104" y="101"/>
                      <a:pt x="102" y="103"/>
                      <a:pt x="99" y="105"/>
                    </a:cubicBezTo>
                    <a:cubicBezTo>
                      <a:pt x="97" y="106"/>
                      <a:pt x="97" y="108"/>
                      <a:pt x="97" y="110"/>
                    </a:cubicBezTo>
                    <a:cubicBezTo>
                      <a:pt x="97" y="122"/>
                      <a:pt x="94" y="132"/>
                      <a:pt x="87" y="142"/>
                    </a:cubicBezTo>
                    <a:cubicBezTo>
                      <a:pt x="71" y="166"/>
                      <a:pt x="35" y="164"/>
                      <a:pt x="20" y="139"/>
                    </a:cubicBezTo>
                    <a:cubicBezTo>
                      <a:pt x="15" y="130"/>
                      <a:pt x="12" y="120"/>
                      <a:pt x="13" y="110"/>
                    </a:cubicBezTo>
                    <a:cubicBezTo>
                      <a:pt x="13" y="108"/>
                      <a:pt x="12" y="106"/>
                      <a:pt x="10" y="105"/>
                    </a:cubicBezTo>
                    <a:cubicBezTo>
                      <a:pt x="8" y="103"/>
                      <a:pt x="5" y="100"/>
                      <a:pt x="2" y="98"/>
                    </a:cubicBezTo>
                    <a:cubicBezTo>
                      <a:pt x="1" y="97"/>
                      <a:pt x="1" y="95"/>
                      <a:pt x="1" y="94"/>
                    </a:cubicBezTo>
                    <a:cubicBezTo>
                      <a:pt x="0" y="80"/>
                      <a:pt x="0" y="67"/>
                      <a:pt x="0" y="53"/>
                    </a:cubicBezTo>
                    <a:cubicBezTo>
                      <a:pt x="0" y="31"/>
                      <a:pt x="12" y="14"/>
                      <a:pt x="32" y="5"/>
                    </a:cubicBezTo>
                    <a:cubicBezTo>
                      <a:pt x="40" y="2"/>
                      <a:pt x="48" y="1"/>
                      <a:pt x="57" y="0"/>
                    </a:cubicBezTo>
                    <a:cubicBezTo>
                      <a:pt x="57" y="0"/>
                      <a:pt x="57" y="0"/>
                      <a:pt x="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0" name="Freeform 420"/>
              <p:cNvSpPr>
                <a:spLocks/>
              </p:cNvSpPr>
              <p:nvPr/>
            </p:nvSpPr>
            <p:spPr bwMode="gray">
              <a:xfrm>
                <a:off x="8161994" y="2019409"/>
                <a:ext cx="163632" cy="22571"/>
              </a:xfrm>
              <a:custGeom>
                <a:avLst/>
                <a:gdLst/>
                <a:ahLst/>
                <a:cxnLst>
                  <a:cxn ang="0">
                    <a:pos x="85" y="6"/>
                  </a:cxn>
                  <a:cxn ang="0">
                    <a:pos x="72" y="10"/>
                  </a:cxn>
                  <a:cxn ang="0">
                    <a:pos x="11" y="10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3"/>
                  </a:cxn>
                  <a:cxn ang="0">
                    <a:pos x="47" y="0"/>
                  </a:cxn>
                  <a:cxn ang="0">
                    <a:pos x="77" y="3"/>
                  </a:cxn>
                  <a:cxn ang="0">
                    <a:pos x="85" y="6"/>
                  </a:cxn>
                  <a:cxn ang="0">
                    <a:pos x="85" y="6"/>
                  </a:cxn>
                </a:cxnLst>
                <a:rect b="b" l="0" r="r" t="0"/>
                <a:pathLst>
                  <a:path h="14" w="85">
                    <a:moveTo>
                      <a:pt x="85" y="6"/>
                    </a:moveTo>
                    <a:cubicBezTo>
                      <a:pt x="81" y="9"/>
                      <a:pt x="77" y="10"/>
                      <a:pt x="72" y="10"/>
                    </a:cubicBezTo>
                    <a:cubicBezTo>
                      <a:pt x="52" y="14"/>
                      <a:pt x="31" y="14"/>
                      <a:pt x="11" y="10"/>
                    </a:cubicBezTo>
                    <a:cubicBezTo>
                      <a:pt x="8" y="10"/>
                      <a:pt x="5" y="9"/>
                      <a:pt x="3" y="8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4"/>
                      <a:pt x="8" y="3"/>
                    </a:cubicBezTo>
                    <a:cubicBezTo>
                      <a:pt x="20" y="0"/>
                      <a:pt x="34" y="0"/>
                      <a:pt x="47" y="0"/>
                    </a:cubicBezTo>
                    <a:cubicBezTo>
                      <a:pt x="57" y="0"/>
                      <a:pt x="67" y="1"/>
                      <a:pt x="77" y="3"/>
                    </a:cubicBezTo>
                    <a:cubicBezTo>
                      <a:pt x="80" y="4"/>
                      <a:pt x="83" y="5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1" name="Freeform 421"/>
              <p:cNvSpPr>
                <a:spLocks/>
              </p:cNvSpPr>
              <p:nvPr/>
            </p:nvSpPr>
            <p:spPr bwMode="gray">
              <a:xfrm>
                <a:off x="8269202" y="2041978"/>
                <a:ext cx="56424" cy="1692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15" y="3"/>
                  </a:cxn>
                  <a:cxn ang="0">
                    <a:pos x="23" y="2"/>
                  </a:cxn>
                  <a:cxn ang="0">
                    <a:pos x="27" y="2"/>
                  </a:cxn>
                  <a:cxn ang="0">
                    <a:pos x="24" y="6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b="b" l="0" r="r" t="0"/>
                <a:pathLst>
                  <a:path h="9" w="28">
                    <a:moveTo>
                      <a:pt x="5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7" y="4"/>
                      <a:pt x="11" y="4"/>
                      <a:pt x="15" y="3"/>
                    </a:cubicBezTo>
                    <a:cubicBezTo>
                      <a:pt x="18" y="3"/>
                      <a:pt x="21" y="2"/>
                      <a:pt x="23" y="2"/>
                    </a:cubicBezTo>
                    <a:cubicBezTo>
                      <a:pt x="25" y="1"/>
                      <a:pt x="27" y="0"/>
                      <a:pt x="27" y="2"/>
                    </a:cubicBezTo>
                    <a:cubicBezTo>
                      <a:pt x="28" y="5"/>
                      <a:pt x="26" y="5"/>
                      <a:pt x="24" y="6"/>
                    </a:cubicBezTo>
                    <a:cubicBezTo>
                      <a:pt x="18" y="7"/>
                      <a:pt x="11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2" name="Freeform 422"/>
              <p:cNvSpPr>
                <a:spLocks/>
              </p:cNvSpPr>
              <p:nvPr/>
            </p:nvSpPr>
            <p:spPr bwMode="gray">
              <a:xfrm>
                <a:off x="8269202" y="2098402"/>
                <a:ext cx="56424" cy="1692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12" y="4"/>
                  </a:cxn>
                  <a:cxn ang="0">
                    <a:pos x="24" y="1"/>
                  </a:cxn>
                  <a:cxn ang="0">
                    <a:pos x="27" y="2"/>
                  </a:cxn>
                  <a:cxn ang="0">
                    <a:pos x="25" y="5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b="b" l="0" r="r" t="0"/>
                <a:pathLst>
                  <a:path h="9" w="28">
                    <a:moveTo>
                      <a:pt x="5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7"/>
                      <a:pt x="0" y="7"/>
                    </a:cubicBezTo>
                    <a:cubicBezTo>
                      <a:pt x="1" y="6"/>
                      <a:pt x="2" y="5"/>
                      <a:pt x="2" y="5"/>
                    </a:cubicBezTo>
                    <a:cubicBezTo>
                      <a:pt x="6" y="4"/>
                      <a:pt x="9" y="4"/>
                      <a:pt x="12" y="4"/>
                    </a:cubicBezTo>
                    <a:cubicBezTo>
                      <a:pt x="16" y="3"/>
                      <a:pt x="20" y="2"/>
                      <a:pt x="24" y="1"/>
                    </a:cubicBezTo>
                    <a:cubicBezTo>
                      <a:pt x="25" y="1"/>
                      <a:pt x="27" y="0"/>
                      <a:pt x="27" y="2"/>
                    </a:cubicBezTo>
                    <a:cubicBezTo>
                      <a:pt x="28" y="4"/>
                      <a:pt x="27" y="5"/>
                      <a:pt x="25" y="5"/>
                    </a:cubicBezTo>
                    <a:cubicBezTo>
                      <a:pt x="18" y="7"/>
                      <a:pt x="12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3" name="Freeform 423"/>
              <p:cNvSpPr>
                <a:spLocks/>
              </p:cNvSpPr>
              <p:nvPr/>
            </p:nvSpPr>
            <p:spPr bwMode="gray">
              <a:xfrm>
                <a:off x="8269202" y="2154826"/>
                <a:ext cx="50784" cy="16929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3" y="4"/>
                  </a:cxn>
                  <a:cxn ang="0">
                    <a:pos x="19" y="2"/>
                  </a:cxn>
                  <a:cxn ang="0">
                    <a:pos x="24" y="1"/>
                  </a:cxn>
                  <a:cxn ang="0">
                    <a:pos x="27" y="2"/>
                  </a:cxn>
                  <a:cxn ang="0">
                    <a:pos x="25" y="5"/>
                  </a:cxn>
                  <a:cxn ang="0">
                    <a:pos x="5" y="9"/>
                  </a:cxn>
                  <a:cxn ang="0">
                    <a:pos x="5" y="8"/>
                  </a:cxn>
                </a:cxnLst>
                <a:rect b="b" l="0" r="r" t="0"/>
                <a:pathLst>
                  <a:path h="9" w="27">
                    <a:moveTo>
                      <a:pt x="5" y="8"/>
                    </a:moveTo>
                    <a:cubicBezTo>
                      <a:pt x="5" y="8"/>
                      <a:pt x="4" y="8"/>
                      <a:pt x="3" y="9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5"/>
                      <a:pt x="1" y="4"/>
                      <a:pt x="3" y="4"/>
                    </a:cubicBezTo>
                    <a:cubicBezTo>
                      <a:pt x="8" y="4"/>
                      <a:pt x="14" y="3"/>
                      <a:pt x="19" y="2"/>
                    </a:cubicBezTo>
                    <a:cubicBezTo>
                      <a:pt x="21" y="2"/>
                      <a:pt x="22" y="1"/>
                      <a:pt x="24" y="1"/>
                    </a:cubicBezTo>
                    <a:cubicBezTo>
                      <a:pt x="26" y="0"/>
                      <a:pt x="27" y="0"/>
                      <a:pt x="27" y="2"/>
                    </a:cubicBezTo>
                    <a:cubicBezTo>
                      <a:pt x="27" y="3"/>
                      <a:pt x="26" y="5"/>
                      <a:pt x="25" y="5"/>
                    </a:cubicBezTo>
                    <a:cubicBezTo>
                      <a:pt x="19" y="6"/>
                      <a:pt x="12" y="8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t" anchorCtr="0" bIns="45720" compatLnSpc="1" lIns="91440" numCol="1" rIns="91440" tIns="45720" vert="horz" wrap="square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200">
                  <a:solidFill>
                    <a:srgbClr val="58595B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14" name="Rectangle: Rounded Corners 13"/>
          <p:cNvSpPr/>
          <p:nvPr/>
        </p:nvSpPr>
        <p:spPr bwMode="gray">
          <a:xfrm>
            <a:off x="990370" y="1956519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アプリケーション開発</a:t>
            </a:r>
          </a:p>
        </p:txBody>
      </p:sp>
      <p:sp>
        <p:nvSpPr>
          <p:cNvPr id="108" name="Rectangle: Rounded Corners 107"/>
          <p:cNvSpPr/>
          <p:nvPr/>
        </p:nvSpPr>
        <p:spPr bwMode="gray">
          <a:xfrm>
            <a:off x="990370" y="3065706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アプリケーション統合</a:t>
            </a:r>
          </a:p>
        </p:txBody>
      </p:sp>
      <p:sp>
        <p:nvSpPr>
          <p:cNvPr id="109" name="Rectangle: Rounded Corners 108"/>
          <p:cNvSpPr/>
          <p:nvPr/>
        </p:nvSpPr>
        <p:spPr bwMode="gray">
          <a:xfrm>
            <a:off x="990370" y="4174893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データ統合</a:t>
            </a:r>
          </a:p>
        </p:txBody>
      </p:sp>
      <p:sp>
        <p:nvSpPr>
          <p:cNvPr id="110" name="Rectangle: Rounded Corners 109"/>
          <p:cNvSpPr/>
          <p:nvPr/>
        </p:nvSpPr>
        <p:spPr bwMode="gray">
          <a:xfrm>
            <a:off x="990370" y="5284079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ビジネス分析</a:t>
            </a:r>
          </a:p>
        </p:txBody>
      </p:sp>
      <p:sp>
        <p:nvSpPr>
          <p:cNvPr id="111" name="Rectangle: Rounded Corners 110"/>
          <p:cNvSpPr/>
          <p:nvPr/>
        </p:nvSpPr>
        <p:spPr bwMode="gray">
          <a:xfrm>
            <a:off x="7543639" y="1956519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データ管理</a:t>
            </a:r>
          </a:p>
        </p:txBody>
      </p:sp>
      <p:sp>
        <p:nvSpPr>
          <p:cNvPr id="112" name="Rectangle: Rounded Corners 111"/>
          <p:cNvSpPr/>
          <p:nvPr/>
        </p:nvSpPr>
        <p:spPr bwMode="gray">
          <a:xfrm>
            <a:off x="7543639" y="3065706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システム管理</a:t>
            </a:r>
          </a:p>
        </p:txBody>
      </p:sp>
      <p:sp>
        <p:nvSpPr>
          <p:cNvPr id="113" name="Rectangle: Rounded Corners 112"/>
          <p:cNvSpPr/>
          <p:nvPr/>
        </p:nvSpPr>
        <p:spPr bwMode="gray">
          <a:xfrm>
            <a:off x="7543639" y="4174893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セキュリティ</a:t>
            </a:r>
          </a:p>
        </p:txBody>
      </p:sp>
      <p:sp>
        <p:nvSpPr>
          <p:cNvPr id="114" name="Rectangle: Rounded Corners 113"/>
          <p:cNvSpPr/>
          <p:nvPr/>
        </p:nvSpPr>
        <p:spPr bwMode="gray">
          <a:xfrm>
            <a:off x="7543639" y="5284079"/>
            <a:ext cx="3666501" cy="90000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dirty="0" kumimoji="1" lang="ja-JP" sz="2800">
                <a:solidFill>
                  <a:schemeClr val="bg1"/>
                </a:solidFill>
              </a:rPr>
              <a:t>コンテンツ管理</a:t>
            </a:r>
          </a:p>
        </p:txBody>
      </p:sp>
    </p:spTree>
    <p:extLst>
      <p:ext uri="{BB962C8B-B14F-4D97-AF65-F5344CB8AC3E}">
        <p14:creationId xmlns:p14="http://schemas.microsoft.com/office/powerpoint/2010/main" val="30121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5" nodeType="clickEffect" presetClass="path" presetID="57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 L -0.00013 -0.0662 C -0.00013 -0.09606 -0.12555 -0.13171 -0.22688 -0.13171 L -0.4535 -0.13171 " pathEditMode="relative" ptsTypes="AAAA" rAng="0">
                                      <p:cBhvr>
                                        <p:cTn dur="2000" fill="hold" id="6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2500"/>
                            </p:stCondLst>
                            <p:childTnLst>
                              <p:par>
                                <p:cTn accel="50000" decel="50000" fill="hold" id="12" nodeType="afterEffect" presetClass="path" presetID="57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424E-6 -1.11111E-6 L 3.89424E-6 -0.00903 C 3.89424E-6 -0.01319 -0.14093 -0.01759 -0.25502 -0.01759 L -0.50912 -0.01759 " pathEditMode="relative" ptsTypes="AAAA" rAng="0">
                                      <p:cBhvr>
                                        <p:cTn dur="2000" fill="hold" id="13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2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1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7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5000"/>
                            </p:stCondLst>
                            <p:childTnLst>
                              <p:par>
                                <p:cTn accel="50000" decel="50000" fill="hold" id="19" nodeType="afterEffect" presetClass="path" presetID="57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1388E-7 -2.22222E-6 L 5.31388E-7 0.02269 C 5.31388E-7 0.03264 -0.14717 0.04491 -0.26622 0.04491 L -0.53243 0.04491 " pathEditMode="relative" ptsTypes="AAAA" rAng="0">
                                      <p:cBhvr>
                                        <p:cTn dur="2000" fill="hold" id="2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22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2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24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7500"/>
                            </p:stCondLst>
                            <p:childTnLst>
                              <p:par>
                                <p:cTn accel="50000" decel="50000" fill="hold" id="26" nodeType="afterEffect" presetClass="path" presetID="36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424E-6 -7.40741E-7 L 3.89424E-6 0.05394 C 3.89424E-6 0.07801 -0.1408 0.10833 -0.25476 0.10833 L -0.50912 0.10833 " pathEditMode="relative" ptsTypes="AAAA" rAng="0">
                                      <p:cBhvr>
                                        <p:cTn dur="2000" fill="hold" id="27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2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9500"/>
                            </p:stCondLst>
                            <p:childTnLst>
                              <p:par>
                                <p:cTn fill="hold" grpId="0" id="2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3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10000"/>
                            </p:stCondLst>
                            <p:childTnLst>
                              <p:par>
                                <p:cTn accel="50000" decel="50000" fill="hold" id="33" nodeType="afterEffect" presetClass="path" presetID="36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75E-6 4.07407E-6 L -1.69575E-6 0.03333 C -1.69575E-6 0.04838 0.12451 0.06689 0.22571 0.06689 L 0.45142 0.06689 " pathEditMode="relative" ptsTypes="AAAA" rAng="0">
                                      <p:cBhvr>
                                        <p:cTn dur="2000" fill="hold" id="34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36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500" id="38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12500"/>
                            </p:stCondLst>
                            <p:childTnLst>
                              <p:par>
                                <p:cTn accel="50000" decel="50000" fill="hold" id="40" nodeType="afterEffect" presetClass="path" presetID="57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425E-6 -7.40741E-7 L 2.71425E-6 -0.02755 C 2.71425E-6 -0.04005 0.13962 -0.05486 0.25332 -0.05486 L 0.50703 -0.05486 " pathEditMode="relative" ptsTypes="AAAA" rAng="0">
                                      <p:cBhvr>
                                        <p:cTn dur="2000" fill="hold" id="4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2">
                            <p:stCondLst>
                              <p:cond delay="14500"/>
                            </p:stCondLst>
                            <p:childTnLst>
                              <p:par>
                                <p:cTn fill="hold" grpId="0" id="43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500" id="4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15000"/>
                            </p:stCondLst>
                            <p:childTnLst>
                              <p:par>
                                <p:cTn accel="50000" decel="50000" fill="hold" id="47" nodeType="afterEffect" presetClass="path" presetID="36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515E-6 -2.22222E-6 L -4.16515E-6 -0.05717 C -4.16515E-6 -0.08287 0.14627 -0.11435 0.26518 -0.11435 L 0.53074 -0.11435 " pathEditMode="relative" ptsTypes="AAAA" rAng="0">
                                      <p:cBhvr>
                                        <p:cTn dur="2000" fill="hold" id="48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17000"/>
                            </p:stCondLst>
                            <p:childTnLst>
                              <p:par>
                                <p:cTn fill="hold" grpId="0" id="50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500" id="52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>
                            <p:stCondLst>
                              <p:cond delay="17500"/>
                            </p:stCondLst>
                            <p:childTnLst>
                              <p:par>
                                <p:cTn accel="50000" decel="50000" fill="hold" id="54" nodeType="afterEffect" presetClass="path" presetID="36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425E-6 -3.7037E-6 L 2.71425E-6 -0.08935 C 2.71425E-6 -0.12939 0.13975 -0.17847 0.25345 -0.17847 L 0.50703 -0.17847 " pathEditMode="relative" ptsTypes="AAAA" rAng="0">
                                      <p:cBhvr>
                                        <p:cTn dur="2000" fill="hold" id="55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5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19500"/>
                            </p:stCondLst>
                            <p:childTnLst>
                              <p:par>
                                <p:cTn fill="hold" grpId="0" id="57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500" id="59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4"/>
      <p:bldP animBg="1" grpId="0" spid="108"/>
      <p:bldP animBg="1" grpId="0" spid="109"/>
      <p:bldP animBg="1" grpId="0" spid="110"/>
      <p:bldP animBg="1" grpId="0" spid="111"/>
      <p:bldP animBg="1" grpId="0" spid="112"/>
      <p:bldP animBg="1" grpId="0" spid="113"/>
      <p:bldP animBg="1" grpId="0" spid="114"/>
    </p:bld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altLang="en-US" dirty="0" lang="ja-JP" sz="2400"/>
              <a:t>信頼性と可用性を備えた</a:t>
            </a:r>
            <a:r>
              <a:rPr altLang="ja-JP" dirty="0" lang="en-US" sz="2400"/>
              <a:t/>
            </a:r>
            <a:br>
              <a:rPr altLang="ja-JP" dirty="0" lang="en-US" sz="2400"/>
            </a:br>
            <a:r>
              <a:rPr altLang="en-US" dirty="0" lang="ja-JP" sz="2400"/>
              <a:t>アプリケーション実行プラットフォーム</a:t>
            </a:r>
            <a:endParaRPr altLang="ja-JP" dirty="0" lang="en-US" sz="2400"/>
          </a:p>
          <a:p>
            <a:pPr lvl="1"/>
            <a:r>
              <a:rPr altLang="en-US" dirty="0" lang="ja-JP" sz="2000"/>
              <a:t>品質</a:t>
            </a:r>
            <a:r>
              <a:rPr altLang="ja-JP" dirty="0" lang="en-US" sz="2000"/>
              <a:t>/</a:t>
            </a:r>
            <a:r>
              <a:rPr altLang="en-US" dirty="0" lang="ja-JP" sz="2000"/>
              <a:t>実績</a:t>
            </a:r>
            <a:r>
              <a:rPr altLang="ja-JP" dirty="0" lang="en-US" sz="2000"/>
              <a:t>/</a:t>
            </a:r>
            <a:r>
              <a:rPr altLang="en-US" dirty="0" lang="ja-JP" sz="2000"/>
              <a:t>シェア </a:t>
            </a:r>
            <a:r>
              <a:rPr altLang="ja-JP" dirty="0" lang="en-US" sz="2000"/>
              <a:t>No.1 </a:t>
            </a:r>
            <a:r>
              <a:rPr altLang="en-US" dirty="0" lang="ja-JP" sz="2000"/>
              <a:t>の </a:t>
            </a:r>
            <a:r>
              <a:rPr altLang="ja-JP" b="1" dirty="0" lang="en-US" sz="2000">
                <a:solidFill>
                  <a:schemeClr val="accent3"/>
                </a:solidFill>
              </a:rPr>
              <a:t>WebLogic Server</a:t>
            </a:r>
            <a:r>
              <a:rPr altLang="ja-JP" dirty="0" lang="en-US" sz="2000"/>
              <a:t> </a:t>
            </a:r>
            <a:r>
              <a:rPr altLang="en-US" dirty="0" lang="ja-JP" sz="2000"/>
              <a:t>を構成済みの状態で提供する </a:t>
            </a:r>
            <a:r>
              <a:rPr altLang="ja-JP" dirty="0" lang="en-US" sz="2000"/>
              <a:t>PaaS</a:t>
            </a:r>
          </a:p>
          <a:p>
            <a:pPr lvl="1"/>
            <a:r>
              <a:rPr altLang="en-US" dirty="0" kumimoji="1" lang="ja-JP" sz="2000"/>
              <a:t>用途に応じた柔軟な構成を</a:t>
            </a:r>
            <a:r>
              <a:rPr altLang="en-US" b="1" dirty="0" kumimoji="1" lang="ja-JP" sz="2000">
                <a:solidFill>
                  <a:schemeClr val="accent3"/>
                </a:solidFill>
              </a:rPr>
              <a:t>数ステップ</a:t>
            </a:r>
            <a:r>
              <a:rPr altLang="en-US" dirty="0" kumimoji="1" lang="ja-JP" sz="2000"/>
              <a:t>で</a:t>
            </a:r>
            <a:r>
              <a:rPr altLang="ja-JP" dirty="0" kumimoji="1" lang="en-US" sz="2000"/>
              <a:t/>
            </a:r>
            <a:br>
              <a:rPr altLang="ja-JP" dirty="0" kumimoji="1" lang="en-US" sz="2000"/>
            </a:br>
            <a:r>
              <a:rPr altLang="en-US" dirty="0" kumimoji="1" lang="ja-JP" sz="2000"/>
              <a:t>構築可能</a:t>
            </a:r>
            <a:endParaRPr altLang="ja-JP" dirty="0" kumimoji="1" lang="en-US" sz="2000"/>
          </a:p>
          <a:p>
            <a:pPr lvl="1"/>
            <a:r>
              <a:rPr altLang="en-US" dirty="0" lang="ja-JP" sz="2000"/>
              <a:t>バックアップやパッチなどの管理操作を容易にする</a:t>
            </a:r>
            <a:r>
              <a:rPr altLang="en-US" b="1" dirty="0" lang="ja-JP" sz="2000">
                <a:solidFill>
                  <a:schemeClr val="accent3"/>
                </a:solidFill>
              </a:rPr>
              <a:t>運用ツール</a:t>
            </a:r>
            <a:r>
              <a:rPr altLang="en-US" dirty="0" lang="ja-JP" sz="2000"/>
              <a:t>を提供</a:t>
            </a:r>
            <a:endParaRPr altLang="ja-JP" dirty="0" lang="en-US" sz="2000"/>
          </a:p>
          <a:p>
            <a:r>
              <a:rPr altLang="en-US" dirty="0" kumimoji="1" lang="ja-JP" sz="2400"/>
              <a:t>既存 </a:t>
            </a:r>
            <a:r>
              <a:rPr altLang="ja-JP" dirty="0" kumimoji="1" lang="en-US" sz="2400"/>
              <a:t>WebLogic </a:t>
            </a:r>
            <a:r>
              <a:rPr altLang="en-US" dirty="0" kumimoji="1" lang="ja-JP" sz="2400"/>
              <a:t>環境の利用</a:t>
            </a:r>
            <a:endParaRPr altLang="ja-JP" dirty="0" kumimoji="1" lang="en-US" sz="2400"/>
          </a:p>
          <a:p>
            <a:pPr lvl="1"/>
            <a:r>
              <a:rPr altLang="ja-JP" dirty="0" kumimoji="1" lang="en-US" sz="2000"/>
              <a:t>PaaS </a:t>
            </a:r>
            <a:r>
              <a:rPr altLang="en-US" dirty="0" kumimoji="1" lang="ja-JP" sz="2000"/>
              <a:t>と</a:t>
            </a:r>
            <a:r>
              <a:rPr altLang="ja-JP" dirty="0" kumimoji="1" lang="en-US" sz="2000"/>
              <a:t> On Premise</a:t>
            </a:r>
            <a:r>
              <a:rPr altLang="en-US" dirty="0" lang="ja-JP" sz="2000"/>
              <a:t> で同一の技術</a:t>
            </a:r>
            <a:r>
              <a:rPr altLang="ja-JP" dirty="0" lang="en-US" sz="2000"/>
              <a:t>/</a:t>
            </a:r>
            <a:r>
              <a:rPr altLang="en-US" dirty="0" lang="ja-JP" sz="2000"/>
              <a:t>製品</a:t>
            </a:r>
            <a:endParaRPr altLang="ja-JP" dirty="0" lang="en-US" sz="2000"/>
          </a:p>
          <a:p>
            <a:pPr lvl="1"/>
            <a:r>
              <a:rPr altLang="en-US" dirty="0" kumimoji="1" lang="ja-JP" sz="2000"/>
              <a:t>容易なクラウド移行方法の提供</a:t>
            </a:r>
            <a:endParaRPr altLang="ja-JP" dirty="0" kumimoji="1" lang="en-US" sz="2000"/>
          </a:p>
          <a:p>
            <a:pPr lvl="2"/>
            <a:r>
              <a:rPr altLang="ja-JP" dirty="0" lang="en-US" sz="1600"/>
              <a:t>On Premise </a:t>
            </a:r>
            <a:r>
              <a:rPr altLang="en-US" dirty="0" lang="ja-JP" sz="1600"/>
              <a:t>環境情報からのクラウド環境自動生成</a:t>
            </a:r>
            <a:endParaRPr altLang="ja-JP" dirty="0" lang="en-US" sz="1600"/>
          </a:p>
          <a:p>
            <a:pPr lvl="2"/>
            <a:r>
              <a:rPr altLang="en-US" dirty="0" kumimoji="1" lang="ja-JP" sz="1600"/>
              <a:t>マルチテナント利用による </a:t>
            </a:r>
            <a:r>
              <a:rPr altLang="ja-JP" dirty="0" kumimoji="1" lang="en-US" sz="1600"/>
              <a:t>Unplug &amp; Plugin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4</a:t>
            </a:fld>
            <a:endParaRPr altLang="en-US" dirty="0" lang="ja-JP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kumimoji="1" lang="en-US"/>
              <a:t>Oracle Java Cloud Service</a:t>
            </a:r>
            <a:endParaRPr altLang="en-US" dirty="0" kumimoji="1" lang="ja-JP"/>
          </a:p>
        </p:txBody>
      </p:sp>
      <p:sp>
        <p:nvSpPr>
          <p:cNvPr id="7" name="Text Placeholder 6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kumimoji="1" lang="ja-JP"/>
              <a:t>エンタープライズ・アプリケーションのためのプラットフォーム</a:t>
            </a:r>
          </a:p>
        </p:txBody>
      </p:sp>
      <p:graphicFrame>
        <p:nvGraphicFramePr>
          <p:cNvPr id="8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899739"/>
              </p:ext>
            </p:extLst>
          </p:nvPr>
        </p:nvGraphicFramePr>
        <p:xfrm>
          <a:off x="261002" y="1717040"/>
          <a:ext cx="5827282" cy="4671987"/>
        </p:xfrm>
        <a:graphic>
          <a:graphicData uri="http://schemas.openxmlformats.org/drawingml/2006/diagram">
            <dgm:relIds xmlns:dgm="http://schemas.openxmlformats.org/drawingml/2006/diagram" r:cs="rId5" r:dm="rId2" r:lo="rId3" r:qs="rId4"/>
          </a:graphicData>
        </a:graphic>
      </p:graphicFrame>
      <p:pic>
        <p:nvPicPr>
          <p:cNvPr id="10" name="Picture Placeholder 6"/>
          <p:cNvPicPr>
            <a:picLocks noChangeAspect="1"/>
          </p:cNvPicPr>
          <p:nvPr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83" l="15251" r="15384" t="22994"/>
          <a:stretch/>
        </p:blipFill>
        <p:spPr>
          <a:xfrm>
            <a:off x="792179" y="3192245"/>
            <a:ext cx="871108" cy="677286"/>
          </a:xfrm>
          <a:prstGeom prst="rect">
            <a:avLst/>
          </a:prstGeom>
        </p:spPr>
      </p:pic>
      <p:pic>
        <p:nvPicPr>
          <p:cNvPr id="11" name="Picture Placeholder 11"/>
          <p:cNvPicPr>
            <a:picLocks noChangeAspect="1"/>
          </p:cNvPicPr>
          <p:nvPr/>
        </p:nvPicPr>
        <p:blipFill>
          <a:blip cstate="print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>
            <a:fillRect/>
          </a:stretch>
        </p:blipFill>
        <p:spPr>
          <a:xfrm>
            <a:off x="137197" y="1684528"/>
            <a:ext cx="1371600" cy="1373398"/>
          </a:xfrm>
          <a:prstGeom prst="rect">
            <a:avLst/>
          </a:prstGeom>
        </p:spPr>
      </p:pic>
      <p:pic>
        <p:nvPicPr>
          <p:cNvPr id="12" name="Picture Placeholder 3"/>
          <p:cNvPicPr>
            <a:picLocks noChangeAspect="1"/>
          </p:cNvPicPr>
          <p:nvPr/>
        </p:nvPicPr>
        <p:blipFill rotWithShape="1"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1" l="15494" r="15663" t="15712"/>
          <a:stretch/>
        </p:blipFill>
        <p:spPr>
          <a:xfrm>
            <a:off x="841855" y="4151843"/>
            <a:ext cx="812039" cy="814086"/>
          </a:xfrm>
          <a:prstGeom prst="rect">
            <a:avLst/>
          </a:prstGeom>
        </p:spPr>
      </p:pic>
      <p:pic>
        <p:nvPicPr>
          <p:cNvPr id="13" name="Picture Placeholder 9"/>
          <p:cNvPicPr>
            <a:picLocks noChangeAspect="1"/>
          </p:cNvPicPr>
          <p:nvPr/>
        </p:nvPicPr>
        <p:blipFill rotWithShape="1">
          <a:blip cstate="print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1" l="18978" r="18768" t="15852"/>
          <a:stretch/>
        </p:blipFill>
        <p:spPr>
          <a:xfrm>
            <a:off x="383619" y="5193691"/>
            <a:ext cx="85487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84B658-4171-4C49-A36E-0A389956F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7"/>
                                        <p:tgtEl>
                                          <p:spTgt spid="8">
                                            <p:graphicEl>
                                              <a:dgm id="{7384B658-4171-4C49-A36E-0A389956F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48D810F-5672-43F6-A568-44D0F34FC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2"/>
                                        <p:tgtEl>
                                          <p:spTgt spid="8">
                                            <p:graphicEl>
                                              <a:dgm id="{148D810F-5672-43F6-A568-44D0F34FC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2B64DF-737B-4E76-AF9E-41777BA2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8"/>
                                        <p:tgtEl>
                                          <p:spTgt spid="8">
                                            <p:graphicEl>
                                              <a:dgm id="{DD2B64DF-737B-4E76-AF9E-41777BA25E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6C9ED1-C582-4AB8-8386-3F4CBC32B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23"/>
                                        <p:tgtEl>
                                          <p:spTgt spid="8">
                                            <p:graphicEl>
                                              <a:dgm id="{A86C9ED1-C582-4AB8-8386-3F4CBC32BC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26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D2A43A-08E6-4D49-B2A5-72F9AF0F0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29"/>
                                        <p:tgtEl>
                                          <p:spTgt spid="8">
                                            <p:graphicEl>
                                              <a:dgm id="{6ED2A43A-08E6-4D49-B2A5-72F9AF0F0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16E2F5-D5FF-44A3-879C-6F0224FF4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34"/>
                                        <p:tgtEl>
                                          <p:spTgt spid="8">
                                            <p:graphicEl>
                                              <a:dgm id="{3B16E2F5-D5FF-44A3-879C-6F0224FF4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3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8890BC-8E3C-4E32-B7BA-63EA3AF1B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40"/>
                                        <p:tgtEl>
                                          <p:spTgt spid="8">
                                            <p:graphicEl>
                                              <a:dgm id="{728890BC-8E3C-4E32-B7BA-63EA3AF1B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F34143-28A1-436D-8628-FFE245DF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45"/>
                                        <p:tgtEl>
                                          <p:spTgt spid="8">
                                            <p:graphicEl>
                                              <a:dgm id="{DCF34143-28A1-436D-8628-FFE245DF8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48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9F342B-E1AE-4426-8E3A-42AB22B47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51"/>
                                        <p:tgtEl>
                                          <p:spTgt spid="8">
                                            <p:graphicEl>
                                              <a:dgm id="{D49F342B-E1AE-4426-8E3A-42AB22B47D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Graphic grpId="0" spid="8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 altLang="en-US" dirty="0" kumimoji="1" lang="ja-JP" sz="2400"/>
              <a:t>物理サーバを持つ事による課題</a:t>
            </a:r>
            <a:endParaRPr altLang="ja-JP" dirty="0" kumimoji="1" lang="en-US" sz="2400"/>
          </a:p>
          <a:p>
            <a:pPr lvl="1"/>
            <a:r>
              <a:rPr altLang="en-US" dirty="0" kumimoji="1" lang="ja-JP" sz="2000"/>
              <a:t>サーバ自体のメンテナンスや </a:t>
            </a:r>
            <a:r>
              <a:rPr altLang="ja-JP" dirty="0" kumimoji="1" lang="en-US" sz="2000"/>
              <a:t>EOSL </a:t>
            </a:r>
            <a:r>
              <a:rPr altLang="en-US" dirty="0" kumimoji="1" lang="ja-JP" sz="2000"/>
              <a:t>対応</a:t>
            </a:r>
            <a:endParaRPr altLang="ja-JP" dirty="0" kumimoji="1" lang="en-US" sz="2000"/>
          </a:p>
          <a:p>
            <a:pPr lvl="1"/>
            <a:r>
              <a:rPr altLang="en-US" dirty="0" lang="ja-JP" sz="2000"/>
              <a:t>電力や設置に伴うランニングコスト</a:t>
            </a:r>
            <a:endParaRPr altLang="ja-JP" dirty="0" lang="en-US" sz="2000"/>
          </a:p>
          <a:p>
            <a:pPr lvl="1"/>
            <a:r>
              <a:rPr altLang="en-US" dirty="0" kumimoji="1" lang="ja-JP" sz="2000"/>
              <a:t>容易には行えないサーバ追加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altLang="en-US" dirty="0" kumimoji="1" lang="ja-JP" sz="2400"/>
              <a:t>物理システム環境を持つ事による課題</a:t>
            </a:r>
            <a:endParaRPr altLang="ja-JP" dirty="0" kumimoji="1" lang="en-US" sz="2400"/>
          </a:p>
          <a:p>
            <a:pPr lvl="1"/>
            <a:r>
              <a:rPr altLang="en-US" dirty="0" lang="ja-JP" sz="2000"/>
              <a:t>環境の構築及び運用スキルを持つ人材確保</a:t>
            </a:r>
            <a:endParaRPr altLang="ja-JP" dirty="0" lang="en-US" sz="2000"/>
          </a:p>
          <a:p>
            <a:pPr lvl="1"/>
            <a:r>
              <a:rPr altLang="en-US" dirty="0" kumimoji="1" lang="ja-JP" sz="2000"/>
              <a:t>開発・テスト環境の不足や準備の長時間化</a:t>
            </a:r>
            <a:endParaRPr altLang="ja-JP" dirty="0" kumimoji="1" lang="en-US" sz="2000"/>
          </a:p>
          <a:p>
            <a:pPr lvl="1"/>
            <a:r>
              <a:rPr altLang="en-US" dirty="0" lang="ja-JP" sz="2000"/>
              <a:t>保守用ツールや担当要員の準備</a:t>
            </a:r>
            <a:endParaRPr altLang="ja-JP" dirty="0" kumimoji="1"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5</a:t>
            </a:fld>
            <a:endParaRPr altLang="en-US" dirty="0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kumimoji="1" lang="en-US"/>
              <a:t>Oracle Java Cloud Service </a:t>
            </a:r>
            <a:r>
              <a:rPr altLang="en-US" dirty="0" kumimoji="1" lang="ja-JP"/>
              <a:t>を選択する理由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lang="ja-JP"/>
              <a:t>持たない事で得られるシステム最適化</a:t>
            </a:r>
            <a:endParaRPr altLang="en-US" dirty="0" kumimoji="1" lang="ja-JP"/>
          </a:p>
        </p:txBody>
      </p:sp>
      <p:sp>
        <p:nvSpPr>
          <p:cNvPr id="11" name="Rectangle: Rounded Corners 10"/>
          <p:cNvSpPr/>
          <p:nvPr/>
        </p:nvSpPr>
        <p:spPr bwMode="gray">
          <a:xfrm>
            <a:off x="287912" y="4396511"/>
            <a:ext cx="5742498" cy="625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維持費がかかるものを持たない事による</a:t>
            </a:r>
            <a:r>
              <a:rPr altLang="ja-JP" b="1" dirty="0" kumimoji="1" lang="en-US">
                <a:solidFill>
                  <a:schemeClr val="bg1"/>
                </a:solidFill>
              </a:rPr>
              <a:t>IT</a:t>
            </a:r>
            <a:r>
              <a:rPr altLang="en-US" b="1" dirty="0" kumimoji="1" lang="ja-JP">
                <a:solidFill>
                  <a:schemeClr val="bg1"/>
                </a:solidFill>
              </a:rPr>
              <a:t>投資の最適化</a:t>
            </a:r>
          </a:p>
        </p:txBody>
      </p:sp>
      <p:sp>
        <p:nvSpPr>
          <p:cNvPr id="15" name="Explosion: 14 Points 14"/>
          <p:cNvSpPr/>
          <p:nvPr/>
        </p:nvSpPr>
        <p:spPr bwMode="gray">
          <a:xfrm>
            <a:off x="775504" y="3291510"/>
            <a:ext cx="4942389" cy="1113932"/>
          </a:xfrm>
          <a:prstGeom prst="irregularSeal2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pic>
        <p:nvPicPr>
          <p:cNvPr id="16" name="Picture Placeholder 5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4" l="32212" r="32366" t="16113"/>
          <a:stretch/>
        </p:blipFill>
        <p:spPr>
          <a:xfrm>
            <a:off x="2916273" y="3400384"/>
            <a:ext cx="485775" cy="938213"/>
          </a:xfrm>
          <a:prstGeom prst="rect">
            <a:avLst/>
          </a:prstGeom>
        </p:spPr>
      </p:pic>
      <p:pic>
        <p:nvPicPr>
          <p:cNvPr id="17" name="Picture Placeholder 7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8" l="18484" r="17987" t="13868"/>
          <a:stretch/>
        </p:blipFill>
        <p:spPr>
          <a:xfrm>
            <a:off x="1713510" y="3398520"/>
            <a:ext cx="628517" cy="733847"/>
          </a:xfrm>
          <a:prstGeom prst="rect">
            <a:avLst/>
          </a:prstGeom>
        </p:spPr>
      </p:pic>
      <p:pic>
        <p:nvPicPr>
          <p:cNvPr id="18" name="Picture Placeholder 10"/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7" l="29863" r="30449" t="12471"/>
          <a:stretch/>
        </p:blipFill>
        <p:spPr bwMode="gray">
          <a:xfrm>
            <a:off x="4373942" y="3567991"/>
            <a:ext cx="420065" cy="787078"/>
          </a:xfrm>
          <a:prstGeom prst="rect">
            <a:avLst/>
          </a:prstGeom>
          <a:noFill/>
        </p:spPr>
      </p:pic>
      <p:pic>
        <p:nvPicPr>
          <p:cNvPr descr="stopwatch-512.png" id="19" name="図 5"/>
          <p:cNvPicPr>
            <a:picLocks noChangeAspect="1"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3532307" y="3210448"/>
            <a:ext cx="809246" cy="809246"/>
          </a:xfrm>
          <a:prstGeom prst="rect">
            <a:avLst/>
          </a:prstGeom>
        </p:spPr>
      </p:pic>
      <p:pic>
        <p:nvPicPr>
          <p:cNvPr id="20" name="Picture Placeholder 7"/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8" l="18484" r="17987" t="13868"/>
          <a:stretch/>
        </p:blipFill>
        <p:spPr>
          <a:xfrm>
            <a:off x="2052921" y="3560802"/>
            <a:ext cx="628517" cy="733847"/>
          </a:xfrm>
          <a:prstGeom prst="rect">
            <a:avLst/>
          </a:prstGeom>
        </p:spPr>
      </p:pic>
      <p:sp>
        <p:nvSpPr>
          <p:cNvPr id="21" name="Rectangle: Rounded Corners 20"/>
          <p:cNvSpPr/>
          <p:nvPr/>
        </p:nvSpPr>
        <p:spPr bwMode="gray">
          <a:xfrm>
            <a:off x="6185913" y="4396511"/>
            <a:ext cx="5742498" cy="62523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要員コスト・時間がかかるものをもたない事による</a:t>
            </a:r>
            <a:endParaRPr altLang="ja-JP" b="1" dirty="0" kumimoji="1"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システム開発・運用の最適化</a:t>
            </a:r>
          </a:p>
        </p:txBody>
      </p:sp>
      <p:sp>
        <p:nvSpPr>
          <p:cNvPr id="77" name="Rectangle 76"/>
          <p:cNvSpPr/>
          <p:nvPr/>
        </p:nvSpPr>
        <p:spPr bwMode="gray">
          <a:xfrm>
            <a:off x="7287836" y="3490516"/>
            <a:ext cx="1449669" cy="776038"/>
          </a:xfrm>
          <a:custGeom>
            <a:avLst/>
            <a:gdLst>
              <a:gd fmla="*/ 0 w 1008894" name="connsiteX0"/>
              <a:gd fmla="*/ 0 h 717630" name="connsiteY0"/>
              <a:gd fmla="*/ 1008894 w 1008894" name="connsiteX1"/>
              <a:gd fmla="*/ 0 h 717630" name="connsiteY1"/>
              <a:gd fmla="*/ 1008894 w 1008894" name="connsiteX2"/>
              <a:gd fmla="*/ 717630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  <a:gd fmla="*/ 0 w 1008894" name="connsiteX0"/>
              <a:gd fmla="*/ 0 h 717630" name="connsiteY0"/>
              <a:gd fmla="*/ 1008894 w 1008894" name="connsiteX1"/>
              <a:gd fmla="*/ 135731 h 717630" name="connsiteY1"/>
              <a:gd fmla="*/ 1008894 w 1008894" name="connsiteX2"/>
              <a:gd fmla="*/ 717630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  <a:gd fmla="*/ 0 w 1008894" name="connsiteX0"/>
              <a:gd fmla="*/ 0 h 717630" name="connsiteY0"/>
              <a:gd fmla="*/ 1008894 w 1008894" name="connsiteX1"/>
              <a:gd fmla="*/ 135731 h 717630" name="connsiteY1"/>
              <a:gd fmla="*/ 1006513 w 1008894" name="connsiteX2"/>
              <a:gd fmla="*/ 567611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717630" w="1008894">
                <a:moveTo>
                  <a:pt x="0" y="0"/>
                </a:moveTo>
                <a:lnTo>
                  <a:pt x="1008894" y="135731"/>
                </a:lnTo>
                <a:cubicBezTo>
                  <a:pt x="1008100" y="279691"/>
                  <a:pt x="1007307" y="423651"/>
                  <a:pt x="1006513" y="567611"/>
                </a:cubicBezTo>
                <a:lnTo>
                  <a:pt x="0" y="71763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878734" y="3412175"/>
            <a:ext cx="694481" cy="460996"/>
            <a:chOff x="6736466" y="3398520"/>
            <a:chExt cx="935786" cy="621174"/>
          </a:xfrm>
        </p:grpSpPr>
        <p:sp>
          <p:nvSpPr>
            <p:cNvPr id="80" name="Rectangle 79"/>
            <p:cNvSpPr/>
            <p:nvPr/>
          </p:nvSpPr>
          <p:spPr bwMode="gray">
            <a:xfrm>
              <a:off x="6736466" y="3398520"/>
              <a:ext cx="935786" cy="6211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 bwMode="gray">
            <a:xfrm>
              <a:off x="6820231" y="3460964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 bwMode="gray">
            <a:xfrm>
              <a:off x="6978783" y="3560802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83" name="Connector: Elbow 82"/>
            <p:cNvCxnSpPr>
              <a:stCxn id="81" idx="2"/>
              <a:endCxn id="82" idx="1"/>
            </p:cNvCxnSpPr>
            <p:nvPr/>
          </p:nvCxnSpPr>
          <p:spPr>
            <a:xfrm flipH="1" rot="16200000">
              <a:off x="6894334" y="3506058"/>
              <a:ext cx="70133" cy="98765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 bwMode="gray">
            <a:xfrm>
              <a:off x="6978784" y="3725768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85" name="Connector: Elbow 84"/>
            <p:cNvCxnSpPr>
              <a:stCxn id="81" idx="2"/>
              <a:endCxn id="84" idx="1"/>
            </p:cNvCxnSpPr>
            <p:nvPr/>
          </p:nvCxnSpPr>
          <p:spPr>
            <a:xfrm flipH="1" rot="16200000">
              <a:off x="6811852" y="3588541"/>
              <a:ext cx="235099" cy="98766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gray">
            <a:xfrm>
              <a:off x="6978309" y="3860487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87" name="Connector: Elbow 86"/>
            <p:cNvCxnSpPr>
              <a:stCxn id="81" idx="2"/>
              <a:endCxn id="86" idx="1"/>
            </p:cNvCxnSpPr>
            <p:nvPr/>
          </p:nvCxnSpPr>
          <p:spPr>
            <a:xfrm flipH="1" rot="16200000">
              <a:off x="6744254" y="3656138"/>
              <a:ext cx="369818" cy="98291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 bwMode="gray">
            <a:xfrm>
              <a:off x="7195187" y="3638795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89" name="Connector: Elbow 88"/>
            <p:cNvCxnSpPr>
              <a:stCxn id="82" idx="2"/>
              <a:endCxn id="88" idx="1"/>
            </p:cNvCxnSpPr>
            <p:nvPr/>
          </p:nvCxnSpPr>
          <p:spPr>
            <a:xfrm flipH="1" rot="16200000">
              <a:off x="7092734" y="3566048"/>
              <a:ext cx="48288" cy="156617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 bwMode="gray">
            <a:xfrm>
              <a:off x="7194714" y="3937343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91" name="Connector: Elbow 90"/>
            <p:cNvCxnSpPr>
              <a:stCxn id="86" idx="2"/>
              <a:endCxn id="90" idx="1"/>
            </p:cNvCxnSpPr>
            <p:nvPr/>
          </p:nvCxnSpPr>
          <p:spPr>
            <a:xfrm flipH="1" rot="16200000">
              <a:off x="7092830" y="3865164"/>
              <a:ext cx="47151" cy="156618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 bwMode="gray">
            <a:xfrm>
              <a:off x="7408174" y="3724453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93" name="Connector: Elbow 92"/>
            <p:cNvCxnSpPr>
              <a:stCxn id="88" idx="2"/>
              <a:endCxn id="92" idx="1"/>
            </p:cNvCxnSpPr>
            <p:nvPr/>
          </p:nvCxnSpPr>
          <p:spPr>
            <a:xfrm flipH="1" rot="16200000">
              <a:off x="7303598" y="3649582"/>
              <a:ext cx="55953" cy="153200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 bwMode="gray">
            <a:xfrm>
              <a:off x="7408174" y="3857221"/>
              <a:ext cx="119573" cy="59411"/>
            </a:xfrm>
            <a:prstGeom prst="rect">
              <a:avLst/>
            </a:prstGeom>
            <a:solidFill>
              <a:schemeClr val="tx2"/>
            </a:solidFill>
            <a:ln w="158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cxnSp>
          <p:nvCxnSpPr>
            <p:cNvPr id="95" name="Connector: Elbow 94"/>
            <p:cNvCxnSpPr>
              <a:stCxn id="88" idx="2"/>
              <a:endCxn id="94" idx="1"/>
            </p:cNvCxnSpPr>
            <p:nvPr/>
          </p:nvCxnSpPr>
          <p:spPr>
            <a:xfrm flipH="1" rot="16200000">
              <a:off x="7237214" y="3715966"/>
              <a:ext cx="188721" cy="153200"/>
            </a:xfrm>
            <a:prstGeom prst="bentConnector2">
              <a:avLst/>
            </a:prstGeom>
            <a:ln w="19050">
              <a:solidFill>
                <a:schemeClr val="tx2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 bwMode="gray">
          <a:xfrm>
            <a:off x="7320385" y="3849568"/>
            <a:ext cx="741160" cy="4704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altLang="ja-JP" b="1" dirty="0" kumimoji="1" lang="en-US" sz="800">
                <a:solidFill>
                  <a:schemeClr val="bg1"/>
                </a:solidFill>
              </a:rPr>
              <a:t>$ cd /u01</a:t>
            </a:r>
            <a:endParaRPr altLang="en-US" b="1" dirty="0" kumimoji="1" lang="ja-JP" sz="800">
              <a:solidFill>
                <a:schemeClr val="bg1"/>
              </a:solidFill>
            </a:endParaRPr>
          </a:p>
        </p:txBody>
      </p:sp>
      <p:sp>
        <p:nvSpPr>
          <p:cNvPr id="97" name="Rectangle 76"/>
          <p:cNvSpPr/>
          <p:nvPr/>
        </p:nvSpPr>
        <p:spPr bwMode="gray">
          <a:xfrm flipH="1">
            <a:off x="8942506" y="3480864"/>
            <a:ext cx="1449669" cy="776038"/>
          </a:xfrm>
          <a:custGeom>
            <a:avLst/>
            <a:gdLst>
              <a:gd fmla="*/ 0 w 1008894" name="connsiteX0"/>
              <a:gd fmla="*/ 0 h 717630" name="connsiteY0"/>
              <a:gd fmla="*/ 1008894 w 1008894" name="connsiteX1"/>
              <a:gd fmla="*/ 0 h 717630" name="connsiteY1"/>
              <a:gd fmla="*/ 1008894 w 1008894" name="connsiteX2"/>
              <a:gd fmla="*/ 717630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  <a:gd fmla="*/ 0 w 1008894" name="connsiteX0"/>
              <a:gd fmla="*/ 0 h 717630" name="connsiteY0"/>
              <a:gd fmla="*/ 1008894 w 1008894" name="connsiteX1"/>
              <a:gd fmla="*/ 135731 h 717630" name="connsiteY1"/>
              <a:gd fmla="*/ 1008894 w 1008894" name="connsiteX2"/>
              <a:gd fmla="*/ 717630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  <a:gd fmla="*/ 0 w 1008894" name="connsiteX0"/>
              <a:gd fmla="*/ 0 h 717630" name="connsiteY0"/>
              <a:gd fmla="*/ 1008894 w 1008894" name="connsiteX1"/>
              <a:gd fmla="*/ 135731 h 717630" name="connsiteY1"/>
              <a:gd fmla="*/ 1006513 w 1008894" name="connsiteX2"/>
              <a:gd fmla="*/ 567611 h 717630" name="connsiteY2"/>
              <a:gd fmla="*/ 0 w 1008894" name="connsiteX3"/>
              <a:gd fmla="*/ 717630 h 717630" name="connsiteY3"/>
              <a:gd fmla="*/ 0 w 1008894" name="connsiteX4"/>
              <a:gd fmla="*/ 0 h 71763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717630" w="1008894">
                <a:moveTo>
                  <a:pt x="0" y="0"/>
                </a:moveTo>
                <a:lnTo>
                  <a:pt x="1008894" y="135731"/>
                </a:lnTo>
                <a:cubicBezTo>
                  <a:pt x="1008100" y="279691"/>
                  <a:pt x="1007307" y="423651"/>
                  <a:pt x="1006513" y="567611"/>
                </a:cubicBezTo>
                <a:lnTo>
                  <a:pt x="0" y="71763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pic>
        <p:nvPicPr>
          <p:cNvPr id="98" name="Picture Placeholder 5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4" l="32212" r="32366" t="16113"/>
          <a:stretch/>
        </p:blipFill>
        <p:spPr>
          <a:xfrm>
            <a:off x="8709025" y="3400384"/>
            <a:ext cx="485775" cy="938213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9202" y="3374336"/>
            <a:ext cx="1053705" cy="892218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1888974" y="5086338"/>
            <a:ext cx="2209505" cy="1275700"/>
            <a:chOff x="2132048" y="5086338"/>
            <a:chExt cx="2209505" cy="1275700"/>
          </a:xfrm>
        </p:grpSpPr>
        <p:pic>
          <p:nvPicPr>
            <p:cNvPr descr="cloud-background-512.png" id="102" name="図 3"/>
            <p:cNvPicPr>
              <a:picLocks noChangeAspect="1"/>
            </p:cNvPicPr>
            <p:nvPr/>
          </p:nvPicPr>
          <p:blipFill rotWithShape="1">
            <a:blip cstate="print" r:embed="rId7"/>
            <a:srcRect b="20953" t="21310"/>
            <a:stretch/>
          </p:blipFill>
          <p:spPr>
            <a:xfrm>
              <a:off x="2132048" y="5086338"/>
              <a:ext cx="2209505" cy="12757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73" y="5372188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7847159" y="5068979"/>
            <a:ext cx="2209505" cy="1275700"/>
            <a:chOff x="2132048" y="5086338"/>
            <a:chExt cx="2209505" cy="1275700"/>
          </a:xfrm>
        </p:grpSpPr>
        <p:pic>
          <p:nvPicPr>
            <p:cNvPr descr="cloud-background-512.png" id="106" name="図 3"/>
            <p:cNvPicPr>
              <a:picLocks noChangeAspect="1"/>
            </p:cNvPicPr>
            <p:nvPr/>
          </p:nvPicPr>
          <p:blipFill rotWithShape="1">
            <a:blip cstate="print" r:embed="rId7"/>
            <a:srcRect b="20953" t="21310"/>
            <a:stretch/>
          </p:blipFill>
          <p:spPr>
            <a:xfrm>
              <a:off x="2132048" y="5086338"/>
              <a:ext cx="2209505" cy="12757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73" y="5372188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: Rounded Corners 107"/>
          <p:cNvSpPr/>
          <p:nvPr/>
        </p:nvSpPr>
        <p:spPr bwMode="gray">
          <a:xfrm>
            <a:off x="300086" y="5229319"/>
            <a:ext cx="2129212" cy="58271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設備保守作業と</a:t>
            </a:r>
            <a:endParaRPr altLang="ja-JP" b="1" dirty="0" kumimoji="1"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費用を削減</a:t>
            </a:r>
          </a:p>
        </p:txBody>
      </p:sp>
      <p:sp>
        <p:nvSpPr>
          <p:cNvPr id="109" name="Rectangle: Rounded Corners 108"/>
          <p:cNvSpPr/>
          <p:nvPr/>
        </p:nvSpPr>
        <p:spPr bwMode="gray">
          <a:xfrm>
            <a:off x="3552050" y="5754108"/>
            <a:ext cx="2450863" cy="58271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環境増築時間の削減</a:t>
            </a:r>
          </a:p>
        </p:txBody>
      </p:sp>
      <p:sp>
        <p:nvSpPr>
          <p:cNvPr id="110" name="Rectangle: Rounded Corners 109"/>
          <p:cNvSpPr/>
          <p:nvPr/>
        </p:nvSpPr>
        <p:spPr bwMode="gray">
          <a:xfrm>
            <a:off x="6230773" y="5229319"/>
            <a:ext cx="2129212" cy="58271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要員配置の</a:t>
            </a:r>
            <a:endParaRPr altLang="ja-JP" b="1" dirty="0" kumimoji="1"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最適化</a:t>
            </a:r>
          </a:p>
        </p:txBody>
      </p:sp>
      <p:sp>
        <p:nvSpPr>
          <p:cNvPr id="111" name="Rectangle: Rounded Corners 110"/>
          <p:cNvSpPr/>
          <p:nvPr/>
        </p:nvSpPr>
        <p:spPr bwMode="gray">
          <a:xfrm>
            <a:off x="9666995" y="5754108"/>
            <a:ext cx="2129212" cy="582710"/>
          </a:xfrm>
          <a:prstGeom prst="roundRect">
            <a:avLst>
              <a:gd fmla="val 50000" name="adj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迅速かつ柔軟な</a:t>
            </a:r>
            <a:endParaRPr altLang="ja-JP" b="1" dirty="0" kumimoji="1"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altLang="en-US" b="1" dirty="0" kumimoji="1" lang="ja-JP">
                <a:solidFill>
                  <a:schemeClr val="bg1"/>
                </a:solidFill>
              </a:rPr>
              <a:t>実行環境配備</a:t>
            </a:r>
            <a:endParaRPr altLang="ja-JP" b="1" dirty="0" kumimoji="1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gray">
          <a:xfrm>
            <a:off x="216514" y="3751986"/>
            <a:ext cx="1089995" cy="243036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Oracle Linux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 altLang="en-US" dirty="0" kumimoji="1" lang="ja-JP"/>
              <a:t>インスタンス・ウィザード</a:t>
            </a:r>
            <a:endParaRPr altLang="ja-JP" dirty="0" kumimoji="1" lang="en-US"/>
          </a:p>
          <a:p>
            <a:pPr lvl="1"/>
            <a:r>
              <a:rPr altLang="ja-JP" dirty="0" lang="en-US"/>
              <a:t>WebLogic </a:t>
            </a:r>
            <a:r>
              <a:rPr altLang="en-US" dirty="0" lang="ja-JP"/>
              <a:t>環境を</a:t>
            </a:r>
            <a:r>
              <a:rPr altLang="ja-JP" dirty="0" lang="en-US"/>
              <a:t>3</a:t>
            </a:r>
            <a:r>
              <a:rPr altLang="en-US" dirty="0" lang="ja-JP"/>
              <a:t>ステップで容易かつ迅速に構築</a:t>
            </a:r>
            <a:endParaRPr altLang="ja-JP" dirty="0" lang="en-US"/>
          </a:p>
        </p:txBody>
      </p:sp>
      <p:sp>
        <p:nvSpPr>
          <p:cNvPr id="9" name="Content Placeholder 8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altLang="ja-JP" dirty="0" kumimoji="1" lang="en-US"/>
              <a:t>App to Cloud</a:t>
            </a:r>
          </a:p>
          <a:p>
            <a:pPr lvl="1"/>
            <a:r>
              <a:rPr altLang="en-US" dirty="0" kumimoji="1" lang="ja-JP"/>
              <a:t>既存の </a:t>
            </a:r>
            <a:r>
              <a:rPr altLang="ja-JP" dirty="0" lang="en-US"/>
              <a:t>WebLogic </a:t>
            </a:r>
            <a:r>
              <a:rPr altLang="en-US" dirty="0" lang="ja-JP"/>
              <a:t>ドメインを</a:t>
            </a:r>
            <a:r>
              <a:rPr altLang="ja-JP" dirty="0" lang="en-US"/>
              <a:t/>
            </a:r>
            <a:br>
              <a:rPr altLang="ja-JP" dirty="0" lang="en-US"/>
            </a:br>
            <a:r>
              <a:rPr altLang="en-US" dirty="0" lang="ja-JP"/>
              <a:t>クラウド上に再構築</a:t>
            </a:r>
            <a:endParaRPr altLang="en-US" dirty="0"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6</a:t>
            </a:fld>
            <a:endParaRPr altLang="en-US" dirty="0" lang="ja-JP"/>
          </a:p>
        </p:txBody>
      </p:sp>
      <p:sp>
        <p:nvSpPr>
          <p:cNvPr id="10" name="Content Placeholder 9"/>
          <p:cNvSpPr>
            <a:spLocks noGrp="1"/>
          </p:cNvSpPr>
          <p:nvPr>
            <p:ph idx="13" sz="half"/>
          </p:nvPr>
        </p:nvSpPr>
        <p:spPr/>
        <p:txBody>
          <a:bodyPr/>
          <a:lstStyle/>
          <a:p>
            <a:r>
              <a:rPr altLang="en-US" dirty="0" kumimoji="1" lang="ja-JP"/>
              <a:t>動的スケーリング</a:t>
            </a:r>
            <a:endParaRPr altLang="ja-JP" dirty="0" kumimoji="1" lang="en-US"/>
          </a:p>
          <a:p>
            <a:pPr lvl="1"/>
            <a:r>
              <a:rPr altLang="en-US" dirty="0" lang="ja-JP"/>
              <a:t>リソース使用状況に応じてスケールアウト</a:t>
            </a:r>
            <a:r>
              <a:rPr altLang="ja-JP" dirty="0" lang="en-US"/>
              <a:t>/</a:t>
            </a:r>
            <a:r>
              <a:rPr altLang="en-US" dirty="0" lang="ja-JP"/>
              <a:t>イン</a:t>
            </a:r>
            <a:endParaRPr altLang="en-US" dirty="0"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kumimoji="1" lang="en-US"/>
              <a:t>Oracle Java Cloud Service </a:t>
            </a:r>
            <a:r>
              <a:rPr altLang="en-US" dirty="0" kumimoji="1" lang="ja-JP"/>
              <a:t>の特長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idx="14" sz="quarter" type="body"/>
          </p:nvPr>
        </p:nvSpPr>
        <p:spPr/>
        <p:txBody>
          <a:bodyPr/>
          <a:lstStyle/>
          <a:p>
            <a:r>
              <a:rPr altLang="en-US" dirty="0" kumimoji="1" lang="ja-JP"/>
              <a:t>クラウドと融合した</a:t>
            </a:r>
            <a:r>
              <a:rPr altLang="ja-JP" dirty="0" lang="en-US"/>
              <a:t> Java EE </a:t>
            </a:r>
            <a:r>
              <a:rPr altLang="en-US" dirty="0" lang="ja-JP"/>
              <a:t>アプリケーション実行基盤の機能</a:t>
            </a:r>
            <a:endParaRPr altLang="en-US" dirty="0" kumimoji="1" lang="ja-JP"/>
          </a:p>
        </p:txBody>
      </p:sp>
      <p:sp>
        <p:nvSpPr>
          <p:cNvPr id="12" name="Rectangle: Rounded Corners 11"/>
          <p:cNvSpPr/>
          <p:nvPr/>
        </p:nvSpPr>
        <p:spPr bwMode="gray">
          <a:xfrm>
            <a:off x="4289108" y="2969640"/>
            <a:ext cx="3610605" cy="6325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dirty="0" kumimoji="1" lang="ja-JP" sz="1600">
                <a:solidFill>
                  <a:schemeClr val="tx1"/>
                </a:solidFill>
              </a:rPr>
              <a:t>各種設定項目の再定義不要</a:t>
            </a:r>
            <a:endParaRPr altLang="ja-JP" dirty="0" kumimoji="1" lang="en-US" sz="1600">
              <a:solidFill>
                <a:schemeClr val="tx1"/>
              </a:solidFill>
            </a:endParaRPr>
          </a:p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dirty="0" kumimoji="1" lang="ja-JP" sz="1600">
                <a:solidFill>
                  <a:schemeClr val="tx1"/>
                </a:solidFill>
              </a:rPr>
              <a:t>外部リソースのマッピング変更可能</a:t>
            </a:r>
          </a:p>
        </p:txBody>
      </p:sp>
      <p:sp>
        <p:nvSpPr>
          <p:cNvPr id="13" name="Rectangle: Rounded Corners 12"/>
          <p:cNvSpPr/>
          <p:nvPr/>
        </p:nvSpPr>
        <p:spPr bwMode="gray">
          <a:xfrm>
            <a:off x="8187720" y="2971430"/>
            <a:ext cx="3610605" cy="6325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 sz="1600">
                <a:solidFill>
                  <a:schemeClr val="tx1"/>
                </a:solidFill>
              </a:rPr>
              <a:t>CPU </a:t>
            </a:r>
            <a:r>
              <a:rPr altLang="en-US" dirty="0" kumimoji="1" lang="ja-JP" sz="1600">
                <a:solidFill>
                  <a:schemeClr val="tx1"/>
                </a:solidFill>
              </a:rPr>
              <a:t>及びメモリの状況を対象環境 </a:t>
            </a:r>
            <a:r>
              <a:rPr altLang="ja-JP" dirty="0" kumimoji="1" lang="en-US" sz="1600">
                <a:solidFill>
                  <a:schemeClr val="tx1"/>
                </a:solidFill>
              </a:rPr>
              <a:t>/ </a:t>
            </a:r>
            <a:r>
              <a:rPr altLang="en-US" dirty="0" kumimoji="1" lang="ja-JP" sz="1600">
                <a:solidFill>
                  <a:schemeClr val="tx1"/>
                </a:solidFill>
              </a:rPr>
              <a:t>連続期間 </a:t>
            </a:r>
            <a:r>
              <a:rPr altLang="ja-JP" dirty="0" kumimoji="1" lang="en-US" sz="1600">
                <a:solidFill>
                  <a:schemeClr val="tx1"/>
                </a:solidFill>
              </a:rPr>
              <a:t>/ </a:t>
            </a:r>
            <a:r>
              <a:rPr altLang="en-US" dirty="0" kumimoji="1" lang="ja-JP" sz="1600">
                <a:solidFill>
                  <a:schemeClr val="tx1"/>
                </a:solidFill>
              </a:rPr>
              <a:t>使用量で監視設定可能</a:t>
            </a:r>
          </a:p>
        </p:txBody>
      </p:sp>
      <p:sp>
        <p:nvSpPr>
          <p:cNvPr id="14" name="Rectangle: Rounded Corners 13"/>
          <p:cNvSpPr/>
          <p:nvPr/>
        </p:nvSpPr>
        <p:spPr bwMode="gray">
          <a:xfrm>
            <a:off x="381998" y="2986720"/>
            <a:ext cx="3610605" cy="6325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marL="2857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dirty="0" kumimoji="1" lang="ja-JP" sz="1600">
                <a:solidFill>
                  <a:schemeClr val="tx1"/>
                </a:solidFill>
              </a:rPr>
              <a:t>複数の</a:t>
            </a:r>
            <a:r>
              <a:rPr altLang="ja-JP" dirty="0" kumimoji="1" lang="en-US" sz="1600">
                <a:solidFill>
                  <a:schemeClr val="tx1"/>
                </a:solidFill>
              </a:rPr>
              <a:t>Oracle </a:t>
            </a:r>
            <a:r>
              <a:rPr altLang="en-US" dirty="0" kumimoji="1" lang="ja-JP" sz="1600">
                <a:solidFill>
                  <a:schemeClr val="tx1"/>
                </a:solidFill>
              </a:rPr>
              <a:t>製品を組み合わせた環境を柔軟に選択可能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354046" y="4093508"/>
            <a:ext cx="798653" cy="17904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Director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 bwMode="gray">
          <a:xfrm>
            <a:off x="427718" y="4333546"/>
            <a:ext cx="642288" cy="977029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Server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Pool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1463000" y="3751986"/>
            <a:ext cx="1120084" cy="1416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Oracle Linux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1550812" y="4041172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Admin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1463000" y="5339859"/>
            <a:ext cx="1120084" cy="8424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Oracle Linux</a:t>
            </a:r>
          </a:p>
        </p:txBody>
      </p:sp>
      <p:sp>
        <p:nvSpPr>
          <p:cNvPr id="26" name="Rectangle: Rounded Corners 25"/>
          <p:cNvSpPr/>
          <p:nvPr/>
        </p:nvSpPr>
        <p:spPr bwMode="gray">
          <a:xfrm>
            <a:off x="1350109" y="4511363"/>
            <a:ext cx="1441809" cy="1447318"/>
          </a:xfrm>
          <a:prstGeom prst="roundRect">
            <a:avLst>
              <a:gd fmla="val 9855" name="adj"/>
            </a:avLst>
          </a:prstGeom>
          <a:solidFill>
            <a:schemeClr val="accent3">
              <a:alpha val="50000"/>
            </a:schemeClr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vert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  <a:r>
              <a:rPr altLang="en-US" b="1" dirty="0" kumimoji="1" lang="ja-JP" sz="1400">
                <a:solidFill>
                  <a:schemeClr val="bg1"/>
                </a:solidFill>
              </a:rPr>
              <a:t>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1550812" y="4593663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gray">
          <a:xfrm>
            <a:off x="1550812" y="5422159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2887622" y="5205648"/>
            <a:ext cx="1120084" cy="97947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Oracle Linux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2956384" y="5260331"/>
            <a:ext cx="974266" cy="66654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</p:txBody>
      </p:sp>
      <p:sp>
        <p:nvSpPr>
          <p:cNvPr id="31" name="Rectangle: Rounded Corners 30"/>
          <p:cNvSpPr/>
          <p:nvPr/>
        </p:nvSpPr>
        <p:spPr bwMode="gray">
          <a:xfrm>
            <a:off x="3012076" y="5318462"/>
            <a:ext cx="868711" cy="314537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2887622" y="4481866"/>
            <a:ext cx="1120084" cy="5755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gray">
          <a:xfrm>
            <a:off x="2956384" y="4536548"/>
            <a:ext cx="974266" cy="4637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34" name="Rectangle: Rounded Corners 33"/>
          <p:cNvSpPr/>
          <p:nvPr/>
        </p:nvSpPr>
        <p:spPr bwMode="gray">
          <a:xfrm>
            <a:off x="3012076" y="4594679"/>
            <a:ext cx="868711" cy="314537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gray">
          <a:xfrm>
            <a:off x="2887622" y="3757980"/>
            <a:ext cx="1120084" cy="5755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gray">
          <a:xfrm>
            <a:off x="2956384" y="3812662"/>
            <a:ext cx="974266" cy="46373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37" name="Rectangle: Rounded Corners 36"/>
          <p:cNvSpPr/>
          <p:nvPr/>
        </p:nvSpPr>
        <p:spPr bwMode="gray">
          <a:xfrm>
            <a:off x="3012076" y="3870793"/>
            <a:ext cx="868711" cy="314537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Coherence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99" idx="3"/>
            <a:endCxn id="27" idx="1"/>
          </p:cNvCxnSpPr>
          <p:nvPr/>
        </p:nvCxnSpPr>
        <p:spPr>
          <a:xfrm>
            <a:off x="894249" y="4523296"/>
            <a:ext cx="656563" cy="305463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1" idx="3"/>
            <a:endCxn id="28" idx="1"/>
          </p:cNvCxnSpPr>
          <p:nvPr/>
        </p:nvCxnSpPr>
        <p:spPr>
          <a:xfrm>
            <a:off x="894249" y="4744270"/>
            <a:ext cx="656563" cy="912985"/>
          </a:xfrm>
          <a:prstGeom prst="line">
            <a:avLst/>
          </a:prstGeom>
          <a:ln w="28575">
            <a:solidFill>
              <a:schemeClr val="tx2"/>
            </a:solidFill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gray">
          <a:xfrm>
            <a:off x="4321834" y="3751986"/>
            <a:ext cx="1089995" cy="24249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en-US" b="1" dirty="0" kumimoji="1" lang="ja-JP" sz="1400">
                <a:solidFill>
                  <a:schemeClr val="bg1"/>
                </a:solidFill>
              </a:rPr>
              <a:t>ドメイン</a:t>
            </a: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gray">
          <a:xfrm>
            <a:off x="4411067" y="3858412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Admin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52" name="Rectangle: Rounded Corners 51"/>
          <p:cNvSpPr/>
          <p:nvPr/>
        </p:nvSpPr>
        <p:spPr bwMode="gray">
          <a:xfrm>
            <a:off x="4355881" y="4365625"/>
            <a:ext cx="1022570" cy="1365250"/>
          </a:xfrm>
          <a:prstGeom prst="roundRect">
            <a:avLst>
              <a:gd fmla="val 9855" name="adj"/>
            </a:avLst>
          </a:prstGeom>
          <a:solidFill>
            <a:schemeClr val="accent3">
              <a:alpha val="50000"/>
            </a:schemeClr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4402781" y="4646160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gray">
          <a:xfrm>
            <a:off x="4402781" y="5191256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6608959" y="3751986"/>
            <a:ext cx="1120084" cy="1416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56" name="Rectangle 55"/>
          <p:cNvSpPr/>
          <p:nvPr/>
        </p:nvSpPr>
        <p:spPr bwMode="gray">
          <a:xfrm>
            <a:off x="6696771" y="4041172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Admin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gray">
          <a:xfrm>
            <a:off x="6608959" y="5339859"/>
            <a:ext cx="1120084" cy="8424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58" name="Rectangle: Rounded Corners 57"/>
          <p:cNvSpPr/>
          <p:nvPr/>
        </p:nvSpPr>
        <p:spPr bwMode="gray">
          <a:xfrm>
            <a:off x="6496068" y="4511363"/>
            <a:ext cx="1441809" cy="1447318"/>
          </a:xfrm>
          <a:prstGeom prst="roundRect">
            <a:avLst>
              <a:gd fmla="val 9855" name="adj"/>
            </a:avLst>
          </a:prstGeom>
          <a:solidFill>
            <a:schemeClr val="accent3">
              <a:alpha val="50000"/>
            </a:schemeClr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vert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  <a:r>
              <a:rPr altLang="en-US" b="1" dirty="0" kumimoji="1" lang="ja-JP" sz="1400">
                <a:solidFill>
                  <a:schemeClr val="bg1"/>
                </a:solidFill>
              </a:rPr>
              <a:t> </a:t>
            </a:r>
            <a:r>
              <a:rPr altLang="ja-JP" b="1" dirty="0" kumimoji="1" lang="en-US" sz="140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59" name="Rectangle 58"/>
          <p:cNvSpPr/>
          <p:nvPr/>
        </p:nvSpPr>
        <p:spPr bwMode="gray">
          <a:xfrm>
            <a:off x="6696771" y="4593663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gray">
          <a:xfrm>
            <a:off x="6696771" y="5422159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61" name="Arrow: Right 60"/>
          <p:cNvSpPr/>
          <p:nvPr/>
        </p:nvSpPr>
        <p:spPr bwMode="gray">
          <a:xfrm>
            <a:off x="5445876" y="4511363"/>
            <a:ext cx="1127186" cy="8787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64589" y="4840096"/>
            <a:ext cx="1192192" cy="234349"/>
          </a:xfrm>
          <a:prstGeom prst="rect">
            <a:avLst/>
          </a:prstGeom>
          <a:noFill/>
        </p:spPr>
        <p:txBody>
          <a:bodyPr anchor="ctr"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ja-JP" b="1" dirty="0" kumimoji="1" lang="en-US" sz="1600">
                <a:solidFill>
                  <a:schemeClr val="bg1"/>
                </a:solidFill>
              </a:rPr>
              <a:t>AppToCloud</a:t>
            </a:r>
            <a:endParaRPr altLang="en-US" b="1" dirty="0" kumimoji="1" lang="ja-JP" sz="160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49165" y="5856350"/>
            <a:ext cx="536522" cy="536522"/>
            <a:chOff x="9178999" y="5422159"/>
            <a:chExt cx="536522" cy="536522"/>
          </a:xfrm>
        </p:grpSpPr>
        <p:sp>
          <p:nvSpPr>
            <p:cNvPr id="69" name="Oval 68"/>
            <p:cNvSpPr/>
            <p:nvPr/>
          </p:nvSpPr>
          <p:spPr bwMode="gray">
            <a:xfrm>
              <a:off x="9178999" y="5422159"/>
              <a:ext cx="536522" cy="53652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76" name="Freeform 9"/>
            <p:cNvSpPr>
              <a:spLocks noEditPoints="1"/>
            </p:cNvSpPr>
            <p:nvPr/>
          </p:nvSpPr>
          <p:spPr bwMode="gray">
            <a:xfrm>
              <a:off x="9264785" y="5495827"/>
              <a:ext cx="362610" cy="384754"/>
            </a:xfrm>
            <a:custGeom>
              <a:avLst/>
              <a:gdLst/>
              <a:ahLst/>
              <a:cxnLst>
                <a:cxn ang="0">
                  <a:pos x="761" y="803"/>
                </a:cxn>
                <a:cxn ang="0">
                  <a:pos x="0" y="750"/>
                </a:cxn>
                <a:cxn ang="0">
                  <a:pos x="47" y="231"/>
                </a:cxn>
                <a:cxn ang="0">
                  <a:pos x="438" y="656"/>
                </a:cxn>
                <a:cxn ang="0">
                  <a:pos x="454" y="215"/>
                </a:cxn>
                <a:cxn ang="0">
                  <a:pos x="175" y="38"/>
                </a:cxn>
                <a:cxn ang="0">
                  <a:pos x="482" y="80"/>
                </a:cxn>
                <a:cxn ang="0">
                  <a:pos x="385" y="123"/>
                </a:cxn>
                <a:cxn ang="0">
                  <a:pos x="351" y="141"/>
                </a:cxn>
                <a:cxn ang="0">
                  <a:pos x="351" y="198"/>
                </a:cxn>
                <a:cxn ang="0">
                  <a:pos x="367" y="193"/>
                </a:cxn>
                <a:cxn ang="0">
                  <a:pos x="371" y="147"/>
                </a:cxn>
                <a:cxn ang="0">
                  <a:pos x="708" y="3"/>
                </a:cxn>
                <a:cxn ang="0">
                  <a:pos x="713" y="8"/>
                </a:cxn>
                <a:cxn ang="0">
                  <a:pos x="721" y="750"/>
                </a:cxn>
                <a:cxn ang="0">
                  <a:pos x="108" y="661"/>
                </a:cxn>
                <a:cxn ang="0">
                  <a:pos x="171" y="752"/>
                </a:cxn>
                <a:cxn ang="0">
                  <a:pos x="108" y="661"/>
                </a:cxn>
                <a:cxn ang="0">
                  <a:pos x="211" y="752"/>
                </a:cxn>
                <a:cxn ang="0">
                  <a:pos x="274" y="661"/>
                </a:cxn>
                <a:cxn ang="0">
                  <a:pos x="377" y="752"/>
                </a:cxn>
                <a:cxn ang="0">
                  <a:pos x="378" y="665"/>
                </a:cxn>
                <a:cxn ang="0">
                  <a:pos x="318" y="661"/>
                </a:cxn>
                <a:cxn ang="0">
                  <a:pos x="315" y="752"/>
                </a:cxn>
                <a:cxn ang="0">
                  <a:pos x="171" y="288"/>
                </a:cxn>
                <a:cxn ang="0">
                  <a:pos x="108" y="374"/>
                </a:cxn>
                <a:cxn ang="0">
                  <a:pos x="171" y="288"/>
                </a:cxn>
                <a:cxn ang="0">
                  <a:pos x="211" y="374"/>
                </a:cxn>
                <a:cxn ang="0">
                  <a:pos x="274" y="288"/>
                </a:cxn>
                <a:cxn ang="0">
                  <a:pos x="315" y="288"/>
                </a:cxn>
                <a:cxn ang="0">
                  <a:pos x="377" y="374"/>
                </a:cxn>
                <a:cxn ang="0">
                  <a:pos x="315" y="288"/>
                </a:cxn>
                <a:cxn ang="0">
                  <a:pos x="171" y="415"/>
                </a:cxn>
                <a:cxn ang="0">
                  <a:pos x="108" y="498"/>
                </a:cxn>
                <a:cxn ang="0">
                  <a:pos x="211" y="498"/>
                </a:cxn>
                <a:cxn ang="0">
                  <a:pos x="274" y="415"/>
                </a:cxn>
                <a:cxn ang="0">
                  <a:pos x="211" y="498"/>
                </a:cxn>
                <a:cxn ang="0">
                  <a:pos x="315" y="498"/>
                </a:cxn>
                <a:cxn ang="0">
                  <a:pos x="377" y="415"/>
                </a:cxn>
                <a:cxn ang="0">
                  <a:pos x="108" y="621"/>
                </a:cxn>
                <a:cxn ang="0">
                  <a:pos x="171" y="538"/>
                </a:cxn>
                <a:cxn ang="0">
                  <a:pos x="108" y="621"/>
                </a:cxn>
                <a:cxn ang="0">
                  <a:pos x="274" y="538"/>
                </a:cxn>
                <a:cxn ang="0">
                  <a:pos x="211" y="621"/>
                </a:cxn>
                <a:cxn ang="0">
                  <a:pos x="377" y="621"/>
                </a:cxn>
                <a:cxn ang="0">
                  <a:pos x="315" y="538"/>
                </a:cxn>
                <a:cxn ang="0">
                  <a:pos x="377" y="621"/>
                </a:cxn>
                <a:cxn ang="0">
                  <a:pos x="659" y="322"/>
                </a:cxn>
                <a:cxn ang="0">
                  <a:pos x="513" y="317"/>
                </a:cxn>
                <a:cxn ang="0">
                  <a:pos x="508" y="349"/>
                </a:cxn>
                <a:cxn ang="0">
                  <a:pos x="508" y="452"/>
                </a:cxn>
                <a:cxn ang="0">
                  <a:pos x="654" y="452"/>
                </a:cxn>
                <a:cxn ang="0">
                  <a:pos x="659" y="433"/>
                </a:cxn>
                <a:cxn ang="0">
                  <a:pos x="508" y="419"/>
                </a:cxn>
                <a:cxn ang="0">
                  <a:pos x="659" y="624"/>
                </a:cxn>
                <a:cxn ang="0">
                  <a:pos x="508" y="656"/>
                </a:cxn>
                <a:cxn ang="0">
                  <a:pos x="659" y="624"/>
                </a:cxn>
                <a:cxn ang="0">
                  <a:pos x="659" y="215"/>
                </a:cxn>
                <a:cxn ang="0">
                  <a:pos x="508" y="246"/>
                </a:cxn>
                <a:cxn ang="0">
                  <a:pos x="508" y="522"/>
                </a:cxn>
                <a:cxn ang="0">
                  <a:pos x="659" y="553"/>
                </a:cxn>
                <a:cxn ang="0">
                  <a:pos x="508" y="522"/>
                </a:cxn>
              </a:cxnLst>
              <a:rect b="b" l="0" r="r" t="0"/>
              <a:pathLst>
                <a:path h="803" w="761">
                  <a:moveTo>
                    <a:pt x="761" y="750"/>
                  </a:moveTo>
                  <a:cubicBezTo>
                    <a:pt x="761" y="768"/>
                    <a:pt x="761" y="785"/>
                    <a:pt x="761" y="803"/>
                  </a:cubicBezTo>
                  <a:cubicBezTo>
                    <a:pt x="507" y="803"/>
                    <a:pt x="254" y="803"/>
                    <a:pt x="0" y="803"/>
                  </a:cubicBezTo>
                  <a:cubicBezTo>
                    <a:pt x="0" y="785"/>
                    <a:pt x="0" y="768"/>
                    <a:pt x="0" y="750"/>
                  </a:cubicBezTo>
                  <a:cubicBezTo>
                    <a:pt x="16" y="750"/>
                    <a:pt x="31" y="750"/>
                    <a:pt x="47" y="750"/>
                  </a:cubicBezTo>
                  <a:cubicBezTo>
                    <a:pt x="47" y="577"/>
                    <a:pt x="47" y="404"/>
                    <a:pt x="47" y="231"/>
                  </a:cubicBezTo>
                  <a:cubicBezTo>
                    <a:pt x="178" y="231"/>
                    <a:pt x="308" y="231"/>
                    <a:pt x="438" y="231"/>
                  </a:cubicBezTo>
                  <a:cubicBezTo>
                    <a:pt x="438" y="373"/>
                    <a:pt x="438" y="514"/>
                    <a:pt x="438" y="656"/>
                  </a:cubicBezTo>
                  <a:cubicBezTo>
                    <a:pt x="444" y="656"/>
                    <a:pt x="448" y="656"/>
                    <a:pt x="454" y="656"/>
                  </a:cubicBezTo>
                  <a:cubicBezTo>
                    <a:pt x="454" y="509"/>
                    <a:pt x="454" y="362"/>
                    <a:pt x="454" y="215"/>
                  </a:cubicBezTo>
                  <a:cubicBezTo>
                    <a:pt x="361" y="215"/>
                    <a:pt x="268" y="215"/>
                    <a:pt x="175" y="215"/>
                  </a:cubicBezTo>
                  <a:cubicBezTo>
                    <a:pt x="175" y="156"/>
                    <a:pt x="175" y="97"/>
                    <a:pt x="175" y="38"/>
                  </a:cubicBezTo>
                  <a:cubicBezTo>
                    <a:pt x="277" y="38"/>
                    <a:pt x="380" y="38"/>
                    <a:pt x="483" y="38"/>
                  </a:cubicBezTo>
                  <a:cubicBezTo>
                    <a:pt x="483" y="52"/>
                    <a:pt x="483" y="66"/>
                    <a:pt x="482" y="80"/>
                  </a:cubicBezTo>
                  <a:cubicBezTo>
                    <a:pt x="482" y="81"/>
                    <a:pt x="480" y="83"/>
                    <a:pt x="479" y="83"/>
                  </a:cubicBezTo>
                  <a:cubicBezTo>
                    <a:pt x="448" y="97"/>
                    <a:pt x="416" y="110"/>
                    <a:pt x="385" y="123"/>
                  </a:cubicBezTo>
                  <a:cubicBezTo>
                    <a:pt x="375" y="128"/>
                    <a:pt x="364" y="132"/>
                    <a:pt x="354" y="137"/>
                  </a:cubicBezTo>
                  <a:cubicBezTo>
                    <a:pt x="353" y="137"/>
                    <a:pt x="351" y="139"/>
                    <a:pt x="351" y="141"/>
                  </a:cubicBezTo>
                  <a:cubicBezTo>
                    <a:pt x="351" y="159"/>
                    <a:pt x="351" y="178"/>
                    <a:pt x="351" y="197"/>
                  </a:cubicBezTo>
                  <a:cubicBezTo>
                    <a:pt x="351" y="197"/>
                    <a:pt x="351" y="197"/>
                    <a:pt x="351" y="198"/>
                  </a:cubicBezTo>
                  <a:cubicBezTo>
                    <a:pt x="356" y="198"/>
                    <a:pt x="361" y="198"/>
                    <a:pt x="367" y="198"/>
                  </a:cubicBezTo>
                  <a:cubicBezTo>
                    <a:pt x="367" y="196"/>
                    <a:pt x="367" y="195"/>
                    <a:pt x="367" y="193"/>
                  </a:cubicBezTo>
                  <a:cubicBezTo>
                    <a:pt x="367" y="180"/>
                    <a:pt x="367" y="167"/>
                    <a:pt x="367" y="154"/>
                  </a:cubicBezTo>
                  <a:cubicBezTo>
                    <a:pt x="367" y="150"/>
                    <a:pt x="368" y="148"/>
                    <a:pt x="371" y="147"/>
                  </a:cubicBezTo>
                  <a:cubicBezTo>
                    <a:pt x="467" y="106"/>
                    <a:pt x="563" y="64"/>
                    <a:pt x="659" y="23"/>
                  </a:cubicBezTo>
                  <a:cubicBezTo>
                    <a:pt x="676" y="16"/>
                    <a:pt x="692" y="9"/>
                    <a:pt x="708" y="3"/>
                  </a:cubicBezTo>
                  <a:cubicBezTo>
                    <a:pt x="709" y="2"/>
                    <a:pt x="711" y="1"/>
                    <a:pt x="713" y="0"/>
                  </a:cubicBezTo>
                  <a:cubicBezTo>
                    <a:pt x="713" y="3"/>
                    <a:pt x="713" y="5"/>
                    <a:pt x="713" y="8"/>
                  </a:cubicBezTo>
                  <a:cubicBezTo>
                    <a:pt x="713" y="253"/>
                    <a:pt x="713" y="497"/>
                    <a:pt x="713" y="742"/>
                  </a:cubicBezTo>
                  <a:cubicBezTo>
                    <a:pt x="713" y="752"/>
                    <a:pt x="712" y="750"/>
                    <a:pt x="721" y="750"/>
                  </a:cubicBezTo>
                  <a:cubicBezTo>
                    <a:pt x="734" y="750"/>
                    <a:pt x="747" y="750"/>
                    <a:pt x="761" y="750"/>
                  </a:cubicBezTo>
                  <a:close/>
                  <a:moveTo>
                    <a:pt x="108" y="661"/>
                  </a:moveTo>
                  <a:cubicBezTo>
                    <a:pt x="108" y="692"/>
                    <a:pt x="108" y="722"/>
                    <a:pt x="108" y="752"/>
                  </a:cubicBezTo>
                  <a:cubicBezTo>
                    <a:pt x="129" y="752"/>
                    <a:pt x="150" y="752"/>
                    <a:pt x="171" y="752"/>
                  </a:cubicBezTo>
                  <a:cubicBezTo>
                    <a:pt x="171" y="722"/>
                    <a:pt x="171" y="692"/>
                    <a:pt x="171" y="661"/>
                  </a:cubicBezTo>
                  <a:cubicBezTo>
                    <a:pt x="150" y="661"/>
                    <a:pt x="129" y="661"/>
                    <a:pt x="108" y="661"/>
                  </a:cubicBezTo>
                  <a:close/>
                  <a:moveTo>
                    <a:pt x="211" y="661"/>
                  </a:moveTo>
                  <a:cubicBezTo>
                    <a:pt x="211" y="692"/>
                    <a:pt x="211" y="722"/>
                    <a:pt x="211" y="752"/>
                  </a:cubicBezTo>
                  <a:cubicBezTo>
                    <a:pt x="232" y="752"/>
                    <a:pt x="253" y="752"/>
                    <a:pt x="274" y="752"/>
                  </a:cubicBezTo>
                  <a:cubicBezTo>
                    <a:pt x="274" y="722"/>
                    <a:pt x="274" y="692"/>
                    <a:pt x="274" y="661"/>
                  </a:cubicBezTo>
                  <a:cubicBezTo>
                    <a:pt x="253" y="661"/>
                    <a:pt x="233" y="661"/>
                    <a:pt x="211" y="661"/>
                  </a:cubicBezTo>
                  <a:close/>
                  <a:moveTo>
                    <a:pt x="377" y="752"/>
                  </a:moveTo>
                  <a:cubicBezTo>
                    <a:pt x="377" y="751"/>
                    <a:pt x="378" y="750"/>
                    <a:pt x="378" y="749"/>
                  </a:cubicBezTo>
                  <a:cubicBezTo>
                    <a:pt x="378" y="721"/>
                    <a:pt x="378" y="693"/>
                    <a:pt x="378" y="665"/>
                  </a:cubicBezTo>
                  <a:cubicBezTo>
                    <a:pt x="378" y="662"/>
                    <a:pt x="376" y="661"/>
                    <a:pt x="374" y="661"/>
                  </a:cubicBezTo>
                  <a:cubicBezTo>
                    <a:pt x="355" y="661"/>
                    <a:pt x="337" y="661"/>
                    <a:pt x="318" y="661"/>
                  </a:cubicBezTo>
                  <a:cubicBezTo>
                    <a:pt x="317" y="661"/>
                    <a:pt x="316" y="661"/>
                    <a:pt x="315" y="661"/>
                  </a:cubicBezTo>
                  <a:cubicBezTo>
                    <a:pt x="315" y="692"/>
                    <a:pt x="315" y="722"/>
                    <a:pt x="315" y="752"/>
                  </a:cubicBezTo>
                  <a:cubicBezTo>
                    <a:pt x="336" y="752"/>
                    <a:pt x="357" y="752"/>
                    <a:pt x="377" y="752"/>
                  </a:cubicBezTo>
                  <a:close/>
                  <a:moveTo>
                    <a:pt x="171" y="288"/>
                  </a:moveTo>
                  <a:cubicBezTo>
                    <a:pt x="150" y="288"/>
                    <a:pt x="129" y="288"/>
                    <a:pt x="108" y="288"/>
                  </a:cubicBezTo>
                  <a:cubicBezTo>
                    <a:pt x="108" y="317"/>
                    <a:pt x="108" y="345"/>
                    <a:pt x="108" y="374"/>
                  </a:cubicBezTo>
                  <a:cubicBezTo>
                    <a:pt x="129" y="374"/>
                    <a:pt x="150" y="374"/>
                    <a:pt x="171" y="374"/>
                  </a:cubicBezTo>
                  <a:cubicBezTo>
                    <a:pt x="171" y="345"/>
                    <a:pt x="171" y="317"/>
                    <a:pt x="171" y="288"/>
                  </a:cubicBezTo>
                  <a:close/>
                  <a:moveTo>
                    <a:pt x="211" y="288"/>
                  </a:moveTo>
                  <a:cubicBezTo>
                    <a:pt x="211" y="317"/>
                    <a:pt x="211" y="345"/>
                    <a:pt x="211" y="374"/>
                  </a:cubicBezTo>
                  <a:cubicBezTo>
                    <a:pt x="232" y="374"/>
                    <a:pt x="253" y="374"/>
                    <a:pt x="274" y="374"/>
                  </a:cubicBezTo>
                  <a:cubicBezTo>
                    <a:pt x="274" y="345"/>
                    <a:pt x="274" y="317"/>
                    <a:pt x="274" y="288"/>
                  </a:cubicBezTo>
                  <a:cubicBezTo>
                    <a:pt x="253" y="288"/>
                    <a:pt x="232" y="288"/>
                    <a:pt x="211" y="288"/>
                  </a:cubicBezTo>
                  <a:close/>
                  <a:moveTo>
                    <a:pt x="315" y="288"/>
                  </a:moveTo>
                  <a:cubicBezTo>
                    <a:pt x="315" y="317"/>
                    <a:pt x="315" y="345"/>
                    <a:pt x="315" y="374"/>
                  </a:cubicBezTo>
                  <a:cubicBezTo>
                    <a:pt x="336" y="374"/>
                    <a:pt x="357" y="374"/>
                    <a:pt x="377" y="374"/>
                  </a:cubicBezTo>
                  <a:cubicBezTo>
                    <a:pt x="377" y="345"/>
                    <a:pt x="377" y="317"/>
                    <a:pt x="377" y="288"/>
                  </a:cubicBezTo>
                  <a:cubicBezTo>
                    <a:pt x="357" y="288"/>
                    <a:pt x="336" y="288"/>
                    <a:pt x="315" y="288"/>
                  </a:cubicBezTo>
                  <a:close/>
                  <a:moveTo>
                    <a:pt x="171" y="498"/>
                  </a:moveTo>
                  <a:cubicBezTo>
                    <a:pt x="171" y="470"/>
                    <a:pt x="171" y="442"/>
                    <a:pt x="171" y="415"/>
                  </a:cubicBezTo>
                  <a:cubicBezTo>
                    <a:pt x="150" y="415"/>
                    <a:pt x="129" y="415"/>
                    <a:pt x="108" y="415"/>
                  </a:cubicBezTo>
                  <a:cubicBezTo>
                    <a:pt x="108" y="442"/>
                    <a:pt x="108" y="470"/>
                    <a:pt x="108" y="498"/>
                  </a:cubicBezTo>
                  <a:cubicBezTo>
                    <a:pt x="129" y="498"/>
                    <a:pt x="150" y="498"/>
                    <a:pt x="171" y="498"/>
                  </a:cubicBezTo>
                  <a:close/>
                  <a:moveTo>
                    <a:pt x="211" y="498"/>
                  </a:moveTo>
                  <a:cubicBezTo>
                    <a:pt x="232" y="498"/>
                    <a:pt x="253" y="498"/>
                    <a:pt x="274" y="498"/>
                  </a:cubicBezTo>
                  <a:cubicBezTo>
                    <a:pt x="274" y="470"/>
                    <a:pt x="274" y="442"/>
                    <a:pt x="274" y="415"/>
                  </a:cubicBezTo>
                  <a:cubicBezTo>
                    <a:pt x="253" y="415"/>
                    <a:pt x="232" y="415"/>
                    <a:pt x="211" y="415"/>
                  </a:cubicBezTo>
                  <a:cubicBezTo>
                    <a:pt x="211" y="442"/>
                    <a:pt x="211" y="470"/>
                    <a:pt x="211" y="498"/>
                  </a:cubicBezTo>
                  <a:close/>
                  <a:moveTo>
                    <a:pt x="315" y="415"/>
                  </a:moveTo>
                  <a:cubicBezTo>
                    <a:pt x="315" y="443"/>
                    <a:pt x="315" y="470"/>
                    <a:pt x="315" y="498"/>
                  </a:cubicBezTo>
                  <a:cubicBezTo>
                    <a:pt x="336" y="498"/>
                    <a:pt x="357" y="498"/>
                    <a:pt x="377" y="498"/>
                  </a:cubicBezTo>
                  <a:cubicBezTo>
                    <a:pt x="377" y="470"/>
                    <a:pt x="377" y="442"/>
                    <a:pt x="377" y="415"/>
                  </a:cubicBezTo>
                  <a:cubicBezTo>
                    <a:pt x="356" y="415"/>
                    <a:pt x="336" y="415"/>
                    <a:pt x="315" y="415"/>
                  </a:cubicBezTo>
                  <a:close/>
                  <a:moveTo>
                    <a:pt x="108" y="621"/>
                  </a:moveTo>
                  <a:cubicBezTo>
                    <a:pt x="130" y="621"/>
                    <a:pt x="150" y="621"/>
                    <a:pt x="171" y="621"/>
                  </a:cubicBezTo>
                  <a:cubicBezTo>
                    <a:pt x="171" y="593"/>
                    <a:pt x="171" y="566"/>
                    <a:pt x="171" y="538"/>
                  </a:cubicBezTo>
                  <a:cubicBezTo>
                    <a:pt x="150" y="538"/>
                    <a:pt x="129" y="538"/>
                    <a:pt x="108" y="538"/>
                  </a:cubicBezTo>
                  <a:cubicBezTo>
                    <a:pt x="108" y="566"/>
                    <a:pt x="108" y="593"/>
                    <a:pt x="108" y="621"/>
                  </a:cubicBezTo>
                  <a:close/>
                  <a:moveTo>
                    <a:pt x="274" y="621"/>
                  </a:moveTo>
                  <a:cubicBezTo>
                    <a:pt x="274" y="593"/>
                    <a:pt x="274" y="566"/>
                    <a:pt x="274" y="538"/>
                  </a:cubicBezTo>
                  <a:cubicBezTo>
                    <a:pt x="253" y="538"/>
                    <a:pt x="232" y="538"/>
                    <a:pt x="211" y="538"/>
                  </a:cubicBezTo>
                  <a:cubicBezTo>
                    <a:pt x="211" y="566"/>
                    <a:pt x="211" y="593"/>
                    <a:pt x="211" y="621"/>
                  </a:cubicBezTo>
                  <a:cubicBezTo>
                    <a:pt x="233" y="621"/>
                    <a:pt x="253" y="621"/>
                    <a:pt x="274" y="621"/>
                  </a:cubicBezTo>
                  <a:close/>
                  <a:moveTo>
                    <a:pt x="377" y="621"/>
                  </a:moveTo>
                  <a:cubicBezTo>
                    <a:pt x="377" y="593"/>
                    <a:pt x="377" y="566"/>
                    <a:pt x="377" y="538"/>
                  </a:cubicBezTo>
                  <a:cubicBezTo>
                    <a:pt x="356" y="538"/>
                    <a:pt x="336" y="538"/>
                    <a:pt x="315" y="538"/>
                  </a:cubicBezTo>
                  <a:cubicBezTo>
                    <a:pt x="315" y="566"/>
                    <a:pt x="315" y="593"/>
                    <a:pt x="315" y="621"/>
                  </a:cubicBezTo>
                  <a:cubicBezTo>
                    <a:pt x="336" y="621"/>
                    <a:pt x="356" y="621"/>
                    <a:pt x="377" y="621"/>
                  </a:cubicBezTo>
                  <a:close/>
                  <a:moveTo>
                    <a:pt x="659" y="349"/>
                  </a:moveTo>
                  <a:cubicBezTo>
                    <a:pt x="659" y="340"/>
                    <a:pt x="659" y="331"/>
                    <a:pt x="659" y="322"/>
                  </a:cubicBezTo>
                  <a:cubicBezTo>
                    <a:pt x="660" y="317"/>
                    <a:pt x="658" y="317"/>
                    <a:pt x="654" y="317"/>
                  </a:cubicBezTo>
                  <a:cubicBezTo>
                    <a:pt x="607" y="317"/>
                    <a:pt x="560" y="317"/>
                    <a:pt x="513" y="317"/>
                  </a:cubicBezTo>
                  <a:cubicBezTo>
                    <a:pt x="511" y="317"/>
                    <a:pt x="510" y="317"/>
                    <a:pt x="508" y="317"/>
                  </a:cubicBezTo>
                  <a:cubicBezTo>
                    <a:pt x="508" y="328"/>
                    <a:pt x="508" y="338"/>
                    <a:pt x="508" y="349"/>
                  </a:cubicBezTo>
                  <a:cubicBezTo>
                    <a:pt x="558" y="349"/>
                    <a:pt x="608" y="349"/>
                    <a:pt x="659" y="349"/>
                  </a:cubicBezTo>
                  <a:close/>
                  <a:moveTo>
                    <a:pt x="508" y="452"/>
                  </a:moveTo>
                  <a:cubicBezTo>
                    <a:pt x="517" y="452"/>
                    <a:pt x="525" y="452"/>
                    <a:pt x="533" y="452"/>
                  </a:cubicBezTo>
                  <a:cubicBezTo>
                    <a:pt x="573" y="452"/>
                    <a:pt x="614" y="452"/>
                    <a:pt x="654" y="452"/>
                  </a:cubicBezTo>
                  <a:cubicBezTo>
                    <a:pt x="658" y="452"/>
                    <a:pt x="660" y="451"/>
                    <a:pt x="659" y="446"/>
                  </a:cubicBezTo>
                  <a:cubicBezTo>
                    <a:pt x="659" y="442"/>
                    <a:pt x="659" y="438"/>
                    <a:pt x="659" y="433"/>
                  </a:cubicBezTo>
                  <a:cubicBezTo>
                    <a:pt x="659" y="429"/>
                    <a:pt x="659" y="424"/>
                    <a:pt x="659" y="419"/>
                  </a:cubicBezTo>
                  <a:cubicBezTo>
                    <a:pt x="608" y="419"/>
                    <a:pt x="558" y="419"/>
                    <a:pt x="508" y="419"/>
                  </a:cubicBezTo>
                  <a:cubicBezTo>
                    <a:pt x="508" y="430"/>
                    <a:pt x="508" y="440"/>
                    <a:pt x="508" y="452"/>
                  </a:cubicBezTo>
                  <a:close/>
                  <a:moveTo>
                    <a:pt x="659" y="624"/>
                  </a:moveTo>
                  <a:cubicBezTo>
                    <a:pt x="608" y="624"/>
                    <a:pt x="558" y="624"/>
                    <a:pt x="508" y="624"/>
                  </a:cubicBezTo>
                  <a:cubicBezTo>
                    <a:pt x="508" y="635"/>
                    <a:pt x="508" y="646"/>
                    <a:pt x="508" y="656"/>
                  </a:cubicBezTo>
                  <a:cubicBezTo>
                    <a:pt x="559" y="656"/>
                    <a:pt x="609" y="656"/>
                    <a:pt x="659" y="656"/>
                  </a:cubicBezTo>
                  <a:cubicBezTo>
                    <a:pt x="659" y="646"/>
                    <a:pt x="659" y="635"/>
                    <a:pt x="659" y="624"/>
                  </a:cubicBezTo>
                  <a:close/>
                  <a:moveTo>
                    <a:pt x="659" y="246"/>
                  </a:moveTo>
                  <a:cubicBezTo>
                    <a:pt x="659" y="235"/>
                    <a:pt x="659" y="225"/>
                    <a:pt x="659" y="215"/>
                  </a:cubicBezTo>
                  <a:cubicBezTo>
                    <a:pt x="608" y="215"/>
                    <a:pt x="558" y="215"/>
                    <a:pt x="508" y="215"/>
                  </a:cubicBezTo>
                  <a:cubicBezTo>
                    <a:pt x="508" y="226"/>
                    <a:pt x="508" y="236"/>
                    <a:pt x="508" y="246"/>
                  </a:cubicBezTo>
                  <a:cubicBezTo>
                    <a:pt x="558" y="246"/>
                    <a:pt x="609" y="246"/>
                    <a:pt x="659" y="246"/>
                  </a:cubicBezTo>
                  <a:close/>
                  <a:moveTo>
                    <a:pt x="508" y="522"/>
                  </a:moveTo>
                  <a:cubicBezTo>
                    <a:pt x="508" y="533"/>
                    <a:pt x="508" y="543"/>
                    <a:pt x="508" y="553"/>
                  </a:cubicBezTo>
                  <a:cubicBezTo>
                    <a:pt x="559" y="553"/>
                    <a:pt x="609" y="553"/>
                    <a:pt x="659" y="553"/>
                  </a:cubicBezTo>
                  <a:cubicBezTo>
                    <a:pt x="659" y="543"/>
                    <a:pt x="659" y="532"/>
                    <a:pt x="659" y="522"/>
                  </a:cubicBezTo>
                  <a:cubicBezTo>
                    <a:pt x="609" y="522"/>
                    <a:pt x="558" y="522"/>
                    <a:pt x="508" y="522"/>
                  </a:cubicBezTo>
                  <a:close/>
                </a:path>
              </a:pathLst>
            </a:custGeom>
            <a:solidFill>
              <a:srgbClr val="FFFFFF"/>
            </a:solidFill>
            <a:ln cmpd="sng" w="3175">
              <a:noFill/>
              <a:round/>
              <a:headEnd/>
              <a:tailEnd/>
            </a:ln>
            <a:effectLst/>
          </p:spPr>
          <p:txBody>
            <a:bodyPr bIns="45706" lIns="91412" rIns="91412" tIns="45706"/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328359" y="5853012"/>
            <a:ext cx="536522" cy="536522"/>
            <a:chOff x="9793774" y="5414619"/>
            <a:chExt cx="536522" cy="536522"/>
          </a:xfrm>
        </p:grpSpPr>
        <p:sp>
          <p:nvSpPr>
            <p:cNvPr id="77" name="Oval 76"/>
            <p:cNvSpPr/>
            <p:nvPr/>
          </p:nvSpPr>
          <p:spPr bwMode="gray">
            <a:xfrm>
              <a:off x="9793774" y="5414619"/>
              <a:ext cx="536522" cy="53652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b="0" g="0" r="0"/>
            </a:lnRef>
            <a:fillRef idx="0">
              <a:scrgbClr b="0" g="0" r="0"/>
            </a:fillRef>
            <a:effectRef idx="0">
              <a:scrgbClr b="0" g="0" r="0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pic>
          <p:nvPicPr>
            <p:cNvPr id="78" name="Picture 31"/>
            <p:cNvPicPr>
              <a:picLocks noChangeAspect="1"/>
            </p:cNvPicPr>
            <p:nvPr/>
          </p:nvPicPr>
          <p:blipFill>
            <a:blip cstate="screen" r:embed="rId2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608" y="5462644"/>
              <a:ext cx="428866" cy="429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" name="Rectangle 80"/>
          <p:cNvSpPr/>
          <p:nvPr/>
        </p:nvSpPr>
        <p:spPr bwMode="gray">
          <a:xfrm>
            <a:off x="8554135" y="3751986"/>
            <a:ext cx="1089995" cy="243036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Oracle Linux</a:t>
            </a:r>
          </a:p>
        </p:txBody>
      </p:sp>
      <p:sp>
        <p:nvSpPr>
          <p:cNvPr id="82" name="Rectangle 81"/>
          <p:cNvSpPr/>
          <p:nvPr/>
        </p:nvSpPr>
        <p:spPr bwMode="gray">
          <a:xfrm>
            <a:off x="8691667" y="4093508"/>
            <a:ext cx="798653" cy="17904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Traffic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Director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83" name="Rectangle: Rounded Corners 82"/>
          <p:cNvSpPr/>
          <p:nvPr/>
        </p:nvSpPr>
        <p:spPr bwMode="gray">
          <a:xfrm>
            <a:off x="8765339" y="4333546"/>
            <a:ext cx="642288" cy="977029"/>
          </a:xfrm>
          <a:prstGeom prst="roundRect">
            <a:avLst>
              <a:gd fmla="val 5499" name="adj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Server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200">
                <a:solidFill>
                  <a:schemeClr val="bg1"/>
                </a:solidFill>
              </a:rPr>
              <a:t>Pool</a:t>
            </a:r>
            <a:endParaRPr altLang="en-US" b="1" dirty="0" kumimoji="1" lang="ja-JP" sz="120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gray">
          <a:xfrm>
            <a:off x="9781662" y="3760534"/>
            <a:ext cx="2175623" cy="66594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gray">
          <a:xfrm>
            <a:off x="10921339" y="3858968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Admin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gray">
          <a:xfrm>
            <a:off x="9781662" y="4522141"/>
            <a:ext cx="1120084" cy="61882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gray">
          <a:xfrm>
            <a:off x="9897247" y="3866950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gray">
          <a:xfrm>
            <a:off x="9869474" y="4604441"/>
            <a:ext cx="928100" cy="470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WebLogic</a:t>
            </a:r>
          </a:p>
          <a:p>
            <a:pPr algn="ctr">
              <a:lnSpc>
                <a:spcPct val="90000"/>
              </a:lnSpc>
            </a:pPr>
            <a:r>
              <a:rPr altLang="ja-JP" b="1" dirty="0" kumimoji="1" lang="en-US" sz="1400">
                <a:solidFill>
                  <a:schemeClr val="bg1"/>
                </a:solidFill>
              </a:rPr>
              <a:t>Managed</a:t>
            </a: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995824" y="4499648"/>
            <a:ext cx="554530" cy="760683"/>
            <a:chOff x="3947161" y="3217967"/>
            <a:chExt cx="2104800" cy="760683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4099561" y="3526547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51961" y="3678947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947161" y="3818691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099561" y="3971091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3980591" y="3217967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4132991" y="3370367"/>
              <a:ext cx="1800000" cy="7559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/>
          <p:cNvSpPr/>
          <p:nvPr/>
        </p:nvSpPr>
        <p:spPr bwMode="gray">
          <a:xfrm>
            <a:off x="603476" y="4459798"/>
            <a:ext cx="290773" cy="126996"/>
          </a:xfrm>
          <a:prstGeom prst="roundRect">
            <a:avLst>
              <a:gd fmla="val 50000" name="adj"/>
            </a:avLst>
          </a:prstGeom>
          <a:solidFill>
            <a:schemeClr val="tx2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01" name="Rectangle: Rounded Corners 100"/>
          <p:cNvSpPr/>
          <p:nvPr/>
        </p:nvSpPr>
        <p:spPr bwMode="gray">
          <a:xfrm>
            <a:off x="603476" y="4680772"/>
            <a:ext cx="290773" cy="126996"/>
          </a:xfrm>
          <a:prstGeom prst="roundRect">
            <a:avLst>
              <a:gd fmla="val 50000" name="adj"/>
            </a:avLst>
          </a:prstGeom>
          <a:solidFill>
            <a:schemeClr val="tx2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08" name="Rectangle: Rounded Corners 107"/>
          <p:cNvSpPr/>
          <p:nvPr/>
        </p:nvSpPr>
        <p:spPr bwMode="gray">
          <a:xfrm>
            <a:off x="8941096" y="4367511"/>
            <a:ext cx="290773" cy="126996"/>
          </a:xfrm>
          <a:prstGeom prst="roundRect">
            <a:avLst>
              <a:gd fmla="val 50000" name="adj"/>
            </a:avLst>
          </a:prstGeom>
          <a:solidFill>
            <a:schemeClr val="tx2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09" name="Rectangle: Rounded Corners 108"/>
          <p:cNvSpPr/>
          <p:nvPr/>
        </p:nvSpPr>
        <p:spPr bwMode="gray">
          <a:xfrm>
            <a:off x="8941096" y="4519051"/>
            <a:ext cx="290773" cy="126996"/>
          </a:xfrm>
          <a:prstGeom prst="roundRect">
            <a:avLst>
              <a:gd fmla="val 50000" name="adj"/>
            </a:avLst>
          </a:prstGeom>
          <a:solidFill>
            <a:schemeClr val="tx2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10" name="Rectangle: Rounded Corners 109"/>
          <p:cNvSpPr/>
          <p:nvPr/>
        </p:nvSpPr>
        <p:spPr bwMode="gray">
          <a:xfrm>
            <a:off x="8935898" y="4670591"/>
            <a:ext cx="290773" cy="126996"/>
          </a:xfrm>
          <a:prstGeom prst="roundRect">
            <a:avLst>
              <a:gd fmla="val 50000" name="adj"/>
            </a:avLst>
          </a:prstGeom>
          <a:noFill/>
          <a:ln w="1587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11" name="Rectangle: Rounded Corners 110"/>
          <p:cNvSpPr/>
          <p:nvPr/>
        </p:nvSpPr>
        <p:spPr bwMode="gray">
          <a:xfrm>
            <a:off x="8935897" y="4822131"/>
            <a:ext cx="290773" cy="126996"/>
          </a:xfrm>
          <a:prstGeom prst="roundRect">
            <a:avLst>
              <a:gd fmla="val 50000" name="adj"/>
            </a:avLst>
          </a:prstGeom>
          <a:noFill/>
          <a:ln w="1587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gray">
          <a:xfrm>
            <a:off x="9781662" y="5242311"/>
            <a:ext cx="1120084" cy="4372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gray">
          <a:xfrm>
            <a:off x="9869474" y="5324612"/>
            <a:ext cx="928100" cy="2768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 bwMode="gray">
          <a:xfrm>
            <a:off x="9781662" y="5737488"/>
            <a:ext cx="1120084" cy="4372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b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ja-JP" b="1" dirty="0" kumimoji="1" lang="en-US" sz="140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gray">
          <a:xfrm>
            <a:off x="9869474" y="5819789"/>
            <a:ext cx="928100" cy="2768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b="1" dirty="0" kumimoji="1" lang="ja-JP" sz="1400">
              <a:solidFill>
                <a:schemeClr val="bg1"/>
              </a:solidFill>
            </a:endParaRPr>
          </a:p>
        </p:txBody>
      </p:sp>
      <p:cxnSp>
        <p:nvCxnSpPr>
          <p:cNvPr id="119" name="Straight Connector 39"/>
          <p:cNvCxnSpPr>
            <a:stCxn id="108" idx="3"/>
            <a:endCxn id="88" idx="1"/>
          </p:cNvCxnSpPr>
          <p:nvPr/>
        </p:nvCxnSpPr>
        <p:spPr>
          <a:xfrm flipV="1">
            <a:off x="9231869" y="4102046"/>
            <a:ext cx="665378" cy="328963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39"/>
          <p:cNvCxnSpPr>
            <a:stCxn id="109" idx="3"/>
            <a:endCxn id="89" idx="1"/>
          </p:cNvCxnSpPr>
          <p:nvPr/>
        </p:nvCxnSpPr>
        <p:spPr>
          <a:xfrm>
            <a:off x="9231869" y="4582549"/>
            <a:ext cx="637605" cy="256988"/>
          </a:xfrm>
          <a:prstGeom prst="straightConnector1">
            <a:avLst/>
          </a:prstGeom>
          <a:ln w="28575">
            <a:solidFill>
              <a:schemeClr val="tx2"/>
            </a:solidFill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39"/>
          <p:cNvCxnSpPr>
            <a:stCxn id="110" idx="3"/>
            <a:endCxn id="114" idx="1"/>
          </p:cNvCxnSpPr>
          <p:nvPr/>
        </p:nvCxnSpPr>
        <p:spPr>
          <a:xfrm>
            <a:off x="9226671" y="4734089"/>
            <a:ext cx="642803" cy="728937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39"/>
          <p:cNvCxnSpPr>
            <a:stCxn id="111" idx="3"/>
            <a:endCxn id="117" idx="1"/>
          </p:cNvCxnSpPr>
          <p:nvPr/>
        </p:nvCxnSpPr>
        <p:spPr>
          <a:xfrm>
            <a:off x="9226670" y="4885629"/>
            <a:ext cx="642804" cy="1072574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miter lim="800000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0113891" y="4949129"/>
            <a:ext cx="1320875" cy="1032572"/>
            <a:chOff x="10113891" y="4949129"/>
            <a:chExt cx="1320875" cy="1032572"/>
          </a:xfrm>
        </p:grpSpPr>
        <p:sp>
          <p:nvSpPr>
            <p:cNvPr id="118" name="Arrow: Bent-Up 117"/>
            <p:cNvSpPr/>
            <p:nvPr/>
          </p:nvSpPr>
          <p:spPr bwMode="gray">
            <a:xfrm flipV="1" rot="5400000">
              <a:off x="10258043" y="4804977"/>
              <a:ext cx="1032572" cy="1320875"/>
            </a:xfrm>
            <a:prstGeom prst="bentUp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altLang="en-US" dirty="0" kumimoji="1" lang="ja-JP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223568" y="5635607"/>
              <a:ext cx="1192192" cy="198445"/>
            </a:xfrm>
            <a:prstGeom prst="rect">
              <a:avLst/>
            </a:prstGeom>
            <a:noFill/>
          </p:spPr>
          <p:txBody>
            <a:bodyPr anchor="ctr" bIns="0" lIns="0" rIns="0" rtlCol="0" tIns="0" wrap="square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altLang="en-US" b="1" dirty="0" kumimoji="1" lang="ja-JP" sz="1600">
                  <a:solidFill>
                    <a:schemeClr val="bg1"/>
                  </a:solidFill>
                </a:rPr>
                <a:t>動的スケール</a:t>
              </a:r>
            </a:p>
          </p:txBody>
        </p:sp>
      </p:grpSp>
      <p:pic>
        <p:nvPicPr>
          <p:cNvPr descr="high-performance-512.png" id="135" name="図 11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 flipH="1">
            <a:off x="10825347" y="4227165"/>
            <a:ext cx="959476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59925"/>
              </p:ext>
            </p:extLst>
          </p:nvPr>
        </p:nvGraphicFramePr>
        <p:xfrm>
          <a:off x="6142742" y="2421330"/>
          <a:ext cx="5821207" cy="3958113"/>
        </p:xfrm>
        <a:graphic>
          <a:graphicData uri="http://schemas.openxmlformats.org/drawingml/2006/table">
            <a:tbl>
              <a:tblPr bandRow="1" firstRow="1">
                <a:tableStyleId>{72833802-FEF1-4C79-8D5D-14CF1EAF98D9}</a:tableStyleId>
              </a:tblPr>
              <a:tblGrid>
                <a:gridCol w="3093855">
                  <a:extLst>
                    <a:ext uri="{9D8B030D-6E8A-4147-A177-3AD203B41FA5}">
                      <a16:colId xmlns:a16="http://schemas.microsoft.com/office/drawing/2014/main" val="3770553080"/>
                    </a:ext>
                  </a:extLst>
                </a:gridCol>
                <a:gridCol w="2727352">
                  <a:extLst>
                    <a:ext uri="{9D8B030D-6E8A-4147-A177-3AD203B41FA5}">
                      <a16:colId xmlns:a16="http://schemas.microsoft.com/office/drawing/2014/main" val="3937796823"/>
                    </a:ext>
                  </a:extLst>
                </a:gridCol>
              </a:tblGrid>
              <a:tr h="357909">
                <a:tc>
                  <a:txBody>
                    <a:bodyPr/>
                    <a:lstStyle/>
                    <a:p>
                      <a:r>
                        <a:rPr altLang="en-US" dirty="0" kumimoji="1" lang="ja-JP"/>
                        <a:t>クラウドサービス名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5850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baseline="0" dirty="0" kumimoji="1" lang="en-US" sz="1400"/>
                        <a:t>                Oracle Java Cloud Service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WebLogic Server </a:t>
                      </a:r>
                      <a:r>
                        <a:rPr altLang="en-US" dirty="0" kumimoji="1" lang="ja-JP" sz="1400"/>
                        <a:t>及び </a:t>
                      </a:r>
                      <a:r>
                        <a:rPr altLang="ja-JP" dirty="0" kumimoji="1" lang="en-US" sz="1400"/>
                        <a:t>Coherence</a:t>
                      </a:r>
                      <a:r>
                        <a:rPr altLang="ja-JP" baseline="0" dirty="0" kumimoji="1" lang="en-US" sz="1400"/>
                        <a:t>, Traffic Director </a:t>
                      </a:r>
                      <a:r>
                        <a:rPr altLang="en-US" baseline="0" dirty="0" kumimoji="1" lang="ja-JP" sz="1400"/>
                        <a:t>による </a:t>
                      </a:r>
                      <a:r>
                        <a:rPr altLang="ja-JP" baseline="0" dirty="0" kumimoji="1" lang="en-US" sz="1400"/>
                        <a:t>Java EE </a:t>
                      </a:r>
                      <a:r>
                        <a:rPr altLang="en-US" baseline="0" dirty="0" kumimoji="1" lang="ja-JP" sz="1400"/>
                        <a:t>実行環境を提供</a:t>
                      </a:r>
                      <a:endParaRPr altLang="en-US" dirty="0" kumimoji="1" 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9770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Oracle Database</a:t>
                      </a:r>
                      <a:r>
                        <a:rPr altLang="ja-JP" baseline="0" dirty="0" kumimoji="1" lang="en-US" sz="1400"/>
                        <a:t> Cloud Service</a:t>
                      </a:r>
                      <a:endParaRPr altLang="en-US" dirty="0" kumimoji="1"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Oracle DB </a:t>
                      </a:r>
                      <a:r>
                        <a:rPr altLang="en-US" dirty="0" kumimoji="1" lang="ja-JP" sz="1400"/>
                        <a:t>環境</a:t>
                      </a:r>
                      <a:r>
                        <a:rPr altLang="en-US" baseline="0" dirty="0" kumimoji="1" lang="ja-JP" sz="1400"/>
                        <a:t> を提供</a:t>
                      </a:r>
                      <a:endParaRPr altLang="ja-JP" baseline="0" dirty="0" kumimoji="1" lang="en-US" sz="1400"/>
                    </a:p>
                    <a:p>
                      <a:r>
                        <a:rPr altLang="en-US" baseline="0" dirty="0" kumimoji="1" lang="ja-JP" sz="1400"/>
                        <a:t>アプリケーションデータや</a:t>
                      </a:r>
                      <a:r>
                        <a:rPr altLang="ja-JP" baseline="0" dirty="0" kumimoji="1" lang="en-US" sz="1400"/>
                        <a:t>WLS</a:t>
                      </a:r>
                      <a:r>
                        <a:rPr altLang="en-US" baseline="0" dirty="0" kumimoji="1" lang="ja-JP" sz="1400"/>
                        <a:t>メタ情報を永続化</a:t>
                      </a:r>
                      <a:endParaRPr altLang="en-US" dirty="0" kumimoji="1" 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0727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</a:t>
                      </a:r>
                      <a:r>
                        <a:rPr altLang="ja-JP" dirty="0" kumimoji="1" lang="fr-FR" sz="1400"/>
                        <a:t>Oracle Cloud</a:t>
                      </a:r>
                      <a:r>
                        <a:rPr altLang="ja-JP" baseline="0" dirty="0" kumimoji="1" lang="fr-FR" sz="1400"/>
                        <a:t> Infra</a:t>
                      </a:r>
                      <a:r>
                        <a:rPr altLang="ja-JP" dirty="0" kumimoji="1" lang="fr-FR" sz="1400"/>
                        <a:t>structure</a:t>
                      </a:r>
                      <a:r>
                        <a:rPr altLang="ja-JP" dirty="0" kumimoji="1" lang="en-US" sz="1400"/>
                        <a:t/>
                      </a:r>
                      <a:br>
                        <a:rPr altLang="ja-JP" dirty="0" kumimoji="1" lang="en-US" sz="1400"/>
                      </a:br>
                      <a:r>
                        <a:rPr altLang="ja-JP" baseline="0" dirty="0" kumimoji="1" lang="en-US" sz="1400"/>
                        <a:t>                </a:t>
                      </a:r>
                      <a:r>
                        <a:rPr altLang="ja-JP" dirty="0" kumimoji="1" lang="fr-FR" sz="1400"/>
                        <a:t>Compute Classic</a:t>
                      </a:r>
                      <a:r>
                        <a:rPr altLang="ja-JP" dirty="0" kumimoji="1" lang="en-US" sz="1400"/>
                        <a:t> 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JCS</a:t>
                      </a:r>
                      <a:r>
                        <a:rPr altLang="en-US" dirty="0" kumimoji="1" lang="ja-JP" sz="1400"/>
                        <a:t>や</a:t>
                      </a:r>
                      <a:r>
                        <a:rPr altLang="ja-JP" dirty="0" kumimoji="1" lang="en-US" sz="1400"/>
                        <a:t>DBCS</a:t>
                      </a:r>
                      <a:r>
                        <a:rPr altLang="en-US" dirty="0" kumimoji="1" lang="ja-JP" sz="1400"/>
                        <a:t>などの</a:t>
                      </a:r>
                      <a:r>
                        <a:rPr altLang="ja-JP" dirty="0" kumimoji="1" lang="en-US" sz="1400"/>
                        <a:t>PaaS</a:t>
                      </a:r>
                      <a:r>
                        <a:rPr altLang="en-US" dirty="0" kumimoji="1" lang="ja-JP" sz="1400"/>
                        <a:t>が要するコンピュートリソースやブロックストレージを提供</a:t>
                      </a:r>
                      <a:endParaRPr altLang="en-US" dirty="0" kumimoji="1" 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4758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Oracle Cloud Infrastructure</a:t>
                      </a:r>
                      <a:br>
                        <a:rPr altLang="ja-JP" dirty="0" kumimoji="1" lang="en-US" sz="1400"/>
                      </a:br>
                      <a:r>
                        <a:rPr altLang="ja-JP" dirty="0" kumimoji="1" lang="en-US" sz="1400"/>
                        <a:t>                Object Storage Classic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 sz="1400"/>
                        <a:t>オブジェクトストレージを提供</a:t>
                      </a:r>
                      <a:endParaRPr altLang="ja-JP" dirty="0" kumimoji="1" lang="en-US" sz="1400"/>
                    </a:p>
                    <a:p>
                      <a:r>
                        <a:rPr altLang="ja-JP" dirty="0" kumimoji="1" lang="en-US" sz="1400"/>
                        <a:t>JCS</a:t>
                      </a:r>
                      <a:r>
                        <a:rPr altLang="en-US" dirty="0" kumimoji="1" lang="ja-JP" sz="1400"/>
                        <a:t>や</a:t>
                      </a:r>
                      <a:r>
                        <a:rPr altLang="ja-JP" dirty="0" kumimoji="1" lang="en-US" sz="1400"/>
                        <a:t>DBCS</a:t>
                      </a:r>
                      <a:r>
                        <a:rPr altLang="en-US" dirty="0" kumimoji="1" lang="ja-JP" sz="1400"/>
                        <a:t>などの</a:t>
                      </a:r>
                      <a:r>
                        <a:rPr altLang="ja-JP" dirty="0" kumimoji="1" lang="en-US" sz="1400"/>
                        <a:t>PaaS</a:t>
                      </a:r>
                      <a:r>
                        <a:rPr altLang="en-US" dirty="0" kumimoji="1" lang="ja-JP" sz="1400"/>
                        <a:t>のバックアップに使用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369"/>
                  </a:ext>
                </a:extLst>
              </a:tr>
              <a:tr h="666273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Oracle Developer Cloud Service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 sz="1400"/>
                        <a:t>アプリケーション開発に役立つ</a:t>
                      </a:r>
                      <a:r>
                        <a:rPr altLang="ja-JP" dirty="0" kumimoji="1" lang="en-US" sz="1400"/>
                        <a:t/>
                      </a:r>
                      <a:br>
                        <a:rPr altLang="ja-JP" dirty="0" kumimoji="1" lang="en-US" sz="1400"/>
                      </a:br>
                      <a:r>
                        <a:rPr altLang="en-US" dirty="0" kumimoji="1" lang="ja-JP" sz="1400"/>
                        <a:t>支援ツールを提供</a:t>
                      </a:r>
                      <a:endParaRPr altLang="ja-JP" dirty="0" kumimoji="1"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81920"/>
                  </a:ext>
                </a:extLst>
              </a:tr>
            </a:tbl>
          </a:graphicData>
        </a:graphic>
      </p:graphicFrame>
      <p:sp>
        <p:nvSpPr>
          <p:cNvPr id="38" name="Content Placeholder 37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altLang="ja-JP" dirty="0" kumimoji="1" lang="en-US" sz="2400"/>
              <a:t>Java Cloud Service </a:t>
            </a:r>
            <a:r>
              <a:rPr altLang="en-US" dirty="0" lang="ja-JP" sz="2400"/>
              <a:t>の稼働に関連する</a:t>
            </a:r>
            <a:r>
              <a:rPr altLang="ja-JP" dirty="0" lang="en-US" sz="2400"/>
              <a:t/>
            </a:r>
            <a:br>
              <a:rPr altLang="ja-JP" dirty="0" lang="en-US" sz="2400"/>
            </a:br>
            <a:r>
              <a:rPr altLang="en-US" dirty="0" lang="ja-JP" sz="2400"/>
              <a:t>各種クラウドサービス</a:t>
            </a:r>
            <a:endParaRPr altLang="en-US" dirty="0" kumimoji="1" lang="ja-JP" sz="2400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7</a:t>
            </a:fld>
            <a:endParaRPr altLang="en-US" dirty="0" lang="ja-JP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 </a:t>
            </a:r>
            <a:r>
              <a:rPr altLang="en-US" dirty="0" lang="ja-JP"/>
              <a:t>構成コンポーネント</a:t>
            </a:r>
            <a:endParaRPr altLang="en-US" dirty="0" kumimoji="1" lang="ja-JP"/>
          </a:p>
        </p:txBody>
      </p:sp>
      <p:sp>
        <p:nvSpPr>
          <p:cNvPr id="39" name="Text Placeholder 38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ja-JP" dirty="0" kumimoji="1" lang="en-US"/>
              <a:t>Java Cloud Service </a:t>
            </a:r>
            <a:r>
              <a:rPr altLang="en-US" dirty="0" kumimoji="1" lang="ja-JP"/>
              <a:t>環境を構成する関連クラウドサービス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47296-ADD7-45CB-AAE2-43673B04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4305300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BE0B6-6348-4522-9024-024F107B0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3580330"/>
            <a:ext cx="6858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94BE0-0AA0-48A0-8260-B1A161FCE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5732813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0B97E-36E0-4901-A3AD-44363B8D1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2855360"/>
            <a:ext cx="6858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ACE2D1-D134-4570-B4A0-465F1B3E4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5019056"/>
            <a:ext cx="685800" cy="68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EB0CC7-382D-41E7-A8B6-FD2F7266A40E}"/>
              </a:ext>
            </a:extLst>
          </p:cNvPr>
          <p:cNvSpPr/>
          <p:nvPr/>
        </p:nvSpPr>
        <p:spPr bwMode="gray">
          <a:xfrm>
            <a:off x="1557908" y="2004008"/>
            <a:ext cx="3202810" cy="17027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ネットワーク</a:t>
            </a:r>
            <a:endParaRPr altLang="ja-JP" b="1" dirty="0" kumimoji="1" lang="en-US">
              <a:solidFill>
                <a:schemeClr val="tx1"/>
              </a:solidFill>
            </a:endParaRP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ブロックストレージ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72FC421-CCE0-40FF-96A0-DF099A60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8" y="2033825"/>
            <a:ext cx="685800" cy="6858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7FD4586-B938-4B2F-BCF8-B6185878E31D}"/>
              </a:ext>
            </a:extLst>
          </p:cNvPr>
          <p:cNvSpPr/>
          <p:nvPr/>
        </p:nvSpPr>
        <p:spPr bwMode="gray">
          <a:xfrm>
            <a:off x="1690299" y="2749442"/>
            <a:ext cx="2944502" cy="8205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WebLogic Server</a:t>
            </a: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Traffic Director</a:t>
            </a: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Coherence</a:t>
            </a:r>
            <a:endParaRPr altLang="en-US" dirty="0" kumimoji="1" lang="ja-JP">
              <a:solidFill>
                <a:schemeClr val="accent3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2E2822A-2779-4197-8449-5B1625968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12" y="2816825"/>
            <a:ext cx="685800" cy="6858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F967358-5487-4176-AB39-07D00447A831}"/>
              </a:ext>
            </a:extLst>
          </p:cNvPr>
          <p:cNvSpPr/>
          <p:nvPr/>
        </p:nvSpPr>
        <p:spPr bwMode="gray">
          <a:xfrm>
            <a:off x="1557908" y="4318585"/>
            <a:ext cx="3202810" cy="17027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ネットワーク</a:t>
            </a:r>
            <a:endParaRPr altLang="ja-JP" b="1" dirty="0" kumimoji="1" lang="en-US">
              <a:solidFill>
                <a:schemeClr val="tx1"/>
              </a:solidFill>
            </a:endParaRP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ブロックストレージ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8E01DB9-C50C-4C0B-9FE3-AF162AA3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8" y="4348402"/>
            <a:ext cx="685800" cy="6858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4805368-01D0-4506-80E1-4723C8ED2C14}"/>
              </a:ext>
            </a:extLst>
          </p:cNvPr>
          <p:cNvSpPr/>
          <p:nvPr/>
        </p:nvSpPr>
        <p:spPr bwMode="gray">
          <a:xfrm>
            <a:off x="1690299" y="5064019"/>
            <a:ext cx="2944502" cy="82056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2"/>
                </a:solidFill>
              </a:rPr>
              <a:t>Oracle Database</a:t>
            </a:r>
            <a:endParaRPr altLang="en-US" dirty="0" kumimoji="1" lang="ja-JP">
              <a:solidFill>
                <a:schemeClr val="accent2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F5D313-ABB7-4D2D-A953-A8F2BC7F2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12" y="5131402"/>
            <a:ext cx="685800" cy="6858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B962597-911B-4AE9-9043-F7C8E26EE3A6}"/>
              </a:ext>
            </a:extLst>
          </p:cNvPr>
          <p:cNvSpPr/>
          <p:nvPr/>
        </p:nvSpPr>
        <p:spPr bwMode="gray">
          <a:xfrm rot="5400000">
            <a:off x="-1327156" y="3592927"/>
            <a:ext cx="4017283" cy="8394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オブジェクトストレージ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95580ED-ECC1-4B81-B951-00B3F8AC2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5" y="2033825"/>
            <a:ext cx="685800" cy="6858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4906D7B-985F-4170-AF80-C9A5C3065006}"/>
              </a:ext>
            </a:extLst>
          </p:cNvPr>
          <p:cNvSpPr/>
          <p:nvPr/>
        </p:nvSpPr>
        <p:spPr bwMode="gray">
          <a:xfrm rot="5400000">
            <a:off x="3594768" y="3593655"/>
            <a:ext cx="4017282" cy="837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tx1"/>
                </a:solidFill>
              </a:rPr>
              <a:t>開発支援環境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A00EA04-C44B-4B13-9C28-4A611BE05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35" y="2033825"/>
            <a:ext cx="685800" cy="68580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7EBE79-AE27-45C5-A407-6AABE2706981}"/>
              </a:ext>
            </a:extLst>
          </p:cNvPr>
          <p:cNvCxnSpPr>
            <a:cxnSpLocks/>
            <a:stCxn id="73" idx="2"/>
            <a:endCxn id="14" idx="3"/>
          </p:cNvCxnSpPr>
          <p:nvPr/>
        </p:nvCxnSpPr>
        <p:spPr>
          <a:xfrm flipH="1" flipV="1">
            <a:off x="4760718" y="2855360"/>
            <a:ext cx="423697" cy="1157289"/>
          </a:xfrm>
          <a:prstGeom prst="straightConnector1">
            <a:avLst/>
          </a:prstGeom>
          <a:ln w="5715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BA0DFD-0E6F-4CB2-8787-3CBFA03549C8}"/>
              </a:ext>
            </a:extLst>
          </p:cNvPr>
          <p:cNvCxnSpPr>
            <a:cxnSpLocks/>
            <a:stCxn id="73" idx="2"/>
            <a:endCxn id="66" idx="3"/>
          </p:cNvCxnSpPr>
          <p:nvPr/>
        </p:nvCxnSpPr>
        <p:spPr>
          <a:xfrm flipH="1">
            <a:off x="4760718" y="4012649"/>
            <a:ext cx="423697" cy="1157288"/>
          </a:xfrm>
          <a:prstGeom prst="straightConnector1">
            <a:avLst/>
          </a:prstGeom>
          <a:ln w="5715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10FE5F-F6D4-4826-946E-8A9E853A53CD}"/>
              </a:ext>
            </a:extLst>
          </p:cNvPr>
          <p:cNvCxnSpPr>
            <a:cxnSpLocks/>
            <a:stCxn id="14" idx="2"/>
            <a:endCxn id="66" idx="0"/>
          </p:cNvCxnSpPr>
          <p:nvPr/>
        </p:nvCxnSpPr>
        <p:spPr>
          <a:xfrm>
            <a:off x="3159313" y="3706711"/>
            <a:ext cx="0" cy="611874"/>
          </a:xfrm>
          <a:prstGeom prst="straightConnector1">
            <a:avLst/>
          </a:prstGeom>
          <a:ln w="5715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12E4F3-4C2E-4102-95BB-44EE1F18F872}"/>
              </a:ext>
            </a:extLst>
          </p:cNvPr>
          <p:cNvCxnSpPr>
            <a:cxnSpLocks/>
            <a:stCxn id="14" idx="1"/>
            <a:endCxn id="71" idx="0"/>
          </p:cNvCxnSpPr>
          <p:nvPr/>
        </p:nvCxnSpPr>
        <p:spPr>
          <a:xfrm flipH="1">
            <a:off x="1101208" y="2855360"/>
            <a:ext cx="456700" cy="1157290"/>
          </a:xfrm>
          <a:prstGeom prst="straightConnector1">
            <a:avLst/>
          </a:prstGeom>
          <a:ln w="5715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DA9E196-ACE0-42E0-9EE0-0F397247D815}"/>
              </a:ext>
            </a:extLst>
          </p:cNvPr>
          <p:cNvCxnSpPr>
            <a:cxnSpLocks/>
            <a:stCxn id="66" idx="1"/>
            <a:endCxn id="71" idx="0"/>
          </p:cNvCxnSpPr>
          <p:nvPr/>
        </p:nvCxnSpPr>
        <p:spPr>
          <a:xfrm flipH="1" flipV="1">
            <a:off x="1101208" y="4012650"/>
            <a:ext cx="456700" cy="1157287"/>
          </a:xfrm>
          <a:prstGeom prst="straightConnector1">
            <a:avLst/>
          </a:prstGeom>
          <a:ln w="5715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01243"/>
              </p:ext>
            </p:extLst>
          </p:nvPr>
        </p:nvGraphicFramePr>
        <p:xfrm>
          <a:off x="6142742" y="2421330"/>
          <a:ext cx="5821207" cy="3958113"/>
        </p:xfrm>
        <a:graphic>
          <a:graphicData uri="http://schemas.openxmlformats.org/drawingml/2006/table">
            <a:tbl>
              <a:tblPr bandRow="1" firstRow="1">
                <a:tableStyleId>{72833802-FEF1-4C79-8D5D-14CF1EAF98D9}</a:tableStyleId>
              </a:tblPr>
              <a:tblGrid>
                <a:gridCol w="3093855">
                  <a:extLst>
                    <a:ext uri="{9D8B030D-6E8A-4147-A177-3AD203B41FA5}">
                      <a16:colId xmlns:a16="http://schemas.microsoft.com/office/drawing/2014/main" val="3770553080"/>
                    </a:ext>
                  </a:extLst>
                </a:gridCol>
                <a:gridCol w="2727352">
                  <a:extLst>
                    <a:ext uri="{9D8B030D-6E8A-4147-A177-3AD203B41FA5}">
                      <a16:colId xmlns:a16="http://schemas.microsoft.com/office/drawing/2014/main" val="3937796823"/>
                    </a:ext>
                  </a:extLst>
                </a:gridCol>
              </a:tblGrid>
              <a:tr h="357909">
                <a:tc>
                  <a:txBody>
                    <a:bodyPr/>
                    <a:lstStyle/>
                    <a:p>
                      <a:r>
                        <a:rPr altLang="en-US" dirty="0" kumimoji="1" lang="ja-JP"/>
                        <a:t>クラウドサービス名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5850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baseline="0" dirty="0" kumimoji="1" lang="en-US" sz="1400"/>
                        <a:t>                Oracle Java Cloud Service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WebLogic Server </a:t>
                      </a:r>
                      <a:r>
                        <a:rPr altLang="en-US" dirty="0" kumimoji="1" lang="ja-JP" sz="1400"/>
                        <a:t>及び </a:t>
                      </a:r>
                      <a:r>
                        <a:rPr altLang="ja-JP" dirty="0" kumimoji="1" lang="en-US" sz="1400"/>
                        <a:t>Coherence</a:t>
                      </a:r>
                      <a:r>
                        <a:rPr altLang="ja-JP" baseline="0" dirty="0" kumimoji="1" lang="en-US" sz="1400"/>
                        <a:t>, Traffic Director </a:t>
                      </a:r>
                      <a:r>
                        <a:rPr altLang="en-US" baseline="0" dirty="0" kumimoji="1" lang="ja-JP" sz="1400"/>
                        <a:t>による </a:t>
                      </a:r>
                      <a:r>
                        <a:rPr altLang="ja-JP" baseline="0" dirty="0" kumimoji="1" lang="en-US" sz="1400"/>
                        <a:t>Java EE </a:t>
                      </a:r>
                      <a:r>
                        <a:rPr altLang="en-US" baseline="0" dirty="0" kumimoji="1" lang="ja-JP" sz="1400"/>
                        <a:t>実行環境を提供</a:t>
                      </a:r>
                      <a:endParaRPr altLang="en-US" dirty="0" kumimoji="1" 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09770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Oracle Database</a:t>
                      </a:r>
                      <a:r>
                        <a:rPr altLang="ja-JP" baseline="0" dirty="0" kumimoji="1" lang="en-US" sz="1400"/>
                        <a:t> Cloud Service</a:t>
                      </a:r>
                      <a:endParaRPr altLang="en-US" dirty="0" kumimoji="1"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Oracle DB </a:t>
                      </a:r>
                      <a:r>
                        <a:rPr altLang="en-US" dirty="0" kumimoji="1" lang="ja-JP" sz="1400"/>
                        <a:t>環境</a:t>
                      </a:r>
                      <a:r>
                        <a:rPr altLang="en-US" baseline="0" dirty="0" kumimoji="1" lang="ja-JP" sz="1400"/>
                        <a:t> を提供</a:t>
                      </a:r>
                      <a:endParaRPr altLang="ja-JP" baseline="0" dirty="0" kumimoji="1" lang="en-US" sz="1400"/>
                    </a:p>
                    <a:p>
                      <a:r>
                        <a:rPr altLang="en-US" baseline="0" dirty="0" kumimoji="1" lang="ja-JP" sz="1400"/>
                        <a:t>アプリケーションデータや</a:t>
                      </a:r>
                      <a:r>
                        <a:rPr altLang="ja-JP" baseline="0" dirty="0" kumimoji="1" lang="en-US" sz="1400"/>
                        <a:t>WLS</a:t>
                      </a:r>
                      <a:r>
                        <a:rPr altLang="en-US" baseline="0" dirty="0" kumimoji="1" lang="ja-JP" sz="1400"/>
                        <a:t>メタ情報を永続化</a:t>
                      </a:r>
                      <a:endParaRPr altLang="en-US" dirty="0" kumimoji="1" lang="ja-JP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0727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</a:t>
                      </a:r>
                      <a:r>
                        <a:rPr altLang="en-US" dirty="0" kumimoji="1" lang="ja-JP" sz="1400"/>
                        <a:t>               </a:t>
                      </a:r>
                      <a:r>
                        <a:rPr altLang="ja-JP" dirty="0" kumimoji="1" lang="fr-FR" sz="1400"/>
                        <a:t>Oracle Cloud Infrastructure</a:t>
                      </a:r>
                      <a:br>
                        <a:rPr altLang="ja-JP" dirty="0" kumimoji="1" lang="fr-FR" sz="1400"/>
                      </a:br>
                      <a:r>
                        <a:rPr altLang="ja-JP" dirty="0" kumimoji="1" lang="fr-FR" sz="1400"/>
                        <a:t>                Block Volumes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 sz="1400"/>
                        <a:t>シームレスなデータ保護およびリカバリを実現する高速のブロックストレージを提供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47585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r>
                        <a:rPr altLang="ja-JP" dirty="0" kumimoji="1" lang="fr-FR" sz="1400"/>
                        <a:t>                Oracle Cloud Infrastructure</a:t>
                      </a:r>
                      <a:br>
                        <a:rPr altLang="ja-JP" dirty="0" kumimoji="1" lang="fr-FR" sz="1400"/>
                      </a:br>
                      <a:r>
                        <a:rPr altLang="ja-JP" dirty="0" kumimoji="1" lang="fr-FR" sz="1400"/>
                        <a:t>                Object Storage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 sz="1400"/>
                        <a:t>耐久性と整合性の向上のためにデータのレプリケートと修復を自動的に行うオブジェクトストレージ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369"/>
                  </a:ext>
                </a:extLst>
              </a:tr>
              <a:tr h="666273">
                <a:tc>
                  <a:txBody>
                    <a:bodyPr/>
                    <a:lstStyle/>
                    <a:p>
                      <a:r>
                        <a:rPr altLang="ja-JP" dirty="0" kumimoji="1" lang="en-US" sz="1400"/>
                        <a:t>                Oracle Cloud Infrastructure</a:t>
                      </a:r>
                    </a:p>
                    <a:p>
                      <a:r>
                        <a:rPr altLang="ja-JP" dirty="0" kumimoji="1" lang="en-US" sz="1400"/>
                        <a:t>                Virtual Cloud Network</a:t>
                      </a:r>
                      <a:endParaRPr altLang="en-US" dirty="0" kumimoji="1" lang="ja-JP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altLang="en-US" dirty="0" kumimoji="1" lang="ja-JP" sz="1400"/>
                        <a:t>完全に制御できるカスタマイズ</a:t>
                      </a:r>
                      <a:r>
                        <a:rPr altLang="ja-JP" dirty="0" kumimoji="1" lang="en-US" sz="1400"/>
                        <a:t/>
                      </a:r>
                      <a:br>
                        <a:rPr altLang="ja-JP" dirty="0" kumimoji="1" lang="en-US" sz="1400"/>
                      </a:br>
                      <a:r>
                        <a:rPr altLang="en-US" dirty="0" kumimoji="1" lang="ja-JP" sz="1400"/>
                        <a:t>可能なプライベート・ネットワーク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81920"/>
                  </a:ext>
                </a:extLst>
              </a:tr>
            </a:tbl>
          </a:graphicData>
        </a:graphic>
      </p:graphicFrame>
      <p:sp>
        <p:nvSpPr>
          <p:cNvPr id="38" name="Content Placeholder 37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altLang="ja-JP" dirty="0" kumimoji="1" lang="en-US" sz="2400"/>
              <a:t>Java Cloud Service </a:t>
            </a:r>
            <a:r>
              <a:rPr altLang="en-US" dirty="0" lang="ja-JP" sz="2400"/>
              <a:t>の稼働に関連する</a:t>
            </a:r>
            <a:r>
              <a:rPr altLang="ja-JP" dirty="0" lang="en-US" sz="2400"/>
              <a:t/>
            </a:r>
            <a:br>
              <a:rPr altLang="ja-JP" dirty="0" lang="en-US" sz="2400"/>
            </a:br>
            <a:r>
              <a:rPr altLang="en-US" dirty="0" lang="ja-JP" sz="2400"/>
              <a:t>各種クラウドサービス</a:t>
            </a:r>
            <a:endParaRPr altLang="en-US" dirty="0" kumimoji="1" lang="ja-JP" sz="2400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8</a:t>
            </a:fld>
            <a:endParaRPr altLang="en-US" dirty="0" lang="ja-JP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 </a:t>
            </a:r>
            <a:r>
              <a:rPr altLang="en-US" dirty="0" lang="ja-JP"/>
              <a:t>構成コンポーネント</a:t>
            </a:r>
            <a:endParaRPr altLang="en-US" dirty="0" kumimoji="1" lang="ja-JP"/>
          </a:p>
        </p:txBody>
      </p:sp>
      <p:sp>
        <p:nvSpPr>
          <p:cNvPr id="39" name="Text Placeholder 38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ja-JP" dirty="0" kumimoji="1" lang="en-US"/>
              <a:t>Java Cloud Service </a:t>
            </a:r>
            <a:r>
              <a:rPr altLang="en-US" dirty="0" kumimoji="1" lang="ja-JP"/>
              <a:t>環境を構成する関連クラウドサービス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BE0B6-6348-4522-9024-024F107B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3580330"/>
            <a:ext cx="6858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0B97E-36E0-4901-A3AD-44363B8D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80" y="2855360"/>
            <a:ext cx="685800" cy="68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EB0CC7-382D-41E7-A8B6-FD2F7266A40E}"/>
              </a:ext>
            </a:extLst>
          </p:cNvPr>
          <p:cNvSpPr/>
          <p:nvPr/>
        </p:nvSpPr>
        <p:spPr bwMode="gray">
          <a:xfrm>
            <a:off x="765820" y="1772815"/>
            <a:ext cx="4752528" cy="36724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b="1" dirty="0" kumimoji="1" lang="en-US">
                <a:solidFill>
                  <a:schemeClr val="bg1"/>
                </a:solidFill>
              </a:rPr>
              <a:t>Oracle Cloud Infrastructure</a:t>
            </a:r>
            <a:endParaRPr altLang="en-US" b="1" dirty="0" kumimoji="1" lang="ja-JP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FD4586-B938-4B2F-BCF8-B6185878E31D}"/>
              </a:ext>
            </a:extLst>
          </p:cNvPr>
          <p:cNvSpPr/>
          <p:nvPr/>
        </p:nvSpPr>
        <p:spPr bwMode="gray">
          <a:xfrm>
            <a:off x="1487041" y="4552649"/>
            <a:ext cx="3532726" cy="8205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WebLogic Server</a:t>
            </a: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Traffic Director</a:t>
            </a:r>
          </a:p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3"/>
                </a:solidFill>
              </a:rPr>
              <a:t>Coherence</a:t>
            </a:r>
            <a:endParaRPr altLang="en-US" dirty="0" kumimoji="1" lang="ja-JP">
              <a:solidFill>
                <a:schemeClr val="accent3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2E2822A-2779-4197-8449-5B162596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1" y="4620032"/>
            <a:ext cx="685800" cy="685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65E296-7C2F-4E40-B5E8-04E7709D4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1" y="1784679"/>
            <a:ext cx="762000" cy="666750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0171F-59FB-497D-8F7B-5882DEAD03D7}"/>
              </a:ext>
            </a:extLst>
          </p:cNvPr>
          <p:cNvSpPr/>
          <p:nvPr/>
        </p:nvSpPr>
        <p:spPr bwMode="gray">
          <a:xfrm>
            <a:off x="1487041" y="2096637"/>
            <a:ext cx="3532726" cy="688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bg1"/>
                </a:solidFill>
              </a:rPr>
              <a:t>ブロックストレージ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2EEEEBD-3134-4D4D-9275-BBFBA4C2C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91" y="2108500"/>
            <a:ext cx="666750" cy="666750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FBE1F5-C813-4DC7-845F-31586B83F33A}"/>
              </a:ext>
            </a:extLst>
          </p:cNvPr>
          <p:cNvSpPr/>
          <p:nvPr/>
        </p:nvSpPr>
        <p:spPr bwMode="gray">
          <a:xfrm>
            <a:off x="1487041" y="2906437"/>
            <a:ext cx="3532726" cy="688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bg1"/>
                </a:solidFill>
              </a:rPr>
              <a:t>ネットワーク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488BB6-C0C6-4218-A774-43B64D853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1" y="2913587"/>
            <a:ext cx="666750" cy="666750"/>
          </a:xfrm>
          <a:prstGeom prst="rect">
            <a:avLst/>
          </a:prstGeom>
          <a:noFill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07D651E-2FD8-4B3B-81D9-88BD2C6FE43C}"/>
              </a:ext>
            </a:extLst>
          </p:cNvPr>
          <p:cNvSpPr/>
          <p:nvPr/>
        </p:nvSpPr>
        <p:spPr bwMode="gray">
          <a:xfrm>
            <a:off x="1487041" y="3716237"/>
            <a:ext cx="3532726" cy="6881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en-US" b="1" dirty="0" kumimoji="1" lang="ja-JP">
                <a:solidFill>
                  <a:schemeClr val="bg1"/>
                </a:solidFill>
              </a:rPr>
              <a:t>オブジェクトストレージ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5D89701-7447-4C39-A3EF-C61F04E96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7" y="3724278"/>
            <a:ext cx="672084" cy="672084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B6FEBA-77F6-40C2-90C0-C455AA20D39B}"/>
              </a:ext>
            </a:extLst>
          </p:cNvPr>
          <p:cNvSpPr/>
          <p:nvPr/>
        </p:nvSpPr>
        <p:spPr bwMode="gray">
          <a:xfrm>
            <a:off x="1472311" y="5504575"/>
            <a:ext cx="4046037" cy="736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lvl="2">
              <a:lnSpc>
                <a:spcPct val="90000"/>
              </a:lnSpc>
            </a:pPr>
            <a:endParaRPr altLang="en-US" b="1" dirty="0" kumimoji="1" lang="ja-JP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A4A7E7-B535-4B2A-9F24-93E93F4A7B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45" y="5524830"/>
            <a:ext cx="685800" cy="6858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D143586-11A4-42FF-A83A-85A9485EDA98}"/>
              </a:ext>
            </a:extLst>
          </p:cNvPr>
          <p:cNvSpPr/>
          <p:nvPr/>
        </p:nvSpPr>
        <p:spPr bwMode="gray">
          <a:xfrm>
            <a:off x="1514017" y="5547622"/>
            <a:ext cx="2924211" cy="6402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85750" lvl="2" marL="1200150">
              <a:lnSpc>
                <a:spcPct val="90000"/>
              </a:lnSpc>
              <a:buFont charset="0" panose="020B0604020202020204" pitchFamily="34" typeface="Arial"/>
              <a:buChar char="•"/>
            </a:pPr>
            <a:r>
              <a:rPr altLang="ja-JP" dirty="0" kumimoji="1" lang="en-US">
                <a:solidFill>
                  <a:schemeClr val="accent2"/>
                </a:solidFill>
              </a:rPr>
              <a:t>Oracle Database</a:t>
            </a:r>
            <a:endParaRPr altLang="en-US" dirty="0" kumimoji="1" lang="ja-JP">
              <a:solidFill>
                <a:schemeClr val="accent2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84AC9B5-E05A-43FB-9D19-17617DAF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19" y="5547622"/>
            <a:ext cx="6858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62EF0-48F3-47EE-9C82-4F08EC0837E3}"/>
              </a:ext>
            </a:extLst>
          </p:cNvPr>
          <p:cNvSpPr txBox="1"/>
          <p:nvPr/>
        </p:nvSpPr>
        <p:spPr>
          <a:xfrm>
            <a:off x="3070076" y="6263987"/>
            <a:ext cx="2445295" cy="117341"/>
          </a:xfrm>
          <a:prstGeom prst="rect">
            <a:avLst/>
          </a:prstGeom>
          <a:noFill/>
        </p:spPr>
        <p:txBody>
          <a:bodyPr bIns="0" lIns="0" rIns="0" rtlCol="0" tIns="0" wrap="square">
            <a:noAutofit/>
          </a:bodyPr>
          <a:lstStyle/>
          <a:p>
            <a:pPr>
              <a:lnSpc>
                <a:spcPct val="90000"/>
              </a:lnSpc>
            </a:pPr>
            <a:r>
              <a:rPr altLang="ja-JP" dirty="0" kumimoji="1" lang="en-US" sz="1050"/>
              <a:t> </a:t>
            </a:r>
            <a:r>
              <a:rPr altLang="ja-JP" dirty="0" kumimoji="1" lang="fr-FR" sz="1050"/>
              <a:t>Oracle Cloud Infrastructure</a:t>
            </a:r>
            <a:r>
              <a:rPr altLang="ja-JP" dirty="0" kumimoji="1" lang="en-US" sz="1050"/>
              <a:t> </a:t>
            </a:r>
            <a:r>
              <a:rPr altLang="ja-JP" dirty="0" err="1" kumimoji="1" lang="fr-FR" sz="1050"/>
              <a:t>Compute</a:t>
            </a:r>
            <a:r>
              <a:rPr altLang="ja-JP" dirty="0" kumimoji="1" lang="fr-FR" sz="1050"/>
              <a:t> </a:t>
            </a:r>
            <a:r>
              <a:rPr altLang="ja-JP" dirty="0" err="1" kumimoji="1" lang="fr-FR" sz="1050"/>
              <a:t>Classic</a:t>
            </a:r>
            <a:r>
              <a:rPr altLang="ja-JP" dirty="0" kumimoji="1" lang="en-US" sz="1050"/>
              <a:t> </a:t>
            </a:r>
            <a:endParaRPr altLang="en-US" dirty="0" kumimoji="1" lang="ja-JP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465F36-1ED4-477C-A1C3-BAAD181AF333}"/>
              </a:ext>
            </a:extLst>
          </p:cNvPr>
          <p:cNvSpPr/>
          <p:nvPr/>
        </p:nvSpPr>
        <p:spPr bwMode="gray">
          <a:xfrm>
            <a:off x="6145728" y="4245449"/>
            <a:ext cx="691607" cy="2132181"/>
          </a:xfrm>
          <a:prstGeom prst="rect">
            <a:avLst/>
          </a:prstGeom>
          <a:solidFill>
            <a:schemeClr val="accent2"/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altLang="en-US" dirty="0" kumimoji="1" lang="ja-JP">
              <a:solidFill>
                <a:schemeClr val="bg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27223DF-34C0-4082-9966-05CBF0CBD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64" y="4278318"/>
            <a:ext cx="666750" cy="666750"/>
          </a:xfrm>
          <a:prstGeom prst="rect">
            <a:avLst/>
          </a:prstGeom>
          <a:noFill/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E6F321C-F783-4CBE-AF4A-DF4836792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9" y="5015915"/>
            <a:ext cx="672084" cy="672084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F0AEB73-BB04-49A7-874D-AF8C47EB6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46" y="5727169"/>
            <a:ext cx="658368" cy="658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1EAA63-D034-42AE-91FA-B13B9518C7BE}" type="slidenum">
              <a:rPr altLang="ja-JP" lang="en-US" smtClean="0"/>
              <a:pPr/>
              <a:t>9</a:t>
            </a:fld>
            <a:endParaRPr altLang="en-US" dirty="0" lang="ja-JP"/>
          </a:p>
        </p:txBody>
      </p:sp>
      <p:sp>
        <p:nvSpPr>
          <p:cNvPr id="7" name="Text Placeholder 6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altLang="en-US" dirty="0" lang="ja-JP"/>
              <a:t>用途に応じた提供モデルを選択可能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lang="en-US"/>
              <a:t>Oracle Java Cloud Service </a:t>
            </a:r>
            <a:r>
              <a:rPr altLang="en-US" dirty="0" lang="ja-JP"/>
              <a:t>提供サービス形態</a:t>
            </a:r>
            <a:endParaRPr altLang="en-US" dirty="0" kumimoji="1" lang="ja-JP"/>
          </a:p>
        </p:txBody>
      </p:sp>
      <p:sp>
        <p:nvSpPr>
          <p:cNvPr id="11" name="Freeform: Shape 10"/>
          <p:cNvSpPr/>
          <p:nvPr/>
        </p:nvSpPr>
        <p:spPr>
          <a:xfrm>
            <a:off x="2084099" y="1795381"/>
            <a:ext cx="8573908" cy="1217630"/>
          </a:xfrm>
          <a:custGeom>
            <a:avLst/>
            <a:gdLst>
              <a:gd fmla="*/ 0 w 7650981" name="connsiteX0"/>
              <a:gd fmla="*/ 0 h 1217628" name="connsiteY0"/>
              <a:gd fmla="*/ 7042167 w 7650981" name="connsiteX1"/>
              <a:gd fmla="*/ 0 h 1217628" name="connsiteY1"/>
              <a:gd fmla="*/ 7650981 w 7650981" name="connsiteX2"/>
              <a:gd fmla="*/ 608814 h 1217628" name="connsiteY2"/>
              <a:gd fmla="*/ 7042167 w 7650981" name="connsiteX3"/>
              <a:gd fmla="*/ 1217628 h 1217628" name="connsiteY3"/>
              <a:gd fmla="*/ 0 w 7650981" name="connsiteX4"/>
              <a:gd fmla="*/ 1217628 h 1217628" name="connsiteY4"/>
              <a:gd fmla="*/ 0 w 7650981" name="connsiteX5"/>
              <a:gd fmla="*/ 0 h 121762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1217628" w="7650981">
                <a:moveTo>
                  <a:pt x="7650981" y="1217627"/>
                </a:moveTo>
                <a:lnTo>
                  <a:pt x="608814" y="1217627"/>
                </a:lnTo>
                <a:lnTo>
                  <a:pt x="0" y="608814"/>
                </a:lnTo>
                <a:lnTo>
                  <a:pt x="608814" y="1"/>
                </a:lnTo>
                <a:lnTo>
                  <a:pt x="7650981" y="1"/>
                </a:lnTo>
                <a:lnTo>
                  <a:pt x="7650981" y="1217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 anchorCtr="0" bIns="87631" lIns="841347" numCol="1" rIns="163576" spcCol="1270" spcFirstLastPara="0" tIns="87631" vert="horz" wrap="square">
            <a:noAutofit/>
          </a:bodyPr>
          <a:lstStyle/>
          <a:p>
            <a:pPr algn="l" defTabSz="10223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ja-JP" b="1" dirty="0" kern="1200" lang="en-US" sz="2800"/>
              <a:t>Oracle Java Cloud Service</a:t>
            </a:r>
            <a:endParaRPr altLang="ja-JP" b="1" dirty="0" kern="1200" lang="en-US" sz="23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lang="ja-JP"/>
              <a:t>全ての</a:t>
            </a:r>
            <a:r>
              <a:rPr altLang="ja-JP" dirty="0" lang="en-US"/>
              <a:t> Java EE </a:t>
            </a:r>
            <a:r>
              <a:rPr altLang="en-US" dirty="0" lang="ja-JP"/>
              <a:t>実行環境のコンポーネントを選択可能</a:t>
            </a:r>
            <a:endParaRPr altLang="ja-JP" dirty="0" lang="en-US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運用管理ツールを利用可能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altLang="ja-JP" dirty="0" kern="1200" lang="en-US" sz="1800"/>
          </a:p>
        </p:txBody>
      </p:sp>
      <p:sp>
        <p:nvSpPr>
          <p:cNvPr id="12" name="Oval 11"/>
          <p:cNvSpPr/>
          <p:nvPr/>
        </p:nvSpPr>
        <p:spPr>
          <a:xfrm>
            <a:off x="1475285" y="1795382"/>
            <a:ext cx="1217628" cy="12176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/>
          <p:cNvSpPr/>
          <p:nvPr/>
        </p:nvSpPr>
        <p:spPr>
          <a:xfrm>
            <a:off x="2084099" y="3355957"/>
            <a:ext cx="8573908" cy="1217630"/>
          </a:xfrm>
          <a:custGeom>
            <a:avLst/>
            <a:gdLst>
              <a:gd fmla="*/ 0 w 7650981" name="connsiteX0"/>
              <a:gd fmla="*/ 0 h 1217628" name="connsiteY0"/>
              <a:gd fmla="*/ 7042167 w 7650981" name="connsiteX1"/>
              <a:gd fmla="*/ 0 h 1217628" name="connsiteY1"/>
              <a:gd fmla="*/ 7650981 w 7650981" name="connsiteX2"/>
              <a:gd fmla="*/ 608814 h 1217628" name="connsiteY2"/>
              <a:gd fmla="*/ 7042167 w 7650981" name="connsiteX3"/>
              <a:gd fmla="*/ 1217628 h 1217628" name="connsiteY3"/>
              <a:gd fmla="*/ 0 w 7650981" name="connsiteX4"/>
              <a:gd fmla="*/ 1217628 h 1217628" name="connsiteY4"/>
              <a:gd fmla="*/ 0 w 7650981" name="connsiteX5"/>
              <a:gd fmla="*/ 0 h 121762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1217628" w="7650981">
                <a:moveTo>
                  <a:pt x="7650981" y="1217627"/>
                </a:moveTo>
                <a:lnTo>
                  <a:pt x="608814" y="1217627"/>
                </a:lnTo>
                <a:lnTo>
                  <a:pt x="0" y="608814"/>
                </a:lnTo>
                <a:lnTo>
                  <a:pt x="608814" y="1"/>
                </a:lnTo>
                <a:lnTo>
                  <a:pt x="7650981" y="1"/>
                </a:lnTo>
                <a:lnTo>
                  <a:pt x="7650981" y="1217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 anchorCtr="0" bIns="87631" lIns="841347" numCol="1" rIns="163576" spcCol="1270" spcFirstLastPara="0" tIns="87631" vert="horz" wrap="square">
            <a:noAutofit/>
          </a:bodyPr>
          <a:lstStyle/>
          <a:p>
            <a:pPr algn="l" defTabSz="10223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ja-JP" b="1" dirty="0" kern="1200" lang="en-US" sz="2800"/>
              <a:t>Oracle Java Cloud Service – Virtual Image</a:t>
            </a:r>
            <a:endParaRPr altLang="ja-JP" b="1" dirty="0" kern="1200" lang="en-US" sz="23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ja-JP" dirty="0" lang="en-US"/>
              <a:t>12c Release 2 </a:t>
            </a:r>
            <a:r>
              <a:rPr altLang="en-US" dirty="0" lang="ja-JP"/>
              <a:t>以外の </a:t>
            </a:r>
            <a:r>
              <a:rPr altLang="ja-JP" dirty="0" lang="en-US"/>
              <a:t>Java EE </a:t>
            </a:r>
            <a:r>
              <a:rPr altLang="en-US" dirty="0" lang="ja-JP"/>
              <a:t>実行環境を選択可能</a:t>
            </a:r>
            <a:endParaRPr altLang="ja-JP" dirty="0" lang="en-US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運用管理ツールの利用不可</a:t>
            </a:r>
            <a:endParaRPr altLang="ja-JP" dirty="0" kern="1200" lang="en-US" sz="1800"/>
          </a:p>
        </p:txBody>
      </p:sp>
      <p:sp>
        <p:nvSpPr>
          <p:cNvPr id="14" name="Oval 13"/>
          <p:cNvSpPr/>
          <p:nvPr/>
        </p:nvSpPr>
        <p:spPr>
          <a:xfrm>
            <a:off x="1475285" y="3355958"/>
            <a:ext cx="1217628" cy="12176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/>
          <p:cNvSpPr/>
          <p:nvPr/>
        </p:nvSpPr>
        <p:spPr>
          <a:xfrm>
            <a:off x="2084099" y="4916534"/>
            <a:ext cx="8573908" cy="1217628"/>
          </a:xfrm>
          <a:custGeom>
            <a:avLst/>
            <a:gdLst>
              <a:gd fmla="*/ 0 w 7650981" name="connsiteX0"/>
              <a:gd fmla="*/ 0 h 1217628" name="connsiteY0"/>
              <a:gd fmla="*/ 7042167 w 7650981" name="connsiteX1"/>
              <a:gd fmla="*/ 0 h 1217628" name="connsiteY1"/>
              <a:gd fmla="*/ 7650981 w 7650981" name="connsiteX2"/>
              <a:gd fmla="*/ 608814 h 1217628" name="connsiteY2"/>
              <a:gd fmla="*/ 7042167 w 7650981" name="connsiteX3"/>
              <a:gd fmla="*/ 1217628 h 1217628" name="connsiteY3"/>
              <a:gd fmla="*/ 0 w 7650981" name="connsiteX4"/>
              <a:gd fmla="*/ 1217628 h 1217628" name="connsiteY4"/>
              <a:gd fmla="*/ 0 w 7650981" name="connsiteX5"/>
              <a:gd fmla="*/ 0 h 121762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1217628" w="7650981">
                <a:moveTo>
                  <a:pt x="7650981" y="1217627"/>
                </a:moveTo>
                <a:lnTo>
                  <a:pt x="608814" y="1217627"/>
                </a:lnTo>
                <a:lnTo>
                  <a:pt x="0" y="608814"/>
                </a:lnTo>
                <a:lnTo>
                  <a:pt x="608814" y="1"/>
                </a:lnTo>
                <a:lnTo>
                  <a:pt x="7650981" y="1"/>
                </a:lnTo>
                <a:lnTo>
                  <a:pt x="7650981" y="12176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 anchorCtr="0" bIns="87630" lIns="841347" numCol="1" rIns="163576" spcCol="1270" spcFirstLastPara="0" tIns="87630" vert="horz" wrap="square">
            <a:noAutofit/>
          </a:bodyPr>
          <a:lstStyle/>
          <a:p>
            <a:pPr algn="l" defTabSz="1022350" indent="0" lvl="0" mar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altLang="ja-JP" b="1" dirty="0" kern="1200" lang="en-US" sz="2800"/>
              <a:t>Oracle Java Cloud Service for Fusion Middleware</a:t>
            </a:r>
            <a:endParaRPr altLang="ja-JP" b="1" dirty="0" kern="1200" lang="en-US" sz="23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ja-JP" dirty="0" kern="1200" lang="en-US" sz="1800"/>
              <a:t>Oracle WebCenter Portal </a:t>
            </a:r>
            <a:r>
              <a:rPr altLang="en-US" dirty="0" kern="1200" lang="ja-JP" sz="1800"/>
              <a:t>又は </a:t>
            </a:r>
            <a:r>
              <a:rPr altLang="ja-JP" dirty="0" kern="1200" lang="en-US" sz="1800"/>
              <a:t>Oracle Data Integrator </a:t>
            </a:r>
            <a:r>
              <a:rPr altLang="en-US" dirty="0" kern="1200" lang="ja-JP" sz="1800"/>
              <a:t>を導入可能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altLang="en-US" dirty="0" kern="1200" lang="ja-JP" sz="1800"/>
              <a:t>選択可能なバージョンは </a:t>
            </a:r>
            <a:r>
              <a:rPr altLang="ja-JP" dirty="0" kern="1200" lang="en-US" sz="1800"/>
              <a:t>12c Release 2 </a:t>
            </a:r>
            <a:r>
              <a:rPr altLang="en-US" dirty="0" kern="1200" lang="ja-JP" sz="1800"/>
              <a:t>のみ</a:t>
            </a:r>
            <a:endParaRPr altLang="ja-JP" dirty="0" kern="1200" lang="en-US" sz="1800"/>
          </a:p>
          <a:p>
            <a:pPr algn="l" defTabSz="800100" indent="-171450" lvl="1" marL="171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altLang="ja-JP" dirty="0" kern="1200" lang="en-US" sz="1800"/>
          </a:p>
        </p:txBody>
      </p:sp>
      <p:sp>
        <p:nvSpPr>
          <p:cNvPr id="16" name="Oval 15"/>
          <p:cNvSpPr/>
          <p:nvPr/>
        </p:nvSpPr>
        <p:spPr>
          <a:xfrm>
            <a:off x="1475285" y="4916534"/>
            <a:ext cx="1217628" cy="12176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descr="doc-java-512.png" id="20" name="図 3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536843" y="2130775"/>
            <a:ext cx="547256" cy="547256"/>
          </a:xfrm>
          <a:prstGeom prst="rect">
            <a:avLst/>
          </a:prstGeom>
        </p:spPr>
      </p:pic>
      <p:pic>
        <p:nvPicPr>
          <p:cNvPr descr="developers.png" id="26" name="図 9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999636" y="2059986"/>
            <a:ext cx="682168" cy="682168"/>
          </a:xfrm>
          <a:prstGeom prst="rect">
            <a:avLst/>
          </a:prstGeom>
        </p:spPr>
      </p:pic>
      <p:pic>
        <p:nvPicPr>
          <p:cNvPr descr="doc-java-512.png" id="27" name="図 3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721164" y="3597982"/>
            <a:ext cx="725870" cy="725870"/>
          </a:xfrm>
          <a:prstGeom prst="rect">
            <a:avLst/>
          </a:prstGeom>
        </p:spPr>
      </p:pic>
      <p:pic>
        <p:nvPicPr>
          <p:cNvPr descr="doc-java-512.png" id="28" name="図 3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634645" y="5552749"/>
            <a:ext cx="415726" cy="415726"/>
          </a:xfrm>
          <a:prstGeom prst="rect">
            <a:avLst/>
          </a:prstGeom>
        </p:spPr>
      </p:pic>
      <p:pic>
        <p:nvPicPr>
          <p:cNvPr descr="developers.png" id="29" name="図 9"/>
          <p:cNvPicPr>
            <a:picLocks noChangeAspect="1"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2016643" y="5501506"/>
            <a:ext cx="518213" cy="5182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9" y="5091380"/>
            <a:ext cx="778979" cy="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0" spd="med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-16x9-2017-Simple">
  <a:themeElements>
    <a:clrScheme name="Oracle 10g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15875">
          <a:solidFill>
            <a:schemeClr val="accent2"/>
          </a:solidFill>
          <a:miter lim="800000"/>
        </a:ln>
      </a:spPr>
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bIns="0" lIns="0" rIns="0" rtlCol="0" tIns="0" wrap="square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id="{35B949F9-3D9B-8545-ABB1-2D605795AFEE}" name="Oracle-16x9-2017-v1.potx" vid="{03E2794D-D50C-4E4B-B0AA-789E97C39BD8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Oracle-16x9-2017-Simple</Template>
  <TotalTime>12387</TotalTime>
  <Words>1192</Words>
  <Application>Microsoft Office PowerPoint</Application>
  <PresentationFormat>ユーザー設定</PresentationFormat>
  <Paragraphs>342</Paragraphs>
  <Slides>13</Slides>
  <Notes>1</Notes>
  <HiddenSlides>0</HiddenSlides>
  <MMClips>0</MMClips>
  <ScaleCrop>false</ScaleCrop>
  <HeadingPairs>
    <vt:vector baseType="variant" size="4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baseType="lpstr" size="14">
      <vt:lpstr>Oracle-16x9-2017-Simple</vt:lpstr>
      <vt:lpstr>Oracle Java Cloud Service</vt:lpstr>
      <vt:lpstr>オラクル・クラウド・プラットフォーム</vt:lpstr>
      <vt:lpstr>Platform as Service： Oracle PaaS</vt:lpstr>
      <vt:lpstr>Oracle Java Cloud Service</vt:lpstr>
      <vt:lpstr>Oracle Java Cloud Service を選択する理由</vt:lpstr>
      <vt:lpstr>Oracle Java Cloud Service の特長</vt:lpstr>
      <vt:lpstr>Oracle Java Cloud Service 構成コンポーネント</vt:lpstr>
      <vt:lpstr>Oracle Java Cloud Service 構成コンポーネント</vt:lpstr>
      <vt:lpstr>Oracle Java Cloud Service 提供サービス形態</vt:lpstr>
      <vt:lpstr>Oracle Java Cloud Service 提供エディション</vt:lpstr>
      <vt:lpstr>Oracle Java Cloud Service アーキテクチャ</vt:lpstr>
      <vt:lpstr>BYOL to PaaS および Universal Credits</vt:lpstr>
      <vt:lpstr>Universal Credits</vt:lpstr>
    </vt:vector>
  </TitlesOfParts>
  <Company>Oracle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contentStatus>In Progress</cp:contentStatus>
  <dcterms:created xsi:type="dcterms:W3CDTF">2017-06-27T04:22:12Z</dcterms:created>
  <dc:creator>Shinya Yanagihara</dc:creator>
  <dc:description>v1.1.6: Region</dc:description>
  <cp:keywords>JCS</cp:keywords>
  <cp:lastModifiedBy>Tetsuro Wakashima</cp:lastModifiedBy>
  <cp:lastPrinted>2014-07-16T02:22:57Z</cp:lastPrinted>
  <dcterms:modified xsi:type="dcterms:W3CDTF">2017-10-27T11:59:53Z</dcterms:modified>
  <cp:revision>930</cp:revision>
  <dc:subject>Java Cloud Service Product Information</dc:subject>
  <dc:title>Java Cloud Service -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2343037</vt:lpwstr>
  </property>
  <property fmtid="{D5CDD505-2E9C-101B-9397-08002B2CF9AE}" name="NXPowerLiteSettings" pid="3">
    <vt:lpwstr>F98007B004F000</vt:lpwstr>
  </property>
  <property fmtid="{D5CDD505-2E9C-101B-9397-08002B2CF9AE}" name="NXPowerLiteVersion" pid="4">
    <vt:lpwstr>D5.0.2</vt:lpwstr>
  </property>
</Properties>
</file>