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7" r:id="rId3"/>
    <p:sldId id="257" r:id="rId4"/>
    <p:sldId id="258" r:id="rId5"/>
    <p:sldId id="259" r:id="rId6"/>
    <p:sldId id="260" r:id="rId7"/>
    <p:sldId id="269" r:id="rId8"/>
    <p:sldId id="270" r:id="rId9"/>
    <p:sldId id="275" r:id="rId10"/>
    <p:sldId id="278" r:id="rId11"/>
    <p:sldId id="271" r:id="rId12"/>
    <p:sldId id="268" r:id="rId13"/>
    <p:sldId id="276" r:id="rId14"/>
    <p:sldId id="272" r:id="rId15"/>
    <p:sldId id="261" r:id="rId16"/>
    <p:sldId id="274" r:id="rId17"/>
    <p:sldId id="262" r:id="rId18"/>
    <p:sldId id="265" r:id="rId19"/>
    <p:sldId id="266" r:id="rId20"/>
    <p:sldId id="27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532565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532565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532565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532565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532565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5325655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532565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5325655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abdf98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abdf98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abdf981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abdf981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abdf981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abdf981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abdf981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abdf981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for image recognition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84550"/>
            <a:ext cx="85206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“Building your very simple neural network architecture for a very simple image recognition”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deep learning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ImReg</a:t>
            </a:r>
            <a:endParaRPr lang="en-US" dirty="0"/>
          </a:p>
        </p:txBody>
      </p:sp>
      <p:pic>
        <p:nvPicPr>
          <p:cNvPr id="1026" name="Picture 2" descr="Image result for deep learning course curricu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51" y="1695322"/>
            <a:ext cx="6502752" cy="299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DL-ML </a:t>
            </a:r>
            <a:r>
              <a:rPr lang="en-US" dirty="0" err="1" smtClean="0"/>
              <a:t>andelan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2050" name="Picture 2" descr="Image result for keras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55" y="1514809"/>
            <a:ext cx="3846855" cy="111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klea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7" y="3127482"/>
            <a:ext cx="2345167" cy="12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open c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32" y="2858727"/>
            <a:ext cx="1243223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673" y="2400803"/>
            <a:ext cx="2325692" cy="83724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31820" y="3170177"/>
            <a:ext cx="2291379" cy="45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/>
              <a:t>Labs.cognitiveclass.ai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095383" y="4054207"/>
            <a:ext cx="129947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Bahnschrift Light SemiCondensed" panose="020B0502040204020203" pitchFamily="34" charset="0"/>
              </a:rPr>
              <a:t>imutils</a:t>
            </a:r>
            <a:endParaRPr lang="en-US" sz="2400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377" b="31488"/>
          <a:stretch/>
        </p:blipFill>
        <p:spPr>
          <a:xfrm>
            <a:off x="549704" y="1017725"/>
            <a:ext cx="6356705" cy="229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704" y="3312378"/>
            <a:ext cx="153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 </a:t>
            </a:r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8884" y="3344651"/>
            <a:ext cx="153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 </a:t>
            </a:r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1245" y="3412476"/>
            <a:ext cx="153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 </a:t>
            </a:r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153" y="3908897"/>
            <a:ext cx="5307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825500" y="60523"/>
            <a:ext cx="5501790" cy="4711368"/>
            <a:chOff x="825500" y="60523"/>
            <a:chExt cx="5501790" cy="4711368"/>
          </a:xfrm>
        </p:grpSpPr>
        <p:sp>
          <p:nvSpPr>
            <p:cNvPr id="49" name="Rectangle 48"/>
            <p:cNvSpPr/>
            <p:nvPr/>
          </p:nvSpPr>
          <p:spPr>
            <a:xfrm>
              <a:off x="825500" y="368300"/>
              <a:ext cx="1318110" cy="43991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175422" y="680121"/>
              <a:ext cx="5151868" cy="4091770"/>
              <a:chOff x="1175422" y="680121"/>
              <a:chExt cx="5151868" cy="409177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590352" y="1753496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590352" y="2282414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90352" y="2811332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590352" y="3340250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590352" y="3869168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771452" y="1753496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771452" y="2282414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71452" y="2811332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771452" y="3340250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71452" y="3869168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807324" y="1753496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807324" y="2282414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807324" y="2811332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550160" y="702533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550160" y="1231451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771452" y="693568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771452" y="1222486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396714" y="4398086"/>
                <a:ext cx="968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1024</a:t>
                </a:r>
                <a:endParaRPr lang="en-US" sz="18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369060" y="1731084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369060" y="2260002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69060" y="2788920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369060" y="3317838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69060" y="3846756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28868" y="680121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28868" y="1209039"/>
                <a:ext cx="290456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75422" y="4389859"/>
                <a:ext cx="968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3072</a:t>
                </a:r>
                <a:endParaRPr lang="en-US" sz="18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07952" y="4402559"/>
                <a:ext cx="968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512</a:t>
                </a:r>
                <a:endParaRPr lang="en-US" sz="18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07324" y="3340250"/>
                <a:ext cx="968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59102" y="1713614"/>
                <a:ext cx="968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Kucing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59102" y="2259554"/>
                <a:ext cx="968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Dog</a:t>
                </a:r>
                <a:endParaRPr lang="en-US" sz="1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59102" y="2787138"/>
                <a:ext cx="968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Panda</a:t>
                </a:r>
                <a:endParaRPr lang="en-US" sz="16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90600" y="60523"/>
              <a:ext cx="115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layer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27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hidden layers (32 x 32 px)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25" y="1102101"/>
            <a:ext cx="8746151" cy="26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29063"/>
            <a:ext cx="78486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Normalization</a:t>
            </a:r>
            <a:r>
              <a:rPr lang="en-US" dirty="0" smtClean="0"/>
              <a:t> </a:t>
            </a:r>
            <a:r>
              <a:rPr lang="en-US" i="1" dirty="0" smtClean="0"/>
              <a:t>before training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547813"/>
            <a:ext cx="8430174" cy="25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18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Hidden layers dengan resolusi 32x32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175" y="1017725"/>
            <a:ext cx="46825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hidden layers (32 x 32 px)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" y="1169025"/>
            <a:ext cx="8839199" cy="263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800463"/>
            <a:ext cx="72009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86550" y="11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Hidden layers (32 x 32 px)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88" y="924088"/>
            <a:ext cx="46825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4707" y="4492058"/>
            <a:ext cx="379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ID Lombok</a:t>
            </a:r>
          </a:p>
          <a:p>
            <a:r>
              <a:rPr lang="en-US" b="1" u="sng" dirty="0" smtClean="0"/>
              <a:t>t.me/</a:t>
            </a:r>
            <a:r>
              <a:rPr lang="en-US" b="1" u="sng" dirty="0" err="1" smtClean="0"/>
              <a:t>machinelearninglombok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18" y="1299920"/>
            <a:ext cx="1560755" cy="156075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b="1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endParaRPr lang="en-US" dirty="0" smtClean="0"/>
          </a:p>
          <a:p>
            <a:r>
              <a:rPr lang="en-US" dirty="0" err="1" smtClean="0"/>
              <a:t>Jurusan</a:t>
            </a:r>
            <a:r>
              <a:rPr lang="en-US" dirty="0" smtClean="0"/>
              <a:t> T. </a:t>
            </a:r>
            <a:r>
              <a:rPr lang="en-US" dirty="0" err="1" smtClean="0"/>
              <a:t>Elektro</a:t>
            </a:r>
            <a:r>
              <a:rPr lang="en-US" dirty="0" smtClean="0"/>
              <a:t> FT-</a:t>
            </a:r>
            <a:r>
              <a:rPr lang="en-US" dirty="0" err="1" smtClean="0"/>
              <a:t>Unram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github.com/toufani15</a:t>
            </a:r>
          </a:p>
          <a:p>
            <a:r>
              <a:rPr lang="en-US" dirty="0" smtClean="0"/>
              <a:t>IG : </a:t>
            </a:r>
            <a:r>
              <a:rPr lang="en-US" dirty="0" err="1" smtClean="0"/>
              <a:t>toufani_alfarisi</a:t>
            </a:r>
            <a:endParaRPr lang="en-US" dirty="0" smtClean="0"/>
          </a:p>
          <a:p>
            <a:r>
              <a:rPr lang="en-US" dirty="0" smtClean="0"/>
              <a:t>Email : tofani1515@gmail.com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4" y="4495183"/>
            <a:ext cx="455161" cy="4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CNN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56392"/>
            <a:ext cx="8423453" cy="25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apaan 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52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Mimic the work of neurons in the brain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Deep learning = Deep neural networks (DNN)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Deep neural netowrks ==&gt; having multiple layers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i="1" dirty="0"/>
              <a:t>Source : Sayan Pathak, Principle Engineer ML Scientist - Microsoft</a:t>
            </a:r>
            <a:endParaRPr sz="1400" i="1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38" y="1017725"/>
            <a:ext cx="3389050" cy="24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877" y="1275402"/>
            <a:ext cx="2074125" cy="1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apaan 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00" y="594450"/>
            <a:ext cx="7143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700" y="2875438"/>
            <a:ext cx="4781750" cy="22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48700" y="500625"/>
            <a:ext cx="888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Dendrit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882950" y="1482975"/>
            <a:ext cx="12177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Neurit/akson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210125" y="2664225"/>
            <a:ext cx="12177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Badan sel</a:t>
            </a:r>
            <a:endParaRPr/>
          </a:p>
        </p:txBody>
      </p:sp>
      <p:cxnSp>
        <p:nvCxnSpPr>
          <p:cNvPr id="74" name="Google Shape;74;p15"/>
          <p:cNvCxnSpPr>
            <a:stCxn id="71" idx="2"/>
          </p:cNvCxnSpPr>
          <p:nvPr/>
        </p:nvCxnSpPr>
        <p:spPr>
          <a:xfrm flipH="1">
            <a:off x="1076200" y="888525"/>
            <a:ext cx="16800" cy="4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2127375" y="2390175"/>
            <a:ext cx="413100" cy="3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>
            <a:stCxn id="72" idx="2"/>
          </p:cNvCxnSpPr>
          <p:nvPr/>
        </p:nvCxnSpPr>
        <p:spPr>
          <a:xfrm flipH="1">
            <a:off x="2915800" y="1870875"/>
            <a:ext cx="576000" cy="3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648700" y="4071725"/>
            <a:ext cx="204600" cy="2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666650" y="3343625"/>
            <a:ext cx="204600" cy="2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666650" y="3846425"/>
            <a:ext cx="204600" cy="2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666650" y="4349225"/>
            <a:ext cx="204600" cy="2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666650" y="4852025"/>
            <a:ext cx="204600" cy="2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590700" y="4071725"/>
            <a:ext cx="204600" cy="2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5"/>
          <p:cNvCxnSpPr>
            <a:stCxn id="77" idx="6"/>
            <a:endCxn id="78" idx="2"/>
          </p:cNvCxnSpPr>
          <p:nvPr/>
        </p:nvCxnSpPr>
        <p:spPr>
          <a:xfrm rot="10800000" flipH="1">
            <a:off x="853300" y="3456275"/>
            <a:ext cx="813300" cy="728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>
            <a:stCxn id="77" idx="6"/>
            <a:endCxn id="79" idx="2"/>
          </p:cNvCxnSpPr>
          <p:nvPr/>
        </p:nvCxnSpPr>
        <p:spPr>
          <a:xfrm rot="10800000" flipH="1">
            <a:off x="853300" y="3959075"/>
            <a:ext cx="813300" cy="225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>
            <a:stCxn id="77" idx="6"/>
            <a:endCxn id="80" idx="2"/>
          </p:cNvCxnSpPr>
          <p:nvPr/>
        </p:nvCxnSpPr>
        <p:spPr>
          <a:xfrm>
            <a:off x="853300" y="4184375"/>
            <a:ext cx="813300" cy="2775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>
            <a:stCxn id="77" idx="6"/>
            <a:endCxn id="81" idx="2"/>
          </p:cNvCxnSpPr>
          <p:nvPr/>
        </p:nvCxnSpPr>
        <p:spPr>
          <a:xfrm>
            <a:off x="853300" y="4184375"/>
            <a:ext cx="813300" cy="780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5"/>
          <p:cNvCxnSpPr>
            <a:stCxn id="79" idx="6"/>
            <a:endCxn id="82" idx="2"/>
          </p:cNvCxnSpPr>
          <p:nvPr/>
        </p:nvCxnSpPr>
        <p:spPr>
          <a:xfrm>
            <a:off x="1871250" y="3959075"/>
            <a:ext cx="719400" cy="2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5"/>
          <p:cNvCxnSpPr>
            <a:stCxn id="80" idx="6"/>
            <a:endCxn id="82" idx="2"/>
          </p:cNvCxnSpPr>
          <p:nvPr/>
        </p:nvCxnSpPr>
        <p:spPr>
          <a:xfrm rot="10800000" flipH="1">
            <a:off x="1871250" y="4184375"/>
            <a:ext cx="719400" cy="27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5"/>
          <p:cNvCxnSpPr>
            <a:stCxn id="81" idx="6"/>
            <a:endCxn id="82" idx="2"/>
          </p:cNvCxnSpPr>
          <p:nvPr/>
        </p:nvCxnSpPr>
        <p:spPr>
          <a:xfrm rot="10800000" flipH="1">
            <a:off x="1871250" y="4184375"/>
            <a:ext cx="719400" cy="7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5"/>
          <p:cNvCxnSpPr>
            <a:stCxn id="78" idx="6"/>
            <a:endCxn id="82" idx="2"/>
          </p:cNvCxnSpPr>
          <p:nvPr/>
        </p:nvCxnSpPr>
        <p:spPr>
          <a:xfrm>
            <a:off x="1871250" y="3456275"/>
            <a:ext cx="719400" cy="7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317" y="140674"/>
            <a:ext cx="2178982" cy="12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Gimana komputer belajar pake DL ?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378" y="1092974"/>
            <a:ext cx="4037771" cy="35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100403" y="3816925"/>
            <a:ext cx="3773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 = X1*W1 + X2*W2 + </a:t>
            </a:r>
            <a:r>
              <a:rPr lang="en" dirty="0" smtClean="0"/>
              <a:t>X3*W3 + 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Gimana </a:t>
            </a:r>
            <a:r>
              <a:rPr lang="en" dirty="0"/>
              <a:t>komputer </a:t>
            </a:r>
            <a:r>
              <a:rPr lang="en" dirty="0" smtClean="0"/>
              <a:t>belajar </a:t>
            </a:r>
            <a:r>
              <a:rPr lang="en" dirty="0"/>
              <a:t>?</a:t>
            </a:r>
            <a:endParaRPr dirty="0"/>
          </a:p>
        </p:txBody>
      </p:sp>
      <p:sp>
        <p:nvSpPr>
          <p:cNvPr id="105" name="Google Shape;105;p17"/>
          <p:cNvSpPr txBox="1"/>
          <p:nvPr/>
        </p:nvSpPr>
        <p:spPr>
          <a:xfrm>
            <a:off x="541865" y="1798410"/>
            <a:ext cx="23778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Y = W  * 3 + b ⇒ </a:t>
            </a:r>
            <a:r>
              <a:rPr lang="en" sz="1800" dirty="0" smtClean="0">
                <a:solidFill>
                  <a:schemeClr val="dk2"/>
                </a:solidFill>
              </a:rPr>
              <a:t>10,5</a:t>
            </a:r>
            <a:endParaRPr dirty="0"/>
          </a:p>
        </p:txBody>
      </p:sp>
      <p:sp>
        <p:nvSpPr>
          <p:cNvPr id="106" name="Google Shape;106;p17"/>
          <p:cNvSpPr txBox="1"/>
          <p:nvPr/>
        </p:nvSpPr>
        <p:spPr>
          <a:xfrm>
            <a:off x="2318733" y="2951655"/>
            <a:ext cx="6255111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Iterasi 1 :	Y = 1    </a:t>
            </a:r>
            <a:r>
              <a:rPr lang="en" sz="1800" dirty="0" smtClean="0">
                <a:solidFill>
                  <a:schemeClr val="dk2"/>
                </a:solidFill>
              </a:rPr>
              <a:t>  * </a:t>
            </a:r>
            <a:r>
              <a:rPr lang="en" sz="1800" dirty="0">
                <a:solidFill>
                  <a:schemeClr val="dk2"/>
                </a:solidFill>
              </a:rPr>
              <a:t>3 + </a:t>
            </a:r>
            <a:r>
              <a:rPr lang="en" sz="1800" dirty="0" smtClean="0">
                <a:solidFill>
                  <a:schemeClr val="dk2"/>
                </a:solidFill>
              </a:rPr>
              <a:t>4     </a:t>
            </a:r>
            <a:r>
              <a:rPr lang="en" sz="1800" dirty="0">
                <a:solidFill>
                  <a:schemeClr val="dk2"/>
                </a:solidFill>
              </a:rPr>
              <a:t>⇒ </a:t>
            </a:r>
            <a:r>
              <a:rPr lang="en" sz="1800" dirty="0" smtClean="0">
                <a:solidFill>
                  <a:schemeClr val="dk2"/>
                </a:solidFill>
              </a:rPr>
              <a:t>7 </a:t>
            </a:r>
            <a:r>
              <a:rPr lang="en" sz="1800" dirty="0" smtClean="0">
                <a:solidFill>
                  <a:schemeClr val="dk2"/>
                </a:solidFill>
                <a:sym typeface="Wingdings" panose="05000000000000000000" pitchFamily="2" charset="2"/>
              </a:rPr>
              <a:t> error = 3,5</a:t>
            </a:r>
            <a:endParaRPr dirty="0"/>
          </a:p>
        </p:txBody>
      </p:sp>
      <p:sp>
        <p:nvSpPr>
          <p:cNvPr id="107" name="Google Shape;107;p17"/>
          <p:cNvSpPr txBox="1"/>
          <p:nvPr/>
        </p:nvSpPr>
        <p:spPr>
          <a:xfrm>
            <a:off x="2318733" y="3326955"/>
            <a:ext cx="5749501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Iterasi 2 : 	Y = 1,5 </a:t>
            </a:r>
            <a:r>
              <a:rPr lang="en" sz="1800" dirty="0" smtClean="0">
                <a:solidFill>
                  <a:schemeClr val="dk2"/>
                </a:solidFill>
              </a:rPr>
              <a:t>  * </a:t>
            </a:r>
            <a:r>
              <a:rPr lang="en" sz="1800" dirty="0">
                <a:solidFill>
                  <a:schemeClr val="dk2"/>
                </a:solidFill>
              </a:rPr>
              <a:t>3 + 4     ⇒ </a:t>
            </a:r>
            <a:r>
              <a:rPr lang="en" sz="1800" dirty="0" smtClean="0">
                <a:solidFill>
                  <a:schemeClr val="dk2"/>
                </a:solidFill>
              </a:rPr>
              <a:t>8,5 </a:t>
            </a:r>
            <a:r>
              <a:rPr lang="en" sz="1800" dirty="0" smtClean="0">
                <a:solidFill>
                  <a:schemeClr val="dk2"/>
                </a:solidFill>
                <a:sym typeface="Wingdings" panose="05000000000000000000" pitchFamily="2" charset="2"/>
              </a:rPr>
              <a:t> error = 2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2318734" y="3727280"/>
            <a:ext cx="635193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Iteras 3 : 	Y = </a:t>
            </a:r>
            <a:r>
              <a:rPr lang="en" sz="1800" dirty="0" smtClean="0">
                <a:solidFill>
                  <a:schemeClr val="dk2"/>
                </a:solidFill>
              </a:rPr>
              <a:t>1.75 * </a:t>
            </a:r>
            <a:r>
              <a:rPr lang="en" sz="1800" dirty="0">
                <a:solidFill>
                  <a:schemeClr val="dk2"/>
                </a:solidFill>
              </a:rPr>
              <a:t>3 + </a:t>
            </a:r>
            <a:r>
              <a:rPr lang="en" sz="1800" dirty="0" smtClean="0">
                <a:solidFill>
                  <a:schemeClr val="dk2"/>
                </a:solidFill>
              </a:rPr>
              <a:t>4     </a:t>
            </a:r>
            <a:r>
              <a:rPr lang="en" sz="1800" dirty="0">
                <a:solidFill>
                  <a:schemeClr val="dk2"/>
                </a:solidFill>
              </a:rPr>
              <a:t>⇒ </a:t>
            </a:r>
            <a:r>
              <a:rPr lang="en" sz="1800" dirty="0" smtClean="0">
                <a:solidFill>
                  <a:schemeClr val="dk2"/>
                </a:solidFill>
              </a:rPr>
              <a:t>9,25 </a:t>
            </a:r>
            <a:r>
              <a:rPr lang="en" sz="1800" dirty="0" smtClean="0">
                <a:solidFill>
                  <a:schemeClr val="dk2"/>
                </a:solidFill>
                <a:sym typeface="Wingdings" panose="05000000000000000000" pitchFamily="2" charset="2"/>
              </a:rPr>
              <a:t> error = 1,25</a:t>
            </a:r>
            <a:endParaRPr dirty="0"/>
          </a:p>
        </p:txBody>
      </p:sp>
      <p:sp>
        <p:nvSpPr>
          <p:cNvPr id="109" name="Google Shape;109;p17"/>
          <p:cNvSpPr txBox="1"/>
          <p:nvPr/>
        </p:nvSpPr>
        <p:spPr>
          <a:xfrm>
            <a:off x="518834" y="1392212"/>
            <a:ext cx="23778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Output (y) = 9,5</a:t>
            </a:r>
            <a:endParaRPr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540350" y="1017725"/>
            <a:ext cx="23778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dk2"/>
                </a:solidFill>
              </a:rPr>
              <a:t>Input (x) </a:t>
            </a:r>
            <a:r>
              <a:rPr lang="en" sz="1800" dirty="0">
                <a:solidFill>
                  <a:schemeClr val="dk2"/>
                </a:solidFill>
              </a:rPr>
              <a:t>= 3</a:t>
            </a:r>
            <a:endParaRPr dirty="0"/>
          </a:p>
        </p:txBody>
      </p:sp>
      <p:sp>
        <p:nvSpPr>
          <p:cNvPr id="111" name="Google Shape;111;p17"/>
          <p:cNvSpPr txBox="1"/>
          <p:nvPr/>
        </p:nvSpPr>
        <p:spPr>
          <a:xfrm>
            <a:off x="2318734" y="4102580"/>
            <a:ext cx="625511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Iterasi 4 : 	Y = </a:t>
            </a:r>
            <a:r>
              <a:rPr lang="en" sz="1800" dirty="0" smtClean="0">
                <a:solidFill>
                  <a:schemeClr val="dk2"/>
                </a:solidFill>
              </a:rPr>
              <a:t>2,0   * </a:t>
            </a:r>
            <a:r>
              <a:rPr lang="en" sz="1800" dirty="0">
                <a:solidFill>
                  <a:schemeClr val="dk2"/>
                </a:solidFill>
              </a:rPr>
              <a:t>3 + 4</a:t>
            </a:r>
            <a:r>
              <a:rPr lang="en" sz="1800" dirty="0" smtClean="0">
                <a:solidFill>
                  <a:schemeClr val="dk2"/>
                </a:solidFill>
              </a:rPr>
              <a:t>     </a:t>
            </a:r>
            <a:r>
              <a:rPr lang="en" sz="1800" dirty="0">
                <a:solidFill>
                  <a:schemeClr val="dk2"/>
                </a:solidFill>
              </a:rPr>
              <a:t>⇒ </a:t>
            </a:r>
            <a:r>
              <a:rPr lang="en" sz="1800" dirty="0" smtClean="0">
                <a:solidFill>
                  <a:schemeClr val="dk2"/>
                </a:solidFill>
              </a:rPr>
              <a:t>10 </a:t>
            </a:r>
            <a:r>
              <a:rPr lang="en" sz="1800" dirty="0" smtClean="0">
                <a:solidFill>
                  <a:schemeClr val="dk2"/>
                </a:solidFill>
                <a:sym typeface="Wingdings" panose="05000000000000000000" pitchFamily="2" charset="2"/>
              </a:rPr>
              <a:t> error = 0,5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3602311" y="2408144"/>
            <a:ext cx="1338273" cy="286371"/>
            <a:chOff x="540350" y="2330986"/>
            <a:chExt cx="1338273" cy="286371"/>
          </a:xfrm>
        </p:grpSpPr>
        <p:sp>
          <p:nvSpPr>
            <p:cNvPr id="2" name="Oval 1"/>
            <p:cNvSpPr/>
            <p:nvPr/>
          </p:nvSpPr>
          <p:spPr>
            <a:xfrm>
              <a:off x="540350" y="2330986"/>
              <a:ext cx="298747" cy="279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579876" y="2338331"/>
              <a:ext cx="298747" cy="279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4" name="Straight Arrow Connector 3"/>
            <p:cNvCxnSpPr>
              <a:stCxn id="2" idx="6"/>
              <a:endCxn id="11" idx="2"/>
            </p:cNvCxnSpPr>
            <p:nvPr/>
          </p:nvCxnSpPr>
          <p:spPr>
            <a:xfrm>
              <a:off x="839097" y="2470499"/>
              <a:ext cx="740779" cy="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6.googleusercontent.com/9O9dA6Gnivc8YRbrz04tZjNDovif0T1V9YWmURYd-k51dOQPLG_zKxtxXT7ln5u3jAjYh0ctWURVqhuQBOBpdYidhomGMDet60vC1BVWdmTwCyEtpeCbptsz45CRc0F1E9Pkn3ICpb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04" y="421004"/>
            <a:ext cx="3056522" cy="26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9" y="247426"/>
            <a:ext cx="7736991" cy="45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5" y="370417"/>
            <a:ext cx="8115655" cy="45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 (label </a:t>
            </a:r>
            <a:r>
              <a:rPr lang="en-US" dirty="0" err="1" smtClean="0"/>
              <a:t>binarizer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50247"/>
              </p:ext>
            </p:extLst>
          </p:nvPr>
        </p:nvGraphicFramePr>
        <p:xfrm>
          <a:off x="1448696" y="134657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5252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030038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12821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331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Node_out_0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Node_out_1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Node_out_2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Label/output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0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Kucing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0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Panda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31449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3636085" y="3158785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36085" y="3577659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36085" y="3996533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36085" y="4415407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58640" y="3388726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358640" y="3825085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358640" y="4261444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750373" y="3577659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50373" y="3996533"/>
            <a:ext cx="247426" cy="24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6"/>
            <a:endCxn id="12" idx="2"/>
          </p:cNvCxnSpPr>
          <p:nvPr/>
        </p:nvCxnSpPr>
        <p:spPr>
          <a:xfrm flipV="1">
            <a:off x="2997799" y="3282498"/>
            <a:ext cx="638286" cy="41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13" idx="2"/>
          </p:cNvCxnSpPr>
          <p:nvPr/>
        </p:nvCxnSpPr>
        <p:spPr>
          <a:xfrm>
            <a:off x="2997799" y="3701372"/>
            <a:ext cx="63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6"/>
            <a:endCxn id="14" idx="2"/>
          </p:cNvCxnSpPr>
          <p:nvPr/>
        </p:nvCxnSpPr>
        <p:spPr>
          <a:xfrm>
            <a:off x="2997799" y="3701372"/>
            <a:ext cx="638286" cy="41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6"/>
            <a:endCxn id="15" idx="2"/>
          </p:cNvCxnSpPr>
          <p:nvPr/>
        </p:nvCxnSpPr>
        <p:spPr>
          <a:xfrm>
            <a:off x="2997799" y="3701372"/>
            <a:ext cx="638286" cy="8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12" idx="2"/>
          </p:cNvCxnSpPr>
          <p:nvPr/>
        </p:nvCxnSpPr>
        <p:spPr>
          <a:xfrm flipV="1">
            <a:off x="2997799" y="3282498"/>
            <a:ext cx="638286" cy="8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6"/>
            <a:endCxn id="13" idx="2"/>
          </p:cNvCxnSpPr>
          <p:nvPr/>
        </p:nvCxnSpPr>
        <p:spPr>
          <a:xfrm flipV="1">
            <a:off x="2997799" y="3701372"/>
            <a:ext cx="638286" cy="41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6"/>
            <a:endCxn id="14" idx="2"/>
          </p:cNvCxnSpPr>
          <p:nvPr/>
        </p:nvCxnSpPr>
        <p:spPr>
          <a:xfrm>
            <a:off x="2997799" y="4120246"/>
            <a:ext cx="63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6"/>
            <a:endCxn id="15" idx="2"/>
          </p:cNvCxnSpPr>
          <p:nvPr/>
        </p:nvCxnSpPr>
        <p:spPr>
          <a:xfrm>
            <a:off x="2997799" y="4120246"/>
            <a:ext cx="638286" cy="41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6"/>
            <a:endCxn id="16" idx="2"/>
          </p:cNvCxnSpPr>
          <p:nvPr/>
        </p:nvCxnSpPr>
        <p:spPr>
          <a:xfrm>
            <a:off x="3883511" y="3282498"/>
            <a:ext cx="475129" cy="2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6"/>
            <a:endCxn id="17" idx="2"/>
          </p:cNvCxnSpPr>
          <p:nvPr/>
        </p:nvCxnSpPr>
        <p:spPr>
          <a:xfrm>
            <a:off x="3883511" y="3282498"/>
            <a:ext cx="475129" cy="66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6"/>
            <a:endCxn id="18" idx="2"/>
          </p:cNvCxnSpPr>
          <p:nvPr/>
        </p:nvCxnSpPr>
        <p:spPr>
          <a:xfrm>
            <a:off x="3883511" y="3282498"/>
            <a:ext cx="475129" cy="110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6"/>
            <a:endCxn id="16" idx="2"/>
          </p:cNvCxnSpPr>
          <p:nvPr/>
        </p:nvCxnSpPr>
        <p:spPr>
          <a:xfrm flipV="1">
            <a:off x="3883511" y="3512439"/>
            <a:ext cx="475129" cy="18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6"/>
            <a:endCxn id="17" idx="3"/>
          </p:cNvCxnSpPr>
          <p:nvPr/>
        </p:nvCxnSpPr>
        <p:spPr>
          <a:xfrm>
            <a:off x="3883511" y="3701372"/>
            <a:ext cx="511364" cy="33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" idx="6"/>
            <a:endCxn id="18" idx="2"/>
          </p:cNvCxnSpPr>
          <p:nvPr/>
        </p:nvCxnSpPr>
        <p:spPr>
          <a:xfrm>
            <a:off x="3883511" y="3701372"/>
            <a:ext cx="475129" cy="68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6"/>
            <a:endCxn id="16" idx="2"/>
          </p:cNvCxnSpPr>
          <p:nvPr/>
        </p:nvCxnSpPr>
        <p:spPr>
          <a:xfrm flipV="1">
            <a:off x="3883511" y="3512439"/>
            <a:ext cx="475129" cy="60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6"/>
            <a:endCxn id="17" idx="2"/>
          </p:cNvCxnSpPr>
          <p:nvPr/>
        </p:nvCxnSpPr>
        <p:spPr>
          <a:xfrm flipV="1">
            <a:off x="3883511" y="3948798"/>
            <a:ext cx="475129" cy="17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8" idx="2"/>
          </p:cNvCxnSpPr>
          <p:nvPr/>
        </p:nvCxnSpPr>
        <p:spPr>
          <a:xfrm>
            <a:off x="3883511" y="4120246"/>
            <a:ext cx="475129" cy="26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6"/>
            <a:endCxn id="16" idx="2"/>
          </p:cNvCxnSpPr>
          <p:nvPr/>
        </p:nvCxnSpPr>
        <p:spPr>
          <a:xfrm flipV="1">
            <a:off x="3883511" y="3512439"/>
            <a:ext cx="475129" cy="102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" idx="6"/>
            <a:endCxn id="17" idx="2"/>
          </p:cNvCxnSpPr>
          <p:nvPr/>
        </p:nvCxnSpPr>
        <p:spPr>
          <a:xfrm flipV="1">
            <a:off x="3883511" y="3948798"/>
            <a:ext cx="475129" cy="5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5" idx="6"/>
            <a:endCxn id="18" idx="2"/>
          </p:cNvCxnSpPr>
          <p:nvPr/>
        </p:nvCxnSpPr>
        <p:spPr>
          <a:xfrm flipV="1">
            <a:off x="3883511" y="4385157"/>
            <a:ext cx="475129" cy="1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36951" y="3329906"/>
            <a:ext cx="96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Kucing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736951" y="3796013"/>
            <a:ext cx="96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Dog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736951" y="4262121"/>
            <a:ext cx="96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Panda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27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301</TotalTime>
  <Words>245</Words>
  <Application>Microsoft Office PowerPoint</Application>
  <PresentationFormat>On-screen Show (16:9)</PresentationFormat>
  <Paragraphs>83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Bahnschrift Light SemiCondensed</vt:lpstr>
      <vt:lpstr>Wingdings</vt:lpstr>
      <vt:lpstr>Simple Light</vt:lpstr>
      <vt:lpstr>Deep learning for image recognition</vt:lpstr>
      <vt:lpstr>About me</vt:lpstr>
      <vt:lpstr>Deep learning apaan ?</vt:lpstr>
      <vt:lpstr>Deep learning apaan ?</vt:lpstr>
      <vt:lpstr>Gimana komputer belajar pake DL ?</vt:lpstr>
      <vt:lpstr>Gimana komputer belajar ?</vt:lpstr>
      <vt:lpstr>PowerPoint Presentation</vt:lpstr>
      <vt:lpstr>PowerPoint Presentation</vt:lpstr>
      <vt:lpstr>One hot encoding (label binarizer)</vt:lpstr>
      <vt:lpstr>Alur cerita deep learning buat ImReg</vt:lpstr>
      <vt:lpstr>Framework DL-ML andelan ?</vt:lpstr>
      <vt:lpstr>Preprocessing</vt:lpstr>
      <vt:lpstr>PowerPoint Presentation</vt:lpstr>
      <vt:lpstr>GO DEMO</vt:lpstr>
      <vt:lpstr>2 hidden layers (32 x 32 px)</vt:lpstr>
      <vt:lpstr>Normalization before training</vt:lpstr>
      <vt:lpstr>2 Hidden layers dengan resolusi 32x32</vt:lpstr>
      <vt:lpstr>4 hidden layers (32 x 32 px)</vt:lpstr>
      <vt:lpstr>4 Hidden layers (32 x 32 px)</vt:lpstr>
      <vt:lpstr>Arsitektur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image recognition</dc:title>
  <dc:creator>Toufani Alfarisi</dc:creator>
  <cp:lastModifiedBy>Toufani Alfarisi</cp:lastModifiedBy>
  <cp:revision>17</cp:revision>
  <dcterms:modified xsi:type="dcterms:W3CDTF">2018-10-28T03:37:09Z</dcterms:modified>
</cp:coreProperties>
</file>