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Oswald"/>
      <p:regular r:id="rId23"/>
      <p:bold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ae8d239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ae8d239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ae8d2397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9ae8d239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ae8d239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ae8d239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ae8d239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ae8d239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ae8d239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ae8d239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ae8d239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ae8d239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ae8d2397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ae8d2397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ae8d239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ae8d239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ls.gov/lau/" TargetMode="External"/><Relationship Id="rId4" Type="http://schemas.openxmlformats.org/officeDocument/2006/relationships/hyperlink" Target="https://fred.stlouisfed.org/categories/32248" TargetMode="External"/><Relationship Id="rId5" Type="http://schemas.openxmlformats.org/officeDocument/2006/relationships/hyperlink" Target="https://fred.stlouisfed.org/categories/32243" TargetMode="External"/><Relationship Id="rId6" Type="http://schemas.openxmlformats.org/officeDocument/2006/relationships/hyperlink" Target="https://fred.stlouisfed.org/categories/3224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5783400" cy="22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Unemployment, Job Openings, and Layoffs in the US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824000" y="3596300"/>
            <a:ext cx="6116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Analy</a:t>
            </a:r>
            <a:r>
              <a:rPr b="1" lang="en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z</a:t>
            </a:r>
            <a:r>
              <a:rPr b="1" lang="en" sz="2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ing the US Job Market </a:t>
            </a:r>
            <a:r>
              <a:rPr b="1" lang="en" sz="3600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Summary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Introduction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Unemployment</a:t>
            </a:r>
            <a:r>
              <a:rPr lang="en">
                <a:solidFill>
                  <a:schemeClr val="lt2"/>
                </a:solidFill>
              </a:rPr>
              <a:t> Rate in 2001 and 2018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The </a:t>
            </a:r>
            <a:r>
              <a:rPr lang="en">
                <a:solidFill>
                  <a:schemeClr val="lt2"/>
                </a:solidFill>
              </a:rPr>
              <a:t>Highest</a:t>
            </a:r>
            <a:r>
              <a:rPr lang="en">
                <a:solidFill>
                  <a:schemeClr val="lt2"/>
                </a:solidFill>
              </a:rPr>
              <a:t> and the Lowest States in </a:t>
            </a:r>
            <a:r>
              <a:rPr lang="en">
                <a:solidFill>
                  <a:schemeClr val="lt2"/>
                </a:solidFill>
              </a:rPr>
              <a:t>Unemployment</a:t>
            </a:r>
            <a:r>
              <a:rPr lang="en">
                <a:solidFill>
                  <a:schemeClr val="lt2"/>
                </a:solidFill>
              </a:rPr>
              <a:t> Rate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Unemployment</a:t>
            </a:r>
            <a:r>
              <a:rPr lang="en">
                <a:solidFill>
                  <a:schemeClr val="lt2"/>
                </a:solidFill>
              </a:rPr>
              <a:t> Change VS Job Openings Change From 2001 to 2018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Unemployment Change VS Layoffs Change From 2001 to 2018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Recently, several business newspapers and websites mentioned that the US economy is witnessing a strong growth and the unemployment rate is dropping near all-time low. On the other hand, the Trump administration is tightening on immigrant workers. In this project I wanted to explore and summarize the major changes in the</a:t>
            </a:r>
            <a:r>
              <a:rPr lang="en">
                <a:solidFill>
                  <a:schemeClr val="lt2"/>
                </a:solidFill>
              </a:rPr>
              <a:t> US job market.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Rate in 2001 and 2018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348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800" y="0"/>
            <a:ext cx="44092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1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6105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7"/>
            <a:ext cx="9144002" cy="2723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7"/>
            <a:ext cx="9144002" cy="2723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34175" y="1489825"/>
            <a:ext cx="83682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most states </a:t>
            </a:r>
            <a:r>
              <a:rPr lang="en"/>
              <a:t>Unemployment</a:t>
            </a:r>
            <a:r>
              <a:rPr lang="en"/>
              <a:t> rate has substantially declined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Midwest region has the lowest rate in 2001 and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Oregon, District of Columbia, and Washington had the </a:t>
            </a:r>
            <a:r>
              <a:rPr lang="en"/>
              <a:t>highest unemployment rates in 2001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District of Columbia, West Virginia, and New Mexico have the highest  unemployment rates in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2001 to 2018, The overall unemployment rate dropped from form 4.66% to 3.99%. On the other hand, job openings rate has significantly increased from 3.7 to 4.62%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Layoff rate has also dropped from 1.6 in 2001 to 1.23 in 2018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Unemployment data: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https://www.bls.gov/lau/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Layoff rate: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https://fred.stlouisfed.org/categories/32248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Job offers rate:</a:t>
            </a:r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https://fred.stlouisfed.o</a:t>
            </a:r>
            <a:r>
              <a:rPr lang="en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4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g/categories/32243</a:t>
            </a:r>
            <a:endParaRPr sz="1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