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5" r:id="rId6"/>
    <p:sldId id="267"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6" d="100"/>
          <a:sy n="86" d="100"/>
        </p:scale>
        <p:origin x="4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7357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10351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56080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0116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60747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403803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D1E1C-E09D-4B70-B336-4FA5FD932C7A}"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99589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D1E1C-E09D-4B70-B336-4FA5FD932C7A}"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8526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D1E1C-E09D-4B70-B336-4FA5FD932C7A}"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01404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362207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114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D1E1C-E09D-4B70-B336-4FA5FD932C7A}" type="datetimeFigureOut">
              <a:rPr lang="en-US" smtClean="0"/>
              <a:t>10/30/2020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43084-6D5C-435D-98CE-16294C6EBEDB}" type="slidenum">
              <a:rPr lang="en-US" smtClean="0"/>
              <a:t>‹#›</a:t>
            </a:fld>
            <a:endParaRPr lang="en-US"/>
          </a:p>
        </p:txBody>
      </p:sp>
    </p:spTree>
    <p:extLst>
      <p:ext uri="{BB962C8B-B14F-4D97-AF65-F5344CB8AC3E}">
        <p14:creationId xmlns:p14="http://schemas.microsoft.com/office/powerpoint/2010/main" val="14074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84DE-C28E-4E74-9631-9234A2B2AFEC}"/>
              </a:ext>
            </a:extLst>
          </p:cNvPr>
          <p:cNvSpPr>
            <a:spLocks noGrp="1"/>
          </p:cNvSpPr>
          <p:nvPr>
            <p:ph type="ctrTitle"/>
          </p:nvPr>
        </p:nvSpPr>
        <p:spPr>
          <a:xfrm>
            <a:off x="5214579" y="629266"/>
            <a:ext cx="6422849" cy="2799734"/>
          </a:xfrm>
        </p:spPr>
        <p:txBody>
          <a:bodyPr vert="horz" lIns="91440" tIns="45720" rIns="91440" bIns="45720" rtlCol="0" anchor="ctr">
            <a:normAutofit/>
          </a:bodyPr>
          <a:lstStyle/>
          <a:p>
            <a:r>
              <a:rPr lang="en-US" sz="4000" b="1" kern="1200" dirty="0">
                <a:solidFill>
                  <a:schemeClr val="tx1"/>
                </a:solidFill>
                <a:latin typeface="+mj-lt"/>
                <a:ea typeface="+mj-ea"/>
                <a:cs typeface="+mj-cs"/>
              </a:rPr>
              <a:t>Miami Dade County:</a:t>
            </a:r>
            <a:br>
              <a:rPr lang="en-US" sz="4000" b="1" kern="1200" dirty="0">
                <a:solidFill>
                  <a:schemeClr val="tx1"/>
                </a:solidFill>
                <a:latin typeface="+mj-lt"/>
                <a:ea typeface="+mj-ea"/>
                <a:cs typeface="+mj-cs"/>
              </a:rPr>
            </a:br>
            <a:r>
              <a:rPr lang="en-US" sz="4000" b="1" kern="1200" dirty="0">
                <a:solidFill>
                  <a:schemeClr val="tx1"/>
                </a:solidFill>
                <a:latin typeface="+mj-lt"/>
                <a:ea typeface="+mj-ea"/>
                <a:cs typeface="+mj-cs"/>
              </a:rPr>
              <a:t>Exploring healthy living by income level </a:t>
            </a:r>
          </a:p>
        </p:txBody>
      </p:sp>
      <p:sp>
        <p:nvSpPr>
          <p:cNvPr id="17" name="Rectangle 16">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alm tree">
            <a:extLst>
              <a:ext uri="{FF2B5EF4-FFF2-40B4-BE49-F238E27FC236}">
                <a16:creationId xmlns:a16="http://schemas.microsoft.com/office/drawing/2014/main" id="{0E44BBC4-FE16-46E3-8BC7-EBF9D0BDC8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64" y="1872360"/>
            <a:ext cx="3113280" cy="3113280"/>
          </a:xfrm>
          <a:prstGeom prst="rect">
            <a:avLst/>
          </a:prstGeom>
          <a:effectLst/>
        </p:spPr>
      </p:pic>
      <p:sp>
        <p:nvSpPr>
          <p:cNvPr id="3" name="Subtitle 2">
            <a:extLst>
              <a:ext uri="{FF2B5EF4-FFF2-40B4-BE49-F238E27FC236}">
                <a16:creationId xmlns:a16="http://schemas.microsoft.com/office/drawing/2014/main" id="{C5942448-47E5-4589-8771-297739949278}"/>
              </a:ext>
            </a:extLst>
          </p:cNvPr>
          <p:cNvSpPr>
            <a:spLocks noGrp="1"/>
          </p:cNvSpPr>
          <p:nvPr>
            <p:ph type="subTitle" idx="1"/>
          </p:nvPr>
        </p:nvSpPr>
        <p:spPr>
          <a:xfrm>
            <a:off x="5214581" y="4432300"/>
            <a:ext cx="6422848" cy="1791519"/>
          </a:xfrm>
        </p:spPr>
        <p:txBody>
          <a:bodyPr vert="horz" lIns="91440" tIns="45720" rIns="91440" bIns="45720" rtlCol="0">
            <a:normAutofit/>
          </a:bodyPr>
          <a:lstStyle/>
          <a:p>
            <a:r>
              <a:rPr lang="en-US" sz="2000" dirty="0"/>
              <a:t>Douglas Moura</a:t>
            </a:r>
            <a:br>
              <a:rPr lang="en-US" sz="2000" dirty="0"/>
            </a:br>
            <a:r>
              <a:rPr lang="en-US" sz="2000" dirty="0"/>
              <a:t>Jeff Bednar</a:t>
            </a:r>
            <a:br>
              <a:rPr lang="en-US" sz="2000" dirty="0"/>
            </a:br>
            <a:r>
              <a:rPr lang="en-US" sz="2000" dirty="0"/>
              <a:t>Valeria Claros</a:t>
            </a:r>
          </a:p>
          <a:p>
            <a:endParaRPr lang="en-US" sz="2000" dirty="0"/>
          </a:p>
          <a:p>
            <a:r>
              <a:rPr lang="en-US" sz="2000" dirty="0"/>
              <a:t>November 2, 2020</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26267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BA374-6853-4D14-89B3-EBD613698A9D}"/>
              </a:ext>
            </a:extLst>
          </p:cNvPr>
          <p:cNvSpPr>
            <a:spLocks noGrp="1"/>
          </p:cNvSpPr>
          <p:nvPr>
            <p:ph type="title"/>
          </p:nvPr>
        </p:nvSpPr>
        <p:spPr>
          <a:xfrm>
            <a:off x="686834" y="1153572"/>
            <a:ext cx="3200400" cy="4461163"/>
          </a:xfrm>
        </p:spPr>
        <p:txBody>
          <a:bodyPr>
            <a:normAutofit/>
          </a:bodyPr>
          <a:lstStyle/>
          <a:p>
            <a:r>
              <a:rPr lang="en-US" sz="3600" b="1" dirty="0">
                <a:solidFill>
                  <a:srgbClr val="FFFFFF"/>
                </a:solidFill>
              </a:rPr>
              <a:t>Motivation </a:t>
            </a:r>
            <a:br>
              <a:rPr lang="en-US" sz="3600" b="1" dirty="0">
                <a:solidFill>
                  <a:srgbClr val="FFFFFF"/>
                </a:solidFill>
              </a:rPr>
            </a:br>
            <a:r>
              <a:rPr lang="en-US" sz="3600" b="1" dirty="0">
                <a:solidFill>
                  <a:srgbClr val="FFFFFF"/>
                </a:solidFill>
              </a:rPr>
              <a:t>&amp; 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15B896-C09C-451F-B8D9-89EA56675E3D}"/>
              </a:ext>
            </a:extLst>
          </p:cNvPr>
          <p:cNvSpPr>
            <a:spLocks noGrp="1"/>
          </p:cNvSpPr>
          <p:nvPr>
            <p:ph idx="1"/>
          </p:nvPr>
        </p:nvSpPr>
        <p:spPr>
          <a:xfrm>
            <a:off x="4447308" y="591344"/>
            <a:ext cx="6906491" cy="5585619"/>
          </a:xfrm>
        </p:spPr>
        <p:txBody>
          <a:bodyPr anchor="ctr">
            <a:normAutofit/>
          </a:bodyPr>
          <a:lstStyle/>
          <a:p>
            <a:r>
              <a:rPr lang="en-US" sz="1800" dirty="0">
                <a:solidFill>
                  <a:srgbClr val="00B050"/>
                </a:solidFill>
              </a:rPr>
              <a:t>Define the hypothesis of project:</a:t>
            </a:r>
          </a:p>
          <a:p>
            <a:pPr marL="457200" lvl="1" indent="0">
              <a:buNone/>
            </a:pPr>
            <a:r>
              <a:rPr lang="en-US" sz="1800" b="1" dirty="0"/>
              <a:t>Hypothesis: </a:t>
            </a:r>
            <a:r>
              <a:rPr lang="en-US" sz="1800" dirty="0"/>
              <a:t>Individuals in higher income (or in low poverty rate) brackets will be healthier and have access to more fresh and nutritional food</a:t>
            </a:r>
          </a:p>
          <a:p>
            <a:pPr lvl="1"/>
            <a:endParaRPr lang="en-US" sz="1800" dirty="0"/>
          </a:p>
          <a:p>
            <a:r>
              <a:rPr lang="en-US" sz="1800" dirty="0">
                <a:solidFill>
                  <a:srgbClr val="00B050"/>
                </a:solidFill>
              </a:rPr>
              <a:t>Describe the questions you asked, and why you asked them</a:t>
            </a:r>
          </a:p>
          <a:p>
            <a:pPr marL="914400" lvl="1" indent="-457200">
              <a:buFont typeface="+mj-lt"/>
              <a:buAutoNum type="arabicPeriod"/>
            </a:pPr>
            <a:r>
              <a:rPr lang="en-US" sz="1800" dirty="0"/>
              <a:t>Do people in higher income brackets have more access to supermarkets, gyms and liquor stores?</a:t>
            </a:r>
          </a:p>
          <a:p>
            <a:pPr marL="914400" lvl="1" indent="-457200">
              <a:buFont typeface="+mj-lt"/>
              <a:buAutoNum type="arabicPeriod"/>
            </a:pPr>
            <a:r>
              <a:rPr lang="en-US" sz="1800" dirty="0"/>
              <a:t>Do people in higher income brackets have healthier lifestyles (focusing on obesity a metric)?</a:t>
            </a:r>
          </a:p>
          <a:p>
            <a:pPr marL="0" indent="0">
              <a:buNone/>
            </a:pPr>
            <a:endParaRPr lang="en-US" sz="1800" dirty="0"/>
          </a:p>
          <a:p>
            <a:pPr marL="0" indent="0">
              <a:buNone/>
            </a:pPr>
            <a:r>
              <a:rPr lang="en-US" sz="1800" dirty="0"/>
              <a:t>As part of the community, we want to better understand the distribution of healthy living  in all neighborhoods in Miami Dade by analyzing the income level of people and health data.</a:t>
            </a:r>
          </a:p>
          <a:p>
            <a:pPr marL="0" indent="0">
              <a:buNone/>
            </a:pPr>
            <a:endParaRPr lang="en-US" sz="1800" dirty="0"/>
          </a:p>
          <a:p>
            <a:pPr marL="0" indent="0">
              <a:buNone/>
            </a:pPr>
            <a:endParaRPr lang="en-US" sz="1800" dirty="0"/>
          </a:p>
          <a:p>
            <a:r>
              <a:rPr lang="en-US" sz="1800" dirty="0">
                <a:solidFill>
                  <a:srgbClr val="FF0000"/>
                </a:solidFill>
              </a:rPr>
              <a:t>Describe whether you were able to answer these questions to your satisfaction, and briefly summarize your findings</a:t>
            </a:r>
          </a:p>
          <a:p>
            <a:pPr lvl="1"/>
            <a:endParaRPr lang="en-US" sz="1500" dirty="0"/>
          </a:p>
        </p:txBody>
      </p:sp>
    </p:spTree>
    <p:extLst>
      <p:ext uri="{BB962C8B-B14F-4D97-AF65-F5344CB8AC3E}">
        <p14:creationId xmlns:p14="http://schemas.microsoft.com/office/powerpoint/2010/main" val="378461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Questions </a:t>
            </a:r>
            <a:br>
              <a:rPr lang="en-US" b="1" dirty="0">
                <a:solidFill>
                  <a:srgbClr val="FFFFFF"/>
                </a:solidFill>
              </a:rPr>
            </a:br>
            <a:r>
              <a:rPr lang="en-US" b="1" dirty="0">
                <a:solidFill>
                  <a:srgbClr val="FFFFFF"/>
                </a:solidFill>
              </a:rPr>
              <a:t>&amp;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319088"/>
            <a:ext cx="6906491" cy="6219824"/>
          </a:xfrm>
        </p:spPr>
        <p:txBody>
          <a:bodyPr anchor="ctr">
            <a:normAutofit lnSpcReduction="10000"/>
          </a:bodyPr>
          <a:lstStyle/>
          <a:p>
            <a:r>
              <a:rPr lang="en-US" sz="2000" dirty="0">
                <a:solidFill>
                  <a:srgbClr val="00B050"/>
                </a:solidFill>
              </a:rPr>
              <a:t>Elaborate on the questions you asked, describing what kinds of data you needed to answer them, and where you found it</a:t>
            </a:r>
          </a:p>
          <a:p>
            <a:pPr lvl="1"/>
            <a:r>
              <a:rPr lang="en-US" sz="2000" dirty="0"/>
              <a:t>We were curious to understand the correlation between healthy living and income. We assumed that if people have more access and are in proximity to healthy choices then they would be more inclined to live a better lifestyle.</a:t>
            </a:r>
          </a:p>
          <a:p>
            <a:pPr lvl="1"/>
            <a:endParaRPr lang="en-US" sz="2000" dirty="0"/>
          </a:p>
          <a:p>
            <a:pPr lvl="1"/>
            <a:r>
              <a:rPr lang="en-US" sz="2000" dirty="0"/>
              <a:t>We looked at household income and poverty rate data from the Census API (2013) to come up with a estimate by neighborhood</a:t>
            </a:r>
          </a:p>
          <a:p>
            <a:pPr lvl="1"/>
            <a:endParaRPr lang="en-US" sz="2000" dirty="0"/>
          </a:p>
          <a:p>
            <a:pPr lvl="1"/>
            <a:r>
              <a:rPr lang="en-US" sz="2000" dirty="0"/>
              <a:t>We also used Google Maps API to come up with the number of supermarkets, liquor stores and gyms by neighborhood. The goal of this step was to understand the options available to people in the community. We assumed that the more choices people have nearby, the more options they have to promote a healthier lifestyle. </a:t>
            </a:r>
          </a:p>
          <a:p>
            <a:pPr lvl="1"/>
            <a:endParaRPr lang="en-US" sz="2000" dirty="0"/>
          </a:p>
          <a:p>
            <a:pPr lvl="1"/>
            <a:r>
              <a:rPr lang="en-US" sz="2000" dirty="0"/>
              <a:t>Lastly, we explored the CDC databases and used obesity as a metric to identify areas where people were healthier and show less health problems.</a:t>
            </a:r>
          </a:p>
          <a:p>
            <a:pPr lvl="1"/>
            <a:endParaRPr lang="en-US" sz="2000" dirty="0"/>
          </a:p>
          <a:p>
            <a:pPr lvl="1"/>
            <a:endParaRPr lang="en-US" sz="1500" dirty="0"/>
          </a:p>
        </p:txBody>
      </p:sp>
    </p:spTree>
    <p:extLst>
      <p:ext uri="{BB962C8B-B14F-4D97-AF65-F5344CB8AC3E}">
        <p14:creationId xmlns:p14="http://schemas.microsoft.com/office/powerpoint/2010/main" val="206109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8B704-AE59-4F9A-BC2D-BB71DB109256}"/>
              </a:ext>
            </a:extLst>
          </p:cNvPr>
          <p:cNvSpPr>
            <a:spLocks noGrp="1"/>
          </p:cNvSpPr>
          <p:nvPr>
            <p:ph type="title"/>
          </p:nvPr>
        </p:nvSpPr>
        <p:spPr>
          <a:xfrm>
            <a:off x="686834" y="1153572"/>
            <a:ext cx="3200400" cy="4461163"/>
          </a:xfrm>
        </p:spPr>
        <p:txBody>
          <a:bodyPr>
            <a:normAutofit/>
          </a:bodyPr>
          <a:lstStyle/>
          <a:p>
            <a:r>
              <a:rPr lang="en-US" b="1">
                <a:solidFill>
                  <a:srgbClr val="FFFFFF"/>
                </a:solidFill>
              </a:rPr>
              <a:t>Data Cleanup &amp; Exploration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447308" y="89210"/>
            <a:ext cx="7328380" cy="6449702"/>
          </a:xfrm>
        </p:spPr>
        <p:txBody>
          <a:bodyPr anchor="ctr">
            <a:normAutofit lnSpcReduction="10000"/>
          </a:bodyPr>
          <a:lstStyle/>
          <a:p>
            <a:pPr marL="0" indent="0">
              <a:lnSpc>
                <a:spcPct val="120000"/>
              </a:lnSpc>
              <a:buNone/>
            </a:pPr>
            <a:r>
              <a:rPr lang="en-US" sz="1200" dirty="0">
                <a:solidFill>
                  <a:srgbClr val="00B050"/>
                </a:solidFill>
              </a:rPr>
              <a:t>Describe the exploration and cleanup process</a:t>
            </a:r>
            <a:br>
              <a:rPr lang="en-US" sz="1200" dirty="0"/>
            </a:br>
            <a:endParaRPr lang="en-US" sz="1200" dirty="0"/>
          </a:p>
          <a:p>
            <a:pPr>
              <a:lnSpc>
                <a:spcPct val="120000"/>
              </a:lnSpc>
            </a:pPr>
            <a:r>
              <a:rPr lang="en-US" sz="1200" dirty="0"/>
              <a:t>We used the Census API website to pull data by zip code. The data shows the income level per household, poverty rate and per capita income. We used this data to understand the distribution of income among all neighborhood and zip codes in Miami Dade. </a:t>
            </a:r>
          </a:p>
          <a:p>
            <a:pPr marL="346075" lvl="1" indent="-111125">
              <a:lnSpc>
                <a:spcPct val="120000"/>
              </a:lnSpc>
            </a:pPr>
            <a:r>
              <a:rPr lang="en-US" sz="1000" dirty="0"/>
              <a:t>The Census data reported multiple zip codes per city. The cities also use zip codes for specific PO boxes, not associated with any area in the city. </a:t>
            </a:r>
          </a:p>
          <a:p>
            <a:pPr marL="346075" lvl="1" indent="-111125">
              <a:lnSpc>
                <a:spcPct val="120000"/>
              </a:lnSpc>
            </a:pPr>
            <a:r>
              <a:rPr lang="en-US" sz="1000" dirty="0"/>
              <a:t>We found various outliers in the Census data. One particular zip code in Miami (Fisher Island) is one of the wealthiest zip codes in the country and  it stood out as an outlier.</a:t>
            </a:r>
          </a:p>
          <a:p>
            <a:pPr>
              <a:lnSpc>
                <a:spcPct val="120000"/>
              </a:lnSpc>
            </a:pPr>
            <a:r>
              <a:rPr lang="en-US" sz="1200" dirty="0"/>
              <a:t>Supermarket, liquor store and gym data. We used Google Maps API to pull locations for Supermarket, liquor store and gyms in each in neighborhood in Miami Dade County. We then aggregated each type to count how many of them were located in a zip code. </a:t>
            </a:r>
          </a:p>
          <a:p>
            <a:pPr>
              <a:lnSpc>
                <a:spcPct val="120000"/>
              </a:lnSpc>
            </a:pPr>
            <a:r>
              <a:rPr lang="en-US" sz="1200" dirty="0"/>
              <a:t>CDC Data: CDC does not report obesity data for every zip code in Miami Dade. The data availability was limited to a few neighborhoods in the county. This data was also reported by latitude and longitude, not by zip code. </a:t>
            </a:r>
            <a:br>
              <a:rPr lang="en-US" sz="1200" dirty="0"/>
            </a:br>
            <a:r>
              <a:rPr lang="en-US" sz="1200" dirty="0"/>
              <a:t>A major challenge for us was deciding if we were going to merge all 3 data frames together using zip code. However, the CDC data reported multiple data points for a single zip code using geolocations. </a:t>
            </a:r>
            <a:br>
              <a:rPr lang="en-US" sz="1200" dirty="0"/>
            </a:br>
            <a:r>
              <a:rPr lang="en-US" sz="1200" dirty="0"/>
              <a:t>We decided to use the CDC Data in a map as a layer to visualize the population with highest obesity rates.</a:t>
            </a:r>
          </a:p>
          <a:p>
            <a:pPr>
              <a:lnSpc>
                <a:spcPct val="120000"/>
              </a:lnSpc>
            </a:pPr>
            <a:r>
              <a:rPr lang="en-US" sz="1200" dirty="0"/>
              <a:t>We were able to combine the Census data and Google Maps data by using the zip code as the link between these tables. However, we ran into trouble when the CDC data didn’t report any zip codes and only geolocations. CDC data also reported multiple data points per zip code, making it very difficult to accurate pinpoint the exact value of obesity in each neighborhood. Additionally, the CDC does not report data for every location in Miami Dade county. Most health websites report data by state or by city, it was difficult to find very detailed data. Health data excludes anyone below 18 years of age.</a:t>
            </a:r>
            <a:br>
              <a:rPr lang="en-US" sz="1200" dirty="0"/>
            </a:br>
            <a:br>
              <a:rPr lang="en-US" sz="1200" dirty="0"/>
            </a:br>
            <a:r>
              <a:rPr lang="en-US" sz="1200" dirty="0">
                <a:solidFill>
                  <a:srgbClr val="00B050"/>
                </a:solidFill>
              </a:rPr>
              <a:t>Discuss any problems that arose after exploring the data, and how you resolved them</a:t>
            </a:r>
            <a:br>
              <a:rPr lang="en-US" sz="1200" dirty="0"/>
            </a:br>
            <a:br>
              <a:rPr lang="en-US" sz="1200" dirty="0"/>
            </a:br>
            <a:br>
              <a:rPr lang="en-US" sz="1200" dirty="0"/>
            </a:br>
            <a:r>
              <a:rPr lang="en-US" sz="1200" dirty="0">
                <a:solidFill>
                  <a:srgbClr val="00B050"/>
                </a:solidFill>
              </a:rPr>
              <a:t>Present and discuss interesting figures developed during exploration, ideally with the help of </a:t>
            </a:r>
            <a:r>
              <a:rPr lang="en-US" sz="1200" dirty="0" err="1">
                <a:solidFill>
                  <a:srgbClr val="00B050"/>
                </a:solidFill>
              </a:rPr>
              <a:t>Jupyter</a:t>
            </a:r>
            <a:r>
              <a:rPr lang="en-US" sz="1200" dirty="0">
                <a:solidFill>
                  <a:srgbClr val="00B050"/>
                </a:solidFill>
              </a:rPr>
              <a:t> Notebook</a:t>
            </a:r>
          </a:p>
        </p:txBody>
      </p:sp>
    </p:spTree>
    <p:extLst>
      <p:ext uri="{BB962C8B-B14F-4D97-AF65-F5344CB8AC3E}">
        <p14:creationId xmlns:p14="http://schemas.microsoft.com/office/powerpoint/2010/main" val="12034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sz="2000" dirty="0"/>
          </a:p>
          <a:p>
            <a:pPr lvl="1"/>
            <a:endParaRPr lang="en-US" sz="1500" dirty="0"/>
          </a:p>
        </p:txBody>
      </p:sp>
      <p:pic>
        <p:nvPicPr>
          <p:cNvPr id="7" name="Picture 3">
            <a:extLst>
              <a:ext uri="{FF2B5EF4-FFF2-40B4-BE49-F238E27FC236}">
                <a16:creationId xmlns:a16="http://schemas.microsoft.com/office/drawing/2014/main" id="{46390937-91D6-48A3-81F0-8FCC5291F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29" r="31871"/>
          <a:stretch/>
        </p:blipFill>
        <p:spPr bwMode="auto">
          <a:xfrm>
            <a:off x="6667500" y="319088"/>
            <a:ext cx="5232400" cy="548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24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sz="2000" dirty="0"/>
          </a:p>
          <a:p>
            <a:pPr lvl="1"/>
            <a:endParaRPr lang="en-US" sz="1500" dirty="0"/>
          </a:p>
        </p:txBody>
      </p:sp>
      <p:pic>
        <p:nvPicPr>
          <p:cNvPr id="9" name="Picture 2">
            <a:extLst>
              <a:ext uri="{FF2B5EF4-FFF2-40B4-BE49-F238E27FC236}">
                <a16:creationId xmlns:a16="http://schemas.microsoft.com/office/drawing/2014/main" id="{8497FE36-716F-4E7E-9BBE-F4ED99D34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52"/>
          <a:stretch/>
        </p:blipFill>
        <p:spPr bwMode="auto">
          <a:xfrm>
            <a:off x="6990328" y="272256"/>
            <a:ext cx="4150539"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51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t>Discussion</a:t>
            </a:r>
            <a:endParaRPr lang="en-US"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dirty="0"/>
          </a:p>
          <a:p>
            <a:pPr lvl="1"/>
            <a:endParaRPr lang="en-US" dirty="0"/>
          </a:p>
        </p:txBody>
      </p:sp>
    </p:spTree>
    <p:extLst>
      <p:ext uri="{BB962C8B-B14F-4D97-AF65-F5344CB8AC3E}">
        <p14:creationId xmlns:p14="http://schemas.microsoft.com/office/powerpoint/2010/main" val="26841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c 2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A4E0FD-73FE-446D-B1C9-3CFF7B0C390C}"/>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b="1" kern="1200">
                <a:solidFill>
                  <a:srgbClr val="FFFFFF"/>
                </a:solidFill>
                <a:latin typeface="+mj-lt"/>
                <a:ea typeface="+mj-ea"/>
                <a:cs typeface="+mj-cs"/>
              </a:rPr>
              <a:t>Questions</a:t>
            </a:r>
          </a:p>
        </p:txBody>
      </p:sp>
      <p:sp>
        <p:nvSpPr>
          <p:cNvPr id="23" name="Oval 2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CD502557-FAB0-42E1-A719-42E71F8213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4906624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324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Miami Dade County: Exploring healthy living by income level </vt:lpstr>
      <vt:lpstr>Motivation  &amp; Summary</vt:lpstr>
      <vt:lpstr>Questions  &amp; Data</vt:lpstr>
      <vt:lpstr>Data Cleanup &amp; Exploration</vt:lpstr>
      <vt:lpstr>Data Analysis</vt:lpstr>
      <vt:lpstr>Data Analysis</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Miami Dade County: Exploring healthy living by income level </dc:title>
  <dc:creator>Valeria Claros</dc:creator>
  <cp:lastModifiedBy>Valeria Claros</cp:lastModifiedBy>
  <cp:revision>4</cp:revision>
  <dcterms:created xsi:type="dcterms:W3CDTF">2020-11-02T00:07:24Z</dcterms:created>
  <dcterms:modified xsi:type="dcterms:W3CDTF">2020-11-02T00:22:07Z</dcterms:modified>
</cp:coreProperties>
</file>