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57" r:id="rId4"/>
    <p:sldId id="258" r:id="rId5"/>
    <p:sldId id="259" r:id="rId6"/>
    <p:sldId id="264" r:id="rId7"/>
    <p:sldId id="260" r:id="rId8"/>
    <p:sldId id="263" r:id="rId9"/>
    <p:sldId id="265" r:id="rId10"/>
    <p:sldId id="261" r:id="rId11"/>
    <p:sldId id="273" r:id="rId12"/>
    <p:sldId id="269" r:id="rId13"/>
    <p:sldId id="272" r:id="rId14"/>
    <p:sldId id="266" r:id="rId15"/>
    <p:sldId id="267" r:id="rId16"/>
    <p:sldId id="271" r:id="rId17"/>
    <p:sldId id="262" r:id="rId18"/>
    <p:sldId id="26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DDAD-C8D5-4D9E-AD2B-5D446A36855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ACA8-D9DE-4826-B82F-61F47A0FB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17615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DDAD-C8D5-4D9E-AD2B-5D446A36855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ACA8-D9DE-4826-B82F-61F47A0FB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52176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DDAD-C8D5-4D9E-AD2B-5D446A36855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ACA8-D9DE-4826-B82F-61F47A0FB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16008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DDAD-C8D5-4D9E-AD2B-5D446A36855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ACA8-D9DE-4826-B82F-61F47A0FB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7312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DDAD-C8D5-4D9E-AD2B-5D446A36855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ACA8-D9DE-4826-B82F-61F47A0FB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6876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DDAD-C8D5-4D9E-AD2B-5D446A36855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ACA8-D9DE-4826-B82F-61F47A0FB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0400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DDAD-C8D5-4D9E-AD2B-5D446A36855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ACA8-D9DE-4826-B82F-61F47A0FB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50676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DDAD-C8D5-4D9E-AD2B-5D446A36855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ACA8-D9DE-4826-B82F-61F47A0FB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9081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DDAD-C8D5-4D9E-AD2B-5D446A36855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ACA8-D9DE-4826-B82F-61F47A0FB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240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DDAD-C8D5-4D9E-AD2B-5D446A36855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ACA8-D9DE-4826-B82F-61F47A0FB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28367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DDAD-C8D5-4D9E-AD2B-5D446A36855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ACA8-D9DE-4826-B82F-61F47A0FB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7455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47000"/>
              </a:srgbClr>
            </a:gs>
            <a:gs pos="23000">
              <a:srgbClr val="0070C0">
                <a:lumMod val="34000"/>
              </a:srgbClr>
            </a:gs>
            <a:gs pos="69000">
              <a:srgbClr val="0070C0">
                <a:lumMod val="28000"/>
              </a:srgbClr>
            </a:gs>
            <a:gs pos="97000">
              <a:srgbClr val="0070C0">
                <a:lumMod val="19000"/>
              </a:srgb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DDAD-C8D5-4D9E-AD2B-5D446A36855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BACA8-D9DE-4826-B82F-61F47A0FB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286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vertex-academy.com/tutorials/ru/samouchitel-po-htmlcss-s-nulya/" TargetMode="External"/><Relationship Id="rId3" Type="http://schemas.openxmlformats.org/officeDocument/2006/relationships/hyperlink" Target="https://core.telegram.org/bots" TargetMode="External"/><Relationship Id="rId7" Type="http://schemas.openxmlformats.org/officeDocument/2006/relationships/hyperlink" Target="https://www.oracle.com/ru/database/what-is-databas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illbox.ru/media/marketing/gayd-chatboty/" TargetMode="External"/><Relationship Id="rId11" Type="http://schemas.openxmlformats.org/officeDocument/2006/relationships/hyperlink" Target="https://www.elephantsql.com/docs/" TargetMode="External"/><Relationship Id="rId5" Type="http://schemas.openxmlformats.org/officeDocument/2006/relationships/hyperlink" Target="https://postgrespro.com/docs/postgresql" TargetMode="External"/><Relationship Id="rId10" Type="http://schemas.openxmlformats.org/officeDocument/2006/relationships/hyperlink" Target="https://zen.yandex.ru/media/id/5e824e9e6ae5482256ca8012/menedjer-baz-dannyh-dbeaver-605de22a96354e3b8a680711" TargetMode="External"/><Relationship Id="rId4" Type="http://schemas.openxmlformats.org/officeDocument/2006/relationships/hyperlink" Target="https://pypi.org/" TargetMode="External"/><Relationship Id="rId9" Type="http://schemas.openxmlformats.org/officeDocument/2006/relationships/hyperlink" Target="https://texterra.ru/blog/google-tablitsy-bolshoy-gayd-dlya-novichkov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61" y="0"/>
            <a:ext cx="1224856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9518" y="585537"/>
            <a:ext cx="9296402" cy="1548065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hnschrift SemiCondensed" panose="020B0502040204020203" pitchFamily="34" charset="0"/>
              </a:rPr>
              <a:t>Разработка </a:t>
            </a:r>
            <a:r>
              <a:rPr lang="ru-RU" sz="4800" dirty="0">
                <a:latin typeface="Bahnschrift SemiCondensed" panose="020B0502040204020203" pitchFamily="34" charset="0"/>
              </a:rPr>
              <a:t>чат-бота в Telegram для регистрации данных </a:t>
            </a:r>
            <a:r>
              <a:rPr lang="ru-RU" sz="4800" dirty="0" smtClean="0">
                <a:latin typeface="Bahnschrift SemiCondensed" panose="020B0502040204020203" pitchFamily="34" charset="0"/>
              </a:rPr>
              <a:t>пользователя</a:t>
            </a:r>
            <a:endParaRPr lang="ru-RU" sz="4800" dirty="0">
              <a:latin typeface="Bahnschrift SemiCondensed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890211" y="4700338"/>
            <a:ext cx="6882062" cy="1536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24072" y="3505202"/>
            <a:ext cx="5975684" cy="27311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Bahnschrift SemiCondensed" panose="020B0502040204020203" pitchFamily="34" charset="0"/>
              </a:rPr>
              <a:t>Автор: </a:t>
            </a:r>
            <a:endParaRPr lang="ru-RU" sz="2400" b="1" dirty="0" smtClean="0">
              <a:latin typeface="Bahnschrift SemiCondensed" panose="020B0502040204020203" pitchFamily="34" charset="0"/>
            </a:endParaRPr>
          </a:p>
          <a:p>
            <a:pPr algn="l"/>
            <a:r>
              <a:rPr lang="ru-RU" sz="2400" dirty="0" smtClean="0">
                <a:latin typeface="Bahnschrift SemiCondensed" panose="020B0502040204020203" pitchFamily="34" charset="0"/>
              </a:rPr>
              <a:t>Грудинин </a:t>
            </a:r>
            <a:r>
              <a:rPr lang="ru-RU" sz="2400" dirty="0">
                <a:latin typeface="Bahnschrift SemiCondensed" panose="020B0502040204020203" pitchFamily="34" charset="0"/>
              </a:rPr>
              <a:t>Михаил, </a:t>
            </a:r>
          </a:p>
          <a:p>
            <a:pPr algn="l"/>
            <a:r>
              <a:rPr lang="ru-RU" sz="2400" dirty="0">
                <a:latin typeface="Bahnschrift SemiCondensed" panose="020B0502040204020203" pitchFamily="34" charset="0"/>
              </a:rPr>
              <a:t>10 класс, МАОУ «Лицей №82 г. Челябинска</a:t>
            </a:r>
            <a:r>
              <a:rPr lang="ru-RU" sz="2400" dirty="0" smtClean="0">
                <a:latin typeface="Bahnschrift SemiCondensed" panose="020B0502040204020203" pitchFamily="34" charset="0"/>
              </a:rPr>
              <a:t>»,</a:t>
            </a:r>
          </a:p>
          <a:p>
            <a:pPr algn="l"/>
            <a:endParaRPr lang="ru-RU" sz="2400" dirty="0">
              <a:latin typeface="Bahnschrift SemiCondensed" panose="020B0502040204020203" pitchFamily="34" charset="0"/>
            </a:endParaRPr>
          </a:p>
          <a:p>
            <a:pPr algn="l"/>
            <a:r>
              <a:rPr lang="ru-RU" sz="2400" b="1" dirty="0">
                <a:latin typeface="Bahnschrift SemiCondensed" panose="020B0502040204020203" pitchFamily="34" charset="0"/>
              </a:rPr>
              <a:t>Научный руководитель:</a:t>
            </a:r>
          </a:p>
          <a:p>
            <a:pPr algn="l"/>
            <a:r>
              <a:rPr lang="ru-RU" sz="2400" dirty="0" err="1">
                <a:latin typeface="Bahnschrift SemiCondensed" panose="020B0502040204020203" pitchFamily="34" charset="0"/>
              </a:rPr>
              <a:t>Буравцова</a:t>
            </a:r>
            <a:r>
              <a:rPr lang="ru-RU" sz="2400" dirty="0">
                <a:latin typeface="Bahnschrift SemiCondensed" panose="020B0502040204020203" pitchFamily="34" charset="0"/>
              </a:rPr>
              <a:t> Ксения Валерьевна,</a:t>
            </a:r>
          </a:p>
          <a:p>
            <a:pPr algn="l"/>
            <a:r>
              <a:rPr lang="ru-RU" sz="2400" dirty="0">
                <a:latin typeface="Bahnschrift SemiCondensed" panose="020B0502040204020203" pitchFamily="34" charset="0"/>
              </a:rPr>
              <a:t>Учитель информатики МАОУ «Лицей №82 г. Челябинска»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21" y="3599448"/>
            <a:ext cx="2919870" cy="231407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550827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61" y="0"/>
            <a:ext cx="12248561" cy="6858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" y="449179"/>
            <a:ext cx="12031579" cy="172452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r="13800"/>
          <a:stretch/>
        </p:blipFill>
        <p:spPr>
          <a:xfrm>
            <a:off x="64168" y="2622884"/>
            <a:ext cx="12031579" cy="161223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8" y="4775448"/>
            <a:ext cx="12031579" cy="15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00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28" y="0"/>
            <a:ext cx="12248561" cy="685800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229554" y="238209"/>
            <a:ext cx="906379" cy="9063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03116" y="429788"/>
            <a:ext cx="46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678" y="100523"/>
            <a:ext cx="6656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 SemiCondensed" panose="020B0502040204020203" pitchFamily="34" charset="0"/>
              </a:rPr>
              <a:t>Создание системы отзывов и выведение результатов на общедоступный сайт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83" y="1144588"/>
            <a:ext cx="9810166" cy="55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94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28" y="0"/>
            <a:ext cx="12248561" cy="685800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229554" y="238209"/>
            <a:ext cx="906379" cy="9063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1137" y="429788"/>
            <a:ext cx="46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678" y="100523"/>
            <a:ext cx="6656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 SemiCondensed" panose="020B0502040204020203" pitchFamily="34" charset="0"/>
              </a:rPr>
              <a:t>Создание системы отзывов и выведение результатов на общедоступный сайт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9" y="1509713"/>
            <a:ext cx="8474981" cy="4767177"/>
          </a:xfrm>
          <a:prstGeom prst="rect">
            <a:avLst/>
          </a:prstGeom>
        </p:spPr>
      </p:pic>
      <p:pic>
        <p:nvPicPr>
          <p:cNvPr id="7" name="Picture 2" descr="https://sun9-35.userapi.com/impf/fs4lHvJIoZNggebLMdFTgogEwvngHTrF4avJPw/FzXWpL3yQxE.jpg?size=738x1600&amp;quality=95&amp;sign=b86395fd8c76765df12ca11b708e0034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307" y="194007"/>
            <a:ext cx="2984280" cy="646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27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28" y="0"/>
            <a:ext cx="12248561" cy="685800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229554" y="238209"/>
            <a:ext cx="906379" cy="9063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1137" y="429788"/>
            <a:ext cx="46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678" y="368232"/>
            <a:ext cx="4490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Bahnschrift SemiCondensed" panose="020B0502040204020203" pitchFamily="34" charset="0"/>
              </a:rPr>
              <a:t>Уведомление администрации</a:t>
            </a:r>
            <a:endParaRPr lang="ru-RU" sz="2800" dirty="0">
              <a:latin typeface="Bahnschrift SemiCondensed" panose="020B0502040204020203" pitchFamily="34" charset="0"/>
            </a:endParaRP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49343" r="40330"/>
          <a:stretch/>
        </p:blipFill>
        <p:spPr bwMode="auto">
          <a:xfrm>
            <a:off x="1587741" y="953008"/>
            <a:ext cx="8903796" cy="5586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340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28" y="0"/>
            <a:ext cx="12248561" cy="6858000"/>
          </a:xfrm>
          <a:prstGeom prst="rect">
            <a:avLst/>
          </a:prstGeom>
        </p:spPr>
      </p:pic>
      <p:pic>
        <p:nvPicPr>
          <p:cNvPr id="9218" name="Picture 2" descr="https://selecthost.ru/wp-content/uploads/2018/11/%D0%92%D1%8B%D0%B4%D0%B5%D0%BB%D0%B5%D0%BD%D0%BD%D1%8B%D0%B9-%D1%81%D0%B5%D1%80%D0%B2%D0%B5%D1%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8" y="2160275"/>
            <a:ext cx="4708358" cy="38735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521368" y="657726"/>
            <a:ext cx="906379" cy="9063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04747" y="849305"/>
            <a:ext cx="46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6084" y="787750"/>
            <a:ext cx="195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 SemiCondensed" panose="020B0502040204020203" pitchFamily="34" charset="0"/>
              </a:rPr>
              <a:t>Хостинг</a:t>
            </a:r>
            <a:endParaRPr lang="ru-RU" sz="3200" dirty="0">
              <a:latin typeface="Bahnschrift SemiCondensed" panose="020B0502040204020203" pitchFamily="34" charset="0"/>
            </a:endParaRPr>
          </a:p>
        </p:txBody>
      </p:sp>
      <p:pic>
        <p:nvPicPr>
          <p:cNvPr id="2050" name="Picture 2" descr="https://i.ytimg.com/vi/mbqT_hyNDqM/maxresdefaul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8" r="18696"/>
          <a:stretch/>
        </p:blipFill>
        <p:spPr bwMode="auto">
          <a:xfrm>
            <a:off x="6384757" y="2160275"/>
            <a:ext cx="4932948" cy="38735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307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28" y="0"/>
            <a:ext cx="12275928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57" y="918718"/>
            <a:ext cx="6694085" cy="50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20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28" y="0"/>
            <a:ext cx="12248561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9125" t="26915" r="20034" b="10470"/>
          <a:stretch/>
        </p:blipFill>
        <p:spPr>
          <a:xfrm>
            <a:off x="307560" y="664448"/>
            <a:ext cx="5129962" cy="552788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7986" t="3054" r="6500" b="2392"/>
          <a:stretch/>
        </p:blipFill>
        <p:spPr>
          <a:xfrm>
            <a:off x="6248399" y="664448"/>
            <a:ext cx="5518483" cy="552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03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61" y="0"/>
            <a:ext cx="12248561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371" y="288757"/>
            <a:ext cx="11694695" cy="64970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dirty="0">
                <a:latin typeface="Bahnschrift SemiCondensed" panose="020B0502040204020203" pitchFamily="34" charset="0"/>
              </a:rPr>
              <a:t>СПИСОК </a:t>
            </a:r>
            <a:r>
              <a:rPr lang="ru-RU" b="1" dirty="0" smtClean="0">
                <a:latin typeface="Bahnschrift SemiCondensed" panose="020B0502040204020203" pitchFamily="34" charset="0"/>
              </a:rPr>
              <a:t>ЛИТЕРАТУРЫ</a:t>
            </a:r>
            <a:endParaRPr lang="en-US" b="1" dirty="0" smtClean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endParaRPr lang="ru-RU" b="1" dirty="0" smtClean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ru-RU" sz="1400" dirty="0" smtClean="0"/>
              <a:t>1</a:t>
            </a:r>
            <a:r>
              <a:rPr lang="ru-RU" sz="1400" dirty="0"/>
              <a:t>. </a:t>
            </a:r>
            <a:r>
              <a:rPr lang="en-US" sz="1400" dirty="0"/>
              <a:t>Bots</a:t>
            </a:r>
            <a:r>
              <a:rPr lang="ru-RU" sz="1400" dirty="0"/>
              <a:t>: </a:t>
            </a:r>
            <a:r>
              <a:rPr lang="en-US" sz="1400" dirty="0"/>
              <a:t>An introduction for developers</a:t>
            </a:r>
            <a:r>
              <a:rPr lang="ru-RU" sz="1400" dirty="0"/>
              <a:t> – Текст: электронный // </a:t>
            </a:r>
            <a:r>
              <a:rPr lang="en-US" sz="1400" dirty="0"/>
              <a:t>Telegram Messenger</a:t>
            </a:r>
            <a:r>
              <a:rPr lang="ru-RU" sz="1400" dirty="0"/>
              <a:t>: официальный сайт - 2013. - </a:t>
            </a:r>
            <a:r>
              <a:rPr lang="en-US" sz="1400" dirty="0"/>
              <a:t>URL</a:t>
            </a:r>
            <a:r>
              <a:rPr lang="ru-RU" sz="1400" dirty="0"/>
              <a:t>: </a:t>
            </a:r>
            <a:r>
              <a:rPr lang="en-US" sz="1400" u="sng" dirty="0">
                <a:hlinkClick r:id="rId3"/>
              </a:rPr>
              <a:t>https</a:t>
            </a:r>
            <a:r>
              <a:rPr lang="ru-RU" sz="1400" u="sng" dirty="0">
                <a:hlinkClick r:id="rId3"/>
              </a:rPr>
              <a:t>://</a:t>
            </a:r>
            <a:r>
              <a:rPr lang="en-US" sz="1400" u="sng" dirty="0">
                <a:hlinkClick r:id="rId3"/>
              </a:rPr>
              <a:t>core</a:t>
            </a:r>
            <a:r>
              <a:rPr lang="ru-RU" sz="1400" u="sng" dirty="0">
                <a:hlinkClick r:id="rId3"/>
              </a:rPr>
              <a:t>.</a:t>
            </a:r>
            <a:r>
              <a:rPr lang="en-US" sz="1400" u="sng" dirty="0">
                <a:hlinkClick r:id="rId3"/>
              </a:rPr>
              <a:t>telegram</a:t>
            </a:r>
            <a:r>
              <a:rPr lang="ru-RU" sz="1400" u="sng" dirty="0">
                <a:hlinkClick r:id="rId3"/>
              </a:rPr>
              <a:t>.</a:t>
            </a:r>
            <a:r>
              <a:rPr lang="en-US" sz="1400" u="sng" dirty="0">
                <a:hlinkClick r:id="rId3"/>
              </a:rPr>
              <a:t>org</a:t>
            </a:r>
            <a:r>
              <a:rPr lang="ru-RU" sz="1400" u="sng" dirty="0">
                <a:hlinkClick r:id="rId3"/>
              </a:rPr>
              <a:t>/</a:t>
            </a:r>
            <a:r>
              <a:rPr lang="en-US" sz="1400" u="sng" dirty="0">
                <a:hlinkClick r:id="rId3"/>
              </a:rPr>
              <a:t>bots</a:t>
            </a:r>
            <a:r>
              <a:rPr lang="ru-RU" sz="1400" dirty="0"/>
              <a:t> (дата обращения: 16.01.2022).</a:t>
            </a:r>
          </a:p>
          <a:p>
            <a:pPr marL="0" indent="0">
              <a:buNone/>
            </a:pPr>
            <a:r>
              <a:rPr lang="ru-RU" sz="1400" dirty="0"/>
              <a:t>2. </a:t>
            </a:r>
            <a:r>
              <a:rPr lang="ru-RU" sz="1400" dirty="0" err="1"/>
              <a:t>PyPI</a:t>
            </a:r>
            <a:r>
              <a:rPr lang="ru-RU" sz="1400" dirty="0"/>
              <a:t> ·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Python</a:t>
            </a:r>
            <a:r>
              <a:rPr lang="ru-RU" sz="1400" dirty="0"/>
              <a:t> </a:t>
            </a:r>
            <a:r>
              <a:rPr lang="ru-RU" sz="1400" dirty="0" err="1"/>
              <a:t>Package</a:t>
            </a:r>
            <a:r>
              <a:rPr lang="ru-RU" sz="1400" dirty="0"/>
              <a:t> </a:t>
            </a:r>
            <a:r>
              <a:rPr lang="ru-RU" sz="1400" dirty="0" err="1"/>
              <a:t>Index</a:t>
            </a:r>
            <a:r>
              <a:rPr lang="ru-RU" sz="1400" dirty="0"/>
              <a:t> : электронная библиотечная система : сайт. -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Cloud</a:t>
            </a:r>
            <a:r>
              <a:rPr lang="ru-RU" sz="1400" dirty="0"/>
              <a:t>, 2003. - URL: </a:t>
            </a:r>
            <a:r>
              <a:rPr lang="ru-RU" sz="1400" u="sng" dirty="0">
                <a:hlinkClick r:id="rId4"/>
              </a:rPr>
              <a:t>https://pypi.org</a:t>
            </a:r>
            <a:r>
              <a:rPr lang="ru-RU" sz="1400" dirty="0"/>
              <a:t> (дата обращения: 16.01.2022). - Режим доступа: Электронно-библиотечная система </a:t>
            </a:r>
            <a:r>
              <a:rPr lang="en-US" sz="1400" dirty="0" err="1"/>
              <a:t>PyPI</a:t>
            </a:r>
            <a:r>
              <a:rPr lang="ru-RU" sz="1400" dirty="0"/>
              <a:t>. - Текст: электронный.</a:t>
            </a:r>
          </a:p>
          <a:p>
            <a:pPr marL="0" indent="0">
              <a:buNone/>
            </a:pPr>
            <a:r>
              <a:rPr lang="ru-RU" sz="1400" dirty="0"/>
              <a:t>3. </a:t>
            </a:r>
            <a:r>
              <a:rPr lang="ru-RU" sz="1400" dirty="0" err="1"/>
              <a:t>PostgreSQL</a:t>
            </a:r>
            <a:r>
              <a:rPr lang="ru-RU" sz="1400" dirty="0"/>
              <a:t> : </a:t>
            </a:r>
            <a:r>
              <a:rPr lang="ru-RU" sz="1400" dirty="0" err="1"/>
              <a:t>Documentation</a:t>
            </a:r>
            <a:r>
              <a:rPr lang="ru-RU" sz="1400" dirty="0"/>
              <a:t> – Текст: электронный // </a:t>
            </a:r>
            <a:r>
              <a:rPr lang="ru-RU" sz="1400" dirty="0" err="1"/>
              <a:t>Postgres</a:t>
            </a:r>
            <a:r>
              <a:rPr lang="ru-RU" sz="1400" dirty="0"/>
              <a:t> </a:t>
            </a:r>
            <a:r>
              <a:rPr lang="ru-RU" sz="1400" dirty="0" err="1"/>
              <a:t>Professional</a:t>
            </a:r>
            <a:r>
              <a:rPr lang="ru-RU" sz="1400" dirty="0"/>
              <a:t>: официальный сайт - 2015. - URL: </a:t>
            </a:r>
            <a:r>
              <a:rPr lang="ru-RU" sz="1400" u="sng" dirty="0">
                <a:hlinkClick r:id="rId5"/>
              </a:rPr>
              <a:t>https://postgrespro.com/docs/postgresql</a:t>
            </a:r>
            <a:r>
              <a:rPr lang="ru-RU" sz="1400" dirty="0"/>
              <a:t> (дата обращения: 16.01.2022).</a:t>
            </a:r>
          </a:p>
          <a:p>
            <a:pPr marL="0" indent="0">
              <a:buNone/>
            </a:pPr>
            <a:r>
              <a:rPr lang="ru-RU" sz="1400" dirty="0"/>
              <a:t>4. </a:t>
            </a:r>
            <a:r>
              <a:rPr lang="ru-RU" sz="1400" dirty="0" err="1"/>
              <a:t>Доусон</a:t>
            </a:r>
            <a:r>
              <a:rPr lang="ru-RU" sz="1400" dirty="0"/>
              <a:t>, М. Программируем на </a:t>
            </a:r>
            <a:r>
              <a:rPr lang="ru-RU" sz="1400" dirty="0" err="1"/>
              <a:t>Python</a:t>
            </a:r>
            <a:r>
              <a:rPr lang="ru-RU" sz="1400" dirty="0"/>
              <a:t>: учебное пособие / М. </a:t>
            </a:r>
            <a:r>
              <a:rPr lang="ru-RU" sz="1400" dirty="0" err="1"/>
              <a:t>Доусон</a:t>
            </a:r>
            <a:r>
              <a:rPr lang="ru-RU" sz="1400" dirty="0"/>
              <a:t>; под редакцией Д. </a:t>
            </a:r>
            <a:r>
              <a:rPr lang="ru-RU" sz="1400" dirty="0" err="1"/>
              <a:t>Виницким</a:t>
            </a:r>
            <a:r>
              <a:rPr lang="ru-RU" sz="1400" dirty="0"/>
              <a:t>. – Санкт-Петербург : Питер Пресс, 2014. - 416 с. - ISBN 978-1435455009. - Текст : непосредственный.</a:t>
            </a:r>
          </a:p>
          <a:p>
            <a:pPr marL="0" indent="0">
              <a:buNone/>
            </a:pPr>
            <a:r>
              <a:rPr lang="ru-RU" sz="1400" dirty="0"/>
              <a:t>5. Ушаков, Д.М. Школьный орфографический словарь русского языка : учебное пособие / Д.М. Ушаков, С.Е. Крючков – Москва : Дрофа, 2018. – 320 с. – (Словари). – ISBN: 978-5-09-078791-8; 978-5-358-19428-1. – Текст : непосредственный.</a:t>
            </a:r>
          </a:p>
          <a:p>
            <a:pPr marL="0" indent="0">
              <a:buNone/>
            </a:pPr>
            <a:r>
              <a:rPr lang="ru-RU" sz="1400" dirty="0"/>
              <a:t>6. Чат-боты: для чего нужны и как создать. </a:t>
            </a:r>
            <a:r>
              <a:rPr lang="ru-RU" sz="1400" dirty="0" err="1"/>
              <a:t>Гайд</a:t>
            </a:r>
            <a:r>
              <a:rPr lang="ru-RU" sz="1400" dirty="0"/>
              <a:t> для тех, кто ещё не разобрался – Текст: электронный // </a:t>
            </a:r>
            <a:r>
              <a:rPr lang="ru-RU" sz="1400" dirty="0" err="1"/>
              <a:t>Skillbox</a:t>
            </a:r>
            <a:r>
              <a:rPr lang="ru-RU" sz="1400" dirty="0"/>
              <a:t>: официальный сайт – 2016. – </a:t>
            </a:r>
            <a:r>
              <a:rPr lang="en-US" sz="1400" dirty="0"/>
              <a:t>URL</a:t>
            </a:r>
            <a:r>
              <a:rPr lang="ru-RU" sz="1400" dirty="0"/>
              <a:t>: </a:t>
            </a:r>
            <a:r>
              <a:rPr lang="ru-RU" sz="1400" u="sng" dirty="0">
                <a:hlinkClick r:id="rId6"/>
              </a:rPr>
              <a:t>https://skillbox.ru/media/marketing/gayd-chatboty/</a:t>
            </a:r>
            <a:r>
              <a:rPr lang="ru-RU" sz="1400" dirty="0"/>
              <a:t> (дата обращения: 16.01.2022).</a:t>
            </a:r>
          </a:p>
          <a:p>
            <a:pPr marL="0" indent="0">
              <a:buNone/>
            </a:pPr>
            <a:r>
              <a:rPr lang="ru-RU" sz="1400" dirty="0"/>
              <a:t>7. Что такое база данных | </a:t>
            </a:r>
            <a:r>
              <a:rPr lang="ru-RU" sz="1400" dirty="0" err="1"/>
              <a:t>Oracle</a:t>
            </a:r>
            <a:r>
              <a:rPr lang="ru-RU" sz="1400" dirty="0"/>
              <a:t> Россия и СНГ – Текст: электронный // </a:t>
            </a:r>
            <a:r>
              <a:rPr lang="ru-RU" sz="1400" dirty="0" err="1"/>
              <a:t>Oracle</a:t>
            </a:r>
            <a:r>
              <a:rPr lang="ru-RU" sz="1400" dirty="0"/>
              <a:t> </a:t>
            </a:r>
            <a:r>
              <a:rPr lang="ru-RU" sz="1400" dirty="0" err="1"/>
              <a:t>Database</a:t>
            </a:r>
            <a:r>
              <a:rPr lang="ru-RU" sz="1400" dirty="0"/>
              <a:t>: официальный сайт - 2014. - URL: </a:t>
            </a:r>
            <a:r>
              <a:rPr lang="ru-RU" sz="1400" u="sng" dirty="0">
                <a:hlinkClick r:id="rId7"/>
              </a:rPr>
              <a:t>https://www.oracle.com/ru/database/what-is-database/</a:t>
            </a:r>
            <a:r>
              <a:rPr lang="ru-RU" sz="1400" dirty="0"/>
              <a:t> (дата обращения: 12.02.2022).</a:t>
            </a:r>
          </a:p>
          <a:p>
            <a:pPr marL="0" indent="0">
              <a:buNone/>
            </a:pPr>
            <a:r>
              <a:rPr lang="ru-RU" sz="1400" dirty="0"/>
              <a:t>8. Самоучитель по </a:t>
            </a:r>
            <a:r>
              <a:rPr lang="en-US" sz="1400" dirty="0"/>
              <a:t>HTML </a:t>
            </a:r>
            <a:r>
              <a:rPr lang="ru-RU" sz="1400" dirty="0"/>
              <a:t>и </a:t>
            </a:r>
            <a:r>
              <a:rPr lang="en-US" sz="1400" dirty="0"/>
              <a:t>CSS </a:t>
            </a:r>
            <a:r>
              <a:rPr lang="ru-RU" sz="1400" dirty="0"/>
              <a:t>с нуля – Текст: электронный // </a:t>
            </a:r>
            <a:r>
              <a:rPr lang="en-US" sz="1400" dirty="0"/>
              <a:t>Vertex computer science academy</a:t>
            </a:r>
            <a:r>
              <a:rPr lang="ru-RU" sz="1400" dirty="0"/>
              <a:t> – 2016. – </a:t>
            </a:r>
            <a:r>
              <a:rPr lang="en-US" sz="1400" dirty="0"/>
              <a:t>URL</a:t>
            </a:r>
            <a:r>
              <a:rPr lang="ru-RU" sz="1400" dirty="0"/>
              <a:t>: </a:t>
            </a:r>
            <a:r>
              <a:rPr lang="ru-RU" sz="1400" u="sng" dirty="0">
                <a:hlinkClick r:id="rId8"/>
              </a:rPr>
              <a:t>https://vertex-academy.com/tutorials/ru/samouchitel-po-htmlcss-s-nulya/</a:t>
            </a:r>
            <a:r>
              <a:rPr lang="ru-RU" sz="1400" dirty="0"/>
              <a:t> (дата обращения: 12.02.2022).</a:t>
            </a:r>
          </a:p>
          <a:p>
            <a:pPr marL="0" indent="0">
              <a:buNone/>
            </a:pPr>
            <a:r>
              <a:rPr lang="ru-RU" sz="1400" dirty="0"/>
              <a:t>9. «</a:t>
            </a:r>
            <a:r>
              <a:rPr lang="ru-RU" sz="1400" dirty="0" err="1"/>
              <a:t>Google</a:t>
            </a:r>
            <a:r>
              <a:rPr lang="ru-RU" sz="1400" dirty="0"/>
              <a:t> Таблицы»: большой и простой </a:t>
            </a:r>
            <a:r>
              <a:rPr lang="ru-RU" sz="1400" dirty="0" err="1"/>
              <a:t>гайд</a:t>
            </a:r>
            <a:r>
              <a:rPr lang="ru-RU" sz="1400" dirty="0"/>
              <a:t> – Текст: электронный // </a:t>
            </a:r>
            <a:r>
              <a:rPr lang="en-US" sz="1400" dirty="0" err="1"/>
              <a:t>TexErra</a:t>
            </a:r>
            <a:r>
              <a:rPr lang="en-US" sz="1400" dirty="0"/>
              <a:t> </a:t>
            </a:r>
            <a:r>
              <a:rPr lang="ru-RU" sz="1400" dirty="0"/>
              <a:t>– 2018. – </a:t>
            </a:r>
            <a:r>
              <a:rPr lang="en-US" sz="1400" dirty="0"/>
              <a:t>URL</a:t>
            </a:r>
            <a:r>
              <a:rPr lang="ru-RU" sz="1400" dirty="0"/>
              <a:t>: </a:t>
            </a:r>
            <a:r>
              <a:rPr lang="ru-RU" sz="1400" u="sng" dirty="0">
                <a:hlinkClick r:id="rId9"/>
              </a:rPr>
              <a:t>https://texterra.ru/blog/google-tablitsy-bolshoy-gayd-dlya-novichkov.html</a:t>
            </a:r>
            <a:r>
              <a:rPr lang="ru-RU" sz="1400" dirty="0"/>
              <a:t> (дата обращения: 12.02.2022).</a:t>
            </a:r>
          </a:p>
          <a:p>
            <a:pPr marL="0" indent="0">
              <a:buNone/>
            </a:pPr>
            <a:r>
              <a:rPr lang="ru-RU" sz="1400" dirty="0"/>
              <a:t>10. Менеджер баз данных </a:t>
            </a:r>
            <a:r>
              <a:rPr lang="en-US" sz="1400" dirty="0" err="1"/>
              <a:t>DBeaver</a:t>
            </a:r>
            <a:r>
              <a:rPr lang="en-US" sz="1400" dirty="0"/>
              <a:t> </a:t>
            </a:r>
            <a:r>
              <a:rPr lang="ru-RU" sz="1400" dirty="0"/>
              <a:t>– Текст: электронный // </a:t>
            </a:r>
            <a:r>
              <a:rPr lang="ru-RU" sz="1400" dirty="0" err="1"/>
              <a:t>Яндекс.Дзен</a:t>
            </a:r>
            <a:r>
              <a:rPr lang="ru-RU" sz="1400" dirty="0"/>
              <a:t> – 2021. – </a:t>
            </a:r>
            <a:r>
              <a:rPr lang="en-US" sz="1400" dirty="0"/>
              <a:t>URL</a:t>
            </a:r>
            <a:r>
              <a:rPr lang="ru-RU" sz="1400" dirty="0"/>
              <a:t>: </a:t>
            </a:r>
            <a:r>
              <a:rPr lang="ru-RU" sz="1400" u="sng" dirty="0">
                <a:hlinkClick r:id="rId10"/>
              </a:rPr>
              <a:t>https://zen.yandex.ru/media/id/5e824e9e6ae5482256ca8012/menedjer-baz-dannyh-dbeaver-605de22a96354e3b8a680711</a:t>
            </a:r>
            <a:r>
              <a:rPr lang="ru-RU" sz="1400" dirty="0"/>
              <a:t> (дата обращения: 12.02.2022).</a:t>
            </a:r>
          </a:p>
          <a:p>
            <a:pPr marL="0" indent="0">
              <a:buNone/>
            </a:pPr>
            <a:r>
              <a:rPr lang="ru-RU" sz="1400" dirty="0"/>
              <a:t>11. </a:t>
            </a:r>
            <a:r>
              <a:rPr lang="ru-RU" sz="1400" dirty="0" err="1"/>
              <a:t>Documentation</a:t>
            </a:r>
            <a:r>
              <a:rPr lang="ru-RU" sz="1400" dirty="0"/>
              <a:t> | </a:t>
            </a:r>
            <a:r>
              <a:rPr lang="ru-RU" sz="1400" dirty="0" err="1"/>
              <a:t>ElephantSQL</a:t>
            </a:r>
            <a:r>
              <a:rPr lang="ru-RU" sz="1400" dirty="0"/>
              <a:t> – Текст: электронный // </a:t>
            </a:r>
            <a:r>
              <a:rPr lang="en-US" sz="1400" dirty="0" err="1"/>
              <a:t>ElephantSQL</a:t>
            </a:r>
            <a:r>
              <a:rPr lang="en-US" sz="1400" dirty="0"/>
              <a:t> </a:t>
            </a:r>
            <a:r>
              <a:rPr lang="ru-RU" sz="1400" dirty="0"/>
              <a:t>– 2011. – </a:t>
            </a:r>
            <a:r>
              <a:rPr lang="en-US" sz="1400" dirty="0"/>
              <a:t>URL</a:t>
            </a:r>
            <a:r>
              <a:rPr lang="ru-RU" sz="1400" dirty="0"/>
              <a:t>: </a:t>
            </a:r>
            <a:r>
              <a:rPr lang="ru-RU" sz="1400" u="sng" dirty="0">
                <a:hlinkClick r:id="rId11"/>
              </a:rPr>
              <a:t>https://www.elephantsql.com/docs/</a:t>
            </a:r>
            <a:r>
              <a:rPr lang="ru-RU" sz="1400" dirty="0"/>
              <a:t> (дата обращения: 12.02.2022).</a:t>
            </a:r>
          </a:p>
          <a:p>
            <a:pPr marL="0" indent="0">
              <a:buNone/>
            </a:pPr>
            <a:endParaRPr lang="ru-RU" sz="16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70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61" y="0"/>
            <a:ext cx="1224856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9518" y="585537"/>
            <a:ext cx="9296402" cy="1548065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hnschrift SemiCondensed" panose="020B0502040204020203" pitchFamily="34" charset="0"/>
              </a:rPr>
              <a:t>Разработка </a:t>
            </a:r>
            <a:r>
              <a:rPr lang="ru-RU" sz="4800" dirty="0">
                <a:latin typeface="Bahnschrift SemiCondensed" panose="020B0502040204020203" pitchFamily="34" charset="0"/>
              </a:rPr>
              <a:t>чат-бота в Telegram для регистрации данных </a:t>
            </a:r>
            <a:r>
              <a:rPr lang="ru-RU" sz="4800" dirty="0" smtClean="0">
                <a:latin typeface="Bahnschrift SemiCondensed" panose="020B0502040204020203" pitchFamily="34" charset="0"/>
              </a:rPr>
              <a:t>пользователя</a:t>
            </a:r>
            <a:endParaRPr lang="ru-RU" sz="4800" dirty="0">
              <a:latin typeface="Bahnschrift SemiCondensed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890211" y="4700338"/>
            <a:ext cx="6882062" cy="1536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24072" y="3505202"/>
            <a:ext cx="5975684" cy="27311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Bahnschrift SemiCondensed" panose="020B0502040204020203" pitchFamily="34" charset="0"/>
              </a:rPr>
              <a:t>Автор: </a:t>
            </a:r>
            <a:endParaRPr lang="ru-RU" sz="2400" b="1" dirty="0" smtClean="0">
              <a:latin typeface="Bahnschrift SemiCondensed" panose="020B0502040204020203" pitchFamily="34" charset="0"/>
            </a:endParaRPr>
          </a:p>
          <a:p>
            <a:pPr algn="l"/>
            <a:r>
              <a:rPr lang="ru-RU" sz="2400" dirty="0" smtClean="0">
                <a:latin typeface="Bahnschrift SemiCondensed" panose="020B0502040204020203" pitchFamily="34" charset="0"/>
              </a:rPr>
              <a:t>Грудинин </a:t>
            </a:r>
            <a:r>
              <a:rPr lang="ru-RU" sz="2400" dirty="0">
                <a:latin typeface="Bahnschrift SemiCondensed" panose="020B0502040204020203" pitchFamily="34" charset="0"/>
              </a:rPr>
              <a:t>Михаил, </a:t>
            </a:r>
          </a:p>
          <a:p>
            <a:pPr algn="l"/>
            <a:r>
              <a:rPr lang="ru-RU" sz="2400" dirty="0">
                <a:latin typeface="Bahnschrift SemiCondensed" panose="020B0502040204020203" pitchFamily="34" charset="0"/>
              </a:rPr>
              <a:t>10 класс, МАОУ «Лицей №82 г. Челябинска</a:t>
            </a:r>
            <a:r>
              <a:rPr lang="ru-RU" sz="2400" dirty="0" smtClean="0">
                <a:latin typeface="Bahnschrift SemiCondensed" panose="020B0502040204020203" pitchFamily="34" charset="0"/>
              </a:rPr>
              <a:t>»,</a:t>
            </a:r>
          </a:p>
          <a:p>
            <a:pPr algn="l"/>
            <a:endParaRPr lang="ru-RU" sz="2400" dirty="0">
              <a:latin typeface="Bahnschrift SemiCondensed" panose="020B0502040204020203" pitchFamily="34" charset="0"/>
            </a:endParaRPr>
          </a:p>
          <a:p>
            <a:pPr algn="l"/>
            <a:r>
              <a:rPr lang="ru-RU" sz="2400" b="1" dirty="0">
                <a:latin typeface="Bahnschrift SemiCondensed" panose="020B0502040204020203" pitchFamily="34" charset="0"/>
              </a:rPr>
              <a:t>Научный руководитель:</a:t>
            </a:r>
          </a:p>
          <a:p>
            <a:pPr algn="l"/>
            <a:r>
              <a:rPr lang="ru-RU" sz="2400" dirty="0" err="1">
                <a:latin typeface="Bahnschrift SemiCondensed" panose="020B0502040204020203" pitchFamily="34" charset="0"/>
              </a:rPr>
              <a:t>Буравцова</a:t>
            </a:r>
            <a:r>
              <a:rPr lang="ru-RU" sz="2400" dirty="0">
                <a:latin typeface="Bahnschrift SemiCondensed" panose="020B0502040204020203" pitchFamily="34" charset="0"/>
              </a:rPr>
              <a:t> Ксения Валерьевна,</a:t>
            </a:r>
          </a:p>
          <a:p>
            <a:pPr algn="l"/>
            <a:r>
              <a:rPr lang="ru-RU" sz="2400" dirty="0">
                <a:latin typeface="Bahnschrift SemiCondensed" panose="020B0502040204020203" pitchFamily="34" charset="0"/>
              </a:rPr>
              <a:t>Учитель информатики МАОУ «Лицей №82 г. Челябинска»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21" y="3599448"/>
            <a:ext cx="2919870" cy="231407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526627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61" y="0"/>
            <a:ext cx="12248561" cy="6858000"/>
          </a:xfrm>
          <a:prstGeom prst="rect">
            <a:avLst/>
          </a:prstGeom>
        </p:spPr>
      </p:pic>
      <p:sp>
        <p:nvSpPr>
          <p:cNvPr id="6" name="AutoShape 4" descr="https://softolet.ru/wp-content/uploads/2019/08/chatbots-for-busines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8507" t="-669" r="15379" b="669"/>
          <a:stretch/>
        </p:blipFill>
        <p:spPr>
          <a:xfrm>
            <a:off x="3328530" y="1724527"/>
            <a:ext cx="5478378" cy="47963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4147095" y="662539"/>
            <a:ext cx="3841247" cy="84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1000"/>
              <a:buNone/>
            </a:pPr>
            <a:r>
              <a:rPr lang="ru-RU" sz="3600" dirty="0" smtClean="0">
                <a:latin typeface="Bahnschrift SemiCondensed" panose="020B0502040204020203" pitchFamily="34" charset="0"/>
              </a:rPr>
              <a:t>Что такое чат-бот?</a:t>
            </a:r>
            <a:endParaRPr lang="ru-RU" sz="36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81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61" y="0"/>
            <a:ext cx="12248561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4537" y="1353799"/>
            <a:ext cx="3330227" cy="1387948"/>
          </a:xfrm>
        </p:spPr>
        <p:txBody>
          <a:bodyPr>
            <a:normAutofit/>
          </a:bodyPr>
          <a:lstStyle/>
          <a:p>
            <a:pPr>
              <a:buSzPct val="81000"/>
            </a:pPr>
            <a:r>
              <a:rPr lang="ru-RU" sz="2400" dirty="0" smtClean="0">
                <a:latin typeface="Bahnschrift SemiCondensed" panose="020B0502040204020203" pitchFamily="34" charset="0"/>
              </a:rPr>
              <a:t>Экономия человеческих ресурсов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147095" y="1456621"/>
            <a:ext cx="3841247" cy="118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1000"/>
            </a:pPr>
            <a:r>
              <a:rPr lang="ru-RU" sz="2400" dirty="0" smtClean="0">
                <a:latin typeface="Bahnschrift SemiCondensed" panose="020B0502040204020203" pitchFamily="34" charset="0"/>
              </a:rPr>
              <a:t>Удобство для пользователя</a:t>
            </a:r>
            <a:endParaRPr lang="ru-RU" sz="2400" dirty="0">
              <a:latin typeface="Bahnschrift SemiCondensed" panose="020B0502040204020203" pitchFamily="34" charset="0"/>
            </a:endParaRPr>
          </a:p>
        </p:txBody>
      </p:sp>
      <p:pic>
        <p:nvPicPr>
          <p:cNvPr id="2050" name="Picture 2" descr="https://www.ieyasu.co/media/wp-content/uploads/sites/2/2019/09/shutterstock_677646538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9" y="2446660"/>
            <a:ext cx="3330226" cy="2855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985" y="2446660"/>
            <a:ext cx="3585357" cy="2855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 descr="https://static.tildacdn.com/tild3736-6461-4765-a335-366661626136/phot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9" r="15299"/>
          <a:stretch/>
        </p:blipFill>
        <p:spPr bwMode="auto">
          <a:xfrm>
            <a:off x="8553003" y="2446660"/>
            <a:ext cx="3076140" cy="2855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8394164" y="1456621"/>
            <a:ext cx="3235946" cy="118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1000"/>
            </a:pPr>
            <a:r>
              <a:rPr lang="ru-RU" sz="2400" dirty="0" smtClean="0">
                <a:latin typeface="Bahnschrift SemiCondensed" panose="020B0502040204020203" pitchFamily="34" charset="0"/>
              </a:rPr>
              <a:t>Увеличение аудитории</a:t>
            </a:r>
            <a:endParaRPr lang="ru-RU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65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61" y="0"/>
            <a:ext cx="12248561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7441" y="973767"/>
            <a:ext cx="10800555" cy="1211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smtClean="0">
                <a:latin typeface="Bahnschrift SemiCondensed" panose="020B0502040204020203" pitchFamily="34" charset="0"/>
              </a:rPr>
              <a:t>Цель:</a:t>
            </a:r>
            <a:r>
              <a:rPr lang="ru-RU" dirty="0" smtClean="0">
                <a:latin typeface="Bahnschrift SemiCondensed" panose="020B0502040204020203" pitchFamily="34" charset="0"/>
              </a:rPr>
              <a:t> разработка </a:t>
            </a:r>
            <a:r>
              <a:rPr lang="ru-RU" dirty="0">
                <a:latin typeface="Bahnschrift SemiCondensed" panose="020B0502040204020203" pitchFamily="34" charset="0"/>
              </a:rPr>
              <a:t>чат-бота в мессенджере Telegram с возможностью регистрации данных пользователя при помощи языков программирования </a:t>
            </a:r>
            <a:r>
              <a:rPr lang="ru-RU" dirty="0" err="1">
                <a:latin typeface="Bahnschrift SemiCondensed" panose="020B0502040204020203" pitchFamily="34" charset="0"/>
              </a:rPr>
              <a:t>Python</a:t>
            </a:r>
            <a:r>
              <a:rPr lang="ru-RU" dirty="0">
                <a:latin typeface="Bahnschrift SemiCondensed" panose="020B0502040204020203" pitchFamily="34" charset="0"/>
              </a:rPr>
              <a:t> и SQL</a:t>
            </a:r>
            <a:r>
              <a:rPr lang="ru-RU" dirty="0" smtClean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ru-RU" sz="245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ru-RU" sz="2450" dirty="0" smtClean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ru-RU" sz="2450" dirty="0" smtClean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ru-RU" sz="2450" dirty="0">
              <a:latin typeface="Bahnschrift SemiCondensed" panose="020B0502040204020203" pitchFamily="34" charset="0"/>
            </a:endParaRPr>
          </a:p>
          <a:p>
            <a:endParaRPr lang="ru-RU" dirty="0">
              <a:latin typeface="Bahnschrift SemiCondensed" panose="020B0502040204020203" pitchFamily="34" charset="0"/>
            </a:endParaRPr>
          </a:p>
        </p:txBody>
      </p:sp>
      <p:pic>
        <p:nvPicPr>
          <p:cNvPr id="3074" name="Picture 2" descr="https://cdn-images-1.medium.com/max/1024/1*6TVqvzvetBgpFlUIUtx0Q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085" y="2913523"/>
            <a:ext cx="3604873" cy="28536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helobl.ligarobotov.ru/wp-content/uploads/sites/24/2020/07/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1" y="2913523"/>
            <a:ext cx="3031957" cy="28536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37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61" y="0"/>
            <a:ext cx="12248561" cy="6858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7819" y="-64264"/>
            <a:ext cx="965776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Bahnschrift SemiCondensed" panose="020B0502040204020203" pitchFamily="34" charset="0"/>
              </a:rPr>
              <a:t>Задачи:</a:t>
            </a:r>
            <a:r>
              <a:rPr lang="ru-RU" sz="2800" dirty="0" smtClean="0">
                <a:latin typeface="Bahnschrift SemiCondensed" panose="020B0502040204020203" pitchFamily="34" charset="0"/>
              </a:rPr>
              <a:t/>
            </a:r>
            <a:br>
              <a:rPr lang="ru-RU" sz="2800" dirty="0" smtClean="0">
                <a:latin typeface="Bahnschrift SemiCondensed" panose="020B0502040204020203" pitchFamily="34" charset="0"/>
              </a:rPr>
            </a:br>
            <a:r>
              <a:rPr lang="ru-RU" sz="2800" dirty="0" smtClean="0">
                <a:latin typeface="Bahnschrift SemiCondensed" panose="020B0502040204020203" pitchFamily="34" charset="0"/>
              </a:rPr>
              <a:t>1. Изучить литературу по выбранной теме, провести литературный обзор по функциям и возможностям </a:t>
            </a:r>
          </a:p>
          <a:p>
            <a:r>
              <a:rPr lang="ru-RU" sz="2800" dirty="0" smtClean="0">
                <a:latin typeface="Bahnschrift SemiCondensed" panose="020B0502040204020203" pitchFamily="34" charset="0"/>
              </a:rPr>
              <a:t>чат-ботов;</a:t>
            </a:r>
          </a:p>
          <a:p>
            <a:r>
              <a:rPr lang="ru-RU" sz="2800" dirty="0" smtClean="0">
                <a:latin typeface="Bahnschrift SemiCondensed" panose="020B0502040204020203" pitchFamily="34" charset="0"/>
              </a:rPr>
              <a:t/>
            </a:r>
            <a:br>
              <a:rPr lang="ru-RU" sz="2800" dirty="0" smtClean="0">
                <a:latin typeface="Bahnschrift SemiCondensed" panose="020B0502040204020203" pitchFamily="34" charset="0"/>
              </a:rPr>
            </a:br>
            <a:r>
              <a:rPr lang="ru-RU" sz="2800" dirty="0" smtClean="0">
                <a:latin typeface="Bahnschrift SemiCondensed" panose="020B0502040204020203" pitchFamily="34" charset="0"/>
              </a:rPr>
              <a:t>2. Изучить практические инструменты, </a:t>
            </a:r>
          </a:p>
          <a:p>
            <a:r>
              <a:rPr lang="ru-RU" sz="2800" dirty="0" smtClean="0">
                <a:latin typeface="Bahnschrift SemiCondensed" panose="020B0502040204020203" pitchFamily="34" charset="0"/>
              </a:rPr>
              <a:t>методы разработки функционала для чат-ботов;</a:t>
            </a:r>
          </a:p>
          <a:p>
            <a:r>
              <a:rPr lang="ru-RU" sz="2800" dirty="0" smtClean="0">
                <a:latin typeface="Bahnschrift SemiCondensed" panose="020B0502040204020203" pitchFamily="34" charset="0"/>
              </a:rPr>
              <a:t/>
            </a:r>
            <a:br>
              <a:rPr lang="ru-RU" sz="2800" dirty="0" smtClean="0">
                <a:latin typeface="Bahnschrift SemiCondensed" panose="020B0502040204020203" pitchFamily="34" charset="0"/>
              </a:rPr>
            </a:br>
            <a:r>
              <a:rPr lang="ru-RU" sz="2800" dirty="0" smtClean="0">
                <a:latin typeface="Bahnschrift SemiCondensed" panose="020B0502040204020203" pitchFamily="34" charset="0"/>
              </a:rPr>
              <a:t>3. Рассмотреть практические инструменты </a:t>
            </a:r>
          </a:p>
          <a:p>
            <a:r>
              <a:rPr lang="ru-RU" sz="2800" dirty="0" smtClean="0">
                <a:latin typeface="Bahnschrift SemiCondensed" panose="020B0502040204020203" pitchFamily="34" charset="0"/>
              </a:rPr>
              <a:t>для работы с базами данных;</a:t>
            </a:r>
          </a:p>
          <a:p>
            <a:r>
              <a:rPr lang="ru-RU" sz="2800" dirty="0" smtClean="0">
                <a:latin typeface="Bahnschrift SemiCondensed" panose="020B0502040204020203" pitchFamily="34" charset="0"/>
              </a:rPr>
              <a:t/>
            </a:r>
            <a:br>
              <a:rPr lang="ru-RU" sz="2800" dirty="0" smtClean="0">
                <a:latin typeface="Bahnschrift SemiCondensed" panose="020B0502040204020203" pitchFamily="34" charset="0"/>
              </a:rPr>
            </a:br>
            <a:r>
              <a:rPr lang="ru-RU" sz="2800" dirty="0" smtClean="0">
                <a:latin typeface="Bahnschrift SemiCondensed" panose="020B0502040204020203" pitchFamily="34" charset="0"/>
              </a:rPr>
              <a:t>4. Создать собственную базу данных и </a:t>
            </a:r>
          </a:p>
          <a:p>
            <a:r>
              <a:rPr lang="ru-RU" sz="2800" dirty="0" smtClean="0">
                <a:latin typeface="Bahnschrift SemiCondensed" panose="020B0502040204020203" pitchFamily="34" charset="0"/>
              </a:rPr>
              <a:t>подготовить её для работы с чат-ботом;</a:t>
            </a:r>
          </a:p>
          <a:p>
            <a:r>
              <a:rPr lang="ru-RU" sz="2800" dirty="0" smtClean="0">
                <a:latin typeface="Bahnschrift SemiCondensed" panose="020B0502040204020203" pitchFamily="34" charset="0"/>
              </a:rPr>
              <a:t/>
            </a:r>
            <a:br>
              <a:rPr lang="ru-RU" sz="2800" dirty="0" smtClean="0">
                <a:latin typeface="Bahnschrift SemiCondensed" panose="020B0502040204020203" pitchFamily="34" charset="0"/>
              </a:rPr>
            </a:br>
            <a:r>
              <a:rPr lang="ru-RU" sz="2800" dirty="0" smtClean="0">
                <a:latin typeface="Bahnschrift SemiCondensed" panose="020B0502040204020203" pitchFamily="34" charset="0"/>
              </a:rPr>
              <a:t>5. Создать собственного чат-бота с возможностью взаимодействия с составленной нами базой данных.</a:t>
            </a:r>
            <a:endParaRPr lang="ru-RU" sz="2800" dirty="0">
              <a:latin typeface="Bahnschrift SemiCondensed" panose="020B0502040204020203" pitchFamily="34" charset="0"/>
            </a:endParaRPr>
          </a:p>
        </p:txBody>
      </p:sp>
      <p:pic>
        <p:nvPicPr>
          <p:cNvPr id="4100" name="Picture 4" descr="https://moodle.surgu.ru/pluginfile.php/50141/course/overviewfiles/Fotolia_60183824_XL-1-scal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" t="1503" r="11730" b="-644"/>
          <a:stretch/>
        </p:blipFill>
        <p:spPr bwMode="auto">
          <a:xfrm>
            <a:off x="7627616" y="1640488"/>
            <a:ext cx="4235925" cy="34997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015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28" y="0"/>
            <a:ext cx="12248561" cy="6858000"/>
          </a:xfrm>
          <a:prstGeom prst="rect">
            <a:avLst/>
          </a:prstGeom>
        </p:spPr>
      </p:pic>
      <p:pic>
        <p:nvPicPr>
          <p:cNvPr id="6148" name="Picture 4" descr="https://pbs.twimg.com/media/EwsgUr3WQAMgo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07" y="1860717"/>
            <a:ext cx="7159289" cy="4050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521368" y="657726"/>
            <a:ext cx="906379" cy="9063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04747" y="849305"/>
            <a:ext cx="46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56084" y="740549"/>
            <a:ext cx="358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 SemiCondensed" panose="020B0502040204020203" pitchFamily="34" charset="0"/>
              </a:rPr>
              <a:t>Среда разработки</a:t>
            </a:r>
            <a:endParaRPr lang="ru-RU" sz="32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299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28" y="0"/>
            <a:ext cx="12248561" cy="6858000"/>
          </a:xfrm>
          <a:prstGeom prst="rect">
            <a:avLst/>
          </a:prstGeom>
        </p:spPr>
      </p:pic>
      <p:sp>
        <p:nvSpPr>
          <p:cNvPr id="42" name="Скругленный прямоугольник 41"/>
          <p:cNvSpPr/>
          <p:nvPr/>
        </p:nvSpPr>
        <p:spPr>
          <a:xfrm>
            <a:off x="8635666" y="3748802"/>
            <a:ext cx="3050905" cy="117909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7485152" y="2249905"/>
            <a:ext cx="2310063" cy="117909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5134812" y="1906889"/>
            <a:ext cx="1833995" cy="117909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401913" y="2164754"/>
            <a:ext cx="2310063" cy="117909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994759" y="3621504"/>
            <a:ext cx="2310063" cy="117909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29922" y="4929773"/>
            <a:ext cx="2803602" cy="117909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17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4654985" y="3343850"/>
            <a:ext cx="791760" cy="141263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6055895" y="3199384"/>
            <a:ext cx="16042" cy="149632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6701943" y="3449226"/>
            <a:ext cx="847873" cy="130725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3395529" y="4180642"/>
            <a:ext cx="1316447" cy="74725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7512776" y="4376574"/>
            <a:ext cx="1002665" cy="5513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29922" y="5158951"/>
            <a:ext cx="2803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КОМАНДЫ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81181" y="3751908"/>
            <a:ext cx="174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/</a:t>
            </a:r>
            <a:r>
              <a:rPr lang="en-US" sz="4400" dirty="0" smtClean="0">
                <a:solidFill>
                  <a:schemeClr val="bg1"/>
                </a:solidFill>
              </a:rPr>
              <a:t>start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123" y="2322208"/>
            <a:ext cx="1735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/</a:t>
            </a:r>
            <a:r>
              <a:rPr lang="en-US" sz="4400" dirty="0" smtClean="0">
                <a:solidFill>
                  <a:schemeClr val="bg1"/>
                </a:solidFill>
              </a:rPr>
              <a:t>info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68365" y="2093701"/>
            <a:ext cx="1500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/</a:t>
            </a:r>
            <a:r>
              <a:rPr lang="en-US" sz="4400" dirty="0" err="1" smtClean="0">
                <a:solidFill>
                  <a:schemeClr val="bg1"/>
                </a:solidFill>
              </a:rPr>
              <a:t>reg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33168" y="2429942"/>
            <a:ext cx="2094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/</a:t>
            </a:r>
            <a:r>
              <a:rPr lang="en-US" sz="4400" dirty="0" smtClean="0">
                <a:solidFill>
                  <a:schemeClr val="bg1"/>
                </a:solidFill>
              </a:rPr>
              <a:t>correct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92052" y="3926263"/>
            <a:ext cx="3169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/</a:t>
            </a:r>
            <a:r>
              <a:rPr lang="en-US" sz="4400" dirty="0" smtClean="0">
                <a:solidFill>
                  <a:schemeClr val="bg1"/>
                </a:solidFill>
              </a:rPr>
              <a:t>cancellation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61473" y="657725"/>
            <a:ext cx="906379" cy="9063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838200" y="849305"/>
            <a:ext cx="46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56084" y="740549"/>
            <a:ext cx="4066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 SemiCondensed" panose="020B0502040204020203" pitchFamily="34" charset="0"/>
              </a:rPr>
              <a:t>Возможности чат-бота</a:t>
            </a:r>
            <a:endParaRPr lang="ru-RU" sz="32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30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28" y="0"/>
            <a:ext cx="12248561" cy="6858000"/>
          </a:xfrm>
          <a:prstGeom prst="rect">
            <a:avLst/>
          </a:prstGeom>
        </p:spPr>
      </p:pic>
      <p:pic>
        <p:nvPicPr>
          <p:cNvPr id="5126" name="Picture 6" descr="https://media.bitdegree.org/storage/media/images/2019/07/biblioteki-pyth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0" r="18662"/>
          <a:stretch/>
        </p:blipFill>
        <p:spPr bwMode="auto">
          <a:xfrm>
            <a:off x="1589957" y="1337958"/>
            <a:ext cx="2941117" cy="2545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1578" y="805159"/>
            <a:ext cx="46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</a:t>
            </a:r>
          </a:p>
        </p:txBody>
      </p:sp>
      <p:sp>
        <p:nvSpPr>
          <p:cNvPr id="18" name="Овал 17"/>
          <p:cNvSpPr/>
          <p:nvPr/>
        </p:nvSpPr>
        <p:spPr>
          <a:xfrm>
            <a:off x="597441" y="613580"/>
            <a:ext cx="906379" cy="9063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5897478" y="613580"/>
            <a:ext cx="906379" cy="9063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6158908" y="771325"/>
            <a:ext cx="46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4</a:t>
            </a:r>
            <a:endParaRPr lang="ru-RU" sz="2800" dirty="0"/>
          </a:p>
        </p:txBody>
      </p:sp>
      <p:pic>
        <p:nvPicPr>
          <p:cNvPr id="5128" name="Picture 8" descr="https://g.foolcdn.com/image/?url=https%3A//g.foolcdn.com/editorial/images/588559/a-key-unlocking-blockchain-digital-id-security-hacker-getty.jpg&amp;w=2000&amp;op=resiz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30"/>
          <a:stretch/>
        </p:blipFill>
        <p:spPr bwMode="auto">
          <a:xfrm>
            <a:off x="6798421" y="1703746"/>
            <a:ext cx="4926581" cy="43602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870" y="4044709"/>
            <a:ext cx="2941117" cy="24637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1589957" y="709768"/>
            <a:ext cx="2564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 SemiCondensed" panose="020B0502040204020203" pitchFamily="34" charset="0"/>
              </a:rPr>
              <a:t>Библиотеки</a:t>
            </a:r>
            <a:endParaRPr lang="ru-RU" sz="3200" dirty="0">
              <a:latin typeface="Bahnschrift Semi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296" y="709769"/>
            <a:ext cx="4878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 SemiCondensed" panose="020B0502040204020203" pitchFamily="34" charset="0"/>
              </a:rPr>
              <a:t>Получение </a:t>
            </a:r>
            <a:r>
              <a:rPr lang="ru-RU" sz="3200" dirty="0" err="1" smtClean="0">
                <a:latin typeface="Bahnschrift SemiCondensed" panose="020B0502040204020203" pitchFamily="34" charset="0"/>
              </a:rPr>
              <a:t>токена</a:t>
            </a:r>
            <a:r>
              <a:rPr lang="ru-RU" sz="3200" dirty="0" smtClean="0">
                <a:latin typeface="Bahnschrift SemiCondensed" panose="020B0502040204020203" pitchFamily="34" charset="0"/>
              </a:rPr>
              <a:t> чат-бота</a:t>
            </a:r>
            <a:endParaRPr lang="ru-RU" sz="32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79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28" y="0"/>
            <a:ext cx="12248561" cy="6858000"/>
          </a:xfrm>
          <a:prstGeom prst="rect">
            <a:avLst/>
          </a:prstGeom>
        </p:spPr>
      </p:pic>
      <p:pic>
        <p:nvPicPr>
          <p:cNvPr id="8194" name="Picture 2" descr="https://www.alooma.com/img/integrations/postgre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93" y="1919449"/>
            <a:ext cx="3791757" cy="37765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442774" y="506535"/>
            <a:ext cx="906379" cy="9063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25635" y="687291"/>
            <a:ext cx="46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5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091" y="1919448"/>
            <a:ext cx="5551801" cy="37765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1556085" y="625736"/>
            <a:ext cx="2542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Bahnschrift SemiCondensed" panose="020B0502040204020203" pitchFamily="34" charset="0"/>
              </a:rPr>
              <a:t>Базы данных</a:t>
            </a:r>
            <a:endParaRPr lang="ru-RU" sz="32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52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389</Words>
  <Application>Microsoft Office PowerPoint</Application>
  <PresentationFormat>Широкоэкранный</PresentationFormat>
  <Paragraphs>71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Bahnschrift SemiCondensed</vt:lpstr>
      <vt:lpstr>Calibri</vt:lpstr>
      <vt:lpstr>Calibri Light</vt:lpstr>
      <vt:lpstr>Office Theme</vt:lpstr>
      <vt:lpstr>Разработка чат-бота в Telegram для регистрации данных пользователя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Разработка чат-бота в Telegram для регистрации данных пользователя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Темой моего проекта является Разработка чат-бота в Telegram для регистрации данных пользователя</dc:title>
  <dc:creator>miha kalashnikov</dc:creator>
  <cp:lastModifiedBy>miha kalashnikov</cp:lastModifiedBy>
  <cp:revision>40</cp:revision>
  <dcterms:created xsi:type="dcterms:W3CDTF">2022-02-21T13:56:57Z</dcterms:created>
  <dcterms:modified xsi:type="dcterms:W3CDTF">2022-03-21T04:23:22Z</dcterms:modified>
</cp:coreProperties>
</file>