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66" r:id="rId2"/>
    <p:sldId id="283" r:id="rId3"/>
    <p:sldId id="333" r:id="rId4"/>
    <p:sldId id="259" r:id="rId5"/>
    <p:sldId id="256" r:id="rId6"/>
    <p:sldId id="268" r:id="rId7"/>
    <p:sldId id="257" r:id="rId8"/>
    <p:sldId id="265" r:id="rId9"/>
    <p:sldId id="274" r:id="rId10"/>
    <p:sldId id="275" r:id="rId11"/>
    <p:sldId id="330" r:id="rId12"/>
    <p:sldId id="331" r:id="rId13"/>
    <p:sldId id="332" r:id="rId14"/>
    <p:sldId id="282" r:id="rId15"/>
    <p:sldId id="281" r:id="rId16"/>
    <p:sldId id="260" r:id="rId17"/>
    <p:sldId id="301" r:id="rId18"/>
    <p:sldId id="315" r:id="rId19"/>
    <p:sldId id="300" r:id="rId20"/>
    <p:sldId id="303" r:id="rId21"/>
    <p:sldId id="261" r:id="rId22"/>
    <p:sldId id="262" r:id="rId23"/>
    <p:sldId id="263" r:id="rId24"/>
    <p:sldId id="264" r:id="rId25"/>
    <p:sldId id="285" r:id="rId26"/>
    <p:sldId id="287" r:id="rId27"/>
    <p:sldId id="286" r:id="rId28"/>
    <p:sldId id="288" r:id="rId29"/>
    <p:sldId id="289" r:id="rId30"/>
    <p:sldId id="293" r:id="rId31"/>
    <p:sldId id="294" r:id="rId32"/>
    <p:sldId id="291" r:id="rId33"/>
    <p:sldId id="295" r:id="rId34"/>
    <p:sldId id="326" r:id="rId35"/>
    <p:sldId id="327" r:id="rId36"/>
    <p:sldId id="297" r:id="rId37"/>
    <p:sldId id="328" r:id="rId38"/>
    <p:sldId id="329" r:id="rId39"/>
    <p:sldId id="308" r:id="rId40"/>
    <p:sldId id="336" r:id="rId41"/>
    <p:sldId id="339" r:id="rId42"/>
    <p:sldId id="307" r:id="rId43"/>
    <p:sldId id="306" r:id="rId44"/>
    <p:sldId id="324" r:id="rId45"/>
    <p:sldId id="338" r:id="rId46"/>
    <p:sldId id="311" r:id="rId47"/>
    <p:sldId id="312" r:id="rId48"/>
    <p:sldId id="284" r:id="rId49"/>
    <p:sldId id="316" r:id="rId50"/>
    <p:sldId id="317" r:id="rId51"/>
    <p:sldId id="318" r:id="rId52"/>
    <p:sldId id="319" r:id="rId53"/>
    <p:sldId id="320" r:id="rId54"/>
    <p:sldId id="321" r:id="rId55"/>
    <p:sldId id="322" r:id="rId56"/>
    <p:sldId id="323" r:id="rId57"/>
    <p:sldId id="267" r:id="rId58"/>
    <p:sldId id="269" r:id="rId59"/>
    <p:sldId id="309" r:id="rId60"/>
    <p:sldId id="335" r:id="rId61"/>
    <p:sldId id="325" r:id="rId62"/>
    <p:sldId id="299" r:id="rId63"/>
    <p:sldId id="313" r:id="rId64"/>
    <p:sldId id="314" r:id="rId65"/>
    <p:sldId id="305" r:id="rId66"/>
    <p:sldId id="334" r:id="rId67"/>
    <p:sldId id="302" r:id="rId68"/>
    <p:sldId id="304" r:id="rId6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3106C7-5BA0-4295-8AEB-1340B9216ACA}">
          <p14:sldIdLst>
            <p14:sldId id="266"/>
            <p14:sldId id="283"/>
          </p14:sldIdLst>
        </p14:section>
        <p14:section name="push_back" id="{0B8057BA-AA09-4C4D-B446-C6729B08361C}">
          <p14:sldIdLst>
            <p14:sldId id="333"/>
            <p14:sldId id="259"/>
            <p14:sldId id="256"/>
            <p14:sldId id="268"/>
            <p14:sldId id="257"/>
            <p14:sldId id="265"/>
            <p14:sldId id="274"/>
            <p14:sldId id="275"/>
            <p14:sldId id="330"/>
            <p14:sldId id="331"/>
            <p14:sldId id="332"/>
            <p14:sldId id="282"/>
            <p14:sldId id="281"/>
            <p14:sldId id="260"/>
          </p14:sldIdLst>
        </p14:section>
        <p14:section name="emplace_back" id="{4AF65AF4-A577-4111-A2EC-6B9AA713CF8B}">
          <p14:sldIdLst>
            <p14:sldId id="301"/>
            <p14:sldId id="315"/>
            <p14:sldId id="300"/>
            <p14:sldId id="303"/>
          </p14:sldIdLst>
        </p14:section>
        <p14:section name="shared_ptr" id="{84F781D9-5323-4A2F-9299-79BB4EED2A22}">
          <p14:sldIdLst>
            <p14:sldId id="261"/>
            <p14:sldId id="262"/>
            <p14:sldId id="263"/>
            <p14:sldId id="264"/>
          </p14:sldIdLst>
        </p14:section>
        <p14:section name="static objects" id="{850C3426-6F8E-4DEC-AE58-B3D3E4D3010A}">
          <p14:sldIdLst>
            <p14:sldId id="285"/>
            <p14:sldId id="287"/>
            <p14:sldId id="286"/>
            <p14:sldId id="288"/>
            <p14:sldId id="289"/>
            <p14:sldId id="293"/>
            <p14:sldId id="294"/>
            <p14:sldId id="291"/>
          </p14:sldIdLst>
        </p14:section>
        <p14:section name="SSO" id="{F184997F-EFF0-4C15-8A89-CAF10C74DCF7}">
          <p14:sldIdLst>
            <p14:sldId id="295"/>
            <p14:sldId id="326"/>
            <p14:sldId id="327"/>
          </p14:sldIdLst>
        </p14:section>
        <p14:section name="heap algorithms" id="{06840C90-B86F-431B-9DF4-A343ABA7F099}">
          <p14:sldIdLst>
            <p14:sldId id="297"/>
            <p14:sldId id="328"/>
            <p14:sldId id="329"/>
          </p14:sldIdLst>
        </p14:section>
        <p14:section name="sorting" id="{E676E3D6-C668-4915-9DF7-17D913E37B5D}">
          <p14:sldIdLst>
            <p14:sldId id="308"/>
            <p14:sldId id="336"/>
            <p14:sldId id="339"/>
            <p14:sldId id="307"/>
            <p14:sldId id="306"/>
            <p14:sldId id="324"/>
            <p14:sldId id="338"/>
            <p14:sldId id="311"/>
            <p14:sldId id="312"/>
          </p14:sldIdLst>
        </p14:section>
        <p14:section name="associative containers" id="{AA5E454B-F82D-4FE2-BB5E-33C6D0D8925F}">
          <p14:sldIdLst>
            <p14:sldId id="284"/>
            <p14:sldId id="316"/>
            <p14:sldId id="317"/>
            <p14:sldId id="318"/>
            <p14:sldId id="319"/>
            <p14:sldId id="320"/>
            <p14:sldId id="321"/>
            <p14:sldId id="322"/>
            <p14:sldId id="323"/>
            <p14:sldId id="267"/>
            <p14:sldId id="269"/>
            <p14:sldId id="309"/>
            <p14:sldId id="335"/>
            <p14:sldId id="325"/>
          </p14:sldIdLst>
        </p14:section>
        <p14:section name="beware of missing the variable name" id="{427EC557-4ECA-48A4-8A9B-5754C231AE4C}">
          <p14:sldIdLst>
            <p14:sldId id="299"/>
            <p14:sldId id="313"/>
            <p14:sldId id="314"/>
          </p14:sldIdLst>
        </p14:section>
        <p14:section name="thanks" id="{51EFFF06-4A2B-4CE0-97CC-B59215D60D91}">
          <p14:sldIdLst>
            <p14:sldId id="305"/>
            <p14:sldId id="334"/>
          </p14:sldIdLst>
        </p14:section>
        <p14:section name="references" id="{66BDC915-D140-4D78-B028-D637C259B361}">
          <p14:sldIdLst>
            <p14:sldId id="302"/>
            <p14:sldId id="30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BFB"/>
    <a:srgbClr val="6C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875" autoAdjust="0"/>
  </p:normalViewPr>
  <p:slideViewPr>
    <p:cSldViewPr snapToGrid="0">
      <p:cViewPr varScale="1">
        <p:scale>
          <a:sx n="105" d="100"/>
          <a:sy n="105" d="100"/>
        </p:scale>
        <p:origin x="774" y="10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Lst>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750"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2.xml"/><Relationship Id="rId21" Type="http://schemas.openxmlformats.org/officeDocument/2006/relationships/slide" Target="slides/slide22.xml"/><Relationship Id="rId34" Type="http://schemas.openxmlformats.org/officeDocument/2006/relationships/slide" Target="slides/slide36.xml"/><Relationship Id="rId42" Type="http://schemas.openxmlformats.org/officeDocument/2006/relationships/slide" Target="slides/slide58.xml"/><Relationship Id="rId7" Type="http://schemas.openxmlformats.org/officeDocument/2006/relationships/slide" Target="slides/slide8.xml"/><Relationship Id="rId2" Type="http://schemas.openxmlformats.org/officeDocument/2006/relationships/slide" Target="slides/slide2.xml"/><Relationship Id="rId16" Type="http://schemas.openxmlformats.org/officeDocument/2006/relationships/slide" Target="slides/slide17.xml"/><Relationship Id="rId29" Type="http://schemas.openxmlformats.org/officeDocument/2006/relationships/slide" Target="slides/slide30.xml"/><Relationship Id="rId1" Type="http://schemas.openxmlformats.org/officeDocument/2006/relationships/slide" Target="slides/slide1.xml"/><Relationship Id="rId6" Type="http://schemas.openxmlformats.org/officeDocument/2006/relationships/slide" Target="slides/slide7.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9.xml"/><Relationship Id="rId40" Type="http://schemas.openxmlformats.org/officeDocument/2006/relationships/slide" Target="slides/slide48.xml"/><Relationship Id="rId45" Type="http://schemas.openxmlformats.org/officeDocument/2006/relationships/slide" Target="slides/slide67.xml"/><Relationship Id="rId5" Type="http://schemas.openxmlformats.org/officeDocument/2006/relationships/slide" Target="slides/slide6.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8.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63.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7.xml"/><Relationship Id="rId43" Type="http://schemas.openxmlformats.org/officeDocument/2006/relationships/slide" Target="slides/slide62.xml"/><Relationship Id="rId8" Type="http://schemas.openxmlformats.org/officeDocument/2006/relationships/slide" Target="slides/slide9.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41.xml"/><Relationship Id="rId46" Type="http://schemas.openxmlformats.org/officeDocument/2006/relationships/slide" Target="slides/slide68.xml"/><Relationship Id="rId20" Type="http://schemas.openxmlformats.org/officeDocument/2006/relationships/slide" Target="slides/slide21.xml"/><Relationship Id="rId41" Type="http://schemas.openxmlformats.org/officeDocument/2006/relationships/slide" Target="slides/slide5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tx>
            <c:strRef>
              <c:f>push_back!$A$2</c:f>
              <c:strCache>
                <c:ptCount val="1"/>
                <c:pt idx="0">
                  <c:v>std::vector&lt;int64_t&gt;</c:v>
                </c:pt>
              </c:strCache>
            </c:strRef>
          </c:tx>
          <c:spPr>
            <a:ln w="31750" cap="rnd">
              <a:solidFill>
                <a:schemeClr val="accent3"/>
              </a:solidFill>
              <a:round/>
            </a:ln>
            <a:effectLst/>
          </c:spPr>
          <c:marker>
            <c:symbol val="circle"/>
            <c:size val="7"/>
            <c:spPr>
              <a:solidFill>
                <a:schemeClr val="accent3"/>
              </a:solidFill>
              <a:ln w="9525">
                <a:solidFill>
                  <a:schemeClr val="accent3"/>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push_back!$B$2:$L$2</c:f>
              <c:numCache>
                <c:formatCode>General</c:formatCode>
                <c:ptCount val="11"/>
                <c:pt idx="0">
                  <c:v>108.81696428571428</c:v>
                </c:pt>
                <c:pt idx="1">
                  <c:v>208.56583890331081</c:v>
                </c:pt>
                <c:pt idx="2">
                  <c:v>423.75843674797005</c:v>
                </c:pt>
                <c:pt idx="3">
                  <c:v>749.86049107142844</c:v>
                </c:pt>
                <c:pt idx="4">
                  <c:v>1255.5803571428571</c:v>
                </c:pt>
                <c:pt idx="5">
                  <c:v>2849.4755904643557</c:v>
                </c:pt>
                <c:pt idx="6">
                  <c:v>9416.8106392382178</c:v>
                </c:pt>
                <c:pt idx="7">
                  <c:v>71146.377393866351</c:v>
                </c:pt>
                <c:pt idx="8">
                  <c:v>424644.84249536751</c:v>
                </c:pt>
                <c:pt idx="9">
                  <c:v>2722537.8787878789</c:v>
                </c:pt>
                <c:pt idx="10">
                  <c:v>11439732.142857144</c:v>
                </c:pt>
              </c:numCache>
            </c:numRef>
          </c:yVal>
          <c:smooth val="0"/>
          <c:extLst>
            <c:ext xmlns:c16="http://schemas.microsoft.com/office/drawing/2014/chart" uri="{C3380CC4-5D6E-409C-BE32-E72D297353CC}">
              <c16:uniqueId val="{00000000-0D2B-4494-8DFE-23A3D137CB50}"/>
            </c:ext>
          </c:extLst>
        </c:ser>
        <c:ser>
          <c:idx val="3"/>
          <c:order val="1"/>
          <c:tx>
            <c:strRef>
              <c:f>push_back!$A$3</c:f>
              <c:strCache>
                <c:ptCount val="1"/>
                <c:pt idx="0">
                  <c:v>std::vector&lt;BigMovable&gt;</c:v>
                </c:pt>
              </c:strCache>
            </c:strRef>
          </c:tx>
          <c:spPr>
            <a:ln w="31750" cap="rnd">
              <a:solidFill>
                <a:schemeClr val="accent4"/>
              </a:solidFill>
              <a:round/>
            </a:ln>
            <a:effectLst/>
          </c:spPr>
          <c:marker>
            <c:symbol val="circle"/>
            <c:size val="7"/>
            <c:spPr>
              <a:solidFill>
                <a:schemeClr val="accent4"/>
              </a:solidFill>
              <a:ln w="9525">
                <a:solidFill>
                  <a:schemeClr val="accent4"/>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push_back!$B$3:$L$3</c:f>
              <c:numCache>
                <c:formatCode>General</c:formatCode>
                <c:ptCount val="11"/>
                <c:pt idx="0">
                  <c:v>114.74609375</c:v>
                </c:pt>
                <c:pt idx="1">
                  <c:v>229.4921875</c:v>
                </c:pt>
                <c:pt idx="2">
                  <c:v>515.625</c:v>
                </c:pt>
                <c:pt idx="3">
                  <c:v>1255.5803571428571</c:v>
                </c:pt>
                <c:pt idx="4">
                  <c:v>3048.2762130548922</c:v>
                </c:pt>
                <c:pt idx="5">
                  <c:v>9626.0730978879565</c:v>
                </c:pt>
                <c:pt idx="6">
                  <c:v>40980.747767857145</c:v>
                </c:pt>
                <c:pt idx="7">
                  <c:v>153459.82142857142</c:v>
                </c:pt>
                <c:pt idx="8">
                  <c:v>697544.64285714284</c:v>
                </c:pt>
                <c:pt idx="9">
                  <c:v>5122950.819672131</c:v>
                </c:pt>
                <c:pt idx="10">
                  <c:v>31250000</c:v>
                </c:pt>
              </c:numCache>
            </c:numRef>
          </c:yVal>
          <c:smooth val="0"/>
          <c:extLst>
            <c:ext xmlns:c16="http://schemas.microsoft.com/office/drawing/2014/chart" uri="{C3380CC4-5D6E-409C-BE32-E72D297353CC}">
              <c16:uniqueId val="{00000001-0D2B-4494-8DFE-23A3D137CB50}"/>
            </c:ext>
          </c:extLst>
        </c:ser>
        <c:ser>
          <c:idx val="4"/>
          <c:order val="2"/>
          <c:tx>
            <c:strRef>
              <c:f>push_back!$A$4</c:f>
              <c:strCache>
                <c:ptCount val="1"/>
                <c:pt idx="0">
                  <c:v>std::vector&lt;BigCopyable&gt;</c:v>
                </c:pt>
              </c:strCache>
            </c:strRef>
          </c:tx>
          <c:spPr>
            <a:ln w="31750" cap="rnd">
              <a:solidFill>
                <a:schemeClr val="accent5"/>
              </a:solidFill>
              <a:round/>
            </a:ln>
            <a:effectLst/>
          </c:spPr>
          <c:marker>
            <c:symbol val="circle"/>
            <c:size val="7"/>
            <c:spPr>
              <a:solidFill>
                <a:schemeClr val="accent5"/>
              </a:solidFill>
              <a:ln w="9525">
                <a:solidFill>
                  <a:schemeClr val="accent5"/>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push_back!$B$4:$L$4</c:f>
              <c:numCache>
                <c:formatCode>General</c:formatCode>
                <c:ptCount val="11"/>
                <c:pt idx="0">
                  <c:v>360.97936879372185</c:v>
                </c:pt>
                <c:pt idx="1">
                  <c:v>983.53750734932703</c:v>
                </c:pt>
                <c:pt idx="2">
                  <c:v>4492.1875</c:v>
                </c:pt>
                <c:pt idx="3">
                  <c:v>19252.40403932178</c:v>
                </c:pt>
                <c:pt idx="4">
                  <c:v>81961.49553571429</c:v>
                </c:pt>
                <c:pt idx="5">
                  <c:v>272770.39848197345</c:v>
                </c:pt>
                <c:pt idx="6">
                  <c:v>2886546.1847389559</c:v>
                </c:pt>
                <c:pt idx="7">
                  <c:v>11962890.625</c:v>
                </c:pt>
                <c:pt idx="8">
                  <c:v>62500000</c:v>
                </c:pt>
                <c:pt idx="9">
                  <c:v>213541666.66666663</c:v>
                </c:pt>
                <c:pt idx="10">
                  <c:v>750000000</c:v>
                </c:pt>
              </c:numCache>
            </c:numRef>
          </c:yVal>
          <c:smooth val="0"/>
          <c:extLst>
            <c:ext xmlns:c16="http://schemas.microsoft.com/office/drawing/2014/chart" uri="{C3380CC4-5D6E-409C-BE32-E72D297353CC}">
              <c16:uniqueId val="{00000002-0D2B-4494-8DFE-23A3D137CB50}"/>
            </c:ext>
          </c:extLst>
        </c:ser>
        <c:ser>
          <c:idx val="5"/>
          <c:order val="3"/>
          <c:tx>
            <c:strRef>
              <c:f>push_back!$A$5</c:f>
              <c:strCache>
                <c:ptCount val="1"/>
                <c:pt idx="0">
                  <c:v>std::list&lt;int64_t&gt;</c:v>
                </c:pt>
              </c:strCache>
            </c:strRef>
          </c:tx>
          <c:spPr>
            <a:ln w="31750" cap="rnd">
              <a:solidFill>
                <a:schemeClr val="accent6"/>
              </a:solidFill>
              <a:prstDash val="dash"/>
              <a:round/>
            </a:ln>
            <a:effectLst/>
          </c:spPr>
          <c:marker>
            <c:symbol val="triangle"/>
            <c:size val="7"/>
            <c:spPr>
              <a:solidFill>
                <a:schemeClr val="accent6"/>
              </a:solidFill>
              <a:ln w="9525">
                <a:solidFill>
                  <a:schemeClr val="accent6"/>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push_back!$B$5:$L$5</c:f>
              <c:numCache>
                <c:formatCode>General</c:formatCode>
                <c:ptCount val="11"/>
                <c:pt idx="0">
                  <c:v>141.25278387264359</c:v>
                </c:pt>
                <c:pt idx="1">
                  <c:v>235.42129068958809</c:v>
                </c:pt>
                <c:pt idx="2">
                  <c:v>802.17633928571445</c:v>
                </c:pt>
                <c:pt idx="3">
                  <c:v>3683.0291374479689</c:v>
                </c:pt>
                <c:pt idx="4">
                  <c:v>15345.982142857143</c:v>
                </c:pt>
                <c:pt idx="5">
                  <c:v>55803.571428571428</c:v>
                </c:pt>
                <c:pt idx="6">
                  <c:v>209960.9375</c:v>
                </c:pt>
                <c:pt idx="7">
                  <c:v>899431.05756358767</c:v>
                </c:pt>
                <c:pt idx="8">
                  <c:v>3760026.7379679144</c:v>
                </c:pt>
                <c:pt idx="9">
                  <c:v>18158783.783783782</c:v>
                </c:pt>
                <c:pt idx="10">
                  <c:v>72443181.818181813</c:v>
                </c:pt>
              </c:numCache>
            </c:numRef>
          </c:yVal>
          <c:smooth val="0"/>
          <c:extLst>
            <c:ext xmlns:c16="http://schemas.microsoft.com/office/drawing/2014/chart" uri="{C3380CC4-5D6E-409C-BE32-E72D297353CC}">
              <c16:uniqueId val="{00000003-0D2B-4494-8DFE-23A3D137CB50}"/>
            </c:ext>
          </c:extLst>
        </c:ser>
        <c:ser>
          <c:idx val="6"/>
          <c:order val="4"/>
          <c:tx>
            <c:strRef>
              <c:f>push_back!$A$6</c:f>
              <c:strCache>
                <c:ptCount val="1"/>
                <c:pt idx="0">
                  <c:v>std::list&lt;BigMovable&gt;</c:v>
                </c:pt>
              </c:strCache>
            </c:strRef>
          </c:tx>
          <c:spPr>
            <a:ln w="31750" cap="rnd">
              <a:solidFill>
                <a:schemeClr val="accent1">
                  <a:lumMod val="60000"/>
                </a:schemeClr>
              </a:solidFill>
              <a:prstDash val="dash"/>
              <a:round/>
            </a:ln>
            <a:effectLst/>
          </c:spPr>
          <c:marker>
            <c:symbol val="triangle"/>
            <c:size val="7"/>
            <c:spPr>
              <a:solidFill>
                <a:schemeClr val="accent1">
                  <a:lumMod val="60000"/>
                </a:schemeClr>
              </a:solidFill>
              <a:ln w="9525">
                <a:solidFill>
                  <a:schemeClr val="accent1">
                    <a:lumMod val="60000"/>
                  </a:scheme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push_back!$B$6:$L$6</c:f>
              <c:numCache>
                <c:formatCode>General</c:formatCode>
                <c:ptCount val="11"/>
                <c:pt idx="0">
                  <c:v>150.66963613081981</c:v>
                </c:pt>
                <c:pt idx="1">
                  <c:v>245.53571428571428</c:v>
                </c:pt>
                <c:pt idx="2">
                  <c:v>857.97952768771086</c:v>
                </c:pt>
                <c:pt idx="3">
                  <c:v>3989.9482322353001</c:v>
                </c:pt>
                <c:pt idx="4">
                  <c:v>16113.3891521595</c:v>
                </c:pt>
                <c:pt idx="5">
                  <c:v>59988.839285714283</c:v>
                </c:pt>
                <c:pt idx="6">
                  <c:v>224933.04318714433</c:v>
                </c:pt>
                <c:pt idx="7">
                  <c:v>920348.05890227563</c:v>
                </c:pt>
                <c:pt idx="8">
                  <c:v>3997093.0232558134</c:v>
                </c:pt>
                <c:pt idx="9">
                  <c:v>18857758.620689657</c:v>
                </c:pt>
                <c:pt idx="10">
                  <c:v>112500000</c:v>
                </c:pt>
              </c:numCache>
            </c:numRef>
          </c:yVal>
          <c:smooth val="0"/>
          <c:extLst>
            <c:ext xmlns:c16="http://schemas.microsoft.com/office/drawing/2014/chart" uri="{C3380CC4-5D6E-409C-BE32-E72D297353CC}">
              <c16:uniqueId val="{00000004-0D2B-4494-8DFE-23A3D137CB50}"/>
            </c:ext>
          </c:extLst>
        </c:ser>
        <c:ser>
          <c:idx val="0"/>
          <c:order val="5"/>
          <c:tx>
            <c:strRef>
              <c:f>push_back!$A$7</c:f>
              <c:strCache>
                <c:ptCount val="1"/>
                <c:pt idx="0">
                  <c:v>std::list&lt;BigCopyable&gt;</c:v>
                </c:pt>
              </c:strCache>
            </c:strRef>
          </c:tx>
          <c:spPr>
            <a:ln w="31750" cap="rnd">
              <a:solidFill>
                <a:schemeClr val="accent1"/>
              </a:solidFill>
              <a:prstDash val="dash"/>
              <a:round/>
            </a:ln>
            <a:effectLst/>
          </c:spPr>
          <c:marker>
            <c:symbol val="triangle"/>
            <c:size val="7"/>
            <c:spPr>
              <a:solidFill>
                <a:schemeClr val="accent1"/>
              </a:solidFill>
              <a:ln w="9525">
                <a:solidFill>
                  <a:schemeClr val="accent1"/>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push_back!$B$7:$L$7</c:f>
              <c:numCache>
                <c:formatCode>General</c:formatCode>
                <c:ptCount val="11"/>
                <c:pt idx="0">
                  <c:v>336.9141151428305</c:v>
                </c:pt>
                <c:pt idx="1">
                  <c:v>613.83928571428567</c:v>
                </c:pt>
                <c:pt idx="2">
                  <c:v>2825.0545423863646</c:v>
                </c:pt>
                <c:pt idx="3">
                  <c:v>11962.890625</c:v>
                </c:pt>
                <c:pt idx="4">
                  <c:v>42968.75</c:v>
                </c:pt>
                <c:pt idx="5">
                  <c:v>156947.54464285713</c:v>
                </c:pt>
                <c:pt idx="6">
                  <c:v>613839.28571428568</c:v>
                </c:pt>
                <c:pt idx="7">
                  <c:v>2635542.1686746986</c:v>
                </c:pt>
                <c:pt idx="8">
                  <c:v>14062500</c:v>
                </c:pt>
                <c:pt idx="9">
                  <c:v>57291666.666666664</c:v>
                </c:pt>
                <c:pt idx="10">
                  <c:v>359375000</c:v>
                </c:pt>
              </c:numCache>
            </c:numRef>
          </c:yVal>
          <c:smooth val="0"/>
          <c:extLst>
            <c:ext xmlns:c16="http://schemas.microsoft.com/office/drawing/2014/chart" uri="{C3380CC4-5D6E-409C-BE32-E72D297353CC}">
              <c16:uniqueId val="{00000005-0D2B-4494-8DFE-23A3D137CB50}"/>
            </c:ext>
          </c:extLst>
        </c:ser>
        <c:dLbls>
          <c:showLegendKey val="0"/>
          <c:showVal val="0"/>
          <c:showCatName val="0"/>
          <c:showSerName val="0"/>
          <c:showPercent val="0"/>
          <c:showBubbleSize val="0"/>
        </c:dLbls>
        <c:axId val="1214097096"/>
        <c:axId val="1214101032"/>
      </c:scatterChart>
      <c:valAx>
        <c:axId val="1214097096"/>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214101032"/>
        <c:crosses val="autoZero"/>
        <c:crossBetween val="midCat"/>
      </c:valAx>
      <c:valAx>
        <c:axId val="1214101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Elapsed time, ns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214097096"/>
        <c:crosses val="autoZero"/>
        <c:crossBetween val="midCat"/>
      </c:valAx>
      <c:spPr>
        <a:noFill/>
        <a:ln>
          <a:noFill/>
        </a:ln>
        <a:effectLst/>
      </c:spPr>
    </c:plotArea>
    <c:legend>
      <c:legendPos val="b"/>
      <c:layout>
        <c:manualLayout>
          <c:xMode val="edge"/>
          <c:yMode val="edge"/>
          <c:x val="5.870305555555555E-2"/>
          <c:y val="0.88447839506172843"/>
          <c:w val="0.77672031249999995"/>
          <c:h val="0.115521604938271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tx>
            <c:strRef>
              <c:f>push_back!$A$2</c:f>
              <c:strCache>
                <c:ptCount val="1"/>
                <c:pt idx="0">
                  <c:v>std::vector&lt;int64_t&gt;</c:v>
                </c:pt>
              </c:strCache>
            </c:strRef>
          </c:tx>
          <c:spPr>
            <a:ln w="31750" cap="rnd">
              <a:solidFill>
                <a:schemeClr val="accent3"/>
              </a:solidFill>
              <a:round/>
            </a:ln>
            <a:effectLst/>
          </c:spPr>
          <c:marker>
            <c:symbol val="circle"/>
            <c:size val="7"/>
            <c:spPr>
              <a:solidFill>
                <a:schemeClr val="accent3"/>
              </a:solidFill>
              <a:ln w="9525">
                <a:solidFill>
                  <a:schemeClr val="accent3"/>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push_back!$B$2:$L$2</c:f>
              <c:numCache>
                <c:formatCode>General</c:formatCode>
                <c:ptCount val="11"/>
                <c:pt idx="0">
                  <c:v>108.81696428571428</c:v>
                </c:pt>
                <c:pt idx="1">
                  <c:v>208.56583890331081</c:v>
                </c:pt>
                <c:pt idx="2">
                  <c:v>423.75843674797005</c:v>
                </c:pt>
                <c:pt idx="3">
                  <c:v>749.86049107142844</c:v>
                </c:pt>
                <c:pt idx="4">
                  <c:v>1255.5803571428571</c:v>
                </c:pt>
                <c:pt idx="5">
                  <c:v>2849.4755904643557</c:v>
                </c:pt>
                <c:pt idx="6">
                  <c:v>9416.8106392382178</c:v>
                </c:pt>
                <c:pt idx="7">
                  <c:v>71146.377393866351</c:v>
                </c:pt>
                <c:pt idx="8">
                  <c:v>424644.84249536751</c:v>
                </c:pt>
                <c:pt idx="9">
                  <c:v>2722537.8787878789</c:v>
                </c:pt>
                <c:pt idx="10">
                  <c:v>11439732.142857144</c:v>
                </c:pt>
              </c:numCache>
            </c:numRef>
          </c:yVal>
          <c:smooth val="0"/>
          <c:extLst>
            <c:ext xmlns:c16="http://schemas.microsoft.com/office/drawing/2014/chart" uri="{C3380CC4-5D6E-409C-BE32-E72D297353CC}">
              <c16:uniqueId val="{00000000-0D2B-4494-8DFE-23A3D137CB50}"/>
            </c:ext>
          </c:extLst>
        </c:ser>
        <c:ser>
          <c:idx val="3"/>
          <c:order val="1"/>
          <c:tx>
            <c:strRef>
              <c:f>push_back!$A$3</c:f>
              <c:strCache>
                <c:ptCount val="1"/>
                <c:pt idx="0">
                  <c:v>std::vector&lt;BigMovable&gt;</c:v>
                </c:pt>
              </c:strCache>
            </c:strRef>
          </c:tx>
          <c:spPr>
            <a:ln w="31750" cap="rnd">
              <a:solidFill>
                <a:schemeClr val="accent4"/>
              </a:solidFill>
              <a:round/>
            </a:ln>
            <a:effectLst/>
          </c:spPr>
          <c:marker>
            <c:symbol val="circle"/>
            <c:size val="7"/>
            <c:spPr>
              <a:solidFill>
                <a:schemeClr val="accent4"/>
              </a:solidFill>
              <a:ln w="9525">
                <a:solidFill>
                  <a:schemeClr val="accent4"/>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push_back!$B$3:$L$3</c:f>
              <c:numCache>
                <c:formatCode>General</c:formatCode>
                <c:ptCount val="11"/>
                <c:pt idx="0">
                  <c:v>114.74609375</c:v>
                </c:pt>
                <c:pt idx="1">
                  <c:v>229.4921875</c:v>
                </c:pt>
                <c:pt idx="2">
                  <c:v>515.625</c:v>
                </c:pt>
                <c:pt idx="3">
                  <c:v>1255.5803571428571</c:v>
                </c:pt>
                <c:pt idx="4">
                  <c:v>3048.2762130548922</c:v>
                </c:pt>
                <c:pt idx="5">
                  <c:v>9626.0730978879565</c:v>
                </c:pt>
                <c:pt idx="6">
                  <c:v>40980.747767857145</c:v>
                </c:pt>
                <c:pt idx="7">
                  <c:v>153459.82142857142</c:v>
                </c:pt>
                <c:pt idx="8">
                  <c:v>697544.64285714284</c:v>
                </c:pt>
                <c:pt idx="9">
                  <c:v>5122950.819672131</c:v>
                </c:pt>
                <c:pt idx="10">
                  <c:v>31250000</c:v>
                </c:pt>
              </c:numCache>
            </c:numRef>
          </c:yVal>
          <c:smooth val="0"/>
          <c:extLst>
            <c:ext xmlns:c16="http://schemas.microsoft.com/office/drawing/2014/chart" uri="{C3380CC4-5D6E-409C-BE32-E72D297353CC}">
              <c16:uniqueId val="{00000001-0D2B-4494-8DFE-23A3D137CB50}"/>
            </c:ext>
          </c:extLst>
        </c:ser>
        <c:ser>
          <c:idx val="4"/>
          <c:order val="2"/>
          <c:tx>
            <c:strRef>
              <c:f>push_back!$A$4</c:f>
              <c:strCache>
                <c:ptCount val="1"/>
                <c:pt idx="0">
                  <c:v>std::vector&lt;BigCopyable&gt;</c:v>
                </c:pt>
              </c:strCache>
            </c:strRef>
          </c:tx>
          <c:spPr>
            <a:ln w="31750" cap="rnd">
              <a:solidFill>
                <a:schemeClr val="accent5"/>
              </a:solidFill>
              <a:round/>
            </a:ln>
            <a:effectLst/>
          </c:spPr>
          <c:marker>
            <c:symbol val="circle"/>
            <c:size val="7"/>
            <c:spPr>
              <a:solidFill>
                <a:schemeClr val="accent5"/>
              </a:solidFill>
              <a:ln w="9525">
                <a:solidFill>
                  <a:schemeClr val="accent5"/>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push_back!$B$4:$L$4</c:f>
              <c:numCache>
                <c:formatCode>General</c:formatCode>
                <c:ptCount val="11"/>
                <c:pt idx="0">
                  <c:v>360.97936879372185</c:v>
                </c:pt>
                <c:pt idx="1">
                  <c:v>983.53750734932703</c:v>
                </c:pt>
                <c:pt idx="2">
                  <c:v>4492.1875</c:v>
                </c:pt>
                <c:pt idx="3">
                  <c:v>19252.40403932178</c:v>
                </c:pt>
                <c:pt idx="4">
                  <c:v>81961.49553571429</c:v>
                </c:pt>
                <c:pt idx="5">
                  <c:v>272770.39848197345</c:v>
                </c:pt>
                <c:pt idx="6">
                  <c:v>2886546.1847389559</c:v>
                </c:pt>
                <c:pt idx="7">
                  <c:v>11962890.625</c:v>
                </c:pt>
                <c:pt idx="8">
                  <c:v>62500000</c:v>
                </c:pt>
                <c:pt idx="9">
                  <c:v>213541666.66666663</c:v>
                </c:pt>
                <c:pt idx="10">
                  <c:v>750000000</c:v>
                </c:pt>
              </c:numCache>
            </c:numRef>
          </c:yVal>
          <c:smooth val="0"/>
          <c:extLst>
            <c:ext xmlns:c16="http://schemas.microsoft.com/office/drawing/2014/chart" uri="{C3380CC4-5D6E-409C-BE32-E72D297353CC}">
              <c16:uniqueId val="{00000002-0D2B-4494-8DFE-23A3D137CB50}"/>
            </c:ext>
          </c:extLst>
        </c:ser>
        <c:ser>
          <c:idx val="5"/>
          <c:order val="3"/>
          <c:tx>
            <c:strRef>
              <c:f>push_back!$A$5</c:f>
              <c:strCache>
                <c:ptCount val="1"/>
                <c:pt idx="0">
                  <c:v>std::list&lt;int64_t&gt;</c:v>
                </c:pt>
              </c:strCache>
            </c:strRef>
          </c:tx>
          <c:spPr>
            <a:ln w="31750" cap="rnd">
              <a:solidFill>
                <a:schemeClr val="accent6"/>
              </a:solidFill>
              <a:prstDash val="dash"/>
              <a:round/>
            </a:ln>
            <a:effectLst/>
          </c:spPr>
          <c:marker>
            <c:symbol val="triangle"/>
            <c:size val="7"/>
            <c:spPr>
              <a:solidFill>
                <a:schemeClr val="accent6"/>
              </a:solidFill>
              <a:ln w="9525">
                <a:solidFill>
                  <a:schemeClr val="accent6"/>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push_back!$B$5:$L$5</c:f>
              <c:numCache>
                <c:formatCode>General</c:formatCode>
                <c:ptCount val="11"/>
                <c:pt idx="0">
                  <c:v>141.25278387264359</c:v>
                </c:pt>
                <c:pt idx="1">
                  <c:v>235.42129068958809</c:v>
                </c:pt>
                <c:pt idx="2">
                  <c:v>802.17633928571445</c:v>
                </c:pt>
                <c:pt idx="3">
                  <c:v>3683.0291374479689</c:v>
                </c:pt>
                <c:pt idx="4">
                  <c:v>15345.982142857143</c:v>
                </c:pt>
                <c:pt idx="5">
                  <c:v>55803.571428571428</c:v>
                </c:pt>
                <c:pt idx="6">
                  <c:v>209960.9375</c:v>
                </c:pt>
                <c:pt idx="7">
                  <c:v>899431.05756358767</c:v>
                </c:pt>
                <c:pt idx="8">
                  <c:v>3760026.7379679144</c:v>
                </c:pt>
                <c:pt idx="9">
                  <c:v>18158783.783783782</c:v>
                </c:pt>
                <c:pt idx="10">
                  <c:v>72443181.818181813</c:v>
                </c:pt>
              </c:numCache>
            </c:numRef>
          </c:yVal>
          <c:smooth val="0"/>
          <c:extLst>
            <c:ext xmlns:c16="http://schemas.microsoft.com/office/drawing/2014/chart" uri="{C3380CC4-5D6E-409C-BE32-E72D297353CC}">
              <c16:uniqueId val="{00000003-0D2B-4494-8DFE-23A3D137CB50}"/>
            </c:ext>
          </c:extLst>
        </c:ser>
        <c:ser>
          <c:idx val="6"/>
          <c:order val="4"/>
          <c:tx>
            <c:strRef>
              <c:f>push_back!$A$6</c:f>
              <c:strCache>
                <c:ptCount val="1"/>
                <c:pt idx="0">
                  <c:v>std::list&lt;BigMovable&gt;</c:v>
                </c:pt>
              </c:strCache>
            </c:strRef>
          </c:tx>
          <c:spPr>
            <a:ln w="31750" cap="rnd">
              <a:solidFill>
                <a:schemeClr val="accent1">
                  <a:lumMod val="60000"/>
                </a:schemeClr>
              </a:solidFill>
              <a:prstDash val="dash"/>
              <a:round/>
            </a:ln>
            <a:effectLst/>
          </c:spPr>
          <c:marker>
            <c:symbol val="triangle"/>
            <c:size val="7"/>
            <c:spPr>
              <a:solidFill>
                <a:schemeClr val="accent1">
                  <a:lumMod val="60000"/>
                </a:schemeClr>
              </a:solidFill>
              <a:ln w="9525">
                <a:solidFill>
                  <a:schemeClr val="accent1">
                    <a:lumMod val="60000"/>
                  </a:scheme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push_back!$B$6:$L$6</c:f>
              <c:numCache>
                <c:formatCode>General</c:formatCode>
                <c:ptCount val="11"/>
                <c:pt idx="0">
                  <c:v>150.66963613081981</c:v>
                </c:pt>
                <c:pt idx="1">
                  <c:v>245.53571428571428</c:v>
                </c:pt>
                <c:pt idx="2">
                  <c:v>857.97952768771086</c:v>
                </c:pt>
                <c:pt idx="3">
                  <c:v>3989.9482322353001</c:v>
                </c:pt>
                <c:pt idx="4">
                  <c:v>16113.3891521595</c:v>
                </c:pt>
                <c:pt idx="5">
                  <c:v>59988.839285714283</c:v>
                </c:pt>
                <c:pt idx="6">
                  <c:v>224933.04318714433</c:v>
                </c:pt>
                <c:pt idx="7">
                  <c:v>920348.05890227563</c:v>
                </c:pt>
                <c:pt idx="8">
                  <c:v>3997093.0232558134</c:v>
                </c:pt>
                <c:pt idx="9">
                  <c:v>18857758.620689657</c:v>
                </c:pt>
                <c:pt idx="10">
                  <c:v>112500000</c:v>
                </c:pt>
              </c:numCache>
            </c:numRef>
          </c:yVal>
          <c:smooth val="0"/>
          <c:extLst>
            <c:ext xmlns:c16="http://schemas.microsoft.com/office/drawing/2014/chart" uri="{C3380CC4-5D6E-409C-BE32-E72D297353CC}">
              <c16:uniqueId val="{00000004-0D2B-4494-8DFE-23A3D137CB50}"/>
            </c:ext>
          </c:extLst>
        </c:ser>
        <c:ser>
          <c:idx val="0"/>
          <c:order val="5"/>
          <c:tx>
            <c:strRef>
              <c:f>push_back!$A$7</c:f>
              <c:strCache>
                <c:ptCount val="1"/>
                <c:pt idx="0">
                  <c:v>std::list&lt;BigCopyable&gt;</c:v>
                </c:pt>
              </c:strCache>
            </c:strRef>
          </c:tx>
          <c:spPr>
            <a:ln w="31750" cap="rnd">
              <a:solidFill>
                <a:schemeClr val="accent1"/>
              </a:solidFill>
              <a:prstDash val="dash"/>
              <a:round/>
            </a:ln>
            <a:effectLst/>
          </c:spPr>
          <c:marker>
            <c:symbol val="triangle"/>
            <c:size val="7"/>
            <c:spPr>
              <a:solidFill>
                <a:schemeClr val="accent1"/>
              </a:solidFill>
              <a:ln w="9525">
                <a:solidFill>
                  <a:schemeClr val="accent1"/>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push_back!$B$7:$L$7</c:f>
              <c:numCache>
                <c:formatCode>General</c:formatCode>
                <c:ptCount val="11"/>
                <c:pt idx="0">
                  <c:v>336.9141151428305</c:v>
                </c:pt>
                <c:pt idx="1">
                  <c:v>613.83928571428567</c:v>
                </c:pt>
                <c:pt idx="2">
                  <c:v>2825.0545423863646</c:v>
                </c:pt>
                <c:pt idx="3">
                  <c:v>11962.890625</c:v>
                </c:pt>
                <c:pt idx="4">
                  <c:v>42968.75</c:v>
                </c:pt>
                <c:pt idx="5">
                  <c:v>156947.54464285713</c:v>
                </c:pt>
                <c:pt idx="6">
                  <c:v>613839.28571428568</c:v>
                </c:pt>
                <c:pt idx="7">
                  <c:v>2635542.1686746986</c:v>
                </c:pt>
                <c:pt idx="8">
                  <c:v>14062500</c:v>
                </c:pt>
                <c:pt idx="9">
                  <c:v>57291666.666666664</c:v>
                </c:pt>
                <c:pt idx="10">
                  <c:v>359375000</c:v>
                </c:pt>
              </c:numCache>
            </c:numRef>
          </c:yVal>
          <c:smooth val="0"/>
          <c:extLst>
            <c:ext xmlns:c16="http://schemas.microsoft.com/office/drawing/2014/chart" uri="{C3380CC4-5D6E-409C-BE32-E72D297353CC}">
              <c16:uniqueId val="{00000005-0D2B-4494-8DFE-23A3D137CB50}"/>
            </c:ext>
          </c:extLst>
        </c:ser>
        <c:dLbls>
          <c:showLegendKey val="0"/>
          <c:showVal val="0"/>
          <c:showCatName val="0"/>
          <c:showSerName val="0"/>
          <c:showPercent val="0"/>
          <c:showBubbleSize val="0"/>
        </c:dLbls>
        <c:axId val="1214097096"/>
        <c:axId val="1214101032"/>
      </c:scatterChart>
      <c:valAx>
        <c:axId val="1214097096"/>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214101032"/>
        <c:crosses val="autoZero"/>
        <c:crossBetween val="midCat"/>
      </c:valAx>
      <c:valAx>
        <c:axId val="1214101032"/>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Elapsed time, ns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214097096"/>
        <c:crosses val="autoZero"/>
        <c:crossBetween val="midCat"/>
      </c:valAx>
      <c:spPr>
        <a:noFill/>
        <a:ln>
          <a:noFill/>
        </a:ln>
        <a:effectLst/>
      </c:spPr>
    </c:plotArea>
    <c:legend>
      <c:legendPos val="b"/>
      <c:layout>
        <c:manualLayout>
          <c:xMode val="edge"/>
          <c:yMode val="edge"/>
          <c:x val="5.870305555555555E-2"/>
          <c:y val="0.88447839506172843"/>
          <c:w val="0.77672031249999995"/>
          <c:h val="0.115521604938271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tx>
            <c:strRef>
              <c:f>push_back!$A$10</c:f>
              <c:strCache>
                <c:ptCount val="1"/>
                <c:pt idx="0">
                  <c:v>std::vector&lt;int64_t&gt;</c:v>
                </c:pt>
              </c:strCache>
            </c:strRef>
          </c:tx>
          <c:spPr>
            <a:ln w="31750" cap="rnd">
              <a:solidFill>
                <a:schemeClr val="accent3"/>
              </a:solidFill>
              <a:round/>
            </a:ln>
            <a:effectLst/>
          </c:spPr>
          <c:marker>
            <c:symbol val="circle"/>
            <c:size val="7"/>
            <c:spPr>
              <a:solidFill>
                <a:schemeClr val="accent3"/>
              </a:solidFill>
              <a:ln w="9525">
                <a:solidFill>
                  <a:schemeClr val="accent3"/>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push_back!$B$10:$L$10</c:f>
              <c:numCache>
                <c:formatCode>General</c:formatCode>
                <c:ptCount val="11"/>
                <c:pt idx="0">
                  <c:v>54.408482142857139</c:v>
                </c:pt>
                <c:pt idx="1">
                  <c:v>52.141459725827701</c:v>
                </c:pt>
                <c:pt idx="2">
                  <c:v>26.484902296748128</c:v>
                </c:pt>
                <c:pt idx="3">
                  <c:v>11.716570172991069</c:v>
                </c:pt>
                <c:pt idx="4">
                  <c:v>4.9046107700892856</c:v>
                </c:pt>
                <c:pt idx="5">
                  <c:v>2.7826910063128474</c:v>
                </c:pt>
                <c:pt idx="6">
                  <c:v>2.299026034970268</c:v>
                </c:pt>
                <c:pt idx="7">
                  <c:v>4.3424302608561005</c:v>
                </c:pt>
                <c:pt idx="8">
                  <c:v>6.479566078115349</c:v>
                </c:pt>
                <c:pt idx="9">
                  <c:v>10.385657801772609</c:v>
                </c:pt>
                <c:pt idx="10">
                  <c:v>11.439732142857144</c:v>
                </c:pt>
              </c:numCache>
            </c:numRef>
          </c:yVal>
          <c:smooth val="0"/>
          <c:extLst>
            <c:ext xmlns:c16="http://schemas.microsoft.com/office/drawing/2014/chart" uri="{C3380CC4-5D6E-409C-BE32-E72D297353CC}">
              <c16:uniqueId val="{00000000-FF33-4508-8F4C-079608C9031C}"/>
            </c:ext>
          </c:extLst>
        </c:ser>
        <c:ser>
          <c:idx val="5"/>
          <c:order val="1"/>
          <c:tx>
            <c:strRef>
              <c:f>push_back!$A$13</c:f>
              <c:strCache>
                <c:ptCount val="1"/>
                <c:pt idx="0">
                  <c:v>std::list&lt;int64_t&gt;</c:v>
                </c:pt>
              </c:strCache>
            </c:strRef>
          </c:tx>
          <c:spPr>
            <a:ln w="31750" cap="rnd">
              <a:solidFill>
                <a:schemeClr val="accent6"/>
              </a:solidFill>
              <a:prstDash val="dash"/>
              <a:round/>
            </a:ln>
            <a:effectLst/>
          </c:spPr>
          <c:marker>
            <c:symbol val="triangle"/>
            <c:size val="7"/>
            <c:spPr>
              <a:solidFill>
                <a:schemeClr val="accent6"/>
              </a:solidFill>
              <a:ln w="9525">
                <a:solidFill>
                  <a:schemeClr val="accent6"/>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push_back!$B$13:$L$13</c:f>
              <c:numCache>
                <c:formatCode>General</c:formatCode>
                <c:ptCount val="11"/>
                <c:pt idx="0">
                  <c:v>70.626391936321795</c:v>
                </c:pt>
                <c:pt idx="1">
                  <c:v>58.855322672397023</c:v>
                </c:pt>
                <c:pt idx="2">
                  <c:v>50.136021205357153</c:v>
                </c:pt>
                <c:pt idx="3">
                  <c:v>57.547330272624514</c:v>
                </c:pt>
                <c:pt idx="4">
                  <c:v>59.945242745535715</c:v>
                </c:pt>
                <c:pt idx="5">
                  <c:v>54.495675223214285</c:v>
                </c:pt>
                <c:pt idx="6">
                  <c:v>51.259994506835938</c:v>
                </c:pt>
                <c:pt idx="7">
                  <c:v>54.896915134496318</c:v>
                </c:pt>
                <c:pt idx="8">
                  <c:v>57.373454864012366</c:v>
                </c:pt>
                <c:pt idx="9">
                  <c:v>69.270262847075585</c:v>
                </c:pt>
                <c:pt idx="10">
                  <c:v>72.443181818181813</c:v>
                </c:pt>
              </c:numCache>
            </c:numRef>
          </c:yVal>
          <c:smooth val="0"/>
          <c:extLst>
            <c:ext xmlns:c16="http://schemas.microsoft.com/office/drawing/2014/chart" uri="{C3380CC4-5D6E-409C-BE32-E72D297353CC}">
              <c16:uniqueId val="{00000003-FF33-4508-8F4C-079608C9031C}"/>
            </c:ext>
          </c:extLst>
        </c:ser>
        <c:dLbls>
          <c:showLegendKey val="0"/>
          <c:showVal val="0"/>
          <c:showCatName val="0"/>
          <c:showSerName val="0"/>
          <c:showPercent val="0"/>
          <c:showBubbleSize val="0"/>
        </c:dLbls>
        <c:axId val="1214097096"/>
        <c:axId val="1214101032"/>
      </c:scatterChart>
      <c:valAx>
        <c:axId val="1214097096"/>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214101032"/>
        <c:crosses val="autoZero"/>
        <c:crossBetween val="midCat"/>
      </c:valAx>
      <c:valAx>
        <c:axId val="1214101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Elapsed time per element, ns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214097096"/>
        <c:crosses val="autoZero"/>
        <c:crossBetween val="midCat"/>
      </c:valAx>
      <c:spPr>
        <a:noFill/>
        <a:ln>
          <a:noFill/>
        </a:ln>
        <a:effectLst/>
      </c:spPr>
    </c:plotArea>
    <c:legend>
      <c:legendPos val="b"/>
      <c:layout>
        <c:manualLayout>
          <c:xMode val="edge"/>
          <c:yMode val="edge"/>
          <c:x val="5.870305555555555E-2"/>
          <c:y val="0.88447839506172843"/>
          <c:w val="0.77672031249999995"/>
          <c:h val="0.115521604938271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tx>
            <c:strRef>
              <c:f>push_back!$A$10</c:f>
              <c:strCache>
                <c:ptCount val="1"/>
                <c:pt idx="0">
                  <c:v>std::vector&lt;int64_t&gt;</c:v>
                </c:pt>
              </c:strCache>
            </c:strRef>
          </c:tx>
          <c:spPr>
            <a:ln w="31750" cap="rnd">
              <a:solidFill>
                <a:schemeClr val="accent3">
                  <a:alpha val="25000"/>
                </a:schemeClr>
              </a:solidFill>
              <a:round/>
            </a:ln>
            <a:effectLst/>
          </c:spPr>
          <c:marker>
            <c:symbol val="circle"/>
            <c:size val="7"/>
            <c:spPr>
              <a:solidFill>
                <a:schemeClr val="accent3">
                  <a:alpha val="25000"/>
                </a:schemeClr>
              </a:solidFill>
              <a:ln w="9525">
                <a:solidFill>
                  <a:schemeClr val="accent3">
                    <a:alpha val="25000"/>
                  </a:scheme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push_back!$B$10:$L$10</c:f>
              <c:numCache>
                <c:formatCode>General</c:formatCode>
                <c:ptCount val="11"/>
                <c:pt idx="0">
                  <c:v>54.408482142857139</c:v>
                </c:pt>
                <c:pt idx="1">
                  <c:v>52.141459725827701</c:v>
                </c:pt>
                <c:pt idx="2">
                  <c:v>26.484902296748128</c:v>
                </c:pt>
                <c:pt idx="3">
                  <c:v>11.716570172991069</c:v>
                </c:pt>
                <c:pt idx="4">
                  <c:v>4.9046107700892856</c:v>
                </c:pt>
                <c:pt idx="5">
                  <c:v>2.7826910063128474</c:v>
                </c:pt>
                <c:pt idx="6">
                  <c:v>2.299026034970268</c:v>
                </c:pt>
                <c:pt idx="7">
                  <c:v>4.3424302608561005</c:v>
                </c:pt>
                <c:pt idx="8">
                  <c:v>6.479566078115349</c:v>
                </c:pt>
                <c:pt idx="9">
                  <c:v>10.385657801772609</c:v>
                </c:pt>
                <c:pt idx="10">
                  <c:v>11.439732142857144</c:v>
                </c:pt>
              </c:numCache>
            </c:numRef>
          </c:yVal>
          <c:smooth val="0"/>
          <c:extLst>
            <c:ext xmlns:c16="http://schemas.microsoft.com/office/drawing/2014/chart" uri="{C3380CC4-5D6E-409C-BE32-E72D297353CC}">
              <c16:uniqueId val="{00000000-B8D4-43DB-B196-61A93077B17F}"/>
            </c:ext>
          </c:extLst>
        </c:ser>
        <c:ser>
          <c:idx val="3"/>
          <c:order val="1"/>
          <c:tx>
            <c:strRef>
              <c:f>push_back!$A$11</c:f>
              <c:strCache>
                <c:ptCount val="1"/>
                <c:pt idx="0">
                  <c:v>std::vector&lt;BigMovable&gt;</c:v>
                </c:pt>
              </c:strCache>
            </c:strRef>
          </c:tx>
          <c:spPr>
            <a:ln w="31750" cap="rnd">
              <a:solidFill>
                <a:schemeClr val="accent4"/>
              </a:solidFill>
              <a:round/>
            </a:ln>
            <a:effectLst/>
          </c:spPr>
          <c:marker>
            <c:symbol val="circle"/>
            <c:size val="7"/>
            <c:spPr>
              <a:solidFill>
                <a:schemeClr val="accent4"/>
              </a:solidFill>
              <a:ln w="9525">
                <a:solidFill>
                  <a:schemeClr val="accent4"/>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push_back!$B$11:$L$11</c:f>
              <c:numCache>
                <c:formatCode>General</c:formatCode>
                <c:ptCount val="11"/>
                <c:pt idx="0">
                  <c:v>57.373046875</c:v>
                </c:pt>
                <c:pt idx="1">
                  <c:v>57.373046875</c:v>
                </c:pt>
                <c:pt idx="2">
                  <c:v>32.2265625</c:v>
                </c:pt>
                <c:pt idx="3">
                  <c:v>19.618443080357142</c:v>
                </c:pt>
                <c:pt idx="4">
                  <c:v>11.907328957245673</c:v>
                </c:pt>
                <c:pt idx="5">
                  <c:v>9.4004620096562075</c:v>
                </c:pt>
                <c:pt idx="6">
                  <c:v>10.005065373011998</c:v>
                </c:pt>
                <c:pt idx="7">
                  <c:v>9.3664441789899548</c:v>
                </c:pt>
                <c:pt idx="8">
                  <c:v>10.64368656703404</c:v>
                </c:pt>
                <c:pt idx="9">
                  <c:v>19.542506483734631</c:v>
                </c:pt>
                <c:pt idx="10">
                  <c:v>31.25</c:v>
                </c:pt>
              </c:numCache>
            </c:numRef>
          </c:yVal>
          <c:smooth val="0"/>
          <c:extLst>
            <c:ext xmlns:c16="http://schemas.microsoft.com/office/drawing/2014/chart" uri="{C3380CC4-5D6E-409C-BE32-E72D297353CC}">
              <c16:uniqueId val="{00000001-B8D4-43DB-B196-61A93077B17F}"/>
            </c:ext>
          </c:extLst>
        </c:ser>
        <c:ser>
          <c:idx val="5"/>
          <c:order val="2"/>
          <c:tx>
            <c:strRef>
              <c:f>push_back!$A$13</c:f>
              <c:strCache>
                <c:ptCount val="1"/>
                <c:pt idx="0">
                  <c:v>std::list&lt;int64_t&gt;</c:v>
                </c:pt>
              </c:strCache>
            </c:strRef>
          </c:tx>
          <c:spPr>
            <a:ln w="31750" cap="rnd">
              <a:solidFill>
                <a:schemeClr val="accent6">
                  <a:alpha val="25000"/>
                </a:schemeClr>
              </a:solidFill>
              <a:prstDash val="dash"/>
              <a:round/>
            </a:ln>
            <a:effectLst/>
          </c:spPr>
          <c:marker>
            <c:symbol val="triangle"/>
            <c:size val="7"/>
            <c:spPr>
              <a:solidFill>
                <a:schemeClr val="accent6">
                  <a:alpha val="25000"/>
                </a:schemeClr>
              </a:solidFill>
              <a:ln w="9525">
                <a:solidFill>
                  <a:schemeClr val="accent6">
                    <a:alpha val="25000"/>
                  </a:scheme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push_back!$B$13:$L$13</c:f>
              <c:numCache>
                <c:formatCode>General</c:formatCode>
                <c:ptCount val="11"/>
                <c:pt idx="0">
                  <c:v>70.626391936321795</c:v>
                </c:pt>
                <c:pt idx="1">
                  <c:v>58.855322672397023</c:v>
                </c:pt>
                <c:pt idx="2">
                  <c:v>50.136021205357153</c:v>
                </c:pt>
                <c:pt idx="3">
                  <c:v>57.547330272624514</c:v>
                </c:pt>
                <c:pt idx="4">
                  <c:v>59.945242745535715</c:v>
                </c:pt>
                <c:pt idx="5">
                  <c:v>54.495675223214285</c:v>
                </c:pt>
                <c:pt idx="6">
                  <c:v>51.259994506835938</c:v>
                </c:pt>
                <c:pt idx="7">
                  <c:v>54.896915134496318</c:v>
                </c:pt>
                <c:pt idx="8">
                  <c:v>57.373454864012366</c:v>
                </c:pt>
                <c:pt idx="9">
                  <c:v>69.270262847075585</c:v>
                </c:pt>
                <c:pt idx="10">
                  <c:v>72.443181818181813</c:v>
                </c:pt>
              </c:numCache>
            </c:numRef>
          </c:yVal>
          <c:smooth val="0"/>
          <c:extLst>
            <c:ext xmlns:c16="http://schemas.microsoft.com/office/drawing/2014/chart" uri="{C3380CC4-5D6E-409C-BE32-E72D297353CC}">
              <c16:uniqueId val="{00000003-B8D4-43DB-B196-61A93077B17F}"/>
            </c:ext>
          </c:extLst>
        </c:ser>
        <c:ser>
          <c:idx val="6"/>
          <c:order val="3"/>
          <c:tx>
            <c:strRef>
              <c:f>push_back!$A$14</c:f>
              <c:strCache>
                <c:ptCount val="1"/>
                <c:pt idx="0">
                  <c:v>std::list&lt;BigMovable&gt;</c:v>
                </c:pt>
              </c:strCache>
            </c:strRef>
          </c:tx>
          <c:spPr>
            <a:ln w="31750" cap="rnd">
              <a:solidFill>
                <a:srgbClr val="255E91"/>
              </a:solidFill>
              <a:prstDash val="dash"/>
              <a:round/>
            </a:ln>
            <a:effectLst/>
          </c:spPr>
          <c:marker>
            <c:symbol val="triangle"/>
            <c:size val="7"/>
            <c:spPr>
              <a:solidFill>
                <a:srgbClr val="255E91"/>
              </a:solidFill>
              <a:ln w="9525">
                <a:solidFill>
                  <a:srgbClr val="255E91"/>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push_back!$B$14:$L$14</c:f>
              <c:numCache>
                <c:formatCode>General</c:formatCode>
                <c:ptCount val="11"/>
                <c:pt idx="0">
                  <c:v>75.334818065409905</c:v>
                </c:pt>
                <c:pt idx="1">
                  <c:v>61.383928571428569</c:v>
                </c:pt>
                <c:pt idx="2">
                  <c:v>53.623720480481929</c:v>
                </c:pt>
                <c:pt idx="3">
                  <c:v>62.342941128676564</c:v>
                </c:pt>
                <c:pt idx="4">
                  <c:v>62.942926375623045</c:v>
                </c:pt>
                <c:pt idx="5">
                  <c:v>58.582850864955354</c:v>
                </c:pt>
                <c:pt idx="6">
                  <c:v>54.915293746861408</c:v>
                </c:pt>
                <c:pt idx="7">
                  <c:v>56.173587579484597</c:v>
                </c:pt>
                <c:pt idx="8">
                  <c:v>60.990799305050864</c:v>
                </c:pt>
                <c:pt idx="9">
                  <c:v>71.936640246161105</c:v>
                </c:pt>
                <c:pt idx="10">
                  <c:v>112.5</c:v>
                </c:pt>
              </c:numCache>
            </c:numRef>
          </c:yVal>
          <c:smooth val="0"/>
          <c:extLst>
            <c:ext xmlns:c16="http://schemas.microsoft.com/office/drawing/2014/chart" uri="{C3380CC4-5D6E-409C-BE32-E72D297353CC}">
              <c16:uniqueId val="{00000004-B8D4-43DB-B196-61A93077B17F}"/>
            </c:ext>
          </c:extLst>
        </c:ser>
        <c:dLbls>
          <c:showLegendKey val="0"/>
          <c:showVal val="0"/>
          <c:showCatName val="0"/>
          <c:showSerName val="0"/>
          <c:showPercent val="0"/>
          <c:showBubbleSize val="0"/>
        </c:dLbls>
        <c:axId val="1214097096"/>
        <c:axId val="1214101032"/>
      </c:scatterChart>
      <c:valAx>
        <c:axId val="1214097096"/>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214101032"/>
        <c:crosses val="autoZero"/>
        <c:crossBetween val="midCat"/>
      </c:valAx>
      <c:valAx>
        <c:axId val="1214101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Elapsed time per element, ns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214097096"/>
        <c:crosses val="autoZero"/>
        <c:crossBetween val="midCat"/>
      </c:valAx>
      <c:spPr>
        <a:noFill/>
        <a:ln>
          <a:noFill/>
        </a:ln>
        <a:effectLst/>
      </c:spPr>
    </c:plotArea>
    <c:legend>
      <c:legendPos val="b"/>
      <c:legendEntry>
        <c:idx val="0"/>
        <c:txPr>
          <a:bodyPr rot="0" spcFirstLastPara="1" vertOverflow="ellipsis" vert="horz" wrap="square" anchor="ctr" anchorCtr="1"/>
          <a:lstStyle/>
          <a:p>
            <a:pPr>
              <a:defRPr sz="2000" b="0" i="0" u="none" strike="noStrike" kern="1200" baseline="0">
                <a:solidFill>
                  <a:schemeClr val="tx1">
                    <a:lumMod val="65000"/>
                    <a:lumOff val="35000"/>
                    <a:alpha val="25000"/>
                  </a:schemeClr>
                </a:solidFill>
                <a:latin typeface="+mn-lt"/>
                <a:ea typeface="+mn-ea"/>
                <a:cs typeface="+mn-cs"/>
              </a:defRPr>
            </a:pPr>
            <a:endParaRPr lang="ru-RU"/>
          </a:p>
        </c:txPr>
      </c:legendEntry>
      <c:legendEntry>
        <c:idx val="2"/>
        <c:txPr>
          <a:bodyPr rot="0" spcFirstLastPara="1" vertOverflow="ellipsis" vert="horz" wrap="square" anchor="ctr" anchorCtr="1"/>
          <a:lstStyle/>
          <a:p>
            <a:pPr>
              <a:defRPr sz="2000" b="0" i="0" u="none" strike="noStrike" kern="1200" baseline="0">
                <a:solidFill>
                  <a:schemeClr val="tx1">
                    <a:lumMod val="65000"/>
                    <a:lumOff val="35000"/>
                    <a:alpha val="25000"/>
                  </a:schemeClr>
                </a:solidFill>
                <a:latin typeface="+mn-lt"/>
                <a:ea typeface="+mn-ea"/>
                <a:cs typeface="+mn-cs"/>
              </a:defRPr>
            </a:pPr>
            <a:endParaRPr lang="ru-RU"/>
          </a:p>
        </c:txPr>
      </c:legendEntry>
      <c:layout>
        <c:manualLayout>
          <c:xMode val="edge"/>
          <c:yMode val="edge"/>
          <c:x val="5.870305555555555E-2"/>
          <c:y val="0.88447839506172843"/>
          <c:w val="0.77672031249999995"/>
          <c:h val="0.115521604938271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2"/>
          <c:order val="0"/>
          <c:tx>
            <c:strRef>
              <c:f>push_back!$A$10</c:f>
              <c:strCache>
                <c:ptCount val="1"/>
                <c:pt idx="0">
                  <c:v>std::vector&lt;int64_t&gt;</c:v>
                </c:pt>
              </c:strCache>
            </c:strRef>
          </c:tx>
          <c:spPr>
            <a:ln w="31750" cap="rnd">
              <a:solidFill>
                <a:schemeClr val="accent3">
                  <a:alpha val="25000"/>
                </a:schemeClr>
              </a:solidFill>
              <a:round/>
            </a:ln>
            <a:effectLst/>
          </c:spPr>
          <c:marker>
            <c:symbol val="circle"/>
            <c:size val="7"/>
            <c:spPr>
              <a:solidFill>
                <a:schemeClr val="accent3">
                  <a:alpha val="25000"/>
                </a:schemeClr>
              </a:solidFill>
              <a:ln w="9525">
                <a:solidFill>
                  <a:schemeClr val="accent3">
                    <a:alpha val="25000"/>
                  </a:scheme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push_back!$B$10:$L$10</c:f>
              <c:numCache>
                <c:formatCode>General</c:formatCode>
                <c:ptCount val="11"/>
                <c:pt idx="0">
                  <c:v>54.408482142857139</c:v>
                </c:pt>
                <c:pt idx="1">
                  <c:v>52.141459725827701</c:v>
                </c:pt>
                <c:pt idx="2">
                  <c:v>26.484902296748128</c:v>
                </c:pt>
                <c:pt idx="3">
                  <c:v>11.716570172991069</c:v>
                </c:pt>
                <c:pt idx="4">
                  <c:v>4.9046107700892856</c:v>
                </c:pt>
                <c:pt idx="5">
                  <c:v>2.7826910063128474</c:v>
                </c:pt>
                <c:pt idx="6">
                  <c:v>2.299026034970268</c:v>
                </c:pt>
                <c:pt idx="7">
                  <c:v>4.3424302608561005</c:v>
                </c:pt>
                <c:pt idx="8">
                  <c:v>6.479566078115349</c:v>
                </c:pt>
                <c:pt idx="9">
                  <c:v>10.385657801772609</c:v>
                </c:pt>
                <c:pt idx="10">
                  <c:v>11.439732142857144</c:v>
                </c:pt>
              </c:numCache>
            </c:numRef>
          </c:yVal>
          <c:smooth val="0"/>
          <c:extLst>
            <c:ext xmlns:c16="http://schemas.microsoft.com/office/drawing/2014/chart" uri="{C3380CC4-5D6E-409C-BE32-E72D297353CC}">
              <c16:uniqueId val="{00000000-63B7-43D7-8DAB-051F3051BC36}"/>
            </c:ext>
          </c:extLst>
        </c:ser>
        <c:ser>
          <c:idx val="3"/>
          <c:order val="1"/>
          <c:tx>
            <c:strRef>
              <c:f>push_back!$A$11</c:f>
              <c:strCache>
                <c:ptCount val="1"/>
                <c:pt idx="0">
                  <c:v>std::vector&lt;BigMovable&gt;</c:v>
                </c:pt>
              </c:strCache>
            </c:strRef>
          </c:tx>
          <c:spPr>
            <a:ln w="31750" cap="rnd">
              <a:solidFill>
                <a:schemeClr val="accent4">
                  <a:alpha val="25000"/>
                </a:schemeClr>
              </a:solidFill>
              <a:round/>
            </a:ln>
            <a:effectLst/>
          </c:spPr>
          <c:marker>
            <c:symbol val="circle"/>
            <c:size val="7"/>
            <c:spPr>
              <a:solidFill>
                <a:schemeClr val="accent4">
                  <a:alpha val="25000"/>
                </a:schemeClr>
              </a:solidFill>
              <a:ln w="9525">
                <a:solidFill>
                  <a:schemeClr val="accent4">
                    <a:alpha val="25000"/>
                  </a:scheme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push_back!$B$11:$L$11</c:f>
              <c:numCache>
                <c:formatCode>General</c:formatCode>
                <c:ptCount val="11"/>
                <c:pt idx="0">
                  <c:v>57.373046875</c:v>
                </c:pt>
                <c:pt idx="1">
                  <c:v>57.373046875</c:v>
                </c:pt>
                <c:pt idx="2">
                  <c:v>32.2265625</c:v>
                </c:pt>
                <c:pt idx="3">
                  <c:v>19.618443080357142</c:v>
                </c:pt>
                <c:pt idx="4">
                  <c:v>11.907328957245673</c:v>
                </c:pt>
                <c:pt idx="5">
                  <c:v>9.4004620096562075</c:v>
                </c:pt>
                <c:pt idx="6">
                  <c:v>10.005065373011998</c:v>
                </c:pt>
                <c:pt idx="7">
                  <c:v>9.3664441789899548</c:v>
                </c:pt>
                <c:pt idx="8">
                  <c:v>10.64368656703404</c:v>
                </c:pt>
                <c:pt idx="9">
                  <c:v>19.542506483734631</c:v>
                </c:pt>
                <c:pt idx="10">
                  <c:v>31.25</c:v>
                </c:pt>
              </c:numCache>
            </c:numRef>
          </c:yVal>
          <c:smooth val="0"/>
          <c:extLst>
            <c:ext xmlns:c16="http://schemas.microsoft.com/office/drawing/2014/chart" uri="{C3380CC4-5D6E-409C-BE32-E72D297353CC}">
              <c16:uniqueId val="{00000001-63B7-43D7-8DAB-051F3051BC36}"/>
            </c:ext>
          </c:extLst>
        </c:ser>
        <c:ser>
          <c:idx val="4"/>
          <c:order val="2"/>
          <c:tx>
            <c:strRef>
              <c:f>push_back!$A$12</c:f>
              <c:strCache>
                <c:ptCount val="1"/>
                <c:pt idx="0">
                  <c:v>std::vector&lt;BigCopyable&gt;</c:v>
                </c:pt>
              </c:strCache>
            </c:strRef>
          </c:tx>
          <c:spPr>
            <a:ln w="31750" cap="rnd">
              <a:solidFill>
                <a:schemeClr val="accent5"/>
              </a:solidFill>
              <a:prstDash val="solid"/>
              <a:round/>
            </a:ln>
            <a:effectLst/>
          </c:spPr>
          <c:marker>
            <c:symbol val="circle"/>
            <c:size val="7"/>
            <c:spPr>
              <a:solidFill>
                <a:schemeClr val="accent5"/>
              </a:solidFill>
              <a:ln w="9525">
                <a:solidFill>
                  <a:schemeClr val="accent5"/>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push_back!$B$12:$L$12</c:f>
              <c:numCache>
                <c:formatCode>General</c:formatCode>
                <c:ptCount val="11"/>
                <c:pt idx="0">
                  <c:v>180.48968439686092</c:v>
                </c:pt>
                <c:pt idx="1">
                  <c:v>245.88437683733176</c:v>
                </c:pt>
                <c:pt idx="2">
                  <c:v>280.76171875</c:v>
                </c:pt>
                <c:pt idx="3">
                  <c:v>300.81881311440281</c:v>
                </c:pt>
                <c:pt idx="4">
                  <c:v>320.16209193638394</c:v>
                </c:pt>
                <c:pt idx="5">
                  <c:v>266.37734226755219</c:v>
                </c:pt>
                <c:pt idx="6">
                  <c:v>704.72318963353416</c:v>
                </c:pt>
                <c:pt idx="7">
                  <c:v>730.15689849853516</c:v>
                </c:pt>
                <c:pt idx="8">
                  <c:v>953.67431640625</c:v>
                </c:pt>
                <c:pt idx="9">
                  <c:v>814.59681193033839</c:v>
                </c:pt>
                <c:pt idx="10">
                  <c:v>750</c:v>
                </c:pt>
              </c:numCache>
            </c:numRef>
          </c:yVal>
          <c:smooth val="0"/>
          <c:extLst>
            <c:ext xmlns:c16="http://schemas.microsoft.com/office/drawing/2014/chart" uri="{C3380CC4-5D6E-409C-BE32-E72D297353CC}">
              <c16:uniqueId val="{00000002-63B7-43D7-8DAB-051F3051BC36}"/>
            </c:ext>
          </c:extLst>
        </c:ser>
        <c:ser>
          <c:idx val="5"/>
          <c:order val="3"/>
          <c:tx>
            <c:strRef>
              <c:f>push_back!$A$13</c:f>
              <c:strCache>
                <c:ptCount val="1"/>
                <c:pt idx="0">
                  <c:v>std::list&lt;int64_t&gt;</c:v>
                </c:pt>
              </c:strCache>
            </c:strRef>
          </c:tx>
          <c:spPr>
            <a:ln w="31750" cap="rnd">
              <a:solidFill>
                <a:schemeClr val="accent6">
                  <a:alpha val="25000"/>
                </a:schemeClr>
              </a:solidFill>
              <a:prstDash val="dash"/>
              <a:round/>
            </a:ln>
            <a:effectLst/>
          </c:spPr>
          <c:marker>
            <c:symbol val="triangle"/>
            <c:size val="7"/>
            <c:spPr>
              <a:solidFill>
                <a:schemeClr val="accent6">
                  <a:alpha val="25000"/>
                </a:schemeClr>
              </a:solidFill>
              <a:ln w="9525">
                <a:solidFill>
                  <a:schemeClr val="accent6">
                    <a:alpha val="25000"/>
                  </a:scheme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push_back!$B$13:$L$13</c:f>
              <c:numCache>
                <c:formatCode>General</c:formatCode>
                <c:ptCount val="11"/>
                <c:pt idx="0">
                  <c:v>70.626391936321795</c:v>
                </c:pt>
                <c:pt idx="1">
                  <c:v>58.855322672397023</c:v>
                </c:pt>
                <c:pt idx="2">
                  <c:v>50.136021205357153</c:v>
                </c:pt>
                <c:pt idx="3">
                  <c:v>57.547330272624514</c:v>
                </c:pt>
                <c:pt idx="4">
                  <c:v>59.945242745535715</c:v>
                </c:pt>
                <c:pt idx="5">
                  <c:v>54.495675223214285</c:v>
                </c:pt>
                <c:pt idx="6">
                  <c:v>51.259994506835938</c:v>
                </c:pt>
                <c:pt idx="7">
                  <c:v>54.896915134496318</c:v>
                </c:pt>
                <c:pt idx="8">
                  <c:v>57.373454864012366</c:v>
                </c:pt>
                <c:pt idx="9">
                  <c:v>69.270262847075585</c:v>
                </c:pt>
                <c:pt idx="10">
                  <c:v>72.443181818181813</c:v>
                </c:pt>
              </c:numCache>
            </c:numRef>
          </c:yVal>
          <c:smooth val="0"/>
          <c:extLst>
            <c:ext xmlns:c16="http://schemas.microsoft.com/office/drawing/2014/chart" uri="{C3380CC4-5D6E-409C-BE32-E72D297353CC}">
              <c16:uniqueId val="{00000003-63B7-43D7-8DAB-051F3051BC36}"/>
            </c:ext>
          </c:extLst>
        </c:ser>
        <c:ser>
          <c:idx val="6"/>
          <c:order val="4"/>
          <c:tx>
            <c:strRef>
              <c:f>push_back!$A$14</c:f>
              <c:strCache>
                <c:ptCount val="1"/>
                <c:pt idx="0">
                  <c:v>std::list&lt;BigMovable&gt;</c:v>
                </c:pt>
              </c:strCache>
            </c:strRef>
          </c:tx>
          <c:spPr>
            <a:ln w="31750" cap="rnd">
              <a:solidFill>
                <a:srgbClr val="255E91">
                  <a:alpha val="25000"/>
                </a:srgbClr>
              </a:solidFill>
              <a:prstDash val="dash"/>
              <a:round/>
            </a:ln>
            <a:effectLst/>
          </c:spPr>
          <c:marker>
            <c:symbol val="triangle"/>
            <c:size val="7"/>
            <c:spPr>
              <a:solidFill>
                <a:srgbClr val="255E91">
                  <a:alpha val="25000"/>
                </a:srgbClr>
              </a:solidFill>
              <a:ln w="9525">
                <a:solidFill>
                  <a:srgbClr val="255E91">
                    <a:alpha val="25000"/>
                  </a:srgbClr>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push_back!$B$14:$L$14</c:f>
              <c:numCache>
                <c:formatCode>General</c:formatCode>
                <c:ptCount val="11"/>
                <c:pt idx="0">
                  <c:v>75.334818065409905</c:v>
                </c:pt>
                <c:pt idx="1">
                  <c:v>61.383928571428569</c:v>
                </c:pt>
                <c:pt idx="2">
                  <c:v>53.623720480481929</c:v>
                </c:pt>
                <c:pt idx="3">
                  <c:v>62.342941128676564</c:v>
                </c:pt>
                <c:pt idx="4">
                  <c:v>62.942926375623045</c:v>
                </c:pt>
                <c:pt idx="5">
                  <c:v>58.582850864955354</c:v>
                </c:pt>
                <c:pt idx="6">
                  <c:v>54.915293746861408</c:v>
                </c:pt>
                <c:pt idx="7">
                  <c:v>56.173587579484597</c:v>
                </c:pt>
                <c:pt idx="8">
                  <c:v>60.990799305050864</c:v>
                </c:pt>
                <c:pt idx="9">
                  <c:v>71.936640246161105</c:v>
                </c:pt>
                <c:pt idx="10">
                  <c:v>112.5</c:v>
                </c:pt>
              </c:numCache>
            </c:numRef>
          </c:yVal>
          <c:smooth val="0"/>
          <c:extLst>
            <c:ext xmlns:c16="http://schemas.microsoft.com/office/drawing/2014/chart" uri="{C3380CC4-5D6E-409C-BE32-E72D297353CC}">
              <c16:uniqueId val="{00000004-63B7-43D7-8DAB-051F3051BC36}"/>
            </c:ext>
          </c:extLst>
        </c:ser>
        <c:ser>
          <c:idx val="0"/>
          <c:order val="5"/>
          <c:tx>
            <c:strRef>
              <c:f>push_back!$A$15</c:f>
              <c:strCache>
                <c:ptCount val="1"/>
                <c:pt idx="0">
                  <c:v>std::list&lt;BigCopyable&gt;</c:v>
                </c:pt>
              </c:strCache>
            </c:strRef>
          </c:tx>
          <c:spPr>
            <a:ln w="31750" cap="rnd">
              <a:solidFill>
                <a:schemeClr val="accent1"/>
              </a:solidFill>
              <a:prstDash val="dash"/>
              <a:round/>
            </a:ln>
            <a:effectLst/>
          </c:spPr>
          <c:marker>
            <c:symbol val="triangle"/>
            <c:size val="7"/>
            <c:spPr>
              <a:solidFill>
                <a:schemeClr val="accent1"/>
              </a:solidFill>
              <a:ln w="9525">
                <a:solidFill>
                  <a:schemeClr val="accent1"/>
                </a:solidFill>
              </a:ln>
              <a:effectLst/>
            </c:spPr>
          </c:marker>
          <c:xVal>
            <c:numRef>
              <c:f>push_back!$B$9:$L$9</c:f>
              <c:numCache>
                <c:formatCode>General</c:formatCode>
                <c:ptCount val="11"/>
                <c:pt idx="0">
                  <c:v>2</c:v>
                </c:pt>
                <c:pt idx="1">
                  <c:v>4</c:v>
                </c:pt>
                <c:pt idx="2">
                  <c:v>16</c:v>
                </c:pt>
                <c:pt idx="3">
                  <c:v>64</c:v>
                </c:pt>
                <c:pt idx="4">
                  <c:v>256</c:v>
                </c:pt>
                <c:pt idx="5">
                  <c:v>1024</c:v>
                </c:pt>
                <c:pt idx="6">
                  <c:v>4096</c:v>
                </c:pt>
                <c:pt idx="7">
                  <c:v>16384</c:v>
                </c:pt>
                <c:pt idx="8">
                  <c:v>65536</c:v>
                </c:pt>
                <c:pt idx="9">
                  <c:v>262144</c:v>
                </c:pt>
                <c:pt idx="10">
                  <c:v>1000000</c:v>
                </c:pt>
              </c:numCache>
            </c:numRef>
          </c:xVal>
          <c:yVal>
            <c:numRef>
              <c:f>push_back!$B$15:$L$15</c:f>
              <c:numCache>
                <c:formatCode>General</c:formatCode>
                <c:ptCount val="11"/>
                <c:pt idx="0">
                  <c:v>168.45705757141525</c:v>
                </c:pt>
                <c:pt idx="1">
                  <c:v>153.45982142857142</c:v>
                </c:pt>
                <c:pt idx="2">
                  <c:v>176.56590889914779</c:v>
                </c:pt>
                <c:pt idx="3">
                  <c:v>186.920166015625</c:v>
                </c:pt>
                <c:pt idx="4">
                  <c:v>167.8466796875</c:v>
                </c:pt>
                <c:pt idx="5">
                  <c:v>153.26908656529017</c:v>
                </c:pt>
                <c:pt idx="6">
                  <c:v>149.86310686383928</c:v>
                </c:pt>
                <c:pt idx="7">
                  <c:v>160.86072806852408</c:v>
                </c:pt>
                <c:pt idx="8">
                  <c:v>214.57672119140625</c:v>
                </c:pt>
                <c:pt idx="9">
                  <c:v>218.55036417643228</c:v>
                </c:pt>
                <c:pt idx="10">
                  <c:v>359.375</c:v>
                </c:pt>
              </c:numCache>
            </c:numRef>
          </c:yVal>
          <c:smooth val="0"/>
          <c:extLst>
            <c:ext xmlns:c16="http://schemas.microsoft.com/office/drawing/2014/chart" uri="{C3380CC4-5D6E-409C-BE32-E72D297353CC}">
              <c16:uniqueId val="{00000005-63B7-43D7-8DAB-051F3051BC36}"/>
            </c:ext>
          </c:extLst>
        </c:ser>
        <c:dLbls>
          <c:showLegendKey val="0"/>
          <c:showVal val="0"/>
          <c:showCatName val="0"/>
          <c:showSerName val="0"/>
          <c:showPercent val="0"/>
          <c:showBubbleSize val="0"/>
        </c:dLbls>
        <c:axId val="1214097096"/>
        <c:axId val="1214101032"/>
      </c:scatterChart>
      <c:valAx>
        <c:axId val="1214097096"/>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214101032"/>
        <c:crosses val="autoZero"/>
        <c:crossBetween val="midCat"/>
      </c:valAx>
      <c:valAx>
        <c:axId val="1214101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Elapsed time per element, ns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214097096"/>
        <c:crosses val="autoZero"/>
        <c:crossBetween val="midCat"/>
      </c:valAx>
      <c:spPr>
        <a:noFill/>
        <a:ln>
          <a:noFill/>
        </a:ln>
        <a:effectLst/>
      </c:spPr>
    </c:plotArea>
    <c:legend>
      <c:legendPos val="b"/>
      <c:legendEntry>
        <c:idx val="0"/>
        <c:txPr>
          <a:bodyPr rot="0" spcFirstLastPara="1" vertOverflow="ellipsis" vert="horz" wrap="square" anchor="ctr" anchorCtr="1"/>
          <a:lstStyle/>
          <a:p>
            <a:pPr>
              <a:defRPr sz="2000" b="0" i="0" u="none" strike="noStrike" kern="1200" baseline="0">
                <a:solidFill>
                  <a:schemeClr val="tx1">
                    <a:lumMod val="65000"/>
                    <a:lumOff val="35000"/>
                    <a:alpha val="25000"/>
                  </a:schemeClr>
                </a:solidFill>
                <a:latin typeface="+mn-lt"/>
                <a:ea typeface="+mn-ea"/>
                <a:cs typeface="+mn-cs"/>
              </a:defRPr>
            </a:pPr>
            <a:endParaRPr lang="ru-RU"/>
          </a:p>
        </c:txPr>
      </c:legendEntry>
      <c:legendEntry>
        <c:idx val="1"/>
        <c:txPr>
          <a:bodyPr rot="0" spcFirstLastPara="1" vertOverflow="ellipsis" vert="horz" wrap="square" anchor="ctr" anchorCtr="1"/>
          <a:lstStyle/>
          <a:p>
            <a:pPr>
              <a:defRPr sz="2000" b="0" i="0" u="none" strike="noStrike" kern="1200" baseline="0">
                <a:solidFill>
                  <a:schemeClr val="tx1">
                    <a:lumMod val="65000"/>
                    <a:lumOff val="35000"/>
                    <a:alpha val="25000"/>
                  </a:schemeClr>
                </a:solidFill>
                <a:latin typeface="+mn-lt"/>
                <a:ea typeface="+mn-ea"/>
                <a:cs typeface="+mn-cs"/>
              </a:defRPr>
            </a:pPr>
            <a:endParaRPr lang="ru-RU"/>
          </a:p>
        </c:txPr>
      </c:legendEntry>
      <c:legendEntry>
        <c:idx val="3"/>
        <c:txPr>
          <a:bodyPr rot="0" spcFirstLastPara="1" vertOverflow="ellipsis" vert="horz" wrap="square" anchor="ctr" anchorCtr="1"/>
          <a:lstStyle/>
          <a:p>
            <a:pPr>
              <a:defRPr sz="2000" b="0" i="0" u="none" strike="noStrike" kern="1200" baseline="0">
                <a:solidFill>
                  <a:schemeClr val="tx1">
                    <a:lumMod val="65000"/>
                    <a:lumOff val="35000"/>
                    <a:alpha val="25000"/>
                  </a:schemeClr>
                </a:solidFill>
                <a:latin typeface="+mn-lt"/>
                <a:ea typeface="+mn-ea"/>
                <a:cs typeface="+mn-cs"/>
              </a:defRPr>
            </a:pPr>
            <a:endParaRPr lang="ru-RU"/>
          </a:p>
        </c:txPr>
      </c:legendEntry>
      <c:legendEntry>
        <c:idx val="4"/>
        <c:txPr>
          <a:bodyPr rot="0" spcFirstLastPara="1" vertOverflow="ellipsis" vert="horz" wrap="square" anchor="ctr" anchorCtr="1"/>
          <a:lstStyle/>
          <a:p>
            <a:pPr>
              <a:defRPr sz="2000" b="0" i="0" u="none" strike="noStrike" kern="1200" baseline="0">
                <a:solidFill>
                  <a:schemeClr val="tx1">
                    <a:lumMod val="65000"/>
                    <a:lumOff val="35000"/>
                    <a:alpha val="25000"/>
                  </a:schemeClr>
                </a:solidFill>
                <a:latin typeface="+mn-lt"/>
                <a:ea typeface="+mn-ea"/>
                <a:cs typeface="+mn-cs"/>
              </a:defRPr>
            </a:pPr>
            <a:endParaRPr lang="ru-RU"/>
          </a:p>
        </c:txPr>
      </c:legendEntry>
      <c:layout>
        <c:manualLayout>
          <c:xMode val="edge"/>
          <c:yMode val="edge"/>
          <c:x val="5.870305555555555E-2"/>
          <c:y val="0.88447839506172843"/>
          <c:w val="0.77672031249999995"/>
          <c:h val="0.115521604938271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map_insert!$A$9</c:f>
              <c:strCache>
                <c:ptCount val="1"/>
                <c:pt idx="0">
                  <c:v>std::unordered_map&lt;int, std::string&gt;</c:v>
                </c:pt>
              </c:strCache>
            </c:strRef>
          </c:tx>
          <c:spPr>
            <a:ln w="31750" cap="rnd">
              <a:solidFill>
                <a:schemeClr val="accent1"/>
              </a:solidFill>
              <a:round/>
            </a:ln>
            <a:effectLst/>
          </c:spPr>
          <c:marker>
            <c:symbol val="circle"/>
            <c:size val="7"/>
            <c:spPr>
              <a:solidFill>
                <a:schemeClr val="accent1"/>
              </a:solidFill>
              <a:ln w="9525">
                <a:solidFill>
                  <a:schemeClr val="accent1"/>
                </a:solidFill>
              </a:ln>
              <a:effectLst/>
            </c:spPr>
          </c:marker>
          <c:xVal>
            <c:numRef>
              <c:f>map_insert!$B$8:$K$8</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map_insert!$B$9:$K$9</c:f>
              <c:numCache>
                <c:formatCode>General</c:formatCode>
                <c:ptCount val="10"/>
                <c:pt idx="0">
                  <c:v>184.15175283004413</c:v>
                </c:pt>
                <c:pt idx="1">
                  <c:v>144.53125</c:v>
                </c:pt>
                <c:pt idx="2">
                  <c:v>156.94754464285714</c:v>
                </c:pt>
                <c:pt idx="3">
                  <c:v>119.89048549107143</c:v>
                </c:pt>
                <c:pt idx="4">
                  <c:v>117.16570172991071</c:v>
                </c:pt>
                <c:pt idx="5">
                  <c:v>131.80553027069104</c:v>
                </c:pt>
                <c:pt idx="6">
                  <c:v>156.67506626674108</c:v>
                </c:pt>
                <c:pt idx="7">
                  <c:v>160.08104596819197</c:v>
                </c:pt>
                <c:pt idx="8">
                  <c:v>195.50323486328125</c:v>
                </c:pt>
                <c:pt idx="9">
                  <c:v>234.375</c:v>
                </c:pt>
              </c:numCache>
            </c:numRef>
          </c:yVal>
          <c:smooth val="0"/>
          <c:extLst>
            <c:ext xmlns:c16="http://schemas.microsoft.com/office/drawing/2014/chart" uri="{C3380CC4-5D6E-409C-BE32-E72D297353CC}">
              <c16:uniqueId val="{00000000-E296-40B1-8E49-820421F99F59}"/>
            </c:ext>
          </c:extLst>
        </c:ser>
        <c:ser>
          <c:idx val="1"/>
          <c:order val="1"/>
          <c:tx>
            <c:strRef>
              <c:f>map_insert!$A$10</c:f>
              <c:strCache>
                <c:ptCount val="1"/>
                <c:pt idx="0">
                  <c:v>std::map&lt;int, std::string&gt;</c:v>
                </c:pt>
              </c:strCache>
            </c:strRef>
          </c:tx>
          <c:spPr>
            <a:ln w="31750" cap="rnd">
              <a:solidFill>
                <a:schemeClr val="accent2"/>
              </a:solidFill>
              <a:round/>
            </a:ln>
            <a:effectLst/>
          </c:spPr>
          <c:marker>
            <c:symbol val="circle"/>
            <c:size val="7"/>
            <c:spPr>
              <a:solidFill>
                <a:schemeClr val="accent2"/>
              </a:solidFill>
              <a:ln w="9525">
                <a:solidFill>
                  <a:schemeClr val="accent2"/>
                </a:solidFill>
              </a:ln>
              <a:effectLst/>
            </c:spPr>
          </c:marker>
          <c:xVal>
            <c:numRef>
              <c:f>map_insert!$B$8:$K$8</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map_insert!$B$10:$K$10</c:f>
              <c:numCache>
                <c:formatCode>General</c:formatCode>
                <c:ptCount val="10"/>
                <c:pt idx="0">
                  <c:v>146.48439788818717</c:v>
                </c:pt>
                <c:pt idx="1">
                  <c:v>122.94227074604258</c:v>
                </c:pt>
                <c:pt idx="2">
                  <c:v>127.52002234377495</c:v>
                </c:pt>
                <c:pt idx="3">
                  <c:v>108.99135044642857</c:v>
                </c:pt>
                <c:pt idx="4">
                  <c:v>133.514404296875</c:v>
                </c:pt>
                <c:pt idx="5">
                  <c:v>187.31634007488339</c:v>
                </c:pt>
                <c:pt idx="6">
                  <c:v>217.13120596749442</c:v>
                </c:pt>
                <c:pt idx="7">
                  <c:v>250.33950805664063</c:v>
                </c:pt>
                <c:pt idx="8">
                  <c:v>349.68058268229169</c:v>
                </c:pt>
                <c:pt idx="9">
                  <c:v>399.30555555555554</c:v>
                </c:pt>
              </c:numCache>
            </c:numRef>
          </c:yVal>
          <c:smooth val="0"/>
          <c:extLst>
            <c:ext xmlns:c16="http://schemas.microsoft.com/office/drawing/2014/chart" uri="{C3380CC4-5D6E-409C-BE32-E72D297353CC}">
              <c16:uniqueId val="{00000001-E296-40B1-8E49-820421F99F59}"/>
            </c:ext>
          </c:extLst>
        </c:ser>
        <c:ser>
          <c:idx val="2"/>
          <c:order val="2"/>
          <c:tx>
            <c:strRef>
              <c:f>map_insert!$A$11</c:f>
              <c:strCache>
                <c:ptCount val="1"/>
                <c:pt idx="0">
                  <c:v>FlatMap&lt;int, std::string&gt;</c:v>
                </c:pt>
              </c:strCache>
            </c:strRef>
          </c:tx>
          <c:spPr>
            <a:ln w="31750" cap="rnd">
              <a:solidFill>
                <a:schemeClr val="accent3"/>
              </a:solidFill>
              <a:round/>
            </a:ln>
            <a:effectLst/>
          </c:spPr>
          <c:marker>
            <c:symbol val="circle"/>
            <c:size val="7"/>
            <c:spPr>
              <a:solidFill>
                <a:schemeClr val="accent3"/>
              </a:solidFill>
              <a:ln w="9525">
                <a:solidFill>
                  <a:schemeClr val="accent3"/>
                </a:solidFill>
              </a:ln>
              <a:effectLst/>
            </c:spPr>
          </c:marker>
          <c:xVal>
            <c:numRef>
              <c:f>map_insert!$B$8:$K$8</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map_insert!$B$11:$K$11</c:f>
              <c:numCache>
                <c:formatCode>General</c:formatCode>
                <c:ptCount val="10"/>
                <c:pt idx="0">
                  <c:v>125.55803571428572</c:v>
                </c:pt>
                <c:pt idx="1">
                  <c:v>111.60714285714286</c:v>
                </c:pt>
                <c:pt idx="2">
                  <c:v>130.35380061808104</c:v>
                </c:pt>
                <c:pt idx="3">
                  <c:v>102.45186941964286</c:v>
                </c:pt>
                <c:pt idx="4">
                  <c:v>165.52654922256374</c:v>
                </c:pt>
                <c:pt idx="5">
                  <c:v>424.67827164239486</c:v>
                </c:pt>
                <c:pt idx="6">
                  <c:v>1373.291015625</c:v>
                </c:pt>
                <c:pt idx="7">
                  <c:v>5449.5675223214284</c:v>
                </c:pt>
                <c:pt idx="8">
                  <c:v>22649.765014648438</c:v>
                </c:pt>
                <c:pt idx="9">
                  <c:v>34531.25</c:v>
                </c:pt>
              </c:numCache>
            </c:numRef>
          </c:yVal>
          <c:smooth val="0"/>
          <c:extLst>
            <c:ext xmlns:c16="http://schemas.microsoft.com/office/drawing/2014/chart" uri="{C3380CC4-5D6E-409C-BE32-E72D297353CC}">
              <c16:uniqueId val="{00000002-E296-40B1-8E49-820421F99F59}"/>
            </c:ext>
          </c:extLst>
        </c:ser>
        <c:dLbls>
          <c:showLegendKey val="0"/>
          <c:showVal val="0"/>
          <c:showCatName val="0"/>
          <c:showSerName val="0"/>
          <c:showPercent val="0"/>
          <c:showBubbleSize val="0"/>
        </c:dLbls>
        <c:axId val="869834200"/>
        <c:axId val="1345379608"/>
      </c:scatterChart>
      <c:valAx>
        <c:axId val="869834200"/>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 to insert</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345379608"/>
        <c:crosses val="autoZero"/>
        <c:crossBetween val="midCat"/>
      </c:valAx>
      <c:valAx>
        <c:axId val="1345379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Elapsed time per element, ns</a:t>
                </a: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869834200"/>
        <c:crosses val="autoZero"/>
        <c:crossBetween val="midCat"/>
      </c:valAx>
      <c:spPr>
        <a:noFill/>
        <a:ln>
          <a:noFill/>
        </a:ln>
        <a:effectLst/>
      </c:spPr>
    </c:plotArea>
    <c:legend>
      <c:legendPos val="b"/>
      <c:layout>
        <c:manualLayout>
          <c:xMode val="edge"/>
          <c:yMode val="edge"/>
          <c:x val="0"/>
          <c:y val="0.9219081622894304"/>
          <c:w val="0.88433341535433074"/>
          <c:h val="6.4210981724450431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map_insert!$A$9</c:f>
              <c:strCache>
                <c:ptCount val="1"/>
                <c:pt idx="0">
                  <c:v>std::unordered_map&lt;int, std::string&gt;</c:v>
                </c:pt>
              </c:strCache>
            </c:strRef>
          </c:tx>
          <c:spPr>
            <a:ln w="31750" cap="rnd">
              <a:solidFill>
                <a:schemeClr val="accent1"/>
              </a:solidFill>
              <a:round/>
            </a:ln>
            <a:effectLst/>
          </c:spPr>
          <c:marker>
            <c:symbol val="circle"/>
            <c:size val="7"/>
            <c:spPr>
              <a:solidFill>
                <a:schemeClr val="accent1"/>
              </a:solidFill>
              <a:ln w="9525">
                <a:solidFill>
                  <a:schemeClr val="accent1"/>
                </a:solidFill>
              </a:ln>
              <a:effectLst/>
            </c:spPr>
          </c:marker>
          <c:xVal>
            <c:numRef>
              <c:f>map_insert!$B$8:$K$8</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map_insert!$B$9:$K$9</c:f>
              <c:numCache>
                <c:formatCode>General</c:formatCode>
                <c:ptCount val="10"/>
                <c:pt idx="0">
                  <c:v>184.15175283004413</c:v>
                </c:pt>
                <c:pt idx="1">
                  <c:v>144.53125</c:v>
                </c:pt>
                <c:pt idx="2">
                  <c:v>156.94754464285714</c:v>
                </c:pt>
                <c:pt idx="3">
                  <c:v>119.89048549107143</c:v>
                </c:pt>
                <c:pt idx="4">
                  <c:v>117.16570172991071</c:v>
                </c:pt>
                <c:pt idx="5">
                  <c:v>131.80553027069104</c:v>
                </c:pt>
                <c:pt idx="6">
                  <c:v>156.67506626674108</c:v>
                </c:pt>
                <c:pt idx="7">
                  <c:v>160.08104596819197</c:v>
                </c:pt>
                <c:pt idx="8">
                  <c:v>195.50323486328125</c:v>
                </c:pt>
                <c:pt idx="9">
                  <c:v>234.375</c:v>
                </c:pt>
              </c:numCache>
            </c:numRef>
          </c:yVal>
          <c:smooth val="0"/>
          <c:extLst>
            <c:ext xmlns:c16="http://schemas.microsoft.com/office/drawing/2014/chart" uri="{C3380CC4-5D6E-409C-BE32-E72D297353CC}">
              <c16:uniqueId val="{00000000-E296-40B1-8E49-820421F99F59}"/>
            </c:ext>
          </c:extLst>
        </c:ser>
        <c:ser>
          <c:idx val="1"/>
          <c:order val="1"/>
          <c:tx>
            <c:strRef>
              <c:f>map_insert!$A$10</c:f>
              <c:strCache>
                <c:ptCount val="1"/>
                <c:pt idx="0">
                  <c:v>std::map&lt;int, std::string&gt;</c:v>
                </c:pt>
              </c:strCache>
            </c:strRef>
          </c:tx>
          <c:spPr>
            <a:ln w="31750" cap="rnd">
              <a:solidFill>
                <a:schemeClr val="accent2"/>
              </a:solidFill>
              <a:round/>
            </a:ln>
            <a:effectLst/>
          </c:spPr>
          <c:marker>
            <c:symbol val="circle"/>
            <c:size val="7"/>
            <c:spPr>
              <a:solidFill>
                <a:schemeClr val="accent2"/>
              </a:solidFill>
              <a:ln w="9525">
                <a:solidFill>
                  <a:schemeClr val="accent2"/>
                </a:solidFill>
              </a:ln>
              <a:effectLst/>
            </c:spPr>
          </c:marker>
          <c:xVal>
            <c:numRef>
              <c:f>map_insert!$B$8:$K$8</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map_insert!$B$10:$K$10</c:f>
              <c:numCache>
                <c:formatCode>General</c:formatCode>
                <c:ptCount val="10"/>
                <c:pt idx="0">
                  <c:v>146.48439788818717</c:v>
                </c:pt>
                <c:pt idx="1">
                  <c:v>122.94227074604258</c:v>
                </c:pt>
                <c:pt idx="2">
                  <c:v>127.52002234377495</c:v>
                </c:pt>
                <c:pt idx="3">
                  <c:v>108.99135044642857</c:v>
                </c:pt>
                <c:pt idx="4">
                  <c:v>133.514404296875</c:v>
                </c:pt>
                <c:pt idx="5">
                  <c:v>187.31634007488339</c:v>
                </c:pt>
                <c:pt idx="6">
                  <c:v>217.13120596749442</c:v>
                </c:pt>
                <c:pt idx="7">
                  <c:v>250.33950805664063</c:v>
                </c:pt>
                <c:pt idx="8">
                  <c:v>349.68058268229169</c:v>
                </c:pt>
                <c:pt idx="9">
                  <c:v>399.30555555555554</c:v>
                </c:pt>
              </c:numCache>
            </c:numRef>
          </c:yVal>
          <c:smooth val="0"/>
          <c:extLst>
            <c:ext xmlns:c16="http://schemas.microsoft.com/office/drawing/2014/chart" uri="{C3380CC4-5D6E-409C-BE32-E72D297353CC}">
              <c16:uniqueId val="{00000001-E296-40B1-8E49-820421F99F59}"/>
            </c:ext>
          </c:extLst>
        </c:ser>
        <c:ser>
          <c:idx val="2"/>
          <c:order val="2"/>
          <c:tx>
            <c:strRef>
              <c:f>map_insert!$A$11</c:f>
              <c:strCache>
                <c:ptCount val="1"/>
                <c:pt idx="0">
                  <c:v>FlatMap&lt;int, std::string&gt;</c:v>
                </c:pt>
              </c:strCache>
            </c:strRef>
          </c:tx>
          <c:spPr>
            <a:ln w="31750" cap="rnd">
              <a:solidFill>
                <a:schemeClr val="accent3"/>
              </a:solidFill>
              <a:round/>
            </a:ln>
            <a:effectLst/>
          </c:spPr>
          <c:marker>
            <c:symbol val="circle"/>
            <c:size val="7"/>
            <c:spPr>
              <a:solidFill>
                <a:schemeClr val="accent3"/>
              </a:solidFill>
              <a:ln w="9525">
                <a:solidFill>
                  <a:schemeClr val="accent3"/>
                </a:solidFill>
              </a:ln>
              <a:effectLst/>
            </c:spPr>
          </c:marker>
          <c:xVal>
            <c:numRef>
              <c:f>map_insert!$B$8:$K$8</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map_insert!$B$11:$K$11</c:f>
              <c:numCache>
                <c:formatCode>General</c:formatCode>
                <c:ptCount val="10"/>
                <c:pt idx="0">
                  <c:v>125.55803571428572</c:v>
                </c:pt>
                <c:pt idx="1">
                  <c:v>111.60714285714286</c:v>
                </c:pt>
                <c:pt idx="2">
                  <c:v>130.35380061808104</c:v>
                </c:pt>
                <c:pt idx="3">
                  <c:v>102.45186941964286</c:v>
                </c:pt>
                <c:pt idx="4">
                  <c:v>165.52654922256374</c:v>
                </c:pt>
                <c:pt idx="5">
                  <c:v>424.67827164239486</c:v>
                </c:pt>
                <c:pt idx="6">
                  <c:v>1373.291015625</c:v>
                </c:pt>
                <c:pt idx="7">
                  <c:v>5449.5675223214284</c:v>
                </c:pt>
                <c:pt idx="8">
                  <c:v>22649.765014648438</c:v>
                </c:pt>
                <c:pt idx="9">
                  <c:v>34531.25</c:v>
                </c:pt>
              </c:numCache>
            </c:numRef>
          </c:yVal>
          <c:smooth val="0"/>
          <c:extLst>
            <c:ext xmlns:c16="http://schemas.microsoft.com/office/drawing/2014/chart" uri="{C3380CC4-5D6E-409C-BE32-E72D297353CC}">
              <c16:uniqueId val="{00000002-E296-40B1-8E49-820421F99F59}"/>
            </c:ext>
          </c:extLst>
        </c:ser>
        <c:dLbls>
          <c:showLegendKey val="0"/>
          <c:showVal val="0"/>
          <c:showCatName val="0"/>
          <c:showSerName val="0"/>
          <c:showPercent val="0"/>
          <c:showBubbleSize val="0"/>
        </c:dLbls>
        <c:axId val="869834200"/>
        <c:axId val="1345379608"/>
      </c:scatterChart>
      <c:valAx>
        <c:axId val="869834200"/>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 to insert</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345379608"/>
        <c:crosses val="autoZero"/>
        <c:crossBetween val="midCat"/>
      </c:valAx>
      <c:valAx>
        <c:axId val="1345379608"/>
        <c:scaling>
          <c:orientation val="minMax"/>
          <c:max val="3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Elapsed time per element</a:t>
                </a:r>
                <a:r>
                  <a:rPr lang="en-US" sz="2400" b="0" i="0" u="none" strike="noStrike" baseline="0" dirty="0">
                    <a:effectLst/>
                  </a:rPr>
                  <a:t>, ns</a:t>
                </a:r>
                <a:endParaRPr lang="en-US" sz="2400" dirty="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869834200"/>
        <c:crosses val="autoZero"/>
        <c:crossBetween val="midCat"/>
      </c:valAx>
      <c:spPr>
        <a:noFill/>
        <a:ln>
          <a:noFill/>
        </a:ln>
        <a:effectLst/>
      </c:spPr>
    </c:plotArea>
    <c:legend>
      <c:legendPos val="b"/>
      <c:layout>
        <c:manualLayout>
          <c:xMode val="edge"/>
          <c:yMode val="edge"/>
          <c:x val="0"/>
          <c:y val="0.9219081622894304"/>
          <c:w val="0.88433341535433074"/>
          <c:h val="6.4210981724450431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map_find!$A$9</c:f>
              <c:strCache>
                <c:ptCount val="1"/>
                <c:pt idx="0">
                  <c:v>std::unordered_map&lt;int, std::string&gt;</c:v>
                </c:pt>
              </c:strCache>
            </c:strRef>
          </c:tx>
          <c:spPr>
            <a:ln w="31750" cap="rnd">
              <a:solidFill>
                <a:schemeClr val="accent1"/>
              </a:solidFill>
              <a:round/>
            </a:ln>
            <a:effectLst/>
          </c:spPr>
          <c:marker>
            <c:symbol val="circle"/>
            <c:size val="7"/>
            <c:spPr>
              <a:solidFill>
                <a:schemeClr val="accent1"/>
              </a:solidFill>
              <a:ln w="9525">
                <a:solidFill>
                  <a:schemeClr val="accent1"/>
                </a:solidFill>
              </a:ln>
              <a:effectLst/>
            </c:spPr>
          </c:marker>
          <c:xVal>
            <c:numRef>
              <c:f>map_find!$B$8:$K$8</c:f>
              <c:numCache>
                <c:formatCode>General</c:formatCode>
                <c:ptCount val="10"/>
                <c:pt idx="0">
                  <c:v>2</c:v>
                </c:pt>
                <c:pt idx="1">
                  <c:v>3</c:v>
                </c:pt>
                <c:pt idx="2">
                  <c:v>9</c:v>
                </c:pt>
                <c:pt idx="3">
                  <c:v>35</c:v>
                </c:pt>
                <c:pt idx="4">
                  <c:v>156</c:v>
                </c:pt>
                <c:pt idx="5">
                  <c:v>648</c:v>
                </c:pt>
                <c:pt idx="6">
                  <c:v>2545</c:v>
                </c:pt>
                <c:pt idx="7">
                  <c:v>10345</c:v>
                </c:pt>
                <c:pt idx="8">
                  <c:v>41465</c:v>
                </c:pt>
                <c:pt idx="9">
                  <c:v>63203</c:v>
                </c:pt>
              </c:numCache>
            </c:numRef>
          </c:xVal>
          <c:yVal>
            <c:numRef>
              <c:f>map_find!$B$9:$K$9</c:f>
              <c:numCache>
                <c:formatCode>General</c:formatCode>
                <c:ptCount val="10"/>
                <c:pt idx="0">
                  <c:v>2.5495296532829403</c:v>
                </c:pt>
                <c:pt idx="1">
                  <c:v>2.8250545423863644</c:v>
                </c:pt>
                <c:pt idx="2">
                  <c:v>2.4483806034015165</c:v>
                </c:pt>
                <c:pt idx="3">
                  <c:v>2.5111595932323243</c:v>
                </c:pt>
                <c:pt idx="4">
                  <c:v>3.0691964285714284</c:v>
                </c:pt>
                <c:pt idx="5">
                  <c:v>2.8878335322171735</c:v>
                </c:pt>
                <c:pt idx="6">
                  <c:v>4.1713095155187219</c:v>
                </c:pt>
                <c:pt idx="7">
                  <c:v>5.7198660714285712</c:v>
                </c:pt>
                <c:pt idx="8">
                  <c:v>4.9177007091533689</c:v>
                </c:pt>
                <c:pt idx="9">
                  <c:v>5.9988839285714288</c:v>
                </c:pt>
              </c:numCache>
            </c:numRef>
          </c:yVal>
          <c:smooth val="0"/>
          <c:extLst>
            <c:ext xmlns:c16="http://schemas.microsoft.com/office/drawing/2014/chart" uri="{C3380CC4-5D6E-409C-BE32-E72D297353CC}">
              <c16:uniqueId val="{00000000-D0FB-4E4E-969E-B344E1480143}"/>
            </c:ext>
          </c:extLst>
        </c:ser>
        <c:ser>
          <c:idx val="1"/>
          <c:order val="1"/>
          <c:tx>
            <c:strRef>
              <c:f>map_find!$A$10</c:f>
              <c:strCache>
                <c:ptCount val="1"/>
                <c:pt idx="0">
                  <c:v>std::map&lt;int, std::string&gt;</c:v>
                </c:pt>
              </c:strCache>
            </c:strRef>
          </c:tx>
          <c:spPr>
            <a:ln w="31750" cap="rnd">
              <a:solidFill>
                <a:schemeClr val="accent2"/>
              </a:solidFill>
              <a:round/>
            </a:ln>
            <a:effectLst/>
          </c:spPr>
          <c:marker>
            <c:symbol val="circle"/>
            <c:size val="7"/>
            <c:spPr>
              <a:solidFill>
                <a:schemeClr val="accent2"/>
              </a:solidFill>
              <a:ln w="9525">
                <a:solidFill>
                  <a:schemeClr val="accent2"/>
                </a:solidFill>
              </a:ln>
              <a:effectLst/>
            </c:spPr>
          </c:marker>
          <c:xVal>
            <c:numRef>
              <c:f>map_find!$B$8:$K$8</c:f>
              <c:numCache>
                <c:formatCode>General</c:formatCode>
                <c:ptCount val="10"/>
                <c:pt idx="0">
                  <c:v>2</c:v>
                </c:pt>
                <c:pt idx="1">
                  <c:v>3</c:v>
                </c:pt>
                <c:pt idx="2">
                  <c:v>9</c:v>
                </c:pt>
                <c:pt idx="3">
                  <c:v>35</c:v>
                </c:pt>
                <c:pt idx="4">
                  <c:v>156</c:v>
                </c:pt>
                <c:pt idx="5">
                  <c:v>648</c:v>
                </c:pt>
                <c:pt idx="6">
                  <c:v>2545</c:v>
                </c:pt>
                <c:pt idx="7">
                  <c:v>10345</c:v>
                </c:pt>
                <c:pt idx="8">
                  <c:v>41465</c:v>
                </c:pt>
                <c:pt idx="9">
                  <c:v>63203</c:v>
                </c:pt>
              </c:numCache>
            </c:numRef>
          </c:xVal>
          <c:yVal>
            <c:numRef>
              <c:f>map_find!$B$10:$K$10</c:f>
              <c:numCache>
                <c:formatCode>General</c:formatCode>
                <c:ptCount val="10"/>
                <c:pt idx="0">
                  <c:v>5.9988839285714288</c:v>
                </c:pt>
                <c:pt idx="1">
                  <c:v>4.1434133288333355</c:v>
                </c:pt>
                <c:pt idx="2">
                  <c:v>10.009765625</c:v>
                </c:pt>
                <c:pt idx="3">
                  <c:v>19.252404039321782</c:v>
                </c:pt>
                <c:pt idx="4">
                  <c:v>36.900605811684976</c:v>
                </c:pt>
                <c:pt idx="5">
                  <c:v>50.223214285714285</c:v>
                </c:pt>
                <c:pt idx="6">
                  <c:v>69.754464285714292</c:v>
                </c:pt>
                <c:pt idx="7">
                  <c:v>108.81696428571428</c:v>
                </c:pt>
                <c:pt idx="8">
                  <c:v>163.92299107142858</c:v>
                </c:pt>
                <c:pt idx="9">
                  <c:v>171.61130458076613</c:v>
                </c:pt>
              </c:numCache>
            </c:numRef>
          </c:yVal>
          <c:smooth val="0"/>
          <c:extLst>
            <c:ext xmlns:c16="http://schemas.microsoft.com/office/drawing/2014/chart" uri="{C3380CC4-5D6E-409C-BE32-E72D297353CC}">
              <c16:uniqueId val="{00000001-D0FB-4E4E-969E-B344E1480143}"/>
            </c:ext>
          </c:extLst>
        </c:ser>
        <c:ser>
          <c:idx val="2"/>
          <c:order val="2"/>
          <c:tx>
            <c:strRef>
              <c:f>map_find!$A$11</c:f>
              <c:strCache>
                <c:ptCount val="1"/>
                <c:pt idx="0">
                  <c:v>FlatMap&lt;int, std::string&gt;</c:v>
                </c:pt>
              </c:strCache>
            </c:strRef>
          </c:tx>
          <c:spPr>
            <a:ln w="31750" cap="rnd">
              <a:solidFill>
                <a:schemeClr val="accent3"/>
              </a:solidFill>
              <a:round/>
            </a:ln>
            <a:effectLst/>
          </c:spPr>
          <c:marker>
            <c:symbol val="circle"/>
            <c:size val="7"/>
            <c:spPr>
              <a:solidFill>
                <a:schemeClr val="accent3"/>
              </a:solidFill>
              <a:ln w="9525">
                <a:solidFill>
                  <a:schemeClr val="accent3"/>
                </a:solidFill>
              </a:ln>
              <a:effectLst/>
            </c:spPr>
          </c:marker>
          <c:xVal>
            <c:numRef>
              <c:f>map_find!$B$8:$K$8</c:f>
              <c:numCache>
                <c:formatCode>General</c:formatCode>
                <c:ptCount val="10"/>
                <c:pt idx="0">
                  <c:v>2</c:v>
                </c:pt>
                <c:pt idx="1">
                  <c:v>3</c:v>
                </c:pt>
                <c:pt idx="2">
                  <c:v>9</c:v>
                </c:pt>
                <c:pt idx="3">
                  <c:v>35</c:v>
                </c:pt>
                <c:pt idx="4">
                  <c:v>156</c:v>
                </c:pt>
                <c:pt idx="5">
                  <c:v>648</c:v>
                </c:pt>
                <c:pt idx="6">
                  <c:v>2545</c:v>
                </c:pt>
                <c:pt idx="7">
                  <c:v>10345</c:v>
                </c:pt>
                <c:pt idx="8">
                  <c:v>41465</c:v>
                </c:pt>
                <c:pt idx="9">
                  <c:v>63203</c:v>
                </c:pt>
              </c:numCache>
            </c:numRef>
          </c:xVal>
          <c:yVal>
            <c:numRef>
              <c:f>map_find!$B$11:$K$11</c:f>
              <c:numCache>
                <c:formatCode>General</c:formatCode>
                <c:ptCount val="10"/>
                <c:pt idx="0">
                  <c:v>5.9988839285714288</c:v>
                </c:pt>
                <c:pt idx="1">
                  <c:v>5.859375</c:v>
                </c:pt>
                <c:pt idx="2">
                  <c:v>9.2075481805884785</c:v>
                </c:pt>
                <c:pt idx="3">
                  <c:v>18.833873516727827</c:v>
                </c:pt>
                <c:pt idx="4">
                  <c:v>31.389508928571427</c:v>
                </c:pt>
                <c:pt idx="5">
                  <c:v>42.374796600976318</c:v>
                </c:pt>
                <c:pt idx="6">
                  <c:v>54.408482142857146</c:v>
                </c:pt>
                <c:pt idx="7">
                  <c:v>73.939732142857139</c:v>
                </c:pt>
                <c:pt idx="8">
                  <c:v>100.44194455604659</c:v>
                </c:pt>
                <c:pt idx="9">
                  <c:v>109.86328125</c:v>
                </c:pt>
              </c:numCache>
            </c:numRef>
          </c:yVal>
          <c:smooth val="0"/>
          <c:extLst>
            <c:ext xmlns:c16="http://schemas.microsoft.com/office/drawing/2014/chart" uri="{C3380CC4-5D6E-409C-BE32-E72D297353CC}">
              <c16:uniqueId val="{00000002-D0FB-4E4E-969E-B344E1480143}"/>
            </c:ext>
          </c:extLst>
        </c:ser>
        <c:dLbls>
          <c:showLegendKey val="0"/>
          <c:showVal val="0"/>
          <c:showCatName val="0"/>
          <c:showSerName val="0"/>
          <c:showPercent val="0"/>
          <c:showBubbleSize val="0"/>
        </c:dLbls>
        <c:axId val="1189231184"/>
        <c:axId val="1189230528"/>
      </c:scatterChart>
      <c:valAx>
        <c:axId val="1189231184"/>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Number of elements in map</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189230528"/>
        <c:crosses val="autoZero"/>
        <c:crossBetween val="midCat"/>
      </c:valAx>
      <c:valAx>
        <c:axId val="1189230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Elapsed</a:t>
                </a:r>
                <a:r>
                  <a:rPr lang="en-US" sz="2400" baseline="0" dirty="0"/>
                  <a:t> time per query</a:t>
                </a:r>
                <a:r>
                  <a:rPr lang="en-US" sz="2400" b="0" i="0" u="none" strike="noStrike" baseline="0" dirty="0">
                    <a:effectLst/>
                  </a:rPr>
                  <a:t>, ns</a:t>
                </a:r>
                <a:endParaRPr lang="en-US" sz="2400" dirty="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189231184"/>
        <c:crosses val="autoZero"/>
        <c:crossBetween val="midCat"/>
      </c:valAx>
      <c:spPr>
        <a:noFill/>
        <a:ln>
          <a:noFill/>
        </a:ln>
        <a:effectLst/>
      </c:spPr>
    </c:plotArea>
    <c:legend>
      <c:legendPos val="b"/>
      <c:layout>
        <c:manualLayout>
          <c:xMode val="edge"/>
          <c:yMode val="edge"/>
          <c:x val="0"/>
          <c:y val="0.9219081622894304"/>
          <c:w val="0.88433341535433074"/>
          <c:h val="6.4210981724450431E-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map_fill_and_iterate!$A$8</c:f>
              <c:strCache>
                <c:ptCount val="1"/>
                <c:pt idx="0">
                  <c:v>unordered_map&lt;int, std::string&gt;+copy+sort</c:v>
                </c:pt>
              </c:strCache>
            </c:strRef>
          </c:tx>
          <c:spPr>
            <a:ln w="31750" cap="rnd">
              <a:solidFill>
                <a:schemeClr val="accent1"/>
              </a:solidFill>
              <a:round/>
            </a:ln>
            <a:effectLst/>
          </c:spPr>
          <c:marker>
            <c:symbol val="circle"/>
            <c:size val="7"/>
            <c:spPr>
              <a:solidFill>
                <a:schemeClr val="accent1"/>
              </a:solidFill>
              <a:ln w="9525">
                <a:solidFill>
                  <a:schemeClr val="accent1"/>
                </a:solidFill>
              </a:ln>
              <a:effectLst/>
            </c:spPr>
          </c:marker>
          <c:xVal>
            <c:numRef>
              <c:f>map_fill_and_iterate!$B$7:$K$7</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map_fill_and_iterate!$B$8:$K$8</c:f>
              <c:numCache>
                <c:formatCode>General</c:formatCode>
                <c:ptCount val="10"/>
                <c:pt idx="0">
                  <c:v>222.51668146874604</c:v>
                </c:pt>
                <c:pt idx="1">
                  <c:v>167.41071428571428</c:v>
                </c:pt>
                <c:pt idx="2">
                  <c:v>125.1220703125</c:v>
                </c:pt>
                <c:pt idx="3">
                  <c:v>117.16570172991069</c:v>
                </c:pt>
                <c:pt idx="4">
                  <c:v>131.60911205643839</c:v>
                </c:pt>
                <c:pt idx="5">
                  <c:v>160.08104596819197</c:v>
                </c:pt>
                <c:pt idx="6">
                  <c:v>178.81393432617188</c:v>
                </c:pt>
                <c:pt idx="7">
                  <c:v>201.01958630131739</c:v>
                </c:pt>
                <c:pt idx="8">
                  <c:v>261.67892828220272</c:v>
                </c:pt>
                <c:pt idx="9">
                  <c:v>281.25</c:v>
                </c:pt>
              </c:numCache>
            </c:numRef>
          </c:yVal>
          <c:smooth val="0"/>
          <c:extLst>
            <c:ext xmlns:c16="http://schemas.microsoft.com/office/drawing/2014/chart" uri="{C3380CC4-5D6E-409C-BE32-E72D297353CC}">
              <c16:uniqueId val="{00000000-B271-4545-ACFD-086519C37C8E}"/>
            </c:ext>
          </c:extLst>
        </c:ser>
        <c:ser>
          <c:idx val="1"/>
          <c:order val="1"/>
          <c:tx>
            <c:strRef>
              <c:f>map_fill_and_iterate!$A$9</c:f>
              <c:strCache>
                <c:ptCount val="1"/>
                <c:pt idx="0">
                  <c:v>unordered_map&lt;int, std::string&gt;+copy+ska_sort</c:v>
                </c:pt>
              </c:strCache>
            </c:strRef>
          </c:tx>
          <c:spPr>
            <a:ln w="31750" cap="rnd">
              <a:solidFill>
                <a:schemeClr val="accent4"/>
              </a:solidFill>
              <a:round/>
            </a:ln>
            <a:effectLst/>
          </c:spPr>
          <c:marker>
            <c:symbol val="circle"/>
            <c:size val="7"/>
            <c:spPr>
              <a:solidFill>
                <a:schemeClr val="accent4"/>
              </a:solidFill>
              <a:ln w="9525">
                <a:solidFill>
                  <a:schemeClr val="accent4"/>
                </a:solidFill>
              </a:ln>
              <a:effectLst/>
            </c:spPr>
          </c:marker>
          <c:xVal>
            <c:numRef>
              <c:f>map_fill_and_iterate!$B$7:$K$7</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map_fill_and_iterate!$B$9:$K$9</c:f>
              <c:numCache>
                <c:formatCode>General</c:formatCode>
                <c:ptCount val="10"/>
                <c:pt idx="0">
                  <c:v>222.51668146874604</c:v>
                </c:pt>
                <c:pt idx="1">
                  <c:v>174.38616071428572</c:v>
                </c:pt>
                <c:pt idx="2">
                  <c:v>128.173828125</c:v>
                </c:pt>
                <c:pt idx="3">
                  <c:v>119.89048549107143</c:v>
                </c:pt>
                <c:pt idx="4">
                  <c:v>137.87590486702948</c:v>
                </c:pt>
                <c:pt idx="5">
                  <c:v>153.59939886140438</c:v>
                </c:pt>
                <c:pt idx="6">
                  <c:v>166.89300537109375</c:v>
                </c:pt>
                <c:pt idx="7">
                  <c:v>181.84467897576801</c:v>
                </c:pt>
                <c:pt idx="8">
                  <c:v>221.38868059430806</c:v>
                </c:pt>
                <c:pt idx="9">
                  <c:v>245.53571428571428</c:v>
                </c:pt>
              </c:numCache>
            </c:numRef>
          </c:yVal>
          <c:smooth val="0"/>
          <c:extLst>
            <c:ext xmlns:c16="http://schemas.microsoft.com/office/drawing/2014/chart" uri="{C3380CC4-5D6E-409C-BE32-E72D297353CC}">
              <c16:uniqueId val="{00000001-B271-4545-ACFD-086519C37C8E}"/>
            </c:ext>
          </c:extLst>
        </c:ser>
        <c:ser>
          <c:idx val="2"/>
          <c:order val="2"/>
          <c:tx>
            <c:strRef>
              <c:f>map_fill_and_iterate!$A$10</c:f>
              <c:strCache>
                <c:ptCount val="1"/>
                <c:pt idx="0">
                  <c:v>std::map&lt;int, std::string&gt;</c:v>
                </c:pt>
              </c:strCache>
            </c:strRef>
          </c:tx>
          <c:spPr>
            <a:ln w="31750" cap="rnd">
              <a:solidFill>
                <a:schemeClr val="accent2"/>
              </a:solidFill>
              <a:round/>
            </a:ln>
            <a:effectLst/>
          </c:spPr>
          <c:marker>
            <c:symbol val="circle"/>
            <c:size val="7"/>
            <c:spPr>
              <a:solidFill>
                <a:schemeClr val="accent2"/>
              </a:solidFill>
              <a:ln w="9525">
                <a:solidFill>
                  <a:schemeClr val="accent2"/>
                </a:solidFill>
              </a:ln>
              <a:effectLst/>
            </c:spPr>
          </c:marker>
          <c:xVal>
            <c:numRef>
              <c:f>map_fill_and_iterate!$B$7:$K$7</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map_fill_and_iterate!$B$10:$K$10</c:f>
              <c:numCache>
                <c:formatCode>General</c:formatCode>
                <c:ptCount val="10"/>
                <c:pt idx="0">
                  <c:v>153.45982142857142</c:v>
                </c:pt>
                <c:pt idx="1">
                  <c:v>125.55803571428569</c:v>
                </c:pt>
                <c:pt idx="2">
                  <c:v>98.092215401785694</c:v>
                </c:pt>
                <c:pt idx="3">
                  <c:v>102.45186941964286</c:v>
                </c:pt>
                <c:pt idx="4">
                  <c:v>125.88276185916322</c:v>
                </c:pt>
                <c:pt idx="5">
                  <c:v>188.02686763327083</c:v>
                </c:pt>
                <c:pt idx="6">
                  <c:v>229.80104009789156</c:v>
                </c:pt>
                <c:pt idx="7">
                  <c:v>262.42044948091444</c:v>
                </c:pt>
                <c:pt idx="8">
                  <c:v>349.11291939871654</c:v>
                </c:pt>
                <c:pt idx="9">
                  <c:v>413.60294117647061</c:v>
                </c:pt>
              </c:numCache>
            </c:numRef>
          </c:yVal>
          <c:smooth val="0"/>
          <c:extLst>
            <c:ext xmlns:c16="http://schemas.microsoft.com/office/drawing/2014/chart" uri="{C3380CC4-5D6E-409C-BE32-E72D297353CC}">
              <c16:uniqueId val="{00000002-B271-4545-ACFD-086519C37C8E}"/>
            </c:ext>
          </c:extLst>
        </c:ser>
        <c:ser>
          <c:idx val="3"/>
          <c:order val="3"/>
          <c:tx>
            <c:strRef>
              <c:f>map_fill_and_iterate!$A$11</c:f>
              <c:strCache>
                <c:ptCount val="1"/>
                <c:pt idx="0">
                  <c:v>FlatMap&lt;int, std::string&gt;</c:v>
                </c:pt>
              </c:strCache>
            </c:strRef>
          </c:tx>
          <c:spPr>
            <a:ln w="31750" cap="rnd">
              <a:solidFill>
                <a:schemeClr val="accent3"/>
              </a:solidFill>
              <a:round/>
            </a:ln>
            <a:effectLst/>
          </c:spPr>
          <c:marker>
            <c:symbol val="circle"/>
            <c:size val="7"/>
            <c:spPr>
              <a:solidFill>
                <a:schemeClr val="accent3"/>
              </a:solidFill>
              <a:ln w="9525">
                <a:solidFill>
                  <a:schemeClr val="accent3"/>
                </a:solidFill>
              </a:ln>
              <a:effectLst/>
            </c:spPr>
          </c:marker>
          <c:xVal>
            <c:numRef>
              <c:f>map_fill_and_iterate!$B$7:$K$7</c:f>
              <c:numCache>
                <c:formatCode>General</c:formatCode>
                <c:ptCount val="10"/>
                <c:pt idx="0">
                  <c:v>2</c:v>
                </c:pt>
                <c:pt idx="1">
                  <c:v>4</c:v>
                </c:pt>
                <c:pt idx="2">
                  <c:v>16</c:v>
                </c:pt>
                <c:pt idx="3">
                  <c:v>64</c:v>
                </c:pt>
                <c:pt idx="4">
                  <c:v>256</c:v>
                </c:pt>
                <c:pt idx="5">
                  <c:v>1024</c:v>
                </c:pt>
                <c:pt idx="6">
                  <c:v>4096</c:v>
                </c:pt>
                <c:pt idx="7">
                  <c:v>16384</c:v>
                </c:pt>
                <c:pt idx="8">
                  <c:v>65536</c:v>
                </c:pt>
                <c:pt idx="9">
                  <c:v>100000</c:v>
                </c:pt>
              </c:numCache>
            </c:numRef>
          </c:xVal>
          <c:yVal>
            <c:numRef>
              <c:f>map_fill_and_iterate!$B$11:$K$11</c:f>
              <c:numCache>
                <c:formatCode>General</c:formatCode>
                <c:ptCount val="10"/>
                <c:pt idx="0">
                  <c:v>130.44085403753812</c:v>
                </c:pt>
                <c:pt idx="1">
                  <c:v>116.31553804048087</c:v>
                </c:pt>
                <c:pt idx="2">
                  <c:v>88.282954449573893</c:v>
                </c:pt>
                <c:pt idx="3">
                  <c:v>92.7734375</c:v>
                </c:pt>
                <c:pt idx="4">
                  <c:v>171.661376953125</c:v>
                </c:pt>
                <c:pt idx="5">
                  <c:v>429.1534423828125</c:v>
                </c:pt>
                <c:pt idx="6">
                  <c:v>1362.3918805803571</c:v>
                </c:pt>
                <c:pt idx="7">
                  <c:v>5449.5675223214284</c:v>
                </c:pt>
                <c:pt idx="8">
                  <c:v>24557.113647460938</c:v>
                </c:pt>
                <c:pt idx="9">
                  <c:v>35625</c:v>
                </c:pt>
              </c:numCache>
            </c:numRef>
          </c:yVal>
          <c:smooth val="0"/>
          <c:extLst>
            <c:ext xmlns:c16="http://schemas.microsoft.com/office/drawing/2014/chart" uri="{C3380CC4-5D6E-409C-BE32-E72D297353CC}">
              <c16:uniqueId val="{00000003-B271-4545-ACFD-086519C37C8E}"/>
            </c:ext>
          </c:extLst>
        </c:ser>
        <c:dLbls>
          <c:showLegendKey val="0"/>
          <c:showVal val="0"/>
          <c:showCatName val="0"/>
          <c:showSerName val="0"/>
          <c:showPercent val="0"/>
          <c:showBubbleSize val="0"/>
        </c:dLbls>
        <c:axId val="1016394248"/>
        <c:axId val="1016397528"/>
      </c:scatterChart>
      <c:valAx>
        <c:axId val="1016394248"/>
        <c:scaling>
          <c:logBase val="2"/>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a:t>Number of elements to insert</a:t>
                </a:r>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ru-RU"/>
          </a:p>
        </c:txPr>
        <c:crossAx val="1016397528"/>
        <c:crosses val="autoZero"/>
        <c:crossBetween val="midCat"/>
      </c:valAx>
      <c:valAx>
        <c:axId val="1016397528"/>
        <c:scaling>
          <c:orientation val="minMax"/>
          <c:max val="45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sz="2400" dirty="0"/>
                  <a:t>Elapsed time per element</a:t>
                </a:r>
                <a:r>
                  <a:rPr lang="en-US" sz="2400" b="0" i="0" u="none" strike="noStrike" baseline="0" dirty="0">
                    <a:effectLst/>
                  </a:rPr>
                  <a:t>, ns</a:t>
                </a:r>
                <a:endParaRPr lang="en-US" sz="2400" dirty="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ru-RU"/>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ru-RU"/>
          </a:p>
        </c:txPr>
        <c:crossAx val="1016394248"/>
        <c:crosses val="autoZero"/>
        <c:crossBetween val="midCat"/>
      </c:valAx>
      <c:spPr>
        <a:noFill/>
        <a:ln>
          <a:noFill/>
        </a:ln>
        <a:effectLst/>
      </c:spPr>
    </c:plotArea>
    <c:legend>
      <c:legendPos val="b"/>
      <c:layout>
        <c:manualLayout>
          <c:xMode val="edge"/>
          <c:yMode val="edge"/>
          <c:x val="1.93693405511811E-2"/>
          <c:y val="0.84999057304071812"/>
          <c:w val="0.87063631889763782"/>
          <c:h val="0.1361285709731627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ru-RU"/>
        </a:p>
      </c:txPr>
    </c:legend>
    <c:plotVisOnly val="1"/>
    <c:dispBlanksAs val="gap"/>
    <c:showDLblsOverMax val="0"/>
  </c:chart>
  <c:spPr>
    <a:noFill/>
    <a:ln>
      <a:noFill/>
    </a:ln>
    <a:effectLst/>
  </c:spPr>
  <c:txPr>
    <a:bodyPr/>
    <a:lstStyle/>
    <a:p>
      <a:pPr>
        <a:defRPr/>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8342C485-0421-4A21-8970-05940CA5A5D8}" type="datetimeFigureOut">
              <a:rPr lang="en-US" smtClean="0"/>
              <a:t>10/17/2019</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746753A0-E4A1-4D9B-8ECF-A1C9715A426A}" type="slidenum">
              <a:rPr lang="en-US" smtClean="0"/>
              <a:t>‹#›</a:t>
            </a:fld>
            <a:endParaRPr lang="en-US"/>
          </a:p>
        </p:txBody>
      </p:sp>
    </p:spTree>
    <p:extLst>
      <p:ext uri="{BB962C8B-B14F-4D97-AF65-F5344CB8AC3E}">
        <p14:creationId xmlns:p14="http://schemas.microsoft.com/office/powerpoint/2010/main" val="307137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Cost of inserting and removing</a:t>
            </a:r>
            <a:r>
              <a:rPr lang="en-US" baseline="0" dirty="0"/>
              <a:t> elements is constant, i.e. does not depend on the list size.</a:t>
            </a:r>
            <a:endParaRPr lang="en-US" dirty="0"/>
          </a:p>
          <a:p>
            <a:r>
              <a:rPr lang="en-US" dirty="0"/>
              <a:t>- For std::list, for each element you add into</a:t>
            </a:r>
            <a:r>
              <a:rPr lang="en-US" baseline="0" dirty="0"/>
              <a:t> the list, memory is allocated for a list node, which is significantly more expensive than in the case of std::vector.</a:t>
            </a:r>
          </a:p>
          <a:p>
            <a:r>
              <a:rPr lang="en-US" baseline="0" dirty="0"/>
              <a:t>- In general element locality is worse than that for vector (which has perfect element locality) → slow iteration with all the ensuing consequences (</a:t>
            </a:r>
            <a:r>
              <a:rPr lang="en-US" baseline="0" dirty="0" err="1"/>
              <a:t>i.g</a:t>
            </a:r>
            <a:r>
              <a:rPr lang="en-US" baseline="0" dirty="0"/>
              <a:t>. slower searching, sorting, etc.).</a:t>
            </a:r>
          </a:p>
        </p:txBody>
      </p:sp>
      <p:sp>
        <p:nvSpPr>
          <p:cNvPr id="4" name="Slide Number Placeholder 3"/>
          <p:cNvSpPr>
            <a:spLocks noGrp="1"/>
          </p:cNvSpPr>
          <p:nvPr>
            <p:ph type="sldNum" sz="quarter" idx="10"/>
          </p:nvPr>
        </p:nvSpPr>
        <p:spPr/>
        <p:txBody>
          <a:bodyPr/>
          <a:lstStyle/>
          <a:p>
            <a:fld id="{746753A0-E4A1-4D9B-8ECF-A1C9715A426A}" type="slidenum">
              <a:rPr lang="en-US" smtClean="0"/>
              <a:t>4</a:t>
            </a:fld>
            <a:endParaRPr lang="en-US"/>
          </a:p>
        </p:txBody>
      </p:sp>
    </p:spTree>
    <p:extLst>
      <p:ext uri="{BB962C8B-B14F-4D97-AF65-F5344CB8AC3E}">
        <p14:creationId xmlns:p14="http://schemas.microsoft.com/office/powerpoint/2010/main" val="2120005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push_back() has amortized constant complexity, it means</a:t>
            </a:r>
            <a:r>
              <a:rPr lang="en-US" baseline="0" dirty="0"/>
              <a:t> that the cost of one push_back() may be somewhat expensive (possible </a:t>
            </a:r>
            <a:r>
              <a:rPr lang="en-US" baseline="0" dirty="0" err="1"/>
              <a:t>reallocation+moving</a:t>
            </a:r>
            <a:r>
              <a:rPr lang="en-US" baseline="0" dirty="0"/>
              <a:t>), but average cost of successive push backs is guaranteed to be constant</a:t>
            </a:r>
            <a:endParaRPr lang="en-US" dirty="0"/>
          </a:p>
        </p:txBody>
      </p:sp>
      <p:sp>
        <p:nvSpPr>
          <p:cNvPr id="4" name="Slide Number Placeholder 3"/>
          <p:cNvSpPr>
            <a:spLocks noGrp="1"/>
          </p:cNvSpPr>
          <p:nvPr>
            <p:ph type="sldNum" sz="quarter" idx="10"/>
          </p:nvPr>
        </p:nvSpPr>
        <p:spPr/>
        <p:txBody>
          <a:bodyPr/>
          <a:lstStyle/>
          <a:p>
            <a:fld id="{746753A0-E4A1-4D9B-8ECF-A1C9715A426A}" type="slidenum">
              <a:rPr lang="en-US" smtClean="0"/>
              <a:t>5</a:t>
            </a:fld>
            <a:endParaRPr lang="en-US"/>
          </a:p>
        </p:txBody>
      </p:sp>
    </p:spTree>
    <p:extLst>
      <p:ext uri="{BB962C8B-B14F-4D97-AF65-F5344CB8AC3E}">
        <p14:creationId xmlns:p14="http://schemas.microsoft.com/office/powerpoint/2010/main" val="1435009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a:t>
            </a:r>
            <a:r>
              <a:rPr lang="en-US" baseline="0" dirty="0"/>
              <a:t> some capacity c is allocated. When the number of elements exceeds capacity, memory is reallocated for the number of elements equal to the previous capacity times some reallocation factor m, i.e. </a:t>
            </a:r>
            <a:r>
              <a:rPr lang="en-US" baseline="0" dirty="0" err="1"/>
              <a:t>c∙m</a:t>
            </a:r>
            <a:r>
              <a:rPr lang="en-US" baseline="0" dirty="0"/>
              <a:t>.</a:t>
            </a:r>
          </a:p>
          <a:p>
            <a:r>
              <a:rPr lang="en-US" dirty="0"/>
              <a:t>For N push backs we need</a:t>
            </a:r>
            <a:r>
              <a:rPr lang="en-US" baseline="0" dirty="0"/>
              <a:t> </a:t>
            </a:r>
            <a:r>
              <a:rPr lang="en-US" baseline="0" dirty="0" err="1"/>
              <a:t>log</a:t>
            </a:r>
            <a:r>
              <a:rPr lang="en-US" baseline="-25000" dirty="0" err="1"/>
              <a:t>m</a:t>
            </a:r>
            <a:r>
              <a:rPr lang="en-US" baseline="0" dirty="0"/>
              <a:t>(N/c) reallocations. During each reallocation we need to copy or move from the old store the number of elements equal to the old capacity, so for N elements total we need to do c+c∙m+c∙m</a:t>
            </a:r>
            <a:r>
              <a:rPr lang="en-US" baseline="30000" dirty="0"/>
              <a:t>2</a:t>
            </a:r>
            <a:r>
              <a:rPr lang="en-US" baseline="0" dirty="0"/>
              <a:t>+… copies, which for large N is roughly m/(m-1) – resulting amortized complexity of each of N push backs.</a:t>
            </a:r>
          </a:p>
          <a:p>
            <a:r>
              <a:rPr lang="en-US" baseline="0" dirty="0"/>
              <a:t>You don’t want to make m too big, because that way you waste memory. You don’t want to set it close to 1, because the ratio grows significantly.</a:t>
            </a:r>
          </a:p>
          <a:p>
            <a:r>
              <a:rPr lang="en-US" baseline="0" dirty="0"/>
              <a:t>For example in MSVC 2017 this factor is 1.5 which gives ratio=3</a:t>
            </a:r>
            <a:endParaRPr lang="en-US" dirty="0"/>
          </a:p>
        </p:txBody>
      </p:sp>
      <p:sp>
        <p:nvSpPr>
          <p:cNvPr id="4" name="Slide Number Placeholder 3"/>
          <p:cNvSpPr>
            <a:spLocks noGrp="1"/>
          </p:cNvSpPr>
          <p:nvPr>
            <p:ph type="sldNum" sz="quarter" idx="10"/>
          </p:nvPr>
        </p:nvSpPr>
        <p:spPr/>
        <p:txBody>
          <a:bodyPr/>
          <a:lstStyle/>
          <a:p>
            <a:fld id="{746753A0-E4A1-4D9B-8ECF-A1C9715A426A}" type="slidenum">
              <a:rPr lang="en-US" smtClean="0"/>
              <a:t>7</a:t>
            </a:fld>
            <a:endParaRPr lang="en-US"/>
          </a:p>
        </p:txBody>
      </p:sp>
    </p:spTree>
    <p:extLst>
      <p:ext uri="{BB962C8B-B14F-4D97-AF65-F5344CB8AC3E}">
        <p14:creationId xmlns:p14="http://schemas.microsoft.com/office/powerpoint/2010/main" val="2584690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6753A0-E4A1-4D9B-8ECF-A1C9715A426A}" type="slidenum">
              <a:rPr lang="en-US" smtClean="0"/>
              <a:t>10</a:t>
            </a:fld>
            <a:endParaRPr lang="en-US"/>
          </a:p>
        </p:txBody>
      </p:sp>
    </p:spTree>
    <p:extLst>
      <p:ext uri="{BB962C8B-B14F-4D97-AF65-F5344CB8AC3E}">
        <p14:creationId xmlns:p14="http://schemas.microsoft.com/office/powerpoint/2010/main" val="2015432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6753A0-E4A1-4D9B-8ECF-A1C9715A426A}" type="slidenum">
              <a:rPr lang="en-US" smtClean="0"/>
              <a:t>16</a:t>
            </a:fld>
            <a:endParaRPr lang="en-US"/>
          </a:p>
        </p:txBody>
      </p:sp>
    </p:spTree>
    <p:extLst>
      <p:ext uri="{BB962C8B-B14F-4D97-AF65-F5344CB8AC3E}">
        <p14:creationId xmlns:p14="http://schemas.microsoft.com/office/powerpoint/2010/main" val="3699092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a:t>
            </a:r>
            <a:r>
              <a:rPr lang="en-US" baseline="0" dirty="0"/>
              <a:t> pointer is great! It easily allows to control lifetime and share ownership.</a:t>
            </a:r>
          </a:p>
          <a:p>
            <a:r>
              <a:rPr lang="en-US" baseline="0" dirty="0"/>
              <a:t>But unintentionally (or intentionally) causes two memory allocations: one for the object itself, and one for the control block. This is more expensive, and may cause unwanted memory fragmentation.</a:t>
            </a:r>
            <a:endParaRPr lang="en-US" dirty="0"/>
          </a:p>
        </p:txBody>
      </p:sp>
      <p:sp>
        <p:nvSpPr>
          <p:cNvPr id="4" name="Slide Number Placeholder 3"/>
          <p:cNvSpPr>
            <a:spLocks noGrp="1"/>
          </p:cNvSpPr>
          <p:nvPr>
            <p:ph type="sldNum" sz="quarter" idx="10"/>
          </p:nvPr>
        </p:nvSpPr>
        <p:spPr/>
        <p:txBody>
          <a:bodyPr/>
          <a:lstStyle/>
          <a:p>
            <a:fld id="{746753A0-E4A1-4D9B-8ECF-A1C9715A426A}" type="slidenum">
              <a:rPr lang="en-US" smtClean="0"/>
              <a:t>21</a:t>
            </a:fld>
            <a:endParaRPr lang="en-US"/>
          </a:p>
        </p:txBody>
      </p:sp>
    </p:spTree>
    <p:extLst>
      <p:ext uri="{BB962C8B-B14F-4D97-AF65-F5344CB8AC3E}">
        <p14:creationId xmlns:p14="http://schemas.microsoft.com/office/powerpoint/2010/main" val="1779477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std::</a:t>
            </a:r>
            <a:r>
              <a:rPr lang="en-US" dirty="0" err="1"/>
              <a:t>make_shared</a:t>
            </a:r>
            <a:r>
              <a:rPr lang="en-US" dirty="0"/>
              <a:t> allocates</a:t>
            </a:r>
            <a:r>
              <a:rPr lang="en-US" baseline="0" dirty="0"/>
              <a:t> memory for both the object and the control block as one block of memory.</a:t>
            </a:r>
          </a:p>
          <a:p>
            <a:r>
              <a:rPr lang="en-US" baseline="0" dirty="0"/>
              <a:t>When used without weak pointers it is (almost) optimal w.r.t. memory usage. However in the presence of weak pointers the allocated memory block will be freed only after the last pointer gives up its ownership.</a:t>
            </a:r>
          </a:p>
          <a:p>
            <a:r>
              <a:rPr lang="en-US" baseline="0" dirty="0"/>
              <a:t>Also it is not possible to set a custom </a:t>
            </a:r>
            <a:r>
              <a:rPr lang="en-US" baseline="0" dirty="0" err="1"/>
              <a:t>deleter</a:t>
            </a:r>
            <a:r>
              <a:rPr lang="en-US" baseline="0" dirty="0"/>
              <a:t>.</a:t>
            </a:r>
            <a:endParaRPr lang="en-US" dirty="0"/>
          </a:p>
        </p:txBody>
      </p:sp>
      <p:sp>
        <p:nvSpPr>
          <p:cNvPr id="4" name="Slide Number Placeholder 3"/>
          <p:cNvSpPr>
            <a:spLocks noGrp="1"/>
          </p:cNvSpPr>
          <p:nvPr>
            <p:ph type="sldNum" sz="quarter" idx="10"/>
          </p:nvPr>
        </p:nvSpPr>
        <p:spPr/>
        <p:txBody>
          <a:bodyPr/>
          <a:lstStyle/>
          <a:p>
            <a:fld id="{746753A0-E4A1-4D9B-8ECF-A1C9715A426A}" type="slidenum">
              <a:rPr lang="en-US" smtClean="0"/>
              <a:t>22</a:t>
            </a:fld>
            <a:endParaRPr lang="en-US"/>
          </a:p>
        </p:txBody>
      </p:sp>
    </p:spTree>
    <p:extLst>
      <p:ext uri="{BB962C8B-B14F-4D97-AF65-F5344CB8AC3E}">
        <p14:creationId xmlns:p14="http://schemas.microsoft.com/office/powerpoint/2010/main" val="700917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a way to do finalizing touches on destruction of an object created by std::</a:t>
            </a:r>
            <a:r>
              <a:rPr lang="en-US" dirty="0" err="1"/>
              <a:t>make_shared</a:t>
            </a:r>
            <a:r>
              <a:rPr lang="en-US" dirty="0"/>
              <a:t>: using aliasing</a:t>
            </a:r>
            <a:r>
              <a:rPr lang="en-US" baseline="0" dirty="0"/>
              <a:t> constructor of std::</a:t>
            </a:r>
            <a:r>
              <a:rPr lang="en-US" baseline="0" dirty="0" err="1"/>
              <a:t>shared_ptr</a:t>
            </a:r>
            <a:r>
              <a:rPr lang="en-US" baseline="0" dirty="0"/>
              <a:t>.</a:t>
            </a:r>
          </a:p>
          <a:p>
            <a:r>
              <a:rPr lang="en-US" dirty="0"/>
              <a:t>Aliasing constructor allows to share a part of an object, or anything really, in which case you</a:t>
            </a:r>
            <a:r>
              <a:rPr lang="en-US" baseline="0" dirty="0"/>
              <a:t> must guarantee that the object you are sharing will be available throughout the lifetime of pointers.</a:t>
            </a:r>
          </a:p>
          <a:p>
            <a:r>
              <a:rPr lang="en-US" baseline="0" dirty="0"/>
              <a:t>A pointer constructed using aliasing constructor uses the same control block with the initial pointer.</a:t>
            </a:r>
            <a:endParaRPr lang="en-US" dirty="0"/>
          </a:p>
        </p:txBody>
      </p:sp>
      <p:sp>
        <p:nvSpPr>
          <p:cNvPr id="4" name="Slide Number Placeholder 3"/>
          <p:cNvSpPr>
            <a:spLocks noGrp="1"/>
          </p:cNvSpPr>
          <p:nvPr>
            <p:ph type="sldNum" sz="quarter" idx="10"/>
          </p:nvPr>
        </p:nvSpPr>
        <p:spPr/>
        <p:txBody>
          <a:bodyPr/>
          <a:lstStyle/>
          <a:p>
            <a:fld id="{746753A0-E4A1-4D9B-8ECF-A1C9715A426A}" type="slidenum">
              <a:rPr lang="en-US" smtClean="0"/>
              <a:t>23</a:t>
            </a:fld>
            <a:endParaRPr lang="en-US"/>
          </a:p>
        </p:txBody>
      </p:sp>
    </p:spTree>
    <p:extLst>
      <p:ext uri="{BB962C8B-B14F-4D97-AF65-F5344CB8AC3E}">
        <p14:creationId xmlns:p14="http://schemas.microsoft.com/office/powerpoint/2010/main" val="4138852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write a small</a:t>
            </a:r>
            <a:r>
              <a:rPr lang="en-US" baseline="0" dirty="0"/>
              <a:t> wrapper type that forwards all the arguments to the constructor of the object and does some finalizing things in the destructor. Such a wrapper also works in case the object type is final.</a:t>
            </a:r>
          </a:p>
          <a:p>
            <a:r>
              <a:rPr lang="en-US" baseline="0" dirty="0"/>
              <a:t>This way we can share pointer to the initial object type, but we do some custom action on object destruction.</a:t>
            </a:r>
            <a:endParaRPr lang="en-US" dirty="0"/>
          </a:p>
        </p:txBody>
      </p:sp>
      <p:sp>
        <p:nvSpPr>
          <p:cNvPr id="4" name="Slide Number Placeholder 3"/>
          <p:cNvSpPr>
            <a:spLocks noGrp="1"/>
          </p:cNvSpPr>
          <p:nvPr>
            <p:ph type="sldNum" sz="quarter" idx="10"/>
          </p:nvPr>
        </p:nvSpPr>
        <p:spPr/>
        <p:txBody>
          <a:bodyPr/>
          <a:lstStyle/>
          <a:p>
            <a:fld id="{746753A0-E4A1-4D9B-8ECF-A1C9715A426A}" type="slidenum">
              <a:rPr lang="en-US" smtClean="0"/>
              <a:t>24</a:t>
            </a:fld>
            <a:endParaRPr lang="en-US"/>
          </a:p>
        </p:txBody>
      </p:sp>
    </p:spTree>
    <p:extLst>
      <p:ext uri="{BB962C8B-B14F-4D97-AF65-F5344CB8AC3E}">
        <p14:creationId xmlns:p14="http://schemas.microsoft.com/office/powerpoint/2010/main" val="39817254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toughengineer.github.io/talks/C++%20Russia%202019%20Piter/"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8C6F279-0EE5-4041-AFB2-DDE284B827BE}"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6" name="Slide Number Placeholder 5"/>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2982158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50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64A7BA-364A-437C-8446-45484E7E4FEA}"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6" name="Slide Number Placeholder 5"/>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411499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F97381-B5CA-42B6-A4BA-BC8512E83DA7}"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6" name="Slide Number Placeholder 5"/>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248180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50000"/>
                  </a:schemeClr>
                </a:solidFill>
              </a:defRPr>
            </a:lvl1pPr>
          </a:lstStyle>
          <a:p>
            <a:r>
              <a:rPr lang="en-US" dirty="0"/>
              <a:t>Click to edit Master title style</a:t>
            </a:r>
          </a:p>
        </p:txBody>
      </p:sp>
      <p:sp>
        <p:nvSpPr>
          <p:cNvPr id="3" name="Content Placeholder 2"/>
          <p:cNvSpPr>
            <a:spLocks noGrp="1"/>
          </p:cNvSpPr>
          <p:nvPr>
            <p:ph idx="1"/>
          </p:nvPr>
        </p:nvSpPr>
        <p:spPr>
          <a:xfrm>
            <a:off x="838200" y="1368000"/>
            <a:ext cx="10515600" cy="493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4DE40D-0720-42AB-8867-B3D543CAAA8E}"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6" name="Slide Number Placeholder 5"/>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158022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8E0542-3745-4A90-9B53-37464C48D255}" type="datetime1">
              <a:rPr lang="en-US" smtClean="0"/>
              <a:t>10/17/2019</a:t>
            </a:fld>
            <a:endParaRPr lang="en-US"/>
          </a:p>
        </p:txBody>
      </p:sp>
      <p:sp>
        <p:nvSpPr>
          <p:cNvPr id="5" name="Footer Placeholder 4"/>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6" name="Slide Number Placeholder 5"/>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292453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50000"/>
                  </a:schemeClr>
                </a:solidFill>
              </a:defRPr>
            </a:lvl1pPr>
          </a:lstStyle>
          <a:p>
            <a:r>
              <a:rPr lang="en-US" dirty="0"/>
              <a:t>Click to edit Master title style</a:t>
            </a:r>
          </a:p>
        </p:txBody>
      </p:sp>
      <p:sp>
        <p:nvSpPr>
          <p:cNvPr id="3" name="Content Placeholder 2"/>
          <p:cNvSpPr>
            <a:spLocks noGrp="1"/>
          </p:cNvSpPr>
          <p:nvPr>
            <p:ph sz="half" idx="1"/>
          </p:nvPr>
        </p:nvSpPr>
        <p:spPr>
          <a:xfrm>
            <a:off x="838200" y="1368000"/>
            <a:ext cx="5181600" cy="493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368000"/>
            <a:ext cx="5181600" cy="493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FB9F67-4C19-4C1B-BBBE-D9805CB61BA1}" type="datetime1">
              <a:rPr lang="en-US" smtClean="0"/>
              <a:t>10/17/2019</a:t>
            </a:fld>
            <a:endParaRPr lang="en-US"/>
          </a:p>
        </p:txBody>
      </p:sp>
      <p:sp>
        <p:nvSpPr>
          <p:cNvPr id="6" name="Footer Placeholder 5"/>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7" name="Slide Number Placeholder 6"/>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230773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lumMod val="50000"/>
                  </a:schemeClr>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FDB568-C302-44F2-B688-47C7B0E2EB83}" type="datetime1">
              <a:rPr lang="en-US" smtClean="0"/>
              <a:t>10/17/2019</a:t>
            </a:fld>
            <a:endParaRPr lang="en-US"/>
          </a:p>
        </p:txBody>
      </p:sp>
      <p:sp>
        <p:nvSpPr>
          <p:cNvPr id="8" name="Footer Placeholder 7"/>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9" name="Slide Number Placeholder 8"/>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293076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50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BA92FD5A-3064-40D4-989A-8E8489A6A853}" type="datetime1">
              <a:rPr lang="en-US" smtClean="0"/>
              <a:t>10/17/2019</a:t>
            </a:fld>
            <a:endParaRPr lang="en-US"/>
          </a:p>
        </p:txBody>
      </p:sp>
      <p:sp>
        <p:nvSpPr>
          <p:cNvPr id="4" name="Footer Placeholder 3"/>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5" name="Slide Number Placeholder 4"/>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2301031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D5C012-DC26-4C56-BC60-89E2873ACC48}" type="datetime1">
              <a:rPr lang="en-US" smtClean="0"/>
              <a:t>10/17/2019</a:t>
            </a:fld>
            <a:endParaRPr lang="en-US"/>
          </a:p>
        </p:txBody>
      </p:sp>
      <p:sp>
        <p:nvSpPr>
          <p:cNvPr id="3" name="Footer Placeholder 2"/>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4" name="Slide Number Placeholder 3"/>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418219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E20A3B-238D-421C-926A-B96CBA882CC2}" type="datetime1">
              <a:rPr lang="en-US" smtClean="0"/>
              <a:t>10/17/2019</a:t>
            </a:fld>
            <a:endParaRPr lang="en-US"/>
          </a:p>
        </p:txBody>
      </p:sp>
      <p:sp>
        <p:nvSpPr>
          <p:cNvPr id="6" name="Footer Placeholder 5"/>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7" name="Slide Number Placeholder 6"/>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184521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9E59272-C240-4BCC-AACD-9FC77F0B6BAE}" type="datetime1">
              <a:rPr lang="en-US" smtClean="0"/>
              <a:t>10/17/2019</a:t>
            </a:fld>
            <a:endParaRPr lang="en-US"/>
          </a:p>
        </p:txBody>
      </p:sp>
      <p:sp>
        <p:nvSpPr>
          <p:cNvPr id="6" name="Footer Placeholder 5"/>
          <p:cNvSpPr>
            <a:spLocks noGrp="1"/>
          </p:cNvSpPr>
          <p:nvPr>
            <p:ph type="ftr" sz="quarter" idx="11"/>
          </p:nvPr>
        </p:nvSpPr>
        <p:spPr/>
        <p:txBody>
          <a:bodyPr/>
          <a:lstStyle/>
          <a:p>
            <a:r>
              <a:rPr lang="en-US" dirty="0">
                <a:hlinkClick r:id="rId2"/>
              </a:rPr>
              <a:t>https://toughengineer.github.io/talks/C++%20Russia%202019%20Piter/</a:t>
            </a:r>
            <a:endParaRPr lang="en-US" dirty="0"/>
          </a:p>
        </p:txBody>
      </p:sp>
      <p:sp>
        <p:nvSpPr>
          <p:cNvPr id="7" name="Slide Number Placeholder 6"/>
          <p:cNvSpPr>
            <a:spLocks noGrp="1"/>
          </p:cNvSpPr>
          <p:nvPr>
            <p:ph type="sldNum" sz="quarter" idx="12"/>
          </p:nvPr>
        </p:nvSpPr>
        <p:spPr/>
        <p:txBody>
          <a:bodyPr/>
          <a:lstStyle/>
          <a:p>
            <a:fld id="{AE26D1DA-778F-492E-B78E-886A49F9DEA6}" type="slidenum">
              <a:rPr lang="en-US" smtClean="0"/>
              <a:t>‹#›</a:t>
            </a:fld>
            <a:endParaRPr lang="en-US"/>
          </a:p>
        </p:txBody>
      </p:sp>
    </p:spTree>
    <p:extLst>
      <p:ext uri="{BB962C8B-B14F-4D97-AF65-F5344CB8AC3E}">
        <p14:creationId xmlns:p14="http://schemas.microsoft.com/office/powerpoint/2010/main" val="17123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toughengineer.github.io/talks/C++%20Russia%202019%20Piter/"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0"/>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368000"/>
            <a:ext cx="10515600" cy="493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24A12-3F5A-4F87-BFBA-B4729E7DA588}" type="datetime1">
              <a:rPr lang="en-US" smtClean="0"/>
              <a:t>10/17/2019</a:t>
            </a:fld>
            <a:endParaRPr lang="en-US"/>
          </a:p>
        </p:txBody>
      </p:sp>
      <p:sp>
        <p:nvSpPr>
          <p:cNvPr id="5" name="Footer Placeholder 4"/>
          <p:cNvSpPr>
            <a:spLocks noGrp="1"/>
          </p:cNvSpPr>
          <p:nvPr>
            <p:ph type="ftr" sz="quarter" idx="3"/>
          </p:nvPr>
        </p:nvSpPr>
        <p:spPr>
          <a:xfrm>
            <a:off x="3581400" y="6356350"/>
            <a:ext cx="5029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hlinkClick r:id="rId13"/>
              </a:rPr>
              <a:t>https://toughengineer.github.io/talks/C++%20Russia%202019%20Piter/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bg1">
                    <a:lumMod val="50000"/>
                  </a:schemeClr>
                </a:solidFill>
              </a:defRPr>
            </a:lvl1pPr>
          </a:lstStyle>
          <a:p>
            <a:fld id="{AE26D1DA-778F-492E-B78E-886A49F9DEA6}" type="slidenum">
              <a:rPr lang="en-US" smtClean="0"/>
              <a:pPr/>
              <a:t>‹#›</a:t>
            </a:fld>
            <a:endParaRPr lang="en-US"/>
          </a:p>
        </p:txBody>
      </p:sp>
    </p:spTree>
    <p:extLst>
      <p:ext uri="{BB962C8B-B14F-4D97-AF65-F5344CB8AC3E}">
        <p14:creationId xmlns:p14="http://schemas.microsoft.com/office/powerpoint/2010/main" val="262734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12" Type="http://schemas.microsoft.com/office/2007/relationships/hdphoto" Target="../media/hdphoto3.wdp"/><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png"/><Relationship Id="rId5" Type="http://schemas.openxmlformats.org/officeDocument/2006/relationships/image" Target="../media/image13.png"/><Relationship Id="rId15" Type="http://schemas.openxmlformats.org/officeDocument/2006/relationships/image" Target="../media/image20.png"/><Relationship Id="rId10" Type="http://schemas.microsoft.com/office/2007/relationships/hdphoto" Target="../media/hdphoto2.wdp"/><Relationship Id="rId4" Type="http://schemas.openxmlformats.org/officeDocument/2006/relationships/image" Target="../media/image12.png"/><Relationship Id="rId9" Type="http://schemas.openxmlformats.org/officeDocument/2006/relationships/image" Target="../media/image16.png"/><Relationship Id="rId14" Type="http://schemas.microsoft.com/office/2007/relationships/hdphoto" Target="../media/hdphoto4.wdp"/></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s://youtu.be/kPR8h4-qZdk" TargetMode="External"/><Relationship Id="rId1" Type="http://schemas.openxmlformats.org/officeDocument/2006/relationships/slideLayout" Target="../slideLayouts/slideLayout2.xml"/><Relationship Id="rId4" Type="http://schemas.openxmlformats.org/officeDocument/2006/relationships/image" Target="../media/image24.gif"/></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youtu.be/zqs87a_7zxw" TargetMode="External"/><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27.gif"/><Relationship Id="rId4" Type="http://schemas.openxmlformats.org/officeDocument/2006/relationships/image" Target="../media/image26.jpeg"/></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youtu.be/-0tO3Eni2uo" TargetMode="External"/><Relationship Id="rId1" Type="http://schemas.openxmlformats.org/officeDocument/2006/relationships/slideLayout" Target="../slideLayouts/slideLayout2.xml"/><Relationship Id="rId5" Type="http://schemas.openxmlformats.org/officeDocument/2006/relationships/image" Target="../media/image29.gif"/><Relationship Id="rId4" Type="http://schemas.openxmlformats.org/officeDocument/2006/relationships/image" Target="../media/image28.jpeg"/></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youtu.be/M2fKMP47slQ" TargetMode="External"/><Relationship Id="rId1" Type="http://schemas.openxmlformats.org/officeDocument/2006/relationships/slideLayout" Target="../slideLayouts/slideLayout2.xml"/><Relationship Id="rId4" Type="http://schemas.openxmlformats.org/officeDocument/2006/relationships/image" Target="../media/image31.gi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hyperlink" Target="https://youtu.be/lkgszkPnV8g" TargetMode="Externa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io/Je44v" TargetMode="External"/><Relationship Id="rId1" Type="http://schemas.openxmlformats.org/officeDocument/2006/relationships/slideLayout" Target="../slideLayouts/slideLayout2.xml"/><Relationship Id="rId6" Type="http://schemas.openxmlformats.org/officeDocument/2006/relationships/image" Target="../media/image34.gif"/><Relationship Id="rId5" Type="http://schemas.openxmlformats.org/officeDocument/2006/relationships/image" Target="../media/image3.png"/><Relationship Id="rId4" Type="http://schemas.openxmlformats.org/officeDocument/2006/relationships/image" Target="../media/image2.svg"/></Relationships>
</file>

<file path=ppt/slides/_rels/slide67.xml.rels><?xml version="1.0" encoding="UTF-8" standalone="yes"?>
<Relationships xmlns="http://schemas.openxmlformats.org/package/2006/relationships"><Relationship Id="rId8" Type="http://schemas.openxmlformats.org/officeDocument/2006/relationships/hyperlink" Target="https://youtu.be/M2fKMP47slQ" TargetMode="External"/><Relationship Id="rId3" Type="http://schemas.openxmlformats.org/officeDocument/2006/relationships/hyperlink" Target="https://abseil.io/tips/112" TargetMode="External"/><Relationship Id="rId7" Type="http://schemas.openxmlformats.org/officeDocument/2006/relationships/hyperlink" Target="https://math.stackexchange.com/a/1560721/702319" TargetMode="External"/><Relationship Id="rId2" Type="http://schemas.openxmlformats.org/officeDocument/2006/relationships/hyperlink" Target="https://stackoverflow.com/a/36919571/11068024" TargetMode="External"/><Relationship Id="rId1" Type="http://schemas.openxmlformats.org/officeDocument/2006/relationships/slideLayout" Target="../slideLayouts/slideLayout2.xml"/><Relationship Id="rId6" Type="http://schemas.openxmlformats.org/officeDocument/2006/relationships/hyperlink" Target="https://youtu.be/zqs87a_7zxw" TargetMode="External"/><Relationship Id="rId5" Type="http://schemas.openxmlformats.org/officeDocument/2006/relationships/hyperlink" Target="https://youtu.be/-0tO3Eni2uo" TargetMode="External"/><Relationship Id="rId4" Type="http://schemas.openxmlformats.org/officeDocument/2006/relationships/hyperlink" Target="https://youtu.be/kPR8h4-qZdk" TargetMode="External"/><Relationship Id="rId9" Type="http://schemas.openxmlformats.org/officeDocument/2006/relationships/image" Target="../media/image24.png"/></Relationships>
</file>

<file path=ppt/slides/_rels/slide68.xml.rels><?xml version="1.0" encoding="UTF-8" standalone="yes"?>
<Relationships xmlns="http://schemas.openxmlformats.org/package/2006/relationships"><Relationship Id="rId2" Type="http://schemas.openxmlformats.org/officeDocument/2006/relationships/hyperlink" Target="https://youtu.be/lkgszkPnV8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237307" y="0"/>
            <a:ext cx="9717386" cy="3509963"/>
          </a:xfrm>
        </p:spPr>
        <p:txBody>
          <a:bodyPr>
            <a:normAutofit/>
          </a:bodyPr>
          <a:lstStyle/>
          <a:p>
            <a:r>
              <a:rPr lang="ru-RU" dirty="0">
                <a:solidFill>
                  <a:schemeClr val="bg1">
                    <a:lumMod val="50000"/>
                  </a:schemeClr>
                </a:solidFill>
              </a:rPr>
              <a:t>Под капотом</a:t>
            </a:r>
            <a:br>
              <a:rPr lang="en-US" dirty="0">
                <a:solidFill>
                  <a:schemeClr val="bg1">
                    <a:lumMod val="50000"/>
                  </a:schemeClr>
                </a:solidFill>
              </a:rPr>
            </a:br>
            <a:r>
              <a:rPr lang="ru-RU" dirty="0">
                <a:solidFill>
                  <a:schemeClr val="bg1">
                    <a:lumMod val="50000"/>
                  </a:schemeClr>
                </a:solidFill>
              </a:rPr>
              <a:t>стандартной библиотеки </a:t>
            </a:r>
            <a:r>
              <a:rPr lang="en-US" dirty="0">
                <a:solidFill>
                  <a:schemeClr val="bg1">
                    <a:lumMod val="50000"/>
                  </a:schemeClr>
                </a:solidFill>
              </a:rPr>
              <a:t>C++</a:t>
            </a:r>
            <a:br>
              <a:rPr lang="en-US" dirty="0"/>
            </a:br>
            <a:r>
              <a:rPr lang="en-US" dirty="0"/>
              <a:t>Insights into</a:t>
            </a:r>
            <a:br>
              <a:rPr lang="en-US" dirty="0"/>
            </a:br>
            <a:r>
              <a:rPr lang="en-US" dirty="0"/>
              <a:t>the C++ standard library</a:t>
            </a:r>
          </a:p>
        </p:txBody>
      </p:sp>
      <p:sp>
        <p:nvSpPr>
          <p:cNvPr id="5" name="Subtitle 4"/>
          <p:cNvSpPr>
            <a:spLocks noGrp="1"/>
          </p:cNvSpPr>
          <p:nvPr>
            <p:ph type="subTitle" idx="1"/>
          </p:nvPr>
        </p:nvSpPr>
        <p:spPr/>
        <p:txBody>
          <a:bodyPr/>
          <a:lstStyle/>
          <a:p>
            <a:r>
              <a:rPr lang="en-US" dirty="0"/>
              <a:t>Pavel Novikov</a:t>
            </a:r>
          </a:p>
          <a:p>
            <a:r>
              <a:rPr lang="en-US" dirty="0"/>
              <a:t>@</a:t>
            </a:r>
            <a:r>
              <a:rPr lang="en-US" dirty="0" err="1"/>
              <a:t>cpp_ape</a:t>
            </a:r>
            <a:endParaRPr lang="ru-RU" dirty="0"/>
          </a:p>
          <a:p>
            <a:r>
              <a:rPr lang="en-US" dirty="0"/>
              <a:t>R&amp;D Align Technology</a:t>
            </a:r>
          </a:p>
          <a:p>
            <a:endParaRPr lang="en-US" dirty="0"/>
          </a:p>
        </p:txBody>
      </p:sp>
      <p:pic>
        <p:nvPicPr>
          <p:cNvPr id="6" name="Рисунок 5">
            <a:extLst>
              <a:ext uri="{FF2B5EF4-FFF2-40B4-BE49-F238E27FC236}">
                <a16:creationId xmlns:a16="http://schemas.microsoft.com/office/drawing/2014/main" id="{DA1205FD-DFA4-4EF5-A689-A781DDDE61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252" y="5303638"/>
            <a:ext cx="2683496" cy="1209232"/>
          </a:xfrm>
          <a:prstGeom prst="rect">
            <a:avLst/>
          </a:prstGeom>
        </p:spPr>
      </p:pic>
      <p:pic>
        <p:nvPicPr>
          <p:cNvPr id="7" name="Picture 4" descr="Twitter bird logo 2012.sv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4848" y="4138262"/>
            <a:ext cx="314325" cy="25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439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l="63739" t="54388"/>
          <a:stretch/>
        </p:blipFill>
        <p:spPr>
          <a:xfrm>
            <a:off x="0" y="0"/>
            <a:ext cx="2946929" cy="2085107"/>
          </a:xfrm>
          <a:prstGeom prst="rect">
            <a:avLst/>
          </a:prstGeom>
        </p:spPr>
      </p:pic>
      <p:pic>
        <p:nvPicPr>
          <p:cNvPr id="11" name="Picture 10"/>
          <p:cNvPicPr>
            <a:picLocks noChangeAspect="1"/>
          </p:cNvPicPr>
          <p:nvPr/>
        </p:nvPicPr>
        <p:blipFill rotWithShape="1">
          <a:blip r:embed="rId4">
            <a:extLst>
              <a:ext uri="{28A0092B-C50C-407E-A947-70E740481C1C}">
                <a14:useLocalDpi xmlns:a14="http://schemas.microsoft.com/office/drawing/2010/main" val="0"/>
              </a:ext>
            </a:extLst>
          </a:blip>
          <a:srcRect l="63739" t="54388"/>
          <a:stretch/>
        </p:blipFill>
        <p:spPr>
          <a:xfrm flipH="1">
            <a:off x="9245071" y="0"/>
            <a:ext cx="2946929" cy="2085107"/>
          </a:xfrm>
          <a:prstGeom prst="rect">
            <a:avLst/>
          </a:prstGeom>
        </p:spPr>
      </p:pic>
      <p:pic>
        <p:nvPicPr>
          <p:cNvPr id="4098" name="Picture 2" descr="http://wiki.shoryuken.com/images/c/cf/Umk3_sektor_pose.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1717024"/>
            <a:ext cx="5192385" cy="5140976"/>
          </a:xfrm>
          <a:prstGeom prst="rect">
            <a:avLst/>
          </a:prstGeom>
          <a:noFill/>
          <a:effectLst>
            <a:outerShdw blurRad="762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0" name="Picture 4" descr="http://wiki.shoryuken.com/images/a/ac/Umk3_kabal_pos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6792685" y="1717024"/>
            <a:ext cx="5399314" cy="5140976"/>
          </a:xfrm>
          <a:prstGeom prst="rect">
            <a:avLst/>
          </a:prstGeom>
          <a:noFill/>
          <a:effectLst>
            <a:outerShdw blurRad="762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Rectangle 8"/>
          <p:cNvSpPr/>
          <p:nvPr/>
        </p:nvSpPr>
        <p:spPr>
          <a:xfrm>
            <a:off x="5327199" y="2034877"/>
            <a:ext cx="1537601" cy="1569660"/>
          </a:xfrm>
          <a:prstGeom prst="rect">
            <a:avLst/>
          </a:prstGeom>
          <a:noFill/>
        </p:spPr>
        <p:txBody>
          <a:bodyPr wrap="none" lIns="91440" tIns="45720" rIns="91440" bIns="45720">
            <a:spAutoFit/>
          </a:bodyPr>
          <a:lstStyle/>
          <a:p>
            <a:pPr algn="ctr"/>
            <a:r>
              <a:rPr lang="en-US" sz="9600" b="0" cap="none" spc="0" dirty="0">
                <a:ln w="19050">
                  <a:gradFill flip="none" rotWithShape="1">
                    <a:gsLst>
                      <a:gs pos="78757">
                        <a:schemeClr val="bg1">
                          <a:lumMod val="65000"/>
                        </a:schemeClr>
                      </a:gs>
                      <a:gs pos="61930">
                        <a:schemeClr val="tx1">
                          <a:lumMod val="50000"/>
                          <a:lumOff val="50000"/>
                        </a:schemeClr>
                      </a:gs>
                      <a:gs pos="26000">
                        <a:schemeClr val="tx1">
                          <a:lumMod val="65000"/>
                          <a:lumOff val="35000"/>
                        </a:schemeClr>
                      </a:gs>
                      <a:gs pos="0">
                        <a:schemeClr val="accent3">
                          <a:lumMod val="40000"/>
                          <a:lumOff val="60000"/>
                        </a:schemeClr>
                      </a:gs>
                      <a:gs pos="46000">
                        <a:schemeClr val="accent3">
                          <a:lumMod val="95000"/>
                          <a:lumOff val="5000"/>
                        </a:schemeClr>
                      </a:gs>
                      <a:gs pos="100000">
                        <a:schemeClr val="accent3">
                          <a:lumMod val="60000"/>
                        </a:schemeClr>
                      </a:gs>
                    </a:gsLst>
                    <a:path path="circle">
                      <a:fillToRect t="100000" r="100000"/>
                    </a:path>
                    <a:tileRect l="-100000" b="-100000"/>
                  </a:gradFill>
                </a:ln>
                <a:effectLst>
                  <a:outerShdw blurRad="63500" sx="102000" sy="102000" algn="ctr" rotWithShape="0">
                    <a:prstClr val="black">
                      <a:alpha val="40000"/>
                    </a:prstClr>
                  </a:outerShdw>
                </a:effectLst>
                <a:latin typeface="Consolas" panose="020B0609020204030204" pitchFamily="49" charset="0"/>
              </a:rPr>
              <a:t>vs</a:t>
            </a:r>
          </a:p>
        </p:txBody>
      </p:sp>
      <p:sp>
        <p:nvSpPr>
          <p:cNvPr id="10" name="TextBox 9"/>
          <p:cNvSpPr txBox="1"/>
          <p:nvPr/>
        </p:nvSpPr>
        <p:spPr>
          <a:xfrm>
            <a:off x="1934631" y="2821319"/>
            <a:ext cx="3047914" cy="646331"/>
          </a:xfrm>
          <a:prstGeom prst="rect">
            <a:avLst/>
          </a:prstGeom>
          <a:solidFill>
            <a:schemeClr val="tx1"/>
          </a:solidFill>
        </p:spPr>
        <p:txBody>
          <a:bodyPr wrap="square" rtlCol="0">
            <a:spAutoFit/>
          </a:bodyPr>
          <a:lstStyle/>
          <a:p>
            <a:pPr algn="ctr"/>
            <a:r>
              <a:rPr lang="en-US" sz="3600" dirty="0">
                <a:solidFill>
                  <a:schemeClr val="bg1"/>
                </a:solidFill>
                <a:effectLst>
                  <a:glow rad="101600">
                    <a:schemeClr val="accent3">
                      <a:satMod val="175000"/>
                      <a:alpha val="40000"/>
                    </a:schemeClr>
                  </a:glow>
                </a:effectLst>
                <a:latin typeface="Consolas" panose="020B0609020204030204" pitchFamily="49" charset="0"/>
              </a:rPr>
              <a:t>std::vector</a:t>
            </a:r>
          </a:p>
        </p:txBody>
      </p:sp>
      <p:sp>
        <p:nvSpPr>
          <p:cNvPr id="14" name="TextBox 13"/>
          <p:cNvSpPr txBox="1"/>
          <p:nvPr/>
        </p:nvSpPr>
        <p:spPr>
          <a:xfrm>
            <a:off x="7498702" y="2650295"/>
            <a:ext cx="2457060" cy="646331"/>
          </a:xfrm>
          <a:prstGeom prst="rect">
            <a:avLst/>
          </a:prstGeom>
          <a:solidFill>
            <a:schemeClr val="tx1"/>
          </a:solidFill>
        </p:spPr>
        <p:txBody>
          <a:bodyPr wrap="square" rtlCol="0">
            <a:spAutoFit/>
          </a:bodyPr>
          <a:lstStyle/>
          <a:p>
            <a:pPr algn="ctr"/>
            <a:r>
              <a:rPr lang="en-US" sz="3600" dirty="0">
                <a:solidFill>
                  <a:schemeClr val="bg1"/>
                </a:solidFill>
                <a:effectLst>
                  <a:glow rad="101600">
                    <a:schemeClr val="accent3">
                      <a:satMod val="175000"/>
                      <a:alpha val="40000"/>
                    </a:schemeClr>
                  </a:glow>
                </a:effectLst>
                <a:latin typeface="Consolas" panose="020B0609020204030204" pitchFamily="49" charset="0"/>
              </a:rPr>
              <a:t>std::list</a:t>
            </a:r>
          </a:p>
        </p:txBody>
      </p:sp>
      <p:sp>
        <p:nvSpPr>
          <p:cNvPr id="12" name="Rectangle 11"/>
          <p:cNvSpPr/>
          <p:nvPr/>
        </p:nvSpPr>
        <p:spPr>
          <a:xfrm>
            <a:off x="4138179" y="6138000"/>
            <a:ext cx="720000" cy="720000"/>
          </a:xfrm>
          <a:prstGeom prst="rect">
            <a:avLst/>
          </a:prstGeom>
          <a:gradFill flip="none" rotWithShape="1">
            <a:gsLst>
              <a:gs pos="0">
                <a:schemeClr val="accent2">
                  <a:lumMod val="75000"/>
                </a:schemeClr>
              </a:gs>
              <a:gs pos="23000">
                <a:schemeClr val="accent2">
                  <a:lumMod val="75000"/>
                </a:schemeClr>
              </a:gs>
              <a:gs pos="62000">
                <a:srgbClr val="6C0000"/>
              </a:gs>
              <a:gs pos="100000">
                <a:srgbClr val="000000"/>
              </a:gs>
            </a:gsLst>
            <a:path path="circle">
              <a:fillToRect l="50000" t="50000" r="50000" b="50000"/>
            </a:path>
            <a:tileRect/>
          </a:grad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anose="020B0609020204030204" pitchFamily="49" charset="0"/>
            </a:endParaRPr>
          </a:p>
        </p:txBody>
      </p:sp>
      <p:sp>
        <p:nvSpPr>
          <p:cNvPr id="16" name="Rectangle 15"/>
          <p:cNvSpPr/>
          <p:nvPr/>
        </p:nvSpPr>
        <p:spPr>
          <a:xfrm>
            <a:off x="4858179" y="6138000"/>
            <a:ext cx="720000" cy="720000"/>
          </a:xfrm>
          <a:prstGeom prst="rect">
            <a:avLst/>
          </a:prstGeom>
          <a:gradFill flip="none" rotWithShape="1">
            <a:gsLst>
              <a:gs pos="0">
                <a:schemeClr val="accent2">
                  <a:lumMod val="75000"/>
                </a:schemeClr>
              </a:gs>
              <a:gs pos="23000">
                <a:schemeClr val="accent2">
                  <a:lumMod val="75000"/>
                </a:schemeClr>
              </a:gs>
              <a:gs pos="62000">
                <a:srgbClr val="6C0000"/>
              </a:gs>
              <a:gs pos="100000">
                <a:srgbClr val="000000"/>
              </a:gs>
            </a:gsLst>
            <a:path path="circle">
              <a:fillToRect l="50000" t="50000" r="50000" b="50000"/>
            </a:path>
            <a:tileRect/>
          </a:grad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Consolas" panose="020B0609020204030204" pitchFamily="49" charset="0"/>
            </a:endParaRPr>
          </a:p>
        </p:txBody>
      </p:sp>
      <p:sp>
        <p:nvSpPr>
          <p:cNvPr id="18" name="Rectangle 17"/>
          <p:cNvSpPr/>
          <p:nvPr/>
        </p:nvSpPr>
        <p:spPr>
          <a:xfrm>
            <a:off x="5578179" y="6138000"/>
            <a:ext cx="720000" cy="720000"/>
          </a:xfrm>
          <a:prstGeom prst="rect">
            <a:avLst/>
          </a:prstGeom>
          <a:gradFill flip="none" rotWithShape="1">
            <a:gsLst>
              <a:gs pos="0">
                <a:schemeClr val="accent2">
                  <a:lumMod val="75000"/>
                </a:schemeClr>
              </a:gs>
              <a:gs pos="23000">
                <a:schemeClr val="accent2">
                  <a:lumMod val="75000"/>
                </a:schemeClr>
              </a:gs>
              <a:gs pos="62000">
                <a:srgbClr val="6C0000"/>
              </a:gs>
              <a:gs pos="100000">
                <a:srgbClr val="000000"/>
              </a:gs>
            </a:gsLst>
            <a:path path="circle">
              <a:fillToRect l="50000" t="50000" r="50000" b="50000"/>
            </a:path>
            <a:tileRect/>
          </a:grad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Consolas" panose="020B0609020204030204" pitchFamily="49" charset="0"/>
            </a:endParaRPr>
          </a:p>
        </p:txBody>
      </p:sp>
      <p:sp>
        <p:nvSpPr>
          <p:cNvPr id="19" name="Rectangle 18"/>
          <p:cNvSpPr/>
          <p:nvPr/>
        </p:nvSpPr>
        <p:spPr>
          <a:xfrm>
            <a:off x="6298179" y="6138000"/>
            <a:ext cx="720000" cy="720000"/>
          </a:xfrm>
          <a:prstGeom prst="rect">
            <a:avLst/>
          </a:prstGeom>
          <a:gradFill flip="none" rotWithShape="1">
            <a:gsLst>
              <a:gs pos="0">
                <a:schemeClr val="accent2">
                  <a:lumMod val="75000"/>
                </a:schemeClr>
              </a:gs>
              <a:gs pos="23000">
                <a:schemeClr val="accent2">
                  <a:lumMod val="75000"/>
                </a:schemeClr>
              </a:gs>
              <a:gs pos="62000">
                <a:srgbClr val="6C0000"/>
              </a:gs>
              <a:gs pos="100000">
                <a:srgbClr val="000000"/>
              </a:gs>
            </a:gsLst>
            <a:path path="circle">
              <a:fillToRect l="50000" t="50000" r="50000" b="50000"/>
            </a:path>
            <a:tileRect/>
          </a:grad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Consolas" panose="020B0609020204030204" pitchFamily="49" charset="0"/>
            </a:endParaRPr>
          </a:p>
        </p:txBody>
      </p:sp>
      <p:sp>
        <p:nvSpPr>
          <p:cNvPr id="20" name="Rectangle 19"/>
          <p:cNvSpPr/>
          <p:nvPr/>
        </p:nvSpPr>
        <p:spPr>
          <a:xfrm>
            <a:off x="7018179" y="6138000"/>
            <a:ext cx="720000" cy="720000"/>
          </a:xfrm>
          <a:prstGeom prst="rect">
            <a:avLst/>
          </a:prstGeom>
          <a:gradFill flip="none" rotWithShape="1">
            <a:gsLst>
              <a:gs pos="0">
                <a:schemeClr val="accent2">
                  <a:lumMod val="75000"/>
                </a:schemeClr>
              </a:gs>
              <a:gs pos="23000">
                <a:schemeClr val="accent2">
                  <a:lumMod val="75000"/>
                </a:schemeClr>
              </a:gs>
              <a:gs pos="62000">
                <a:srgbClr val="6C0000"/>
              </a:gs>
              <a:gs pos="100000">
                <a:srgbClr val="000000"/>
              </a:gs>
            </a:gsLst>
            <a:path path="circle">
              <a:fillToRect l="50000" t="50000" r="50000" b="50000"/>
            </a:path>
            <a:tileRect/>
          </a:grad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Consolas" panose="020B0609020204030204" pitchFamily="49" charset="0"/>
            </a:endParaRPr>
          </a:p>
        </p:txBody>
      </p:sp>
      <p:sp>
        <p:nvSpPr>
          <p:cNvPr id="21" name="Rectangle 20"/>
          <p:cNvSpPr/>
          <p:nvPr/>
        </p:nvSpPr>
        <p:spPr>
          <a:xfrm>
            <a:off x="7738179" y="6138000"/>
            <a:ext cx="720000" cy="720000"/>
          </a:xfrm>
          <a:prstGeom prst="rect">
            <a:avLst/>
          </a:prstGeom>
          <a:gradFill flip="none" rotWithShape="1">
            <a:gsLst>
              <a:gs pos="0">
                <a:schemeClr val="accent2">
                  <a:lumMod val="75000"/>
                </a:schemeClr>
              </a:gs>
              <a:gs pos="23000">
                <a:schemeClr val="accent2">
                  <a:lumMod val="75000"/>
                </a:schemeClr>
              </a:gs>
              <a:gs pos="62000">
                <a:srgbClr val="6C0000"/>
              </a:gs>
              <a:gs pos="100000">
                <a:srgbClr val="000000"/>
              </a:gs>
            </a:gsLst>
            <a:path path="circle">
              <a:fillToRect l="50000" t="50000" r="50000" b="50000"/>
            </a:path>
            <a:tileRect/>
          </a:gradFill>
          <a:ln w="38100">
            <a:solidFill>
              <a:schemeClr val="tx1">
                <a:lumMod val="50000"/>
                <a:lumOff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rgbClr val="C00000"/>
              </a:solidFill>
              <a:latin typeface="Consolas" panose="020B0609020204030204" pitchFamily="49" charset="0"/>
            </a:endParaRPr>
          </a:p>
        </p:txBody>
      </p:sp>
      <p:pic>
        <p:nvPicPr>
          <p:cNvPr id="4112" name="Picture 16" descr="https://upload.wikimedia.org/wikipedia/commons/thumb/0/02/Stack_Overflow_logo.svg/250px-Stack_Overflow_logo.svg.png"/>
          <p:cNvPicPr>
            <a:picLocks noChangeAspect="1" noChangeArrowheads="1"/>
          </p:cNvPicPr>
          <p:nvPr/>
        </p:nvPicPr>
        <p:blipFill rotWithShape="1">
          <a:blip r:embed="rId7">
            <a:extLst>
              <a:ext uri="{BEBA8EAE-BF5A-486C-A8C5-ECC9F3942E4B}">
                <a14:imgProps xmlns:a14="http://schemas.microsoft.com/office/drawing/2010/main">
                  <a14:imgLayer r:embed="rId8">
                    <a14:imgEffect>
                      <a14:brightnessContrast bright="-21000"/>
                    </a14:imgEffect>
                  </a14:imgLayer>
                </a14:imgProps>
              </a:ext>
              <a:ext uri="{28A0092B-C50C-407E-A947-70E740481C1C}">
                <a14:useLocalDpi xmlns:a14="http://schemas.microsoft.com/office/drawing/2010/main" val="0"/>
              </a:ext>
            </a:extLst>
          </a:blip>
          <a:srcRect r="82355"/>
          <a:stretch/>
        </p:blipFill>
        <p:spPr bwMode="auto">
          <a:xfrm>
            <a:off x="4291795" y="6266666"/>
            <a:ext cx="420165" cy="46672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16" name="Picture 20" descr="Visual Studio 2017 logo and wordmark.svg"/>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rightnessContrast bright="-5000"/>
                    </a14:imgEffect>
                  </a14:imgLayer>
                </a14:imgProps>
              </a:ext>
              <a:ext uri="{28A0092B-C50C-407E-A947-70E740481C1C}">
                <a14:useLocalDpi xmlns:a14="http://schemas.microsoft.com/office/drawing/2010/main" val="0"/>
              </a:ext>
            </a:extLst>
          </a:blip>
          <a:srcRect t="10478" r="88555" b="27047"/>
          <a:stretch/>
        </p:blipFill>
        <p:spPr bwMode="auto">
          <a:xfrm>
            <a:off x="5663967" y="6264637"/>
            <a:ext cx="508247" cy="46672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18" name="Picture 22" descr="LLVM Logo.svg"/>
          <p:cNvPicPr>
            <a:picLocks noChangeAspect="1" noChangeArrowheads="1"/>
          </p:cNvPicPr>
          <p:nvPr/>
        </p:nvPicPr>
        <p:blipFill>
          <a:blip r:embed="rId11" cstate="print">
            <a:extLst>
              <a:ext uri="{BEBA8EAE-BF5A-486C-A8C5-ECC9F3942E4B}">
                <a14:imgProps xmlns:a14="http://schemas.microsoft.com/office/drawing/2010/main">
                  <a14:imgLayer r:embed="rId12">
                    <a14:imgEffect>
                      <a14:brightnessContrast bright="-28000"/>
                    </a14:imgEffect>
                  </a14:imgLayer>
                </a14:imgProps>
              </a:ext>
              <a:ext uri="{28A0092B-C50C-407E-A947-70E740481C1C}">
                <a14:useLocalDpi xmlns:a14="http://schemas.microsoft.com/office/drawing/2010/main" val="0"/>
              </a:ext>
            </a:extLst>
          </a:blip>
          <a:srcRect/>
          <a:stretch>
            <a:fillRect/>
          </a:stretch>
        </p:blipFill>
        <p:spPr bwMode="auto">
          <a:xfrm>
            <a:off x="7782327" y="6272357"/>
            <a:ext cx="611371" cy="45900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3" name="Picture 16" descr="https://upload.wikimedia.org/wikipedia/commons/thumb/0/02/Stack_Overflow_logo.svg/250px-Stack_Overflow_logo.svg.png"/>
          <p:cNvPicPr>
            <a:picLocks noChangeAspect="1" noChangeArrowheads="1"/>
          </p:cNvPicPr>
          <p:nvPr/>
        </p:nvPicPr>
        <p:blipFill rotWithShape="1">
          <a:blip r:embed="rId7">
            <a:extLst>
              <a:ext uri="{BEBA8EAE-BF5A-486C-A8C5-ECC9F3942E4B}">
                <a14:imgProps xmlns:a14="http://schemas.microsoft.com/office/drawing/2010/main">
                  <a14:imgLayer r:embed="rId8">
                    <a14:imgEffect>
                      <a14:brightnessContrast bright="-21000"/>
                    </a14:imgEffect>
                  </a14:imgLayer>
                </a14:imgProps>
              </a:ext>
              <a:ext uri="{28A0092B-C50C-407E-A947-70E740481C1C}">
                <a14:useLocalDpi xmlns:a14="http://schemas.microsoft.com/office/drawing/2010/main" val="0"/>
              </a:ext>
            </a:extLst>
          </a:blip>
          <a:srcRect r="82355"/>
          <a:stretch/>
        </p:blipFill>
        <p:spPr bwMode="auto">
          <a:xfrm>
            <a:off x="6457839" y="6259200"/>
            <a:ext cx="420165" cy="46672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4991518" y="6259200"/>
            <a:ext cx="430824" cy="466726"/>
          </a:xfrm>
          <a:prstGeom prst="rect">
            <a:avLst/>
          </a:prstGeom>
        </p:spPr>
      </p:pic>
      <p:pic>
        <p:nvPicPr>
          <p:cNvPr id="22" name="Рисунок 21">
            <a:extLst>
              <a:ext uri="{FF2B5EF4-FFF2-40B4-BE49-F238E27FC236}">
                <a16:creationId xmlns:a16="http://schemas.microsoft.com/office/drawing/2014/main" id="{19D96C0C-DD2B-4A6C-9321-D6F52DB34DC0}"/>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140351" y="6269075"/>
            <a:ext cx="464317" cy="464317"/>
          </a:xfrm>
          <a:prstGeom prst="rect">
            <a:avLst/>
          </a:prstGeom>
        </p:spPr>
      </p:pic>
    </p:spTree>
    <p:extLst>
      <p:ext uri="{BB962C8B-B14F-4D97-AF65-F5344CB8AC3E}">
        <p14:creationId xmlns:p14="http://schemas.microsoft.com/office/powerpoint/2010/main" val="118611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push_back()</a:t>
            </a:r>
          </a:p>
        </p:txBody>
      </p:sp>
      <p:sp>
        <p:nvSpPr>
          <p:cNvPr id="3" name="Slide Number Placeholder 2"/>
          <p:cNvSpPr>
            <a:spLocks noGrp="1"/>
          </p:cNvSpPr>
          <p:nvPr>
            <p:ph type="sldNum" sz="quarter" idx="12"/>
          </p:nvPr>
        </p:nvSpPr>
        <p:spPr/>
        <p:txBody>
          <a:bodyPr/>
          <a:lstStyle/>
          <a:p>
            <a:fld id="{AE26D1DA-778F-492E-B78E-886A49F9DEA6}" type="slidenum">
              <a:rPr lang="en-US" smtClean="0"/>
              <a:t>11</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24102428"/>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960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push_back()</a:t>
            </a:r>
          </a:p>
        </p:txBody>
      </p:sp>
      <p:sp>
        <p:nvSpPr>
          <p:cNvPr id="3" name="Slide Number Placeholder 2"/>
          <p:cNvSpPr>
            <a:spLocks noGrp="1"/>
          </p:cNvSpPr>
          <p:nvPr>
            <p:ph type="sldNum" sz="quarter" idx="12"/>
          </p:nvPr>
        </p:nvSpPr>
        <p:spPr/>
        <p:txBody>
          <a:bodyPr/>
          <a:lstStyle/>
          <a:p>
            <a:fld id="{AE26D1DA-778F-492E-B78E-886A49F9DEA6}" type="slidenum">
              <a:rPr lang="en-US" smtClean="0"/>
              <a:t>12</a:t>
            </a:fld>
            <a:endParaRPr 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124102428"/>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2324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push_back()</a:t>
            </a:r>
            <a:endParaRPr lang="en-US" dirty="0"/>
          </a:p>
        </p:txBody>
      </p:sp>
      <p:sp>
        <p:nvSpPr>
          <p:cNvPr id="36" name="Slide Number Placeholder 35"/>
          <p:cNvSpPr>
            <a:spLocks noGrp="1"/>
          </p:cNvSpPr>
          <p:nvPr>
            <p:ph type="sldNum" sz="quarter" idx="12"/>
          </p:nvPr>
        </p:nvSpPr>
        <p:spPr/>
        <p:txBody>
          <a:bodyPr/>
          <a:lstStyle/>
          <a:p>
            <a:fld id="{AE26D1DA-778F-492E-B78E-886A49F9DEA6}" type="slidenum">
              <a:rPr lang="en-US" smtClean="0"/>
              <a:t>13</a:t>
            </a:fld>
            <a:endParaRPr lang="en-US"/>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2125069609"/>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3937519" y="3480317"/>
            <a:ext cx="3620277" cy="461665"/>
          </a:xfrm>
          <a:prstGeom prst="rect">
            <a:avLst/>
          </a:prstGeom>
          <a:noFill/>
        </p:spPr>
        <p:txBody>
          <a:bodyPr wrap="square" rtlCol="0">
            <a:spAutoFit/>
          </a:bodyPr>
          <a:lstStyle/>
          <a:p>
            <a:pPr algn="r"/>
            <a:r>
              <a:rPr lang="en-US" sz="2400" dirty="0"/>
              <a:t>L2 cache capacity exceeded</a:t>
            </a:r>
          </a:p>
        </p:txBody>
      </p:sp>
      <p:cxnSp>
        <p:nvCxnSpPr>
          <p:cNvPr id="10" name="Straight Arrow Connector 9"/>
          <p:cNvCxnSpPr/>
          <p:nvPr/>
        </p:nvCxnSpPr>
        <p:spPr>
          <a:xfrm>
            <a:off x="7455159" y="3890865"/>
            <a:ext cx="867747" cy="1259633"/>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520473" y="2901821"/>
            <a:ext cx="811764" cy="699795"/>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268976" y="3436097"/>
            <a:ext cx="3620277" cy="461665"/>
          </a:xfrm>
          <a:prstGeom prst="rect">
            <a:avLst/>
          </a:prstGeom>
          <a:noFill/>
        </p:spPr>
        <p:txBody>
          <a:bodyPr wrap="square" rtlCol="0">
            <a:spAutoFit/>
          </a:bodyPr>
          <a:lstStyle/>
          <a:p>
            <a:pPr algn="r"/>
            <a:r>
              <a:rPr lang="en-US" sz="2400" dirty="0"/>
              <a:t>L3 cache capacity exceeded</a:t>
            </a:r>
          </a:p>
        </p:txBody>
      </p:sp>
      <p:cxnSp>
        <p:nvCxnSpPr>
          <p:cNvPr id="16" name="Straight Arrow Connector 15"/>
          <p:cNvCxnSpPr/>
          <p:nvPr/>
        </p:nvCxnSpPr>
        <p:spPr>
          <a:xfrm>
            <a:off x="10245012" y="3890865"/>
            <a:ext cx="270588" cy="923731"/>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0263673" y="2202024"/>
            <a:ext cx="298580" cy="1250303"/>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03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push_back()</a:t>
            </a:r>
            <a:endParaRPr lang="en-US" dirty="0"/>
          </a:p>
        </p:txBody>
      </p:sp>
      <p:sp>
        <p:nvSpPr>
          <p:cNvPr id="6" name="Slide Number Placeholder 5"/>
          <p:cNvSpPr>
            <a:spLocks noGrp="1"/>
          </p:cNvSpPr>
          <p:nvPr>
            <p:ph type="sldNum" sz="quarter" idx="12"/>
          </p:nvPr>
        </p:nvSpPr>
        <p:spPr/>
        <p:txBody>
          <a:bodyPr/>
          <a:lstStyle/>
          <a:p>
            <a:fld id="{AE26D1DA-778F-492E-B78E-886A49F9DEA6}" type="slidenum">
              <a:rPr lang="en-US" smtClean="0"/>
              <a:t>14</a:t>
            </a:fld>
            <a:endParaRPr lang="en-US"/>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471841444"/>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4124130" y="4040153"/>
            <a:ext cx="3620277" cy="461665"/>
          </a:xfrm>
          <a:prstGeom prst="rect">
            <a:avLst/>
          </a:prstGeom>
          <a:noFill/>
        </p:spPr>
        <p:txBody>
          <a:bodyPr wrap="square" rtlCol="0">
            <a:spAutoFit/>
          </a:bodyPr>
          <a:lstStyle/>
          <a:p>
            <a:pPr algn="r"/>
            <a:r>
              <a:rPr lang="en-US" sz="2400" dirty="0"/>
              <a:t>L2 cache capacity exceeded</a:t>
            </a:r>
          </a:p>
        </p:txBody>
      </p:sp>
      <p:cxnSp>
        <p:nvCxnSpPr>
          <p:cNvPr id="10" name="Straight Arrow Connector 9"/>
          <p:cNvCxnSpPr/>
          <p:nvPr/>
        </p:nvCxnSpPr>
        <p:spPr>
          <a:xfrm>
            <a:off x="7725747" y="4404049"/>
            <a:ext cx="643813" cy="541175"/>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7744408" y="3760239"/>
            <a:ext cx="625152" cy="410545"/>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184575" y="1659492"/>
            <a:ext cx="3620277" cy="461665"/>
          </a:xfrm>
          <a:prstGeom prst="rect">
            <a:avLst/>
          </a:prstGeom>
          <a:noFill/>
        </p:spPr>
        <p:txBody>
          <a:bodyPr wrap="square" rtlCol="0">
            <a:spAutoFit/>
          </a:bodyPr>
          <a:lstStyle/>
          <a:p>
            <a:pPr algn="r"/>
            <a:r>
              <a:rPr lang="en-US" sz="2400" dirty="0"/>
              <a:t>L3 cache capacity exceeded</a:t>
            </a:r>
          </a:p>
        </p:txBody>
      </p:sp>
      <p:cxnSp>
        <p:nvCxnSpPr>
          <p:cNvPr id="16" name="Straight Arrow Connector 15"/>
          <p:cNvCxnSpPr/>
          <p:nvPr/>
        </p:nvCxnSpPr>
        <p:spPr>
          <a:xfrm>
            <a:off x="9619861" y="2118049"/>
            <a:ext cx="914400" cy="2537926"/>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077061" y="2118049"/>
            <a:ext cx="438539" cy="830424"/>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CBF5BDE-A676-4C14-929E-9660E24AA23D}"/>
              </a:ext>
            </a:extLst>
          </p:cNvPr>
          <p:cNvSpPr txBox="1"/>
          <p:nvPr/>
        </p:nvSpPr>
        <p:spPr>
          <a:xfrm>
            <a:off x="1101398" y="1271120"/>
            <a:ext cx="5897880" cy="1200329"/>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BigMovable</a:t>
            </a: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BigMovable</a:t>
            </a:r>
            <a:r>
              <a:rPr lang="en-US" dirty="0">
                <a:solidFill>
                  <a:srgbClr val="000000"/>
                </a:solidFill>
                <a:highlight>
                  <a:srgbClr val="FFFFFF"/>
                </a:highlight>
                <a:latin typeface="Consolas" panose="020B0609020204030204" pitchFamily="49" charset="0"/>
              </a:rPr>
              <a:t>() : data{</a:t>
            </a:r>
            <a:r>
              <a:rPr lang="en-US" dirty="0">
                <a:solidFill>
                  <a:srgbClr val="2B91AF"/>
                </a:solidFill>
                <a:highlight>
                  <a:srgbClr val="FFFFFF"/>
                </a:highlight>
                <a:latin typeface="Consolas" panose="020B0609020204030204" pitchFamily="49" charset="0"/>
              </a:rPr>
              <a:t>Pool</a:t>
            </a:r>
            <a:r>
              <a:rPr lang="en-US" dirty="0">
                <a:solidFill>
                  <a:srgbClr val="000000"/>
                </a:solidFill>
                <a:highlight>
                  <a:srgbClr val="FFFFFF"/>
                </a:highlight>
                <a:latin typeface="Consolas" panose="020B0609020204030204" pitchFamily="49" charset="0"/>
              </a:rPr>
              <a:t>::get()} </a:t>
            </a:r>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std::</a:t>
            </a:r>
            <a:r>
              <a:rPr lang="en-US" dirty="0" err="1">
                <a:solidFill>
                  <a:srgbClr val="2B91AF"/>
                </a:solidFill>
                <a:highlight>
                  <a:srgbClr val="FFFFFF"/>
                </a:highlight>
                <a:latin typeface="Consolas" panose="020B0609020204030204" pitchFamily="49" charset="0"/>
              </a:rPr>
              <a:t>unique_ptr</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Pool</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Deleter</a:t>
            </a:r>
            <a:r>
              <a:rPr lang="en-US" dirty="0">
                <a:solidFill>
                  <a:srgbClr val="000000"/>
                </a:solidFill>
                <a:highlight>
                  <a:srgbClr val="FFFFFF"/>
                </a:highlight>
                <a:latin typeface="Consolas" panose="020B0609020204030204" pitchFamily="49" charset="0"/>
              </a:rPr>
              <a:t>&gt; data;</a:t>
            </a:r>
          </a:p>
          <a:p>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523304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push_back()</a:t>
            </a:r>
            <a:endParaRPr lang="en-US" dirty="0"/>
          </a:p>
        </p:txBody>
      </p:sp>
      <p:sp>
        <p:nvSpPr>
          <p:cNvPr id="24" name="Slide Number Placeholder 23"/>
          <p:cNvSpPr>
            <a:spLocks noGrp="1"/>
          </p:cNvSpPr>
          <p:nvPr>
            <p:ph type="sldNum" sz="quarter" idx="12"/>
          </p:nvPr>
        </p:nvSpPr>
        <p:spPr/>
        <p:txBody>
          <a:bodyPr/>
          <a:lstStyle/>
          <a:p>
            <a:fld id="{AE26D1DA-778F-492E-B78E-886A49F9DEA6}" type="slidenum">
              <a:rPr lang="en-US" smtClean="0"/>
              <a:t>15</a:t>
            </a:fld>
            <a:endParaRPr lang="en-US"/>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162299421"/>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5065403" y="1746876"/>
            <a:ext cx="3620277" cy="461665"/>
          </a:xfrm>
          <a:prstGeom prst="rect">
            <a:avLst/>
          </a:prstGeom>
          <a:noFill/>
        </p:spPr>
        <p:txBody>
          <a:bodyPr wrap="square" rtlCol="0">
            <a:spAutoFit/>
          </a:bodyPr>
          <a:lstStyle/>
          <a:p>
            <a:pPr algn="r"/>
            <a:r>
              <a:rPr lang="en-US" sz="2400" dirty="0"/>
              <a:t>L2 cache capacity exceeded</a:t>
            </a:r>
          </a:p>
        </p:txBody>
      </p:sp>
      <p:cxnSp>
        <p:nvCxnSpPr>
          <p:cNvPr id="10" name="Straight Arrow Connector 9"/>
          <p:cNvCxnSpPr>
            <a:cxnSpLocks/>
          </p:cNvCxnSpPr>
          <p:nvPr/>
        </p:nvCxnSpPr>
        <p:spPr>
          <a:xfrm>
            <a:off x="7159752" y="2231136"/>
            <a:ext cx="118126" cy="596040"/>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p:cNvCxnSpPr>
          <p:nvPr/>
        </p:nvCxnSpPr>
        <p:spPr>
          <a:xfrm>
            <a:off x="7534656" y="2212848"/>
            <a:ext cx="844234" cy="2200532"/>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462866" y="857057"/>
            <a:ext cx="3620277" cy="461665"/>
          </a:xfrm>
          <a:prstGeom prst="rect">
            <a:avLst/>
          </a:prstGeom>
          <a:noFill/>
        </p:spPr>
        <p:txBody>
          <a:bodyPr wrap="square" rtlCol="0">
            <a:spAutoFit/>
          </a:bodyPr>
          <a:lstStyle/>
          <a:p>
            <a:pPr algn="r"/>
            <a:r>
              <a:rPr lang="en-US" sz="2400" dirty="0"/>
              <a:t>L3 cache capacity exceeded</a:t>
            </a:r>
          </a:p>
        </p:txBody>
      </p:sp>
      <p:cxnSp>
        <p:nvCxnSpPr>
          <p:cNvPr id="16" name="Straight Arrow Connector 15"/>
          <p:cNvCxnSpPr/>
          <p:nvPr/>
        </p:nvCxnSpPr>
        <p:spPr>
          <a:xfrm flipH="1">
            <a:off x="9535886" y="1318722"/>
            <a:ext cx="261258" cy="789996"/>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0095722" y="1324947"/>
            <a:ext cx="457200" cy="2836506"/>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0C4B37-BFB3-484D-8AC3-00467F1D8FAD}"/>
              </a:ext>
            </a:extLst>
          </p:cNvPr>
          <p:cNvSpPr txBox="1"/>
          <p:nvPr/>
        </p:nvSpPr>
        <p:spPr>
          <a:xfrm>
            <a:off x="1000814" y="1161392"/>
            <a:ext cx="5897880" cy="2585323"/>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rtlCol="0">
            <a:spAutoFit/>
          </a:bodyPr>
          <a:lstStyle/>
          <a:p>
            <a:r>
              <a:rPr lang="en-US" dirty="0">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BigCopyable</a:t>
            </a: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BigCopyable</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default</a:t>
            </a:r>
            <a:r>
              <a:rPr lang="en-US"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BigCopyable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BigCopyable</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other</a:t>
            </a:r>
            <a:r>
              <a:rPr lang="en-US"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data{</a:t>
            </a:r>
            <a:r>
              <a:rPr lang="en-US" dirty="0" err="1">
                <a:solidFill>
                  <a:srgbClr val="808080"/>
                </a:solidFill>
                <a:highlight>
                  <a:srgbClr val="FFFFFF"/>
                </a:highlight>
                <a:latin typeface="Consolas" panose="020B0609020204030204" pitchFamily="49" charset="0"/>
              </a:rPr>
              <a:t>other</a:t>
            </a:r>
            <a:r>
              <a:rPr lang="en-US" dirty="0" err="1">
                <a:solidFill>
                  <a:srgbClr val="000000"/>
                </a:solidFill>
                <a:highlight>
                  <a:srgbClr val="FFFFFF"/>
                </a:highlight>
                <a:latin typeface="Consolas" panose="020B0609020204030204" pitchFamily="49" charset="0"/>
              </a:rPr>
              <a:t>.data</a:t>
            </a:r>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r>
              <a:rPr lang="en-US" dirty="0">
                <a:solidFill>
                  <a:srgbClr val="000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expensive operation</a:t>
            </a:r>
            <a:endParaRPr lang="en-US" dirty="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  }</a:t>
            </a:r>
          </a:p>
          <a:p>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array</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100&gt; data = { 1 };</a:t>
            </a:r>
          </a:p>
          <a:p>
            <a:r>
              <a:rPr lang="en-US" dirty="0">
                <a:solidFill>
                  <a:srgbClr val="000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a:t>
            </a:r>
            <a:r>
              <a:rPr lang="en-US" dirty="0">
                <a:solidFill>
                  <a:srgbClr val="008000"/>
                </a:solidFill>
                <a:highlight>
                  <a:srgbClr val="FFFFFF"/>
                </a:highlight>
                <a:latin typeface="Consolas" panose="020B0609020204030204" pitchFamily="49" charset="0"/>
              </a:rPr>
              <a:t>other data</a:t>
            </a:r>
            <a:endParaRPr lang="en-US" dirty="0">
              <a:solidFill>
                <a:srgbClr val="000000"/>
              </a:solidFill>
              <a:highlight>
                <a:srgbClr val="FFFFFF"/>
              </a:highlight>
              <a:latin typeface="Consolas" panose="020B0609020204030204" pitchFamily="49" charset="0"/>
            </a:endParaRPr>
          </a:p>
          <a:p>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363138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Use </a:t>
            </a:r>
            <a:r>
              <a:rPr lang="en-US" dirty="0">
                <a:solidFill>
                  <a:schemeClr val="tx1"/>
                </a:solidFill>
                <a:latin typeface="Consolas" panose="020B0609020204030204" pitchFamily="49" charset="0"/>
              </a:rPr>
              <a:t>std::vector</a:t>
            </a:r>
            <a:r>
              <a:rPr lang="en-US" dirty="0">
                <a:solidFill>
                  <a:schemeClr val="tx1"/>
                </a:solidFill>
              </a:rPr>
              <a:t> by default</a:t>
            </a:r>
          </a:p>
        </p:txBody>
      </p:sp>
      <p:sp>
        <p:nvSpPr>
          <p:cNvPr id="3" name="Content Placeholder 2"/>
          <p:cNvSpPr>
            <a:spLocks noGrp="1"/>
          </p:cNvSpPr>
          <p:nvPr>
            <p:ph idx="1"/>
          </p:nvPr>
        </p:nvSpPr>
        <p:spPr/>
        <p:txBody>
          <a:bodyPr>
            <a:normAutofit/>
          </a:bodyPr>
          <a:lstStyle/>
          <a:p>
            <a:pPr marL="0" indent="0">
              <a:buNone/>
            </a:pPr>
            <a:r>
              <a:rPr lang="en-US" sz="3600" dirty="0">
                <a:solidFill>
                  <a:schemeClr val="tx1">
                    <a:lumMod val="50000"/>
                    <a:lumOff val="50000"/>
                  </a:schemeClr>
                </a:solidFill>
              </a:rPr>
              <a:t>Unless</a:t>
            </a:r>
          </a:p>
          <a:p>
            <a:r>
              <a:rPr lang="en-US" sz="3600" dirty="0">
                <a:solidFill>
                  <a:schemeClr val="tx1">
                    <a:lumMod val="50000"/>
                    <a:lumOff val="50000"/>
                  </a:schemeClr>
                </a:solidFill>
              </a:rPr>
              <a:t>copy and move are very expensive or unavailable;</a:t>
            </a:r>
          </a:p>
          <a:p>
            <a:r>
              <a:rPr lang="en-US" sz="3600" dirty="0">
                <a:solidFill>
                  <a:schemeClr val="tx1">
                    <a:lumMod val="50000"/>
                    <a:lumOff val="50000"/>
                  </a:schemeClr>
                </a:solidFill>
              </a:rPr>
              <a:t>predominantly</a:t>
            </a:r>
            <a:r>
              <a:rPr lang="ru-RU" sz="3600" dirty="0">
                <a:solidFill>
                  <a:schemeClr val="tx1">
                    <a:lumMod val="50000"/>
                    <a:lumOff val="50000"/>
                  </a:schemeClr>
                </a:solidFill>
              </a:rPr>
              <a:t> </a:t>
            </a:r>
            <a:r>
              <a:rPr lang="en-US" sz="3600" dirty="0">
                <a:solidFill>
                  <a:schemeClr val="tx1">
                    <a:lumMod val="50000"/>
                    <a:lumOff val="50000"/>
                  </a:schemeClr>
                </a:solidFill>
              </a:rPr>
              <a:t>inserting and removing elements</a:t>
            </a:r>
            <a:br>
              <a:rPr lang="en-US" sz="3600" dirty="0">
                <a:solidFill>
                  <a:schemeClr val="tx1">
                    <a:lumMod val="50000"/>
                    <a:lumOff val="50000"/>
                  </a:schemeClr>
                </a:solidFill>
              </a:rPr>
            </a:br>
            <a:r>
              <a:rPr lang="en-US" sz="3600" dirty="0">
                <a:solidFill>
                  <a:schemeClr val="tx1">
                    <a:lumMod val="50000"/>
                    <a:lumOff val="50000"/>
                  </a:schemeClr>
                </a:solidFill>
              </a:rPr>
              <a:t>at random positions, splicing.</a:t>
            </a:r>
          </a:p>
          <a:p>
            <a:endParaRPr lang="en-US" sz="3600" dirty="0">
              <a:solidFill>
                <a:schemeClr val="tx1">
                  <a:lumMod val="50000"/>
                  <a:lumOff val="50000"/>
                </a:schemeClr>
              </a:solidFill>
            </a:endParaRPr>
          </a:p>
        </p:txBody>
      </p:sp>
      <p:sp>
        <p:nvSpPr>
          <p:cNvPr id="4" name="Slide Number Placeholder 3"/>
          <p:cNvSpPr>
            <a:spLocks noGrp="1"/>
          </p:cNvSpPr>
          <p:nvPr>
            <p:ph type="sldNum" sz="quarter" idx="12"/>
          </p:nvPr>
        </p:nvSpPr>
        <p:spPr/>
        <p:txBody>
          <a:bodyPr/>
          <a:lstStyle/>
          <a:p>
            <a:fld id="{AE26D1DA-778F-492E-B78E-886A49F9DEA6}" type="slidenum">
              <a:rPr lang="en-US" smtClean="0"/>
              <a:t>16</a:t>
            </a:fld>
            <a:endParaRPr lang="en-US"/>
          </a:p>
        </p:txBody>
      </p:sp>
    </p:spTree>
    <p:extLst>
      <p:ext uri="{BB962C8B-B14F-4D97-AF65-F5344CB8AC3E}">
        <p14:creationId xmlns:p14="http://schemas.microsoft.com/office/powerpoint/2010/main" val="299635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emplace_back</a:t>
            </a:r>
            <a:r>
              <a:rPr lang="en-US" dirty="0"/>
              <a:t> and </a:t>
            </a:r>
            <a:r>
              <a:rPr lang="en-US" dirty="0">
                <a:latin typeface="Consolas" panose="020B0609020204030204" pitchFamily="49" charset="0"/>
              </a:rPr>
              <a:t>push_back</a:t>
            </a:r>
          </a:p>
        </p:txBody>
      </p:sp>
      <p:sp>
        <p:nvSpPr>
          <p:cNvPr id="4" name="Slide Number Placeholder 3"/>
          <p:cNvSpPr>
            <a:spLocks noGrp="1"/>
          </p:cNvSpPr>
          <p:nvPr>
            <p:ph type="sldNum" sz="quarter" idx="12"/>
          </p:nvPr>
        </p:nvSpPr>
        <p:spPr/>
        <p:txBody>
          <a:bodyPr/>
          <a:lstStyle/>
          <a:p>
            <a:fld id="{AE26D1DA-778F-492E-B78E-886A49F9DEA6}" type="slidenum">
              <a:rPr lang="en-US" smtClean="0"/>
              <a:t>17</a:t>
            </a:fld>
            <a:endParaRPr lang="en-US"/>
          </a:p>
        </p:txBody>
      </p:sp>
      <p:sp>
        <p:nvSpPr>
          <p:cNvPr id="3" name="Content Placeholder 2"/>
          <p:cNvSpPr>
            <a:spLocks noGrp="1"/>
          </p:cNvSpPr>
          <p:nvPr>
            <p:ph idx="1"/>
          </p:nvPr>
        </p:nvSpPr>
        <p:spPr>
          <a:xfrm>
            <a:off x="838198" y="1368000"/>
            <a:ext cx="11353801" cy="4932000"/>
          </a:xfrm>
        </p:spPr>
        <p:txBody>
          <a:bodyPr>
            <a:normAutofit/>
          </a:bodyPr>
          <a:lstStyle/>
          <a:p>
            <a:pPr marL="0" indent="0">
              <a:buNone/>
            </a:pPr>
            <a:r>
              <a:rPr lang="en-US" dirty="0">
                <a:solidFill>
                  <a:srgbClr val="000000"/>
                </a:solidFill>
                <a:highlight>
                  <a:srgbClr val="FFFFFF"/>
                </a:highlight>
                <a:latin typeface="Consolas" panose="020B0609020204030204" pitchFamily="49" charset="0"/>
              </a:rPr>
              <a:t>std::</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 v;</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t = </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{42,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v.push_back</a:t>
            </a:r>
            <a:r>
              <a:rPr lang="en-US" dirty="0">
                <a:solidFill>
                  <a:srgbClr val="000000"/>
                </a:solidFill>
                <a:highlight>
                  <a:srgbClr val="FFFFFF"/>
                </a:highlight>
                <a:latin typeface="Consolas" panose="020B0609020204030204" pitchFamily="49" charset="0"/>
              </a:rPr>
              <a:t>(t); </a:t>
            </a:r>
            <a:r>
              <a:rPr lang="en-US" dirty="0">
                <a:solidFill>
                  <a:srgbClr val="008000"/>
                </a:solidFill>
                <a:highlight>
                  <a:srgbClr val="FFFFFF"/>
                </a:highlight>
                <a:latin typeface="Consolas" panose="020B0609020204030204" pitchFamily="49" charset="0"/>
              </a:rPr>
              <a:t>// copy</a:t>
            </a:r>
          </a:p>
          <a:p>
            <a:pPr marL="0" indent="0">
              <a:buNone/>
            </a:pPr>
            <a:r>
              <a:rPr lang="en-US" dirty="0" err="1">
                <a:solidFill>
                  <a:srgbClr val="000000"/>
                </a:solidFill>
                <a:highlight>
                  <a:srgbClr val="FFFFFF"/>
                </a:highlight>
                <a:latin typeface="Consolas" panose="020B0609020204030204" pitchFamily="49" charset="0"/>
              </a:rPr>
              <a:t>v.push_back</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{42,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move</a:t>
            </a:r>
            <a:endParaRPr lang="en-US" dirty="0">
              <a:solidFill>
                <a:srgbClr val="000000"/>
              </a:solidFill>
              <a:highlight>
                <a:srgbClr val="FFFFFF"/>
              </a:highlight>
              <a:latin typeface="Consolas" panose="020B0609020204030204" pitchFamily="49" charset="0"/>
            </a:endParaRPr>
          </a:p>
          <a:p>
            <a:pPr marL="0" lvl="0" indent="0">
              <a:lnSpc>
                <a:spcPct val="100000"/>
              </a:lnSpc>
              <a:spcBef>
                <a:spcPts val="2400"/>
              </a:spcBef>
              <a:buNone/>
              <a:defRPr/>
            </a:pPr>
            <a:r>
              <a:rPr lang="en-US" dirty="0">
                <a:solidFill>
                  <a:srgbClr val="000000"/>
                </a:solidFill>
                <a:highlight>
                  <a:srgbClr val="FFFFFF"/>
                </a:highlight>
                <a:latin typeface="Consolas" panose="020B0609020204030204" pitchFamily="49" charset="0"/>
              </a:rPr>
              <a:t>v.emplace_back(42,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construct in-place</a:t>
            </a:r>
            <a:endParaRPr lang="en-US" dirty="0">
              <a:solidFill>
                <a:srgbClr val="000000"/>
              </a:solidFill>
              <a:highlight>
                <a:srgbClr val="FFFFFF"/>
              </a:highlight>
              <a:latin typeface="Consolas" panose="020B0609020204030204" pitchFamily="49" charset="0"/>
            </a:endParaRPr>
          </a:p>
          <a:p>
            <a:pPr marL="0" lvl="0" indent="0">
              <a:lnSpc>
                <a:spcPct val="100000"/>
              </a:lnSpc>
              <a:buNone/>
              <a:defRPr/>
            </a:pPr>
            <a:r>
              <a:rPr lang="en-US" dirty="0">
                <a:solidFill>
                  <a:srgbClr val="000000"/>
                </a:solidFill>
                <a:highlight>
                  <a:srgbClr val="FFFFFF"/>
                </a:highlight>
                <a:latin typeface="Consolas" panose="020B0609020204030204" pitchFamily="49" charset="0"/>
              </a:rPr>
              <a:t>v.emplace_back(42,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setAwesome</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call method</a:t>
            </a:r>
            <a:endParaRPr lang="en-US" dirty="0">
              <a:solidFill>
                <a:srgbClr val="008000">
                  <a:alpha val="50000"/>
                </a:srgbClr>
              </a:solidFill>
              <a:highlight>
                <a:srgbClr val="FFFFFF"/>
              </a:highlight>
              <a:latin typeface="Consolas" panose="020B0609020204030204" pitchFamily="49" charset="0"/>
            </a:endParaRPr>
          </a:p>
          <a:p>
            <a:pPr marL="0" lvl="0" indent="0">
              <a:lnSpc>
                <a:spcPct val="100000"/>
              </a:lnSpc>
              <a:buNone/>
              <a:defRPr/>
            </a:pPr>
            <a:r>
              <a:rPr lang="en-US" dirty="0">
                <a:solidFill>
                  <a:srgbClr val="000000"/>
                </a:solidFill>
                <a:highlight>
                  <a:srgbClr val="FFFFFF"/>
                </a:highlight>
                <a:latin typeface="Consolas" panose="020B0609020204030204" pitchFamily="49" charset="0"/>
              </a:rPr>
              <a:t>v.emplace_back(t); </a:t>
            </a:r>
            <a:r>
              <a:rPr lang="en-US" dirty="0">
                <a:solidFill>
                  <a:srgbClr val="008000"/>
                </a:solidFill>
                <a:highlight>
                  <a:srgbClr val="FFFFFF"/>
                </a:highlight>
                <a:latin typeface="Consolas" panose="020B0609020204030204" pitchFamily="49" charset="0"/>
              </a:rPr>
              <a:t>// equivalent to push_back(t)</a:t>
            </a:r>
            <a:endParaRPr lang="en-US" dirty="0">
              <a:solidFill>
                <a:srgbClr val="000000"/>
              </a:solidFill>
              <a:highlight>
                <a:srgbClr val="FFFFFF"/>
              </a:highlight>
              <a:latin typeface="Consolas" panose="020B0609020204030204" pitchFamily="49" charset="0"/>
            </a:endParaRPr>
          </a:p>
          <a:p>
            <a:pPr marL="0" lvl="0" indent="0">
              <a:lnSpc>
                <a:spcPct val="100000"/>
              </a:lnSpc>
              <a:buNone/>
              <a:defRPr/>
            </a:pPr>
            <a:r>
              <a:rPr lang="en-US" dirty="0">
                <a:solidFill>
                  <a:srgbClr val="000000"/>
                </a:solidFill>
                <a:highlight>
                  <a:srgbClr val="FFFFFF"/>
                </a:highlight>
                <a:latin typeface="Consolas" panose="020B0609020204030204" pitchFamily="49" charset="0"/>
              </a:rPr>
              <a:t>v.emplace_back(</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{42, </a:t>
            </a:r>
            <a:r>
              <a:rPr lang="en-US" dirty="0">
                <a:solidFill>
                  <a:srgbClr val="0000FF"/>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 push_back(T{42, true})</a:t>
            </a:r>
            <a:endParaRPr lang="en-US" dirty="0">
              <a:solidFill>
                <a:srgbClr val="000000"/>
              </a:solidFill>
              <a:highlight>
                <a:srgbClr val="FFFFFF"/>
              </a:highlight>
              <a:latin typeface="Consolas" panose="020B0609020204030204" pitchFamily="49" charset="0"/>
            </a:endParaRPr>
          </a:p>
          <a:p>
            <a:pPr marL="0" indent="0">
              <a:buNone/>
            </a:pPr>
            <a:endParaRPr lang="en-US" dirty="0"/>
          </a:p>
        </p:txBody>
      </p:sp>
      <p:sp>
        <p:nvSpPr>
          <p:cNvPr id="5" name="TextBox 4"/>
          <p:cNvSpPr txBox="1"/>
          <p:nvPr/>
        </p:nvSpPr>
        <p:spPr>
          <a:xfrm>
            <a:off x="7217875" y="1051129"/>
            <a:ext cx="4974125" cy="2195473"/>
          </a:xfrm>
          <a:prstGeom prst="rect">
            <a:avLst/>
          </a:prstGeom>
          <a:noFill/>
          <a:ln>
            <a:solidFill>
              <a:schemeClr val="bg1">
                <a:lumMod val="65000"/>
              </a:schemeClr>
            </a:solidFill>
          </a:ln>
        </p:spPr>
        <p:txBody>
          <a:bodyPr wrap="square" rtlCol="0">
            <a:spAutoFit/>
          </a:bodyPr>
          <a:lstStyle/>
          <a:p>
            <a:r>
              <a:rPr lang="en-US" sz="2400" dirty="0">
                <a:solidFill>
                  <a:srgbClr val="000000"/>
                </a:solidFill>
                <a:highlight>
                  <a:srgbClr val="FFFFFF"/>
                </a:highlight>
                <a:latin typeface="Consolas" panose="020B0609020204030204" pitchFamily="49" charset="0"/>
              </a:rPr>
              <a:t>std::</a:t>
            </a:r>
            <a:r>
              <a:rPr lang="en-US" sz="2400" dirty="0">
                <a:solidFill>
                  <a:srgbClr val="2B91AF"/>
                </a:solidFill>
                <a:highlight>
                  <a:srgbClr val="FFFFFF"/>
                </a:highlight>
                <a:latin typeface="Consolas" panose="020B0609020204030204" pitchFamily="49" charset="0"/>
              </a:rPr>
              <a:t>vector</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&gt;</a:t>
            </a:r>
            <a:r>
              <a:rPr lang="en-US" sz="2400" dirty="0"/>
              <a:t>:</a:t>
            </a:r>
          </a:p>
          <a:p>
            <a:pPr marL="360000" indent="0">
              <a:spcBef>
                <a:spcPts val="1000"/>
              </a:spcBef>
              <a:buNone/>
            </a:pP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push_back(</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&amp;)</a:t>
            </a:r>
            <a:br>
              <a:rPr lang="en-US" sz="2400" dirty="0">
                <a:solidFill>
                  <a:srgbClr val="000000"/>
                </a:solidFill>
                <a:highlight>
                  <a:srgbClr val="FFFFFF"/>
                </a:highlight>
                <a:latin typeface="Consolas" panose="020B0609020204030204" pitchFamily="49" charset="0"/>
              </a:rPr>
            </a:br>
            <a:r>
              <a:rPr lang="en-US" sz="2400" dirty="0">
                <a:solidFill>
                  <a:srgbClr val="0000FF"/>
                </a:solidFill>
                <a:highlight>
                  <a:srgbClr val="FFFFFF"/>
                </a:highlight>
                <a:latin typeface="Consolas" panose="020B0609020204030204" pitchFamily="49" charset="0"/>
              </a:rPr>
              <a:t>void</a:t>
            </a:r>
            <a:r>
              <a:rPr lang="en-US" sz="2400" dirty="0">
                <a:solidFill>
                  <a:srgbClr val="000000"/>
                </a:solidFill>
                <a:highlight>
                  <a:srgbClr val="FFFFFF"/>
                </a:highlight>
                <a:latin typeface="Consolas" panose="020B0609020204030204" pitchFamily="49" charset="0"/>
              </a:rPr>
              <a:t> push_back(</a:t>
            </a:r>
            <a:r>
              <a:rPr lang="en-US" sz="2400" dirty="0">
                <a:solidFill>
                  <a:srgbClr val="2B91AF"/>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&amp;&amp;)</a:t>
            </a:r>
          </a:p>
          <a:p>
            <a:pPr marL="360000" indent="0">
              <a:spcBef>
                <a:spcPts val="1000"/>
              </a:spcBef>
              <a:buNone/>
            </a:pP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Args</a:t>
            </a:r>
            <a:r>
              <a:rPr lang="en-US" sz="2400" dirty="0">
                <a:solidFill>
                  <a:srgbClr val="000000"/>
                </a:solidFill>
                <a:highlight>
                  <a:srgbClr val="FFFFFF"/>
                </a:highlight>
                <a:latin typeface="Consolas" panose="020B0609020204030204" pitchFamily="49" charset="0"/>
              </a:rPr>
              <a:t>&gt;</a:t>
            </a:r>
            <a:br>
              <a:rPr lang="en-US" sz="2400" dirty="0">
                <a:solidFill>
                  <a:srgbClr val="000000"/>
                </a:solidFill>
                <a:highlight>
                  <a:srgbClr val="FFFFFF"/>
                </a:highlight>
                <a:latin typeface="Consolas" panose="020B0609020204030204" pitchFamily="49" charset="0"/>
              </a:rPr>
            </a:br>
            <a:r>
              <a:rPr lang="en-US" sz="2400" dirty="0">
                <a:solidFill>
                  <a:srgbClr val="2B91AF"/>
                </a:solidFill>
                <a:highlight>
                  <a:srgbClr val="FFFFFF"/>
                </a:highlight>
                <a:latin typeface="Consolas" panose="020B0609020204030204" pitchFamily="49" charset="0"/>
              </a:rPr>
              <a:t>T</a:t>
            </a:r>
            <a:r>
              <a:rPr lang="en-US" sz="2400" dirty="0">
                <a:solidFill>
                  <a:srgbClr val="000000"/>
                </a:solidFill>
                <a:highlight>
                  <a:srgbClr val="FFFFFF"/>
                </a:highlight>
                <a:latin typeface="Consolas" panose="020B0609020204030204" pitchFamily="49" charset="0"/>
              </a:rPr>
              <a:t> &amp;</a:t>
            </a:r>
            <a:r>
              <a:rPr lang="en-US" sz="2400" dirty="0" err="1">
                <a:solidFill>
                  <a:srgbClr val="000000"/>
                </a:solidFill>
                <a:highlight>
                  <a:srgbClr val="FFFFFF"/>
                </a:highlight>
                <a:latin typeface="Consolas" panose="020B0609020204030204" pitchFamily="49" charset="0"/>
              </a:rPr>
              <a:t>emplace_back</a:t>
            </a:r>
            <a:r>
              <a:rPr lang="en-US" sz="2400" dirty="0">
                <a:solidFill>
                  <a:srgbClr val="000000"/>
                </a:solidFill>
                <a:highlight>
                  <a:srgbClr val="FFFFFF"/>
                </a:highlight>
                <a:latin typeface="Consolas" panose="020B0609020204030204" pitchFamily="49" charset="0"/>
              </a:rPr>
              <a:t>(</a:t>
            </a:r>
            <a:r>
              <a:rPr lang="en-US" sz="2400" dirty="0" err="1">
                <a:solidFill>
                  <a:srgbClr val="2B91AF"/>
                </a:solidFill>
                <a:highlight>
                  <a:srgbClr val="FFFFFF"/>
                </a:highlight>
                <a:latin typeface="Consolas" panose="020B0609020204030204" pitchFamily="49" charset="0"/>
              </a:rPr>
              <a:t>Args</a:t>
            </a:r>
            <a:r>
              <a:rPr lang="en-US" sz="2400" dirty="0">
                <a:solidFill>
                  <a:srgbClr val="000000"/>
                </a:solidFill>
                <a:highlight>
                  <a:srgbClr val="FFFFFF"/>
                </a:highlight>
                <a:latin typeface="Consolas" panose="020B0609020204030204" pitchFamily="49" charset="0"/>
              </a:rPr>
              <a:t>&amp;&amp;...)</a:t>
            </a:r>
          </a:p>
        </p:txBody>
      </p:sp>
    </p:spTree>
    <p:extLst>
      <p:ext uri="{BB962C8B-B14F-4D97-AF65-F5344CB8AC3E}">
        <p14:creationId xmlns:p14="http://schemas.microsoft.com/office/powerpoint/2010/main" val="268000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emplace_back</a:t>
            </a:r>
            <a:r>
              <a:rPr lang="en-US" dirty="0"/>
              <a:t> and </a:t>
            </a:r>
            <a:r>
              <a:rPr lang="en-US" dirty="0">
                <a:latin typeface="Consolas" panose="020B0609020204030204" pitchFamily="49" charset="0"/>
              </a:rPr>
              <a:t>push_back</a:t>
            </a:r>
            <a:endParaRPr lang="en-US" dirty="0"/>
          </a:p>
        </p:txBody>
      </p:sp>
      <p:sp>
        <p:nvSpPr>
          <p:cNvPr id="4" name="Slide Number Placeholder 3"/>
          <p:cNvSpPr>
            <a:spLocks noGrp="1"/>
          </p:cNvSpPr>
          <p:nvPr>
            <p:ph type="sldNum" sz="quarter" idx="12"/>
          </p:nvPr>
        </p:nvSpPr>
        <p:spPr/>
        <p:txBody>
          <a:bodyPr/>
          <a:lstStyle/>
          <a:p>
            <a:fld id="{AE26D1DA-778F-492E-B78E-886A49F9DEA6}" type="slidenum">
              <a:rPr lang="en-US" smtClean="0"/>
              <a:t>18</a:t>
            </a:fld>
            <a:endParaRPr lang="en-US"/>
          </a:p>
        </p:txBody>
      </p:sp>
      <p:sp>
        <p:nvSpPr>
          <p:cNvPr id="6" name="Content Placeholder 5"/>
          <p:cNvSpPr>
            <a:spLocks noGrp="1"/>
          </p:cNvSpPr>
          <p:nvPr>
            <p:ph idx="1"/>
          </p:nvPr>
        </p:nvSpPr>
        <p:spPr>
          <a:xfrm>
            <a:off x="838200" y="1368000"/>
            <a:ext cx="11353800" cy="4932000"/>
          </a:xfrm>
        </p:spPr>
        <p:txBody>
          <a:bodyPr>
            <a:normAutofit/>
          </a:bodyPr>
          <a:lstStyle/>
          <a:p>
            <a:pPr marL="0" indent="0">
              <a:lnSpc>
                <a:spcPct val="100000"/>
              </a:lnSpc>
              <a:buNone/>
            </a:pPr>
            <a:r>
              <a:rPr lang="en-US" dirty="0">
                <a:latin typeface="Consolas" panose="020B0609020204030204" pitchFamily="49" charset="0"/>
              </a:rPr>
              <a:t>push_back()</a:t>
            </a:r>
            <a:r>
              <a:rPr lang="en-US" dirty="0"/>
              <a:t> calls only </a:t>
            </a:r>
            <a:r>
              <a:rPr lang="en-US" i="1" dirty="0"/>
              <a:t>copy</a:t>
            </a:r>
            <a:r>
              <a:rPr lang="en-US" dirty="0"/>
              <a:t> or </a:t>
            </a:r>
            <a:r>
              <a:rPr lang="en-US" i="1" dirty="0"/>
              <a:t>move</a:t>
            </a:r>
            <a:r>
              <a:rPr lang="en-US" dirty="0"/>
              <a:t> constructors.</a:t>
            </a:r>
          </a:p>
          <a:p>
            <a:pPr marL="0" indent="0">
              <a:lnSpc>
                <a:spcPct val="100000"/>
              </a:lnSpc>
              <a:buNone/>
            </a:pPr>
            <a:r>
              <a:rPr lang="en-US" dirty="0" err="1">
                <a:latin typeface="Consolas" panose="020B0609020204030204" pitchFamily="49" charset="0"/>
              </a:rPr>
              <a:t>emplace_back</a:t>
            </a:r>
            <a:r>
              <a:rPr lang="en-US" dirty="0">
                <a:latin typeface="Consolas" panose="020B0609020204030204" pitchFamily="49" charset="0"/>
              </a:rPr>
              <a:t>()</a:t>
            </a:r>
            <a:r>
              <a:rPr lang="en-US" dirty="0"/>
              <a:t> calls </a:t>
            </a:r>
            <a:r>
              <a:rPr lang="en-US" i="1" dirty="0"/>
              <a:t>any</a:t>
            </a:r>
            <a:r>
              <a:rPr lang="en-US" dirty="0"/>
              <a:t> constructor, including </a:t>
            </a:r>
            <a:r>
              <a:rPr lang="en-US" dirty="0">
                <a:solidFill>
                  <a:srgbClr val="0000FF"/>
                </a:solidFill>
                <a:highlight>
                  <a:srgbClr val="FFFFFF"/>
                </a:highlight>
                <a:latin typeface="Consolas" panose="020B0609020204030204" pitchFamily="49" charset="0"/>
              </a:rPr>
              <a:t>explicit</a:t>
            </a:r>
            <a:r>
              <a:rPr lang="en-US" dirty="0"/>
              <a:t> constructors.</a:t>
            </a:r>
          </a:p>
          <a:p>
            <a:pPr marL="0" indent="0">
              <a:lnSpc>
                <a:spcPct val="100000"/>
              </a:lnSpc>
              <a:buNone/>
            </a:pPr>
            <a:endParaRPr lang="en-US" dirty="0"/>
          </a:p>
          <a:p>
            <a:pPr marL="0" indent="0">
              <a:lnSpc>
                <a:spcPct val="100000"/>
              </a:lnSpc>
              <a:buNone/>
            </a:pPr>
            <a:r>
              <a:rPr lang="en-US" dirty="0">
                <a:solidFill>
                  <a:srgbClr val="008000"/>
                </a:solidFill>
                <a:highlight>
                  <a:srgbClr val="FFFFFF"/>
                </a:highlight>
                <a:latin typeface="Consolas" panose="020B0609020204030204" pitchFamily="49" charset="0"/>
              </a:rPr>
              <a:t>//was std::vector&lt;double&gt; values;</a:t>
            </a:r>
          </a:p>
          <a:p>
            <a:pPr marL="0" indent="0">
              <a:lnSpc>
                <a:spcPct val="100000"/>
              </a:lnSpc>
              <a:buNone/>
            </a:pPr>
            <a:r>
              <a:rPr lang="en-US" dirty="0">
                <a:solidFill>
                  <a:srgbClr val="000000"/>
                </a:solidFill>
                <a:highlight>
                  <a:srgbClr val="FFFFFF"/>
                </a:highlight>
                <a:latin typeface="Consolas" panose="020B0609020204030204" pitchFamily="49" charset="0"/>
              </a:rPr>
              <a:t>std::</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&lt;std::</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&gt;&gt; values;</a:t>
            </a:r>
          </a:p>
          <a:p>
            <a:pPr marL="0" indent="0">
              <a:lnSpc>
                <a:spcPct val="100000"/>
              </a:lnSpc>
              <a:buNone/>
            </a:pPr>
            <a:r>
              <a:rPr lang="en-US" dirty="0" err="1">
                <a:solidFill>
                  <a:srgbClr val="0000FF"/>
                </a:solidFill>
                <a:highlight>
                  <a:srgbClr val="FFFFFF"/>
                </a:highlight>
                <a:latin typeface="Consolas" panose="020B0609020204030204" pitchFamily="49" charset="0"/>
              </a:rPr>
              <a:t>const</a:t>
            </a:r>
            <a:r>
              <a:rPr lang="en-US" dirty="0">
                <a:solidFill>
                  <a:srgbClr val="0000FF"/>
                </a:solidFill>
                <a:highlight>
                  <a:srgbClr val="FFFFFF"/>
                </a:highlight>
                <a:latin typeface="Consolas" panose="020B0609020204030204" pitchFamily="49" charset="0"/>
              </a:rPr>
              <a:t> double</a:t>
            </a:r>
            <a:r>
              <a:rPr lang="en-US" dirty="0">
                <a:solidFill>
                  <a:srgbClr val="000000"/>
                </a:solidFill>
                <a:highlight>
                  <a:srgbClr val="FFFFFF"/>
                </a:highlight>
                <a:latin typeface="Consolas" panose="020B0609020204030204" pitchFamily="49" charset="0"/>
              </a:rPr>
              <a:t> v = </a:t>
            </a:r>
            <a:r>
              <a:rPr lang="en-US" dirty="0" err="1">
                <a:solidFill>
                  <a:srgbClr val="000000"/>
                </a:solidFill>
                <a:highlight>
                  <a:srgbClr val="FFFFFF"/>
                </a:highlight>
                <a:latin typeface="Consolas" panose="020B0609020204030204" pitchFamily="49" charset="0"/>
              </a:rPr>
              <a:t>getValue</a:t>
            </a:r>
            <a:r>
              <a:rPr lang="en-US" dirty="0">
                <a:solidFill>
                  <a:srgbClr val="000000"/>
                </a:solidFill>
                <a:highlight>
                  <a:srgbClr val="FFFFFF"/>
                </a:highlight>
                <a:latin typeface="Consolas" panose="020B0609020204030204" pitchFamily="49" charset="0"/>
              </a:rPr>
              <a:t>();</a:t>
            </a:r>
          </a:p>
          <a:p>
            <a:pPr marL="0" indent="0">
              <a:lnSpc>
                <a:spcPct val="100000"/>
              </a:lnSpc>
              <a:buNone/>
            </a:pPr>
            <a:r>
              <a:rPr lang="en-US" dirty="0" err="1">
                <a:solidFill>
                  <a:srgbClr val="000000"/>
                </a:solidFill>
                <a:highlight>
                  <a:srgbClr val="FFFFFF"/>
                </a:highlight>
                <a:latin typeface="Consolas" panose="020B0609020204030204" pitchFamily="49" charset="0"/>
              </a:rPr>
              <a:t>values.push_back</a:t>
            </a:r>
            <a:r>
              <a:rPr lang="en-US" dirty="0">
                <a:solidFill>
                  <a:srgbClr val="000000"/>
                </a:solidFill>
                <a:highlight>
                  <a:srgbClr val="FFFFFF"/>
                </a:highlight>
                <a:latin typeface="Consolas" panose="020B0609020204030204" pitchFamily="49" charset="0"/>
              </a:rPr>
              <a:t>(v); </a:t>
            </a:r>
            <a:r>
              <a:rPr lang="en-US" dirty="0">
                <a:solidFill>
                  <a:srgbClr val="008000"/>
                </a:solidFill>
                <a:highlight>
                  <a:srgbClr val="FFFFFF"/>
                </a:highlight>
                <a:latin typeface="Consolas" panose="020B0609020204030204" pitchFamily="49" charset="0"/>
              </a:rPr>
              <a:t>// does not compile</a:t>
            </a:r>
          </a:p>
          <a:p>
            <a:pPr marL="0" indent="0">
              <a:lnSpc>
                <a:spcPct val="100000"/>
              </a:lnSpc>
              <a:buNone/>
            </a:pPr>
            <a:r>
              <a:rPr lang="en-US" dirty="0" err="1">
                <a:solidFill>
                  <a:srgbClr val="000000"/>
                </a:solidFill>
                <a:highlight>
                  <a:srgbClr val="FFFFFF"/>
                </a:highlight>
                <a:latin typeface="Consolas" panose="020B0609020204030204" pitchFamily="49" charset="0"/>
              </a:rPr>
              <a:t>values.emplace_back</a:t>
            </a:r>
            <a:r>
              <a:rPr lang="en-US" dirty="0">
                <a:solidFill>
                  <a:srgbClr val="000000"/>
                </a:solidFill>
                <a:highlight>
                  <a:srgbClr val="FFFFFF"/>
                </a:highlight>
                <a:latin typeface="Consolas" panose="020B0609020204030204" pitchFamily="49" charset="0"/>
              </a:rPr>
              <a:t>(v); </a:t>
            </a:r>
            <a:r>
              <a:rPr lang="en-US" dirty="0">
                <a:solidFill>
                  <a:srgbClr val="008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812199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emplace_back</a:t>
            </a:r>
            <a:r>
              <a:rPr lang="en-US" dirty="0"/>
              <a:t> and </a:t>
            </a:r>
            <a:r>
              <a:rPr lang="en-US" dirty="0">
                <a:latin typeface="Consolas" panose="020B0609020204030204" pitchFamily="49" charset="0"/>
              </a:rPr>
              <a:t>push_back</a:t>
            </a:r>
            <a:endParaRPr lang="en-US" dirty="0"/>
          </a:p>
        </p:txBody>
      </p:sp>
      <p:sp>
        <p:nvSpPr>
          <p:cNvPr id="4" name="Slide Number Placeholder 3"/>
          <p:cNvSpPr>
            <a:spLocks noGrp="1"/>
          </p:cNvSpPr>
          <p:nvPr>
            <p:ph type="sldNum" sz="quarter" idx="12"/>
          </p:nvPr>
        </p:nvSpPr>
        <p:spPr/>
        <p:txBody>
          <a:bodyPr/>
          <a:lstStyle/>
          <a:p>
            <a:fld id="{AE26D1DA-778F-492E-B78E-886A49F9DEA6}" type="slidenum">
              <a:rPr lang="en-US" smtClean="0"/>
              <a:t>19</a:t>
            </a:fld>
            <a:endParaRPr lang="en-US"/>
          </a:p>
        </p:txBody>
      </p:sp>
      <p:sp>
        <p:nvSpPr>
          <p:cNvPr id="6" name="Content Placeholder 5"/>
          <p:cNvSpPr>
            <a:spLocks noGrp="1"/>
          </p:cNvSpPr>
          <p:nvPr>
            <p:ph idx="1"/>
          </p:nvPr>
        </p:nvSpPr>
        <p:spPr>
          <a:xfrm>
            <a:off x="838200" y="1368000"/>
            <a:ext cx="11353800" cy="4932000"/>
          </a:xfrm>
        </p:spPr>
        <p:txBody>
          <a:bodyPr>
            <a:normAutofit/>
          </a:bodyPr>
          <a:lstStyle/>
          <a:p>
            <a:pPr marL="0" indent="0">
              <a:lnSpc>
                <a:spcPct val="100000"/>
              </a:lnSpc>
              <a:buNone/>
            </a:pPr>
            <a:r>
              <a:rPr lang="en-US" dirty="0">
                <a:latin typeface="Consolas" panose="020B0609020204030204" pitchFamily="49" charset="0"/>
              </a:rPr>
              <a:t>push_back()</a:t>
            </a:r>
            <a:r>
              <a:rPr lang="en-US" dirty="0"/>
              <a:t> calls only </a:t>
            </a:r>
            <a:r>
              <a:rPr lang="en-US" i="1" dirty="0"/>
              <a:t>copy</a:t>
            </a:r>
            <a:r>
              <a:rPr lang="en-US" dirty="0"/>
              <a:t> or </a:t>
            </a:r>
            <a:r>
              <a:rPr lang="en-US" i="1" dirty="0"/>
              <a:t>move</a:t>
            </a:r>
            <a:r>
              <a:rPr lang="en-US" dirty="0"/>
              <a:t> constructors.</a:t>
            </a:r>
          </a:p>
          <a:p>
            <a:pPr marL="0" indent="0">
              <a:lnSpc>
                <a:spcPct val="100000"/>
              </a:lnSpc>
              <a:buNone/>
            </a:pPr>
            <a:r>
              <a:rPr lang="en-US" dirty="0" err="1">
                <a:latin typeface="Consolas" panose="020B0609020204030204" pitchFamily="49" charset="0"/>
              </a:rPr>
              <a:t>emplace_back</a:t>
            </a:r>
            <a:r>
              <a:rPr lang="en-US" dirty="0">
                <a:latin typeface="Consolas" panose="020B0609020204030204" pitchFamily="49" charset="0"/>
              </a:rPr>
              <a:t>()</a:t>
            </a:r>
            <a:r>
              <a:rPr lang="en-US" dirty="0"/>
              <a:t> calls </a:t>
            </a:r>
            <a:r>
              <a:rPr lang="en-US" i="1" dirty="0"/>
              <a:t>any</a:t>
            </a:r>
            <a:r>
              <a:rPr lang="en-US" dirty="0"/>
              <a:t> constructor, including </a:t>
            </a:r>
            <a:r>
              <a:rPr lang="en-US" dirty="0">
                <a:solidFill>
                  <a:srgbClr val="0000FF"/>
                </a:solidFill>
                <a:highlight>
                  <a:srgbClr val="FFFFFF"/>
                </a:highlight>
                <a:latin typeface="Consolas" panose="020B0609020204030204" pitchFamily="49" charset="0"/>
              </a:rPr>
              <a:t>explicit</a:t>
            </a:r>
            <a:r>
              <a:rPr lang="en-US" dirty="0"/>
              <a:t> constructors.</a:t>
            </a:r>
          </a:p>
          <a:p>
            <a:pPr marL="0" indent="0">
              <a:lnSpc>
                <a:spcPct val="100000"/>
              </a:lnSpc>
              <a:buNone/>
            </a:pPr>
            <a:endParaRPr lang="en-US" dirty="0">
              <a:solidFill>
                <a:srgbClr val="008000"/>
              </a:solidFill>
              <a:highlight>
                <a:srgbClr val="FFFFFF"/>
              </a:highlight>
              <a:latin typeface="Consolas" panose="020B0609020204030204" pitchFamily="49" charset="0"/>
            </a:endParaRPr>
          </a:p>
          <a:p>
            <a:pPr marL="0" indent="0">
              <a:lnSpc>
                <a:spcPct val="100000"/>
              </a:lnSpc>
              <a:buNone/>
            </a:pPr>
            <a:r>
              <a:rPr lang="en-US" dirty="0">
                <a:solidFill>
                  <a:srgbClr val="000000"/>
                </a:solidFill>
                <a:highlight>
                  <a:srgbClr val="FFFFFF"/>
                </a:highlight>
                <a:latin typeface="Consolas" panose="020B0609020204030204" pitchFamily="49" charset="0"/>
              </a:rPr>
              <a:t>std::</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&lt;std::</a:t>
            </a:r>
            <a:r>
              <a:rPr lang="en-US" dirty="0" err="1">
                <a:solidFill>
                  <a:srgbClr val="2B91AF"/>
                </a:solidFill>
                <a:highlight>
                  <a:srgbClr val="FFFFFF"/>
                </a:highlight>
                <a:latin typeface="Consolas" panose="020B0609020204030204" pitchFamily="49" charset="0"/>
              </a:rPr>
              <a:t>unique_ptr</a:t>
            </a:r>
            <a:r>
              <a:rPr lang="en-US" dirty="0">
                <a:solidFill>
                  <a:srgbClr val="000000"/>
                </a:solidFill>
                <a:highlight>
                  <a:srgbClr val="FFFFFF"/>
                </a:highlight>
                <a:latin typeface="Consolas" panose="020B0609020204030204" pitchFamily="49" charset="0"/>
              </a:rPr>
              <a:t>&lt;</a:t>
            </a:r>
            <a:r>
              <a:rPr lang="en-US" dirty="0">
                <a:solidFill>
                  <a:srgbClr val="0000FF"/>
                </a:solidFill>
                <a:highlight>
                  <a:srgbClr val="FFFFFF"/>
                </a:highlight>
                <a:latin typeface="Consolas" panose="020B0609020204030204" pitchFamily="49" charset="0"/>
              </a:rPr>
              <a:t>double</a:t>
            </a:r>
            <a:r>
              <a:rPr lang="en-US" dirty="0">
                <a:solidFill>
                  <a:srgbClr val="000000"/>
                </a:solidFill>
                <a:highlight>
                  <a:srgbClr val="FFFFFF"/>
                </a:highlight>
                <a:latin typeface="Consolas" panose="020B0609020204030204" pitchFamily="49" charset="0"/>
              </a:rPr>
              <a:t>&gt;&gt; pointers;</a:t>
            </a:r>
          </a:p>
          <a:p>
            <a:pPr marL="0" indent="0">
              <a:lnSpc>
                <a:spcPct val="100000"/>
              </a:lnSpc>
              <a:buNone/>
            </a:pPr>
            <a:r>
              <a:rPr lang="en-US" dirty="0" err="1">
                <a:solidFill>
                  <a:srgbClr val="000000"/>
                </a:solidFill>
                <a:highlight>
                  <a:srgbClr val="FFFFFF"/>
                </a:highlight>
                <a:latin typeface="Consolas" panose="020B0609020204030204" pitchFamily="49" charset="0"/>
              </a:rPr>
              <a:t>pointers.push_back</a:t>
            </a:r>
            <a:r>
              <a:rPr lang="en-US" dirty="0">
                <a:solidFill>
                  <a:srgbClr val="000000"/>
                </a:solidFill>
                <a:highlight>
                  <a:srgbClr val="FFFFFF"/>
                </a:highlight>
                <a:latin typeface="Consolas" panose="020B0609020204030204" pitchFamily="49" charset="0"/>
              </a:rPr>
              <a:t>(&amp;v); </a:t>
            </a:r>
            <a:r>
              <a:rPr lang="en-US" dirty="0">
                <a:solidFill>
                  <a:srgbClr val="008000"/>
                </a:solidFill>
                <a:highlight>
                  <a:srgbClr val="FFFFFF"/>
                </a:highlight>
                <a:latin typeface="Consolas" panose="020B0609020204030204" pitchFamily="49" charset="0"/>
              </a:rPr>
              <a:t>// does not compile</a:t>
            </a:r>
          </a:p>
          <a:p>
            <a:pPr marL="0" indent="0">
              <a:lnSpc>
                <a:spcPct val="100000"/>
              </a:lnSpc>
              <a:buNone/>
            </a:pPr>
            <a:r>
              <a:rPr lang="en-US" dirty="0" err="1">
                <a:solidFill>
                  <a:srgbClr val="000000"/>
                </a:solidFill>
                <a:highlight>
                  <a:srgbClr val="FFFFFF"/>
                </a:highlight>
                <a:latin typeface="Consolas" panose="020B0609020204030204" pitchFamily="49" charset="0"/>
              </a:rPr>
              <a:t>pointers.emplace_back</a:t>
            </a:r>
            <a:r>
              <a:rPr lang="en-US" dirty="0">
                <a:solidFill>
                  <a:srgbClr val="000000"/>
                </a:solidFill>
                <a:highlight>
                  <a:srgbClr val="FFFFFF"/>
                </a:highlight>
                <a:latin typeface="Consolas" panose="020B0609020204030204" pitchFamily="49" charset="0"/>
              </a:rPr>
              <a:t>(&amp;v);</a:t>
            </a:r>
            <a:r>
              <a:rPr lang="en-US" dirty="0">
                <a:solidFill>
                  <a:srgbClr val="C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a:t>
            </a:r>
          </a:p>
        </p:txBody>
      </p:sp>
    </p:spTree>
    <p:extLst>
      <p:ext uri="{BB962C8B-B14F-4D97-AF65-F5344CB8AC3E}">
        <p14:creationId xmlns:p14="http://schemas.microsoft.com/office/powerpoint/2010/main" val="3208182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ahead</a:t>
            </a:r>
          </a:p>
        </p:txBody>
      </p:sp>
      <p:sp>
        <p:nvSpPr>
          <p:cNvPr id="3" name="Content Placeholder 2"/>
          <p:cNvSpPr>
            <a:spLocks noGrp="1"/>
          </p:cNvSpPr>
          <p:nvPr>
            <p:ph idx="1"/>
          </p:nvPr>
        </p:nvSpPr>
        <p:spPr/>
        <p:txBody>
          <a:bodyPr>
            <a:normAutofit fontScale="92500" lnSpcReduction="10000"/>
          </a:bodyPr>
          <a:lstStyle/>
          <a:p>
            <a:r>
              <a:rPr lang="en-US" dirty="0"/>
              <a:t>use </a:t>
            </a:r>
            <a:r>
              <a:rPr lang="en-US" dirty="0">
                <a:latin typeface="Consolas" panose="020B0609020204030204" pitchFamily="49" charset="0"/>
              </a:rPr>
              <a:t>std::vector</a:t>
            </a:r>
            <a:r>
              <a:rPr lang="en-US" dirty="0"/>
              <a:t> by default instead of </a:t>
            </a:r>
            <a:r>
              <a:rPr lang="en-US" dirty="0">
                <a:latin typeface="Consolas" panose="020B0609020204030204" pitchFamily="49" charset="0"/>
              </a:rPr>
              <a:t>std::list</a:t>
            </a:r>
          </a:p>
          <a:p>
            <a:r>
              <a:rPr lang="en-US" dirty="0" err="1">
                <a:latin typeface="Consolas" panose="020B0609020204030204" pitchFamily="49" charset="0"/>
              </a:rPr>
              <a:t>emplace_back</a:t>
            </a:r>
            <a:r>
              <a:rPr lang="en-US" dirty="0"/>
              <a:t> and </a:t>
            </a:r>
            <a:r>
              <a:rPr lang="en-US" dirty="0">
                <a:latin typeface="Consolas" panose="020B0609020204030204" pitchFamily="49" charset="0"/>
              </a:rPr>
              <a:t>push_back</a:t>
            </a:r>
          </a:p>
          <a:p>
            <a:r>
              <a:rPr lang="en-US" dirty="0"/>
              <a:t>prefer to use </a:t>
            </a:r>
            <a:r>
              <a:rPr lang="en-US" dirty="0">
                <a:latin typeface="Consolas" panose="020B0609020204030204" pitchFamily="49" charset="0"/>
              </a:rPr>
              <a:t>std::</a:t>
            </a:r>
            <a:r>
              <a:rPr lang="en-US" dirty="0" err="1">
                <a:latin typeface="Consolas" panose="020B0609020204030204" pitchFamily="49" charset="0"/>
              </a:rPr>
              <a:t>make_shared</a:t>
            </a:r>
            <a:endParaRPr lang="en-US" dirty="0">
              <a:latin typeface="Consolas" panose="020B0609020204030204" pitchFamily="49" charset="0"/>
            </a:endParaRPr>
          </a:p>
          <a:p>
            <a:r>
              <a:rPr lang="en-US" dirty="0"/>
              <a:t>avoid static objects with non-trivial constructors/destructors</a:t>
            </a:r>
          </a:p>
          <a:p>
            <a:r>
              <a:rPr lang="en-US" dirty="0"/>
              <a:t>small string optimization</a:t>
            </a:r>
          </a:p>
          <a:p>
            <a:r>
              <a:rPr lang="en-US" dirty="0"/>
              <a:t>priority queue and heap algorithms</a:t>
            </a:r>
          </a:p>
          <a:p>
            <a:r>
              <a:rPr lang="en-US" dirty="0"/>
              <a:t>sorting and selection</a:t>
            </a:r>
          </a:p>
          <a:p>
            <a:pPr lvl="1"/>
            <a:r>
              <a:rPr lang="en-US" dirty="0"/>
              <a:t>guarantee of strengthened worst case complexity O(n log(n)) for </a:t>
            </a:r>
            <a:r>
              <a:rPr lang="en-US" dirty="0">
                <a:latin typeface="Consolas" panose="020B0609020204030204" pitchFamily="49" charset="0"/>
              </a:rPr>
              <a:t>std::sort</a:t>
            </a:r>
          </a:p>
          <a:p>
            <a:pPr lvl="1"/>
            <a:r>
              <a:rPr lang="en-US" dirty="0"/>
              <a:t>when to use </a:t>
            </a:r>
            <a:r>
              <a:rPr lang="en-US" dirty="0">
                <a:latin typeface="Consolas" panose="020B0609020204030204" pitchFamily="49" charset="0"/>
              </a:rPr>
              <a:t>std::sort</a:t>
            </a:r>
            <a:r>
              <a:rPr lang="en-US" dirty="0"/>
              <a:t>, </a:t>
            </a:r>
            <a:r>
              <a:rPr lang="en-US" dirty="0">
                <a:latin typeface="Consolas" panose="020B0609020204030204" pitchFamily="49" charset="0"/>
              </a:rPr>
              <a:t>std::</a:t>
            </a:r>
            <a:r>
              <a:rPr lang="en-US" dirty="0" err="1">
                <a:latin typeface="Consolas" panose="020B0609020204030204" pitchFamily="49" charset="0"/>
              </a:rPr>
              <a:t>stable_sort</a:t>
            </a:r>
            <a:r>
              <a:rPr lang="en-US" dirty="0"/>
              <a:t>, </a:t>
            </a:r>
            <a:r>
              <a:rPr lang="en-US" dirty="0">
                <a:latin typeface="Consolas" panose="020B0609020204030204" pitchFamily="49" charset="0"/>
              </a:rPr>
              <a:t>std::</a:t>
            </a:r>
            <a:r>
              <a:rPr lang="en-US" dirty="0" err="1">
                <a:latin typeface="Consolas" panose="020B0609020204030204" pitchFamily="49" charset="0"/>
              </a:rPr>
              <a:t>partial_sort</a:t>
            </a:r>
            <a:r>
              <a:rPr lang="en-US" dirty="0"/>
              <a:t>, </a:t>
            </a:r>
            <a:r>
              <a:rPr lang="en-US" dirty="0">
                <a:latin typeface="Consolas" panose="020B0609020204030204" pitchFamily="49" charset="0"/>
              </a:rPr>
              <a:t>std::</a:t>
            </a:r>
            <a:r>
              <a:rPr lang="en-US" dirty="0" err="1">
                <a:latin typeface="Consolas" panose="020B0609020204030204" pitchFamily="49" charset="0"/>
              </a:rPr>
              <a:t>nth_element</a:t>
            </a:r>
            <a:endParaRPr lang="en-US" dirty="0">
              <a:latin typeface="Consolas" panose="020B0609020204030204" pitchFamily="49" charset="0"/>
            </a:endParaRPr>
          </a:p>
          <a:p>
            <a:r>
              <a:rPr lang="en-US"/>
              <a:t>use unordered associative containers by default</a:t>
            </a:r>
          </a:p>
          <a:p>
            <a:r>
              <a:rPr lang="en-US"/>
              <a:t>beware </a:t>
            </a:r>
            <a:r>
              <a:rPr lang="en-US" dirty="0"/>
              <a:t>of missing the variable name</a:t>
            </a:r>
          </a:p>
        </p:txBody>
      </p:sp>
      <p:sp>
        <p:nvSpPr>
          <p:cNvPr id="5" name="Slide Number Placeholder 4"/>
          <p:cNvSpPr>
            <a:spLocks noGrp="1"/>
          </p:cNvSpPr>
          <p:nvPr>
            <p:ph type="sldNum" sz="quarter" idx="12"/>
          </p:nvPr>
        </p:nvSpPr>
        <p:spPr/>
        <p:txBody>
          <a:bodyPr/>
          <a:lstStyle/>
          <a:p>
            <a:fld id="{AE26D1DA-778F-492E-B78E-886A49F9DEA6}" type="slidenum">
              <a:rPr lang="en-US" smtClean="0"/>
              <a:t>2</a:t>
            </a:fld>
            <a:endParaRPr lang="en-US"/>
          </a:p>
        </p:txBody>
      </p:sp>
    </p:spTree>
    <p:extLst>
      <p:ext uri="{BB962C8B-B14F-4D97-AF65-F5344CB8AC3E}">
        <p14:creationId xmlns:p14="http://schemas.microsoft.com/office/powerpoint/2010/main" val="85967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emplace_back</a:t>
            </a:r>
            <a:r>
              <a:rPr lang="en-US" dirty="0"/>
              <a:t> and </a:t>
            </a:r>
            <a:r>
              <a:rPr lang="en-US" dirty="0">
                <a:latin typeface="Consolas" panose="020B0609020204030204" pitchFamily="49" charset="0"/>
              </a:rPr>
              <a:t>push_back</a:t>
            </a:r>
            <a:endParaRPr lang="en-US" dirty="0"/>
          </a:p>
        </p:txBody>
      </p:sp>
      <p:sp>
        <p:nvSpPr>
          <p:cNvPr id="4" name="Slide Number Placeholder 3"/>
          <p:cNvSpPr>
            <a:spLocks noGrp="1"/>
          </p:cNvSpPr>
          <p:nvPr>
            <p:ph type="sldNum" sz="quarter" idx="12"/>
          </p:nvPr>
        </p:nvSpPr>
        <p:spPr/>
        <p:txBody>
          <a:bodyPr/>
          <a:lstStyle/>
          <a:p>
            <a:fld id="{AE26D1DA-778F-492E-B78E-886A49F9DEA6}" type="slidenum">
              <a:rPr lang="en-US" smtClean="0"/>
              <a:t>20</a:t>
            </a:fld>
            <a:endParaRPr lang="en-US"/>
          </a:p>
        </p:txBody>
      </p:sp>
      <p:sp>
        <p:nvSpPr>
          <p:cNvPr id="6" name="Content Placeholder 5"/>
          <p:cNvSpPr>
            <a:spLocks noGrp="1"/>
          </p:cNvSpPr>
          <p:nvPr>
            <p:ph idx="1"/>
          </p:nvPr>
        </p:nvSpPr>
        <p:spPr>
          <a:xfrm>
            <a:off x="838200" y="1368000"/>
            <a:ext cx="11085214" cy="4932000"/>
          </a:xfrm>
        </p:spPr>
        <p:txBody>
          <a:bodyPr>
            <a:normAutofit/>
          </a:bodyPr>
          <a:lstStyle/>
          <a:p>
            <a:pPr marL="0" indent="0">
              <a:lnSpc>
                <a:spcPct val="100000"/>
              </a:lnSpc>
              <a:buNone/>
            </a:pPr>
            <a:r>
              <a:rPr lang="en-US" sz="3200" dirty="0"/>
              <a:t>Use emplace methods with multiple arguments.</a:t>
            </a:r>
          </a:p>
          <a:p>
            <a:pPr marL="0" indent="0">
              <a:lnSpc>
                <a:spcPct val="100000"/>
              </a:lnSpc>
              <a:spcBef>
                <a:spcPts val="1800"/>
              </a:spcBef>
              <a:buNone/>
            </a:pPr>
            <a:r>
              <a:rPr lang="en-US" sz="3200" dirty="0">
                <a:solidFill>
                  <a:srgbClr val="000000"/>
                </a:solidFill>
                <a:highlight>
                  <a:srgbClr val="FFFFFF"/>
                </a:highlight>
                <a:latin typeface="Consolas" panose="020B0609020204030204" pitchFamily="49" charset="0"/>
              </a:rPr>
              <a:t>v.emplace_back(42, </a:t>
            </a:r>
            <a:r>
              <a:rPr lang="en-US" sz="3200" dirty="0">
                <a:solidFill>
                  <a:srgbClr val="0000FF"/>
                </a:solidFill>
                <a:highlight>
                  <a:srgbClr val="FFFFFF"/>
                </a:highlight>
                <a:latin typeface="Consolas" panose="020B0609020204030204" pitchFamily="49" charset="0"/>
              </a:rPr>
              <a:t>true</a:t>
            </a:r>
            <a:r>
              <a:rPr lang="en-US" sz="3200" dirty="0">
                <a:solidFill>
                  <a:srgbClr val="000000"/>
                </a:solidFill>
                <a:highlight>
                  <a:srgbClr val="FFFFFF"/>
                </a:highlight>
                <a:latin typeface="Consolas" panose="020B0609020204030204" pitchFamily="49" charset="0"/>
              </a:rPr>
              <a:t>); </a:t>
            </a:r>
            <a:r>
              <a:rPr lang="en-US" sz="3200" dirty="0">
                <a:solidFill>
                  <a:srgbClr val="008000"/>
                </a:solidFill>
                <a:highlight>
                  <a:srgbClr val="FFFFFF"/>
                </a:highlight>
                <a:latin typeface="Consolas" panose="020B0609020204030204" pitchFamily="49" charset="0"/>
              </a:rPr>
              <a:t>// construct in-place</a:t>
            </a:r>
            <a:endParaRPr lang="en-US" sz="3200" dirty="0">
              <a:solidFill>
                <a:srgbClr val="000000"/>
              </a:solidFill>
              <a:highlight>
                <a:srgbClr val="FFFFFF"/>
              </a:highlight>
              <a:latin typeface="Consolas" panose="020B0609020204030204" pitchFamily="49" charset="0"/>
            </a:endParaRPr>
          </a:p>
          <a:p>
            <a:pPr marL="0" indent="0">
              <a:lnSpc>
                <a:spcPct val="100000"/>
              </a:lnSpc>
              <a:spcBef>
                <a:spcPts val="3000"/>
              </a:spcBef>
              <a:buNone/>
            </a:pPr>
            <a:r>
              <a:rPr lang="en-US" sz="3200" dirty="0"/>
              <a:t>Prefer </a:t>
            </a:r>
            <a:r>
              <a:rPr lang="en-US" sz="3200" dirty="0">
                <a:latin typeface="Consolas" panose="020B0609020204030204" pitchFamily="49" charset="0"/>
              </a:rPr>
              <a:t>push_back()</a:t>
            </a:r>
            <a:r>
              <a:rPr lang="en-US" sz="3200" dirty="0"/>
              <a:t> and </a:t>
            </a:r>
            <a:r>
              <a:rPr lang="en-US" sz="3200" dirty="0">
                <a:latin typeface="Consolas" panose="020B0609020204030204" pitchFamily="49" charset="0"/>
              </a:rPr>
              <a:t>insert()</a:t>
            </a:r>
            <a:r>
              <a:rPr lang="en-US" sz="3200" dirty="0"/>
              <a:t> to ensure correctness</a:t>
            </a:r>
            <a:br>
              <a:rPr lang="en-US" sz="3200" dirty="0"/>
            </a:br>
            <a:r>
              <a:rPr lang="en-US" sz="3200" dirty="0"/>
              <a:t>when both that and emplace methods will do.</a:t>
            </a:r>
            <a:br>
              <a:rPr lang="en-US" sz="3200" dirty="0"/>
            </a:br>
            <a:r>
              <a:rPr lang="en-US" sz="3200" dirty="0"/>
              <a:t>Be cautious that </a:t>
            </a:r>
            <a:r>
              <a:rPr lang="en-US" sz="3200" b="1" dirty="0"/>
              <a:t>emplace methods call </a:t>
            </a:r>
            <a:r>
              <a:rPr lang="en-US" b="1" dirty="0">
                <a:solidFill>
                  <a:srgbClr val="0000FF"/>
                </a:solidFill>
                <a:highlight>
                  <a:srgbClr val="FFFFFF"/>
                </a:highlight>
                <a:latin typeface="Consolas" panose="020B0609020204030204" pitchFamily="49" charset="0"/>
              </a:rPr>
              <a:t>explicit</a:t>
            </a:r>
            <a:r>
              <a:rPr lang="en-US" sz="3200" b="1" dirty="0"/>
              <a:t> constructors</a:t>
            </a:r>
            <a:r>
              <a:rPr lang="en-US" sz="3200" dirty="0"/>
              <a:t>.</a:t>
            </a:r>
          </a:p>
        </p:txBody>
      </p:sp>
    </p:spTree>
    <p:extLst>
      <p:ext uri="{BB962C8B-B14F-4D97-AF65-F5344CB8AC3E}">
        <p14:creationId xmlns:p14="http://schemas.microsoft.com/office/powerpoint/2010/main" val="2234612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445999" y="2105722"/>
            <a:ext cx="2520000" cy="288000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Object</a:t>
            </a:r>
          </a:p>
        </p:txBody>
      </p:sp>
      <p:sp>
        <p:nvSpPr>
          <p:cNvPr id="3" name="Content Placeholder 2"/>
          <p:cNvSpPr>
            <a:spLocks noGrp="1"/>
          </p:cNvSpPr>
          <p:nvPr>
            <p:ph idx="1"/>
          </p:nvPr>
        </p:nvSpPr>
        <p:spPr/>
        <p:txBody>
          <a:bodyPr>
            <a:normAutofit/>
          </a:bodyPr>
          <a:lstStyle/>
          <a:p>
            <a:r>
              <a:rPr lang="en-US" sz="3200" dirty="0"/>
              <a:t>controls lifetime</a:t>
            </a:r>
          </a:p>
          <a:p>
            <a:r>
              <a:rPr lang="en-US" sz="3200" dirty="0"/>
              <a:t>shares ownership</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p = std::</a:t>
            </a:r>
            <a:r>
              <a:rPr lang="en-US" dirty="0" err="1">
                <a:solidFill>
                  <a:srgbClr val="2B91AF"/>
                </a:solidFill>
                <a:highlight>
                  <a:srgbClr val="FFFFFF"/>
                </a:highlight>
                <a:latin typeface="Consolas" panose="020B0609020204030204" pitchFamily="49" charset="0"/>
              </a:rPr>
              <a:t>shared_ptr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&gt;(</a:t>
            </a:r>
            <a:r>
              <a:rPr lang="en-US" dirty="0">
                <a:solidFill>
                  <a:srgbClr val="0000FF"/>
                </a:solidFill>
                <a:highlight>
                  <a:srgbClr val="FFFFFF"/>
                </a:highlight>
                <a:latin typeface="Consolas" panose="020B0609020204030204" pitchFamily="49" charset="0"/>
              </a:rPr>
              <a:t>new</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 par });</a:t>
            </a:r>
            <a:endParaRPr lang="en-US" dirty="0"/>
          </a:p>
        </p:txBody>
      </p:sp>
      <p:cxnSp>
        <p:nvCxnSpPr>
          <p:cNvPr id="48" name="Straight Arrow Connector 47"/>
          <p:cNvCxnSpPr>
            <a:stCxn id="46" idx="1"/>
          </p:cNvCxnSpPr>
          <p:nvPr/>
        </p:nvCxnSpPr>
        <p:spPr>
          <a:xfrm flipH="1" flipV="1">
            <a:off x="7965999" y="4669773"/>
            <a:ext cx="444770" cy="153446"/>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cxnSpLocks/>
            <a:stCxn id="45" idx="0"/>
          </p:cNvCxnSpPr>
          <p:nvPr/>
        </p:nvCxnSpPr>
        <p:spPr>
          <a:xfrm flipH="1" flipV="1">
            <a:off x="11007811" y="4265722"/>
            <a:ext cx="156266" cy="287609"/>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Curved Connector 38"/>
          <p:cNvCxnSpPr>
            <a:stCxn id="8" idx="3"/>
            <a:endCxn id="6" idx="0"/>
          </p:cNvCxnSpPr>
          <p:nvPr/>
        </p:nvCxnSpPr>
        <p:spPr>
          <a:xfrm>
            <a:off x="9569899" y="1059796"/>
            <a:ext cx="813149" cy="1045926"/>
          </a:xfrm>
          <a:prstGeom prst="curvedConnector2">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2" name="Curved Connector 41"/>
          <p:cNvCxnSpPr>
            <a:stCxn id="7" idx="3"/>
            <a:endCxn id="6" idx="0"/>
          </p:cNvCxnSpPr>
          <p:nvPr/>
        </p:nvCxnSpPr>
        <p:spPr>
          <a:xfrm>
            <a:off x="7591989" y="1059796"/>
            <a:ext cx="2791059" cy="1045926"/>
          </a:xfrm>
          <a:prstGeom prst="curvedConnector2">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latin typeface="Consolas" panose="020B0609020204030204" pitchFamily="49" charset="0"/>
              </a:rPr>
              <a:t>std::</a:t>
            </a:r>
            <a:r>
              <a:rPr lang="en-US" dirty="0" err="1">
                <a:latin typeface="Consolas" panose="020B0609020204030204" pitchFamily="49" charset="0"/>
              </a:rPr>
              <a:t>shared_ptr</a:t>
            </a:r>
            <a:endParaRPr lang="en-US" dirty="0">
              <a:latin typeface="Consolas" panose="020B0609020204030204" pitchFamily="49" charset="0"/>
            </a:endParaRPr>
          </a:p>
        </p:txBody>
      </p:sp>
      <p:sp>
        <p:nvSpPr>
          <p:cNvPr id="6" name="Rectangle 5"/>
          <p:cNvSpPr/>
          <p:nvPr/>
        </p:nvSpPr>
        <p:spPr>
          <a:xfrm>
            <a:off x="9213048" y="2105722"/>
            <a:ext cx="2340000" cy="216000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Control block:</a:t>
            </a:r>
          </a:p>
          <a:p>
            <a:pPr algn="ctr"/>
            <a:r>
              <a:rPr lang="en-US" sz="2400" dirty="0">
                <a:solidFill>
                  <a:schemeClr val="tx1"/>
                </a:solidFill>
              </a:rPr>
              <a:t>ref counter</a:t>
            </a:r>
            <a:endParaRPr lang="ru-RU" sz="2400" dirty="0">
              <a:solidFill>
                <a:schemeClr val="tx1"/>
              </a:solidFill>
            </a:endParaRPr>
          </a:p>
          <a:p>
            <a:pPr algn="ctr"/>
            <a:r>
              <a:rPr lang="en-US" sz="2400" dirty="0">
                <a:solidFill>
                  <a:schemeClr val="tx1"/>
                </a:solidFill>
              </a:rPr>
              <a:t>weak ref counter</a:t>
            </a:r>
          </a:p>
          <a:p>
            <a:pPr algn="ctr"/>
            <a:r>
              <a:rPr lang="en-US" sz="2400" dirty="0">
                <a:solidFill>
                  <a:schemeClr val="tx1"/>
                </a:solidFill>
              </a:rPr>
              <a:t>initial pointer</a:t>
            </a:r>
          </a:p>
          <a:p>
            <a:pPr algn="ctr"/>
            <a:r>
              <a:rPr lang="en-US" sz="2400" dirty="0" err="1">
                <a:solidFill>
                  <a:schemeClr val="tx1"/>
                </a:solidFill>
              </a:rPr>
              <a:t>deleter</a:t>
            </a:r>
            <a:endParaRPr lang="en-US" sz="2400" dirty="0">
              <a:solidFill>
                <a:schemeClr val="tx1"/>
              </a:solidFill>
            </a:endParaRPr>
          </a:p>
        </p:txBody>
      </p:sp>
      <p:cxnSp>
        <p:nvCxnSpPr>
          <p:cNvPr id="33" name="Curved Connector 32"/>
          <p:cNvCxnSpPr>
            <a:stCxn id="9" idx="2"/>
            <a:endCxn id="5" idx="0"/>
          </p:cNvCxnSpPr>
          <p:nvPr/>
        </p:nvCxnSpPr>
        <p:spPr>
          <a:xfrm rot="5400000">
            <a:off x="8513942" y="-388146"/>
            <a:ext cx="685926" cy="4301811"/>
          </a:xfrm>
          <a:prstGeom prst="curvedConnector3">
            <a:avLst>
              <a:gd name="adj1" fmla="val 50000"/>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9" idx="3"/>
            <a:endCxn id="6" idx="0"/>
          </p:cNvCxnSpPr>
          <p:nvPr/>
        </p:nvCxnSpPr>
        <p:spPr>
          <a:xfrm flipH="1">
            <a:off x="10383048" y="1059796"/>
            <a:ext cx="1164762" cy="1045926"/>
          </a:xfrm>
          <a:prstGeom prst="curvedConnector4">
            <a:avLst>
              <a:gd name="adj1" fmla="val -19626"/>
              <a:gd name="adj2" fmla="val 67210"/>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0" name="Curved Connector 29"/>
          <p:cNvCxnSpPr>
            <a:stCxn id="8" idx="2"/>
            <a:endCxn id="5" idx="0"/>
          </p:cNvCxnSpPr>
          <p:nvPr/>
        </p:nvCxnSpPr>
        <p:spPr>
          <a:xfrm rot="5400000">
            <a:off x="7524986" y="600809"/>
            <a:ext cx="685926" cy="2323900"/>
          </a:xfrm>
          <a:prstGeom prst="curvedConnector3">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7" idx="2"/>
            <a:endCxn id="5" idx="0"/>
          </p:cNvCxnSpPr>
          <p:nvPr/>
        </p:nvCxnSpPr>
        <p:spPr>
          <a:xfrm rot="5400000">
            <a:off x="6536031" y="1589764"/>
            <a:ext cx="685926" cy="345990"/>
          </a:xfrm>
          <a:prstGeom prst="curvedConnector3">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282334" y="4553331"/>
            <a:ext cx="1763486" cy="523220"/>
          </a:xfrm>
          <a:prstGeom prst="rect">
            <a:avLst/>
          </a:prstGeom>
          <a:noFill/>
        </p:spPr>
        <p:txBody>
          <a:bodyPr wrap="square" rtlCol="0">
            <a:spAutoFit/>
          </a:bodyPr>
          <a:lstStyle/>
          <a:p>
            <a:pPr algn="ctr"/>
            <a:r>
              <a:rPr lang="en-US" sz="2800" dirty="0"/>
              <a:t>allocation</a:t>
            </a:r>
          </a:p>
        </p:txBody>
      </p:sp>
      <p:sp>
        <p:nvSpPr>
          <p:cNvPr id="46" name="TextBox 45"/>
          <p:cNvSpPr txBox="1"/>
          <p:nvPr/>
        </p:nvSpPr>
        <p:spPr>
          <a:xfrm>
            <a:off x="8410769" y="4561609"/>
            <a:ext cx="1684953" cy="523220"/>
          </a:xfrm>
          <a:prstGeom prst="rect">
            <a:avLst/>
          </a:prstGeom>
          <a:noFill/>
        </p:spPr>
        <p:txBody>
          <a:bodyPr wrap="square" rtlCol="0">
            <a:spAutoFit/>
          </a:bodyPr>
          <a:lstStyle/>
          <a:p>
            <a:r>
              <a:rPr lang="en-US" sz="2800" dirty="0"/>
              <a:t>allocation</a:t>
            </a:r>
          </a:p>
        </p:txBody>
      </p:sp>
      <p:cxnSp>
        <p:nvCxnSpPr>
          <p:cNvPr id="71" name="Curved Connector 70"/>
          <p:cNvCxnSpPr/>
          <p:nvPr/>
        </p:nvCxnSpPr>
        <p:spPr>
          <a:xfrm rot="10800000">
            <a:off x="7966002" y="3558422"/>
            <a:ext cx="1457917" cy="0"/>
          </a:xfrm>
          <a:prstGeom prst="curvedConnector3">
            <a:avLst/>
          </a:prstGeom>
          <a:ln w="31750">
            <a:headEnd type="ova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467810"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p3</a:t>
            </a:r>
          </a:p>
        </p:txBody>
      </p:sp>
      <p:sp>
        <p:nvSpPr>
          <p:cNvPr id="4" name="Slide Number Placeholder 3"/>
          <p:cNvSpPr>
            <a:spLocks noGrp="1"/>
          </p:cNvSpPr>
          <p:nvPr>
            <p:ph type="sldNum" sz="quarter" idx="12"/>
          </p:nvPr>
        </p:nvSpPr>
        <p:spPr/>
        <p:txBody>
          <a:bodyPr/>
          <a:lstStyle/>
          <a:p>
            <a:fld id="{AE26D1DA-778F-492E-B78E-886A49F9DEA6}" type="slidenum">
              <a:rPr lang="en-US" smtClean="0"/>
              <a:t>21</a:t>
            </a:fld>
            <a:endParaRPr lang="en-US"/>
          </a:p>
        </p:txBody>
      </p:sp>
      <p:sp>
        <p:nvSpPr>
          <p:cNvPr id="7" name="Rectangle 6"/>
          <p:cNvSpPr/>
          <p:nvPr/>
        </p:nvSpPr>
        <p:spPr>
          <a:xfrm>
            <a:off x="6511989"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p1</a:t>
            </a:r>
          </a:p>
        </p:txBody>
      </p:sp>
      <p:sp>
        <p:nvSpPr>
          <p:cNvPr id="8" name="Rectangle 7"/>
          <p:cNvSpPr/>
          <p:nvPr/>
        </p:nvSpPr>
        <p:spPr>
          <a:xfrm>
            <a:off x="8489899"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p2</a:t>
            </a:r>
          </a:p>
        </p:txBody>
      </p:sp>
    </p:spTree>
    <p:extLst>
      <p:ext uri="{BB962C8B-B14F-4D97-AF65-F5344CB8AC3E}">
        <p14:creationId xmlns:p14="http://schemas.microsoft.com/office/powerpoint/2010/main" val="3883829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261157" y="2105722"/>
            <a:ext cx="3600000" cy="198000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solidFill>
                  <a:schemeClr val="tx1"/>
                </a:solidFill>
              </a:rPr>
              <a:t>Object</a:t>
            </a:r>
          </a:p>
        </p:txBody>
      </p:sp>
      <p:sp>
        <p:nvSpPr>
          <p:cNvPr id="10" name="Rectangle 9"/>
          <p:cNvSpPr/>
          <p:nvPr/>
        </p:nvSpPr>
        <p:spPr>
          <a:xfrm>
            <a:off x="5908336" y="2105722"/>
            <a:ext cx="2340000" cy="198000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Control block:</a:t>
            </a:r>
          </a:p>
          <a:p>
            <a:pPr algn="ctr"/>
            <a:r>
              <a:rPr lang="en-US" sz="2400" dirty="0">
                <a:solidFill>
                  <a:schemeClr val="tx1"/>
                </a:solidFill>
              </a:rPr>
              <a:t>ref counter</a:t>
            </a:r>
            <a:endParaRPr lang="ru-RU" sz="2400" dirty="0">
              <a:solidFill>
                <a:schemeClr val="tx1"/>
              </a:solidFill>
            </a:endParaRPr>
          </a:p>
          <a:p>
            <a:pPr algn="ctr"/>
            <a:r>
              <a:rPr lang="en-US" sz="2400" dirty="0">
                <a:solidFill>
                  <a:schemeClr val="tx1"/>
                </a:solidFill>
              </a:rPr>
              <a:t>weak ref counter</a:t>
            </a:r>
          </a:p>
          <a:p>
            <a:pPr algn="ctr"/>
            <a:r>
              <a:rPr lang="en-US" sz="2400" dirty="0">
                <a:solidFill>
                  <a:schemeClr val="tx1"/>
                </a:solidFill>
              </a:rPr>
              <a:t>initial pointer</a:t>
            </a:r>
          </a:p>
          <a:p>
            <a:pPr algn="ctr"/>
            <a:r>
              <a:rPr lang="en-US" sz="2400" dirty="0" err="1">
                <a:solidFill>
                  <a:schemeClr val="tx1"/>
                </a:solidFill>
              </a:rPr>
              <a:t>deleter</a:t>
            </a:r>
            <a:endParaRPr lang="en-US" sz="2400" dirty="0">
              <a:solidFill>
                <a:schemeClr val="tx1"/>
              </a:solidFill>
            </a:endParaRPr>
          </a:p>
        </p:txBody>
      </p:sp>
      <p:cxnSp>
        <p:nvCxnSpPr>
          <p:cNvPr id="26" name="Curved Connector 25"/>
          <p:cNvCxnSpPr>
            <a:cxnSpLocks/>
          </p:cNvCxnSpPr>
          <p:nvPr/>
        </p:nvCxnSpPr>
        <p:spPr>
          <a:xfrm>
            <a:off x="7996336" y="3498980"/>
            <a:ext cx="252000" cy="0"/>
          </a:xfrm>
          <a:prstGeom prst="curvedConnector3">
            <a:avLst/>
          </a:prstGeom>
          <a:ln w="31750">
            <a:headEnd type="ova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normAutofit/>
          </a:bodyPr>
          <a:lstStyle/>
          <a:p>
            <a:pPr marL="0" indent="0">
              <a:buNone/>
            </a:pPr>
            <a:r>
              <a:rPr lang="en-US" dirty="0"/>
              <a:t>Only one memory allocation.</a:t>
            </a:r>
          </a:p>
          <a:p>
            <a:pPr marL="0" indent="0">
              <a:buNone/>
            </a:pPr>
            <a:r>
              <a:rPr lang="en-US" dirty="0"/>
              <a:t>Not possible to use with</a:t>
            </a:r>
            <a:br>
              <a:rPr lang="en-US" dirty="0"/>
            </a:br>
            <a:r>
              <a:rPr lang="en-US" dirty="0"/>
              <a:t>a custom </a:t>
            </a:r>
            <a:r>
              <a:rPr lang="en-US" dirty="0" err="1"/>
              <a:t>deleter</a:t>
            </a:r>
            <a:r>
              <a:rPr lang="en-US" dirty="0"/>
              <a:t>.</a:t>
            </a: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p = std::</a:t>
            </a:r>
            <a:r>
              <a:rPr lang="en-US" dirty="0" err="1">
                <a:solidFill>
                  <a:srgbClr val="000000"/>
                </a:solidFill>
                <a:highlight>
                  <a:srgbClr val="FFFFFF"/>
                </a:highlight>
                <a:latin typeface="Consolas" panose="020B0609020204030204" pitchFamily="49" charset="0"/>
              </a:rPr>
              <a:t>make_shared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&gt;(par);</a:t>
            </a:r>
            <a:endParaRPr lang="en-US" dirty="0"/>
          </a:p>
        </p:txBody>
      </p:sp>
      <p:sp>
        <p:nvSpPr>
          <p:cNvPr id="2" name="Title 1"/>
          <p:cNvSpPr>
            <a:spLocks noGrp="1"/>
          </p:cNvSpPr>
          <p:nvPr>
            <p:ph type="title"/>
          </p:nvPr>
        </p:nvSpPr>
        <p:spPr/>
        <p:txBody>
          <a:bodyPr/>
          <a:lstStyle/>
          <a:p>
            <a:r>
              <a:rPr lang="en-US" dirty="0">
                <a:latin typeface="Consolas" panose="020B0609020204030204" pitchFamily="49" charset="0"/>
              </a:rPr>
              <a:t>std::</a:t>
            </a:r>
            <a:r>
              <a:rPr lang="en-US" dirty="0" err="1">
                <a:latin typeface="Consolas" panose="020B0609020204030204" pitchFamily="49" charset="0"/>
              </a:rPr>
              <a:t>make_shared</a:t>
            </a:r>
            <a:endParaRPr lang="en-US" dirty="0">
              <a:latin typeface="Consolas" panose="020B0609020204030204" pitchFamily="49" charset="0"/>
            </a:endParaRPr>
          </a:p>
        </p:txBody>
      </p:sp>
      <p:cxnSp>
        <p:nvCxnSpPr>
          <p:cNvPr id="15" name="Curved Connector 14"/>
          <p:cNvCxnSpPr>
            <a:stCxn id="13" idx="1"/>
            <a:endCxn id="10" idx="0"/>
          </p:cNvCxnSpPr>
          <p:nvPr/>
        </p:nvCxnSpPr>
        <p:spPr>
          <a:xfrm rot="10800000" flipV="1">
            <a:off x="7078336" y="1059796"/>
            <a:ext cx="3389474" cy="1045926"/>
          </a:xfrm>
          <a:prstGeom prst="curvedConnector2">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 name="Curved Connector 6"/>
          <p:cNvCxnSpPr>
            <a:stCxn id="14" idx="1"/>
            <a:endCxn id="10" idx="0"/>
          </p:cNvCxnSpPr>
          <p:nvPr/>
        </p:nvCxnSpPr>
        <p:spPr>
          <a:xfrm rot="10800000" flipV="1">
            <a:off x="7078337" y="1059796"/>
            <a:ext cx="1411563" cy="1045926"/>
          </a:xfrm>
          <a:prstGeom prst="curvedConnector2">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8" name="Curved Connector 7"/>
          <p:cNvCxnSpPr>
            <a:stCxn id="11" idx="1"/>
            <a:endCxn id="10" idx="0"/>
          </p:cNvCxnSpPr>
          <p:nvPr/>
        </p:nvCxnSpPr>
        <p:spPr>
          <a:xfrm rot="10800000" flipH="1" flipV="1">
            <a:off x="6511988" y="1059796"/>
            <a:ext cx="566347" cy="1045926"/>
          </a:xfrm>
          <a:prstGeom prst="curvedConnector4">
            <a:avLst>
              <a:gd name="adj1" fmla="val -40364"/>
              <a:gd name="adj2" fmla="val 67210"/>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Curved Connector 16"/>
          <p:cNvCxnSpPr>
            <a:stCxn id="11" idx="2"/>
            <a:endCxn id="9" idx="0"/>
          </p:cNvCxnSpPr>
          <p:nvPr/>
        </p:nvCxnSpPr>
        <p:spPr>
          <a:xfrm rot="16200000" flipH="1">
            <a:off x="8213610" y="258175"/>
            <a:ext cx="685926" cy="3009168"/>
          </a:xfrm>
          <a:prstGeom prst="curvedConnector3">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6" name="Curved Connector 15"/>
          <p:cNvCxnSpPr>
            <a:stCxn id="14" idx="2"/>
            <a:endCxn id="9" idx="0"/>
          </p:cNvCxnSpPr>
          <p:nvPr/>
        </p:nvCxnSpPr>
        <p:spPr>
          <a:xfrm rot="16200000" flipH="1">
            <a:off x="9202565" y="1247130"/>
            <a:ext cx="685926" cy="1031258"/>
          </a:xfrm>
          <a:prstGeom prst="curvedConnector3">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13" idx="2"/>
            <a:endCxn id="9" idx="0"/>
          </p:cNvCxnSpPr>
          <p:nvPr/>
        </p:nvCxnSpPr>
        <p:spPr>
          <a:xfrm rot="5400000">
            <a:off x="10191521" y="1289433"/>
            <a:ext cx="685926" cy="946653"/>
          </a:xfrm>
          <a:prstGeom prst="curvedConnector3">
            <a:avLst>
              <a:gd name="adj1" fmla="val 50000"/>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511989"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p1</a:t>
            </a:r>
          </a:p>
        </p:txBody>
      </p:sp>
      <p:sp>
        <p:nvSpPr>
          <p:cNvPr id="13" name="Rectangle 12"/>
          <p:cNvSpPr/>
          <p:nvPr/>
        </p:nvSpPr>
        <p:spPr>
          <a:xfrm>
            <a:off x="10467810"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p3</a:t>
            </a:r>
          </a:p>
        </p:txBody>
      </p:sp>
      <p:sp>
        <p:nvSpPr>
          <p:cNvPr id="14" name="Rectangle 13"/>
          <p:cNvSpPr/>
          <p:nvPr/>
        </p:nvSpPr>
        <p:spPr>
          <a:xfrm>
            <a:off x="8489899"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p2</a:t>
            </a:r>
          </a:p>
        </p:txBody>
      </p:sp>
      <p:cxnSp>
        <p:nvCxnSpPr>
          <p:cNvPr id="44" name="Straight Arrow Connector 43"/>
          <p:cNvCxnSpPr>
            <a:cxnSpLocks/>
            <a:stCxn id="45" idx="0"/>
          </p:cNvCxnSpPr>
          <p:nvPr/>
        </p:nvCxnSpPr>
        <p:spPr>
          <a:xfrm flipH="1" flipV="1">
            <a:off x="9939528" y="4085722"/>
            <a:ext cx="192722" cy="289214"/>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403343" y="4374936"/>
            <a:ext cx="3457814" cy="523220"/>
          </a:xfrm>
          <a:prstGeom prst="rect">
            <a:avLst/>
          </a:prstGeom>
          <a:noFill/>
        </p:spPr>
        <p:txBody>
          <a:bodyPr wrap="square" rtlCol="0">
            <a:spAutoFit/>
          </a:bodyPr>
          <a:lstStyle/>
          <a:p>
            <a:pPr algn="ctr"/>
            <a:r>
              <a:rPr lang="en-US" sz="2800" dirty="0"/>
              <a:t>single memory block</a:t>
            </a:r>
          </a:p>
        </p:txBody>
      </p:sp>
      <p:pic>
        <p:nvPicPr>
          <p:cNvPr id="18" name="Picture 6" descr="Thumbs Up on Microsoft Windows 10 May 2019 Up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6238" y="1223900"/>
            <a:ext cx="53999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Thinking Face on Microsoft Windows 10 May 2019 Upd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40685" y="2198289"/>
            <a:ext cx="467999" cy="46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AE26D1DA-778F-492E-B78E-886A49F9DEA6}" type="slidenum">
              <a:rPr lang="en-US" smtClean="0"/>
              <a:t>22</a:t>
            </a:fld>
            <a:endParaRPr lang="en-US"/>
          </a:p>
        </p:txBody>
      </p:sp>
    </p:spTree>
    <p:extLst>
      <p:ext uri="{BB962C8B-B14F-4D97-AF65-F5344CB8AC3E}">
        <p14:creationId xmlns:p14="http://schemas.microsoft.com/office/powerpoint/2010/main" val="4397948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908336" y="2105722"/>
            <a:ext cx="2340000" cy="198000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Control block:</a:t>
            </a:r>
          </a:p>
          <a:p>
            <a:pPr algn="ctr"/>
            <a:r>
              <a:rPr lang="en-US" sz="2400" dirty="0">
                <a:solidFill>
                  <a:schemeClr val="tx1"/>
                </a:solidFill>
              </a:rPr>
              <a:t>ref counter</a:t>
            </a:r>
            <a:endParaRPr lang="ru-RU" sz="2400" dirty="0">
              <a:solidFill>
                <a:schemeClr val="tx1"/>
              </a:solidFill>
            </a:endParaRPr>
          </a:p>
          <a:p>
            <a:pPr algn="ctr"/>
            <a:r>
              <a:rPr lang="en-US" sz="2400" dirty="0">
                <a:solidFill>
                  <a:schemeClr val="tx1"/>
                </a:solidFill>
              </a:rPr>
              <a:t>weak ref counter</a:t>
            </a:r>
          </a:p>
          <a:p>
            <a:pPr algn="ctr"/>
            <a:r>
              <a:rPr lang="en-US" sz="2400" dirty="0">
                <a:solidFill>
                  <a:schemeClr val="tx1"/>
                </a:solidFill>
              </a:rPr>
              <a:t>initial pointer</a:t>
            </a:r>
          </a:p>
          <a:p>
            <a:pPr algn="ctr"/>
            <a:r>
              <a:rPr lang="en-US" sz="2400" dirty="0" err="1">
                <a:solidFill>
                  <a:schemeClr val="tx1"/>
                </a:solidFill>
              </a:rPr>
              <a:t>deleter</a:t>
            </a:r>
            <a:endParaRPr lang="en-US" sz="2400" dirty="0">
              <a:solidFill>
                <a:schemeClr val="tx1"/>
              </a:solidFill>
            </a:endParaRPr>
          </a:p>
        </p:txBody>
      </p:sp>
      <p:sp>
        <p:nvSpPr>
          <p:cNvPr id="3" name="Content Placeholder 2"/>
          <p:cNvSpPr>
            <a:spLocks noGrp="1"/>
          </p:cNvSpPr>
          <p:nvPr>
            <p:ph idx="1"/>
          </p:nvPr>
        </p:nvSpPr>
        <p:spPr/>
        <p:txBody>
          <a:bodyPr>
            <a:normAutofit/>
          </a:bodyPr>
          <a:lstStyle/>
          <a:p>
            <a:r>
              <a:rPr lang="en-US" sz="3200" dirty="0"/>
              <a:t>Allows to share a part of</a:t>
            </a:r>
            <a:br>
              <a:rPr lang="en-US" sz="3200" dirty="0"/>
            </a:br>
            <a:r>
              <a:rPr lang="en-US" sz="3200" dirty="0"/>
              <a:t>an object</a:t>
            </a:r>
            <a:br>
              <a:rPr lang="en-US" sz="3200" dirty="0"/>
            </a:br>
            <a:r>
              <a:rPr lang="en-US" sz="3200" dirty="0">
                <a:solidFill>
                  <a:schemeClr val="tx1">
                    <a:lumMod val="50000"/>
                    <a:lumOff val="50000"/>
                  </a:schemeClr>
                </a:solidFill>
              </a:rPr>
              <a:t>(or anything, really)</a:t>
            </a:r>
          </a:p>
          <a:p>
            <a:pPr marL="0" indent="0">
              <a:buNone/>
            </a:pPr>
            <a:endParaRPr lang="en-US" sz="3200" dirty="0"/>
          </a:p>
          <a:p>
            <a:pPr marL="0" indent="0">
              <a:buNone/>
            </a:pPr>
            <a:endParaRPr lang="en-US" sz="3200" dirty="0"/>
          </a:p>
          <a:p>
            <a:pPr marL="0" indent="0">
              <a:buNone/>
            </a:pPr>
            <a:endParaRPr lang="en-US" sz="3200" dirty="0"/>
          </a:p>
          <a:p>
            <a:pPr marL="0" indent="0">
              <a:buNone/>
            </a:pPr>
            <a:endParaRPr lang="en-US" sz="3200" dirty="0"/>
          </a:p>
          <a:p>
            <a:pPr marL="0" indent="0">
              <a:buNone/>
            </a:pP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p0 = std::</a:t>
            </a:r>
            <a:r>
              <a:rPr lang="en-US" dirty="0" err="1">
                <a:solidFill>
                  <a:srgbClr val="000000"/>
                </a:solidFill>
                <a:highlight>
                  <a:srgbClr val="FFFFFF"/>
                </a:highlight>
                <a:latin typeface="Consolas" panose="020B0609020204030204" pitchFamily="49" charset="0"/>
              </a:rPr>
              <a:t>make_shared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&gt;(par);</a:t>
            </a:r>
          </a:p>
          <a:p>
            <a:pPr marL="0" indent="0">
              <a:buNone/>
            </a:pP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p = std::</a:t>
            </a:r>
            <a:r>
              <a:rPr lang="en-US" dirty="0" err="1">
                <a:solidFill>
                  <a:srgbClr val="2B91AF"/>
                </a:solidFill>
                <a:highlight>
                  <a:srgbClr val="FFFFFF"/>
                </a:highlight>
                <a:latin typeface="Consolas" panose="020B0609020204030204" pitchFamily="49" charset="0"/>
              </a:rPr>
              <a:t>shared_ptr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Gadget</a:t>
            </a:r>
            <a:r>
              <a:rPr lang="en-US" dirty="0">
                <a:solidFill>
                  <a:srgbClr val="000000"/>
                </a:solidFill>
                <a:highlight>
                  <a:srgbClr val="FFFFFF"/>
                </a:highlight>
                <a:latin typeface="Consolas" panose="020B0609020204030204" pitchFamily="49" charset="0"/>
              </a:rPr>
              <a:t>&gt;(p0, &amp;p0</a:t>
            </a:r>
            <a:r>
              <a:rPr lang="en-US" dirty="0">
                <a:solidFill>
                  <a:srgbClr val="00808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gadget);</a:t>
            </a:r>
            <a:endParaRPr lang="en-US" dirty="0"/>
          </a:p>
        </p:txBody>
      </p:sp>
      <p:sp>
        <p:nvSpPr>
          <p:cNvPr id="2" name="Title 1"/>
          <p:cNvSpPr>
            <a:spLocks noGrp="1"/>
          </p:cNvSpPr>
          <p:nvPr>
            <p:ph type="title"/>
          </p:nvPr>
        </p:nvSpPr>
        <p:spPr/>
        <p:txBody>
          <a:bodyPr/>
          <a:lstStyle/>
          <a:p>
            <a:r>
              <a:rPr lang="en-US" dirty="0"/>
              <a:t>Aliasing constructor</a:t>
            </a:r>
          </a:p>
        </p:txBody>
      </p:sp>
      <p:sp>
        <p:nvSpPr>
          <p:cNvPr id="31" name="TextBox 30"/>
          <p:cNvSpPr txBox="1"/>
          <p:nvPr/>
        </p:nvSpPr>
        <p:spPr>
          <a:xfrm>
            <a:off x="9171171" y="4855090"/>
            <a:ext cx="3020829" cy="523220"/>
          </a:xfrm>
          <a:prstGeom prst="rect">
            <a:avLst/>
          </a:prstGeom>
          <a:noFill/>
        </p:spPr>
        <p:txBody>
          <a:bodyPr wrap="square" rtlCol="0">
            <a:spAutoFit/>
          </a:bodyPr>
          <a:lstStyle/>
          <a:p>
            <a:r>
              <a:rPr lang="en-US" sz="2800" dirty="0"/>
              <a:t>aliasing constructor</a:t>
            </a:r>
          </a:p>
        </p:txBody>
      </p:sp>
      <p:cxnSp>
        <p:nvCxnSpPr>
          <p:cNvPr id="33" name="Straight Arrow Connector 32"/>
          <p:cNvCxnSpPr/>
          <p:nvPr/>
        </p:nvCxnSpPr>
        <p:spPr>
          <a:xfrm flipH="1">
            <a:off x="9029899" y="5269105"/>
            <a:ext cx="216738" cy="347921"/>
          </a:xfrm>
          <a:prstGeom prst="straightConnector1">
            <a:avLst/>
          </a:prstGeom>
          <a:ln w="3175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43" idx="1"/>
            <a:endCxn id="53" idx="0"/>
          </p:cNvCxnSpPr>
          <p:nvPr/>
        </p:nvCxnSpPr>
        <p:spPr>
          <a:xfrm rot="10800000" flipV="1">
            <a:off x="7078337" y="1059796"/>
            <a:ext cx="1411563" cy="1045926"/>
          </a:xfrm>
          <a:prstGeom prst="curvedConnector2">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43" idx="2"/>
            <a:endCxn id="54" idx="0"/>
          </p:cNvCxnSpPr>
          <p:nvPr/>
        </p:nvCxnSpPr>
        <p:spPr>
          <a:xfrm rot="16200000" flipH="1">
            <a:off x="9202565" y="1247130"/>
            <a:ext cx="685926" cy="1031258"/>
          </a:xfrm>
          <a:prstGeom prst="curvedConnector3">
            <a:avLst>
              <a:gd name="adj1" fmla="val 50000"/>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Curved Connector 5"/>
          <p:cNvCxnSpPr>
            <a:stCxn id="28" idx="1"/>
            <a:endCxn id="53" idx="0"/>
          </p:cNvCxnSpPr>
          <p:nvPr/>
        </p:nvCxnSpPr>
        <p:spPr>
          <a:xfrm rot="10800000" flipH="1" flipV="1">
            <a:off x="6511988" y="1059796"/>
            <a:ext cx="566347" cy="1045926"/>
          </a:xfrm>
          <a:prstGeom prst="curvedConnector4">
            <a:avLst>
              <a:gd name="adj1" fmla="val -40364"/>
              <a:gd name="adj2" fmla="val 67210"/>
            </a:avLst>
          </a:prstGeom>
          <a:ln w="31750">
            <a:solidFill>
              <a:schemeClr val="accent6"/>
            </a:solidFil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8261157" y="2105722"/>
            <a:ext cx="3600000" cy="1980000"/>
          </a:xfrm>
          <a:prstGeom prst="rect">
            <a:avLst/>
          </a:prstGeom>
          <a:solidFill>
            <a:schemeClr val="bg1">
              <a:lumMod val="9500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4800" dirty="0">
                <a:solidFill>
                  <a:schemeClr val="tx1"/>
                </a:solidFill>
              </a:rPr>
              <a:t>Object</a:t>
            </a:r>
          </a:p>
        </p:txBody>
      </p:sp>
      <p:cxnSp>
        <p:nvCxnSpPr>
          <p:cNvPr id="15" name="Curved Connector 14"/>
          <p:cNvCxnSpPr>
            <a:stCxn id="28" idx="2"/>
            <a:endCxn id="26" idx="0"/>
          </p:cNvCxnSpPr>
          <p:nvPr/>
        </p:nvCxnSpPr>
        <p:spPr>
          <a:xfrm rot="16200000" flipH="1">
            <a:off x="8080677" y="391108"/>
            <a:ext cx="951792" cy="3009168"/>
          </a:xfrm>
          <a:prstGeom prst="curvedConnector3">
            <a:avLst>
              <a:gd name="adj1" fmla="val 50000"/>
            </a:avLst>
          </a:prstGeom>
          <a:ln w="31750">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161157" y="2371588"/>
            <a:ext cx="1800000" cy="720000"/>
          </a:xfrm>
          <a:prstGeom prst="rect">
            <a:avLst/>
          </a:prstGeom>
          <a:solidFill>
            <a:schemeClr val="bg1"/>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rPr>
              <a:t>Subobject</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AE26D1DA-778F-492E-B78E-886A49F9DEA6}" type="slidenum">
              <a:rPr lang="en-US" smtClean="0"/>
              <a:t>23</a:t>
            </a:fld>
            <a:endParaRPr lang="en-US"/>
          </a:p>
        </p:txBody>
      </p:sp>
      <p:cxnSp>
        <p:nvCxnSpPr>
          <p:cNvPr id="21" name="Curved Connector 20"/>
          <p:cNvCxnSpPr/>
          <p:nvPr/>
        </p:nvCxnSpPr>
        <p:spPr>
          <a:xfrm>
            <a:off x="7996336" y="3498980"/>
            <a:ext cx="252000" cy="0"/>
          </a:xfrm>
          <a:prstGeom prst="curvedConnector3">
            <a:avLst/>
          </a:prstGeom>
          <a:ln w="31750">
            <a:headEnd type="oval"/>
            <a:tailEnd type="triangle"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11989"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p>
        </p:txBody>
      </p:sp>
      <p:sp>
        <p:nvSpPr>
          <p:cNvPr id="43" name="Rectangle 42"/>
          <p:cNvSpPr/>
          <p:nvPr/>
        </p:nvSpPr>
        <p:spPr>
          <a:xfrm>
            <a:off x="8489899" y="699796"/>
            <a:ext cx="1080000" cy="720000"/>
          </a:xfrm>
          <a:prstGeom prst="rect">
            <a:avLst/>
          </a:prstGeom>
          <a:solidFill>
            <a:schemeClr val="bg1">
              <a:lumMod val="95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
            </a:r>
            <a:r>
              <a:rPr lang="ru-RU" sz="2400" dirty="0">
                <a:solidFill>
                  <a:schemeClr val="tx1"/>
                </a:solidFill>
              </a:rPr>
              <a:t>0</a:t>
            </a:r>
            <a:endParaRPr lang="en-US" sz="2400" dirty="0">
              <a:solidFill>
                <a:schemeClr val="tx1"/>
              </a:solidFill>
            </a:endParaRPr>
          </a:p>
        </p:txBody>
      </p:sp>
    </p:spTree>
    <p:extLst>
      <p:ext uri="{BB962C8B-B14F-4D97-AF65-F5344CB8AC3E}">
        <p14:creationId xmlns:p14="http://schemas.microsoft.com/office/powerpoint/2010/main" val="108721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Aliasing constructor</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Wrapper</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p>
          <a:p>
            <a:pPr marL="0" indent="0">
              <a:buNone/>
            </a:pPr>
            <a:r>
              <a:rPr lang="en-US" dirty="0">
                <a:solidFill>
                  <a:srgbClr val="000000"/>
                </a:solidFill>
                <a:highlight>
                  <a:srgbClr val="FFFFFF"/>
                </a:highlight>
                <a:latin typeface="Consolas" panose="020B0609020204030204" pitchFamily="49" charset="0"/>
              </a:rPr>
              <a:t>  Wrapper(</a:t>
            </a:r>
            <a:r>
              <a:rPr lang="en-US" dirty="0" err="1">
                <a:solidFill>
                  <a:srgbClr val="2B91AF"/>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&amp;&amp;... </a:t>
            </a:r>
            <a:r>
              <a:rPr lang="en-US" dirty="0" err="1">
                <a:solidFill>
                  <a:srgbClr val="8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 : widget{ std::forward&lt;</a:t>
            </a:r>
            <a:r>
              <a:rPr lang="en-US" dirty="0" err="1">
                <a:solidFill>
                  <a:srgbClr val="2B91AF"/>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&gt;(</a:t>
            </a:r>
            <a:r>
              <a:rPr lang="en-US" dirty="0" err="1">
                <a:solidFill>
                  <a:srgbClr val="808080"/>
                </a:solidFill>
                <a:highlight>
                  <a:srgbClr val="FFFFFF"/>
                </a:highlight>
                <a:latin typeface="Consolas" panose="020B0609020204030204" pitchFamily="49" charset="0"/>
              </a:rPr>
              <a:t>args</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~Wrapper()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widget.finalize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p0 = std::</a:t>
            </a:r>
            <a:r>
              <a:rPr lang="en-US" dirty="0" err="1">
                <a:solidFill>
                  <a:srgbClr val="000000"/>
                </a:solidFill>
                <a:highlight>
                  <a:srgbClr val="FFFFFF"/>
                </a:highlight>
                <a:latin typeface="Consolas" panose="020B0609020204030204" pitchFamily="49" charset="0"/>
              </a:rPr>
              <a:t>make_shared</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Wrapper</a:t>
            </a:r>
            <a:r>
              <a:rPr lang="en-US" dirty="0">
                <a:solidFill>
                  <a:srgbClr val="000000"/>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p = std::</a:t>
            </a:r>
            <a:r>
              <a:rPr lang="en-US" dirty="0" err="1">
                <a:solidFill>
                  <a:srgbClr val="2B91AF"/>
                </a:solidFill>
                <a:highlight>
                  <a:srgbClr val="FFFFFF"/>
                </a:highlight>
                <a:latin typeface="Consolas" panose="020B0609020204030204" pitchFamily="49" charset="0"/>
              </a:rPr>
              <a:t>shared_ptr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&gt;(p0, &amp;p0</a:t>
            </a:r>
            <a:r>
              <a:rPr lang="en-US" dirty="0">
                <a:solidFill>
                  <a:srgbClr val="008080"/>
                </a:solidFill>
                <a:highlight>
                  <a:srgbClr val="FFFFFF"/>
                </a:highlight>
                <a:latin typeface="Consolas" panose="020B0609020204030204" pitchFamily="49" charset="0"/>
              </a:rPr>
              <a:t>-&gt;</a:t>
            </a:r>
            <a:r>
              <a:rPr lang="en-US" dirty="0">
                <a:solidFill>
                  <a:srgbClr val="000000"/>
                </a:solidFill>
                <a:highlight>
                  <a:srgbClr val="FFFFFF"/>
                </a:highlight>
                <a:latin typeface="Consolas" panose="020B0609020204030204" pitchFamily="49" charset="0"/>
              </a:rPr>
              <a:t>widget);</a:t>
            </a:r>
            <a:endParaRPr lang="en-US" dirty="0"/>
          </a:p>
        </p:txBody>
      </p:sp>
      <p:sp>
        <p:nvSpPr>
          <p:cNvPr id="4" name="Slide Number Placeholder 3"/>
          <p:cNvSpPr>
            <a:spLocks noGrp="1"/>
          </p:cNvSpPr>
          <p:nvPr>
            <p:ph type="sldNum" sz="quarter" idx="12"/>
          </p:nvPr>
        </p:nvSpPr>
        <p:spPr/>
        <p:txBody>
          <a:bodyPr/>
          <a:lstStyle/>
          <a:p>
            <a:fld id="{AE26D1DA-778F-492E-B78E-886A49F9DEA6}" type="slidenum">
              <a:rPr lang="en-US" smtClean="0"/>
              <a:t>24</a:t>
            </a:fld>
            <a:endParaRPr lang="en-US"/>
          </a:p>
        </p:txBody>
      </p:sp>
    </p:spTree>
    <p:extLst>
      <p:ext uri="{BB962C8B-B14F-4D97-AF65-F5344CB8AC3E}">
        <p14:creationId xmlns:p14="http://schemas.microsoft.com/office/powerpoint/2010/main" val="1240167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80" y="0"/>
            <a:ext cx="10680440" cy="1325563"/>
          </a:xfrm>
        </p:spPr>
        <p:txBody>
          <a:bodyPr/>
          <a:lstStyle/>
          <a:p>
            <a:r>
              <a:rPr lang="en-US" dirty="0"/>
              <a:t>Avoid static objects with non-trivial </a:t>
            </a:r>
            <a:r>
              <a:rPr lang="en-US" dirty="0" err="1"/>
              <a:t>ctors</a:t>
            </a:r>
            <a:r>
              <a:rPr lang="en-US" dirty="0"/>
              <a:t>/</a:t>
            </a:r>
            <a:r>
              <a:rPr lang="en-US" dirty="0" err="1"/>
              <a:t>dtors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MsgE2BIG = </a:t>
            </a:r>
            <a:r>
              <a:rPr lang="en-US" dirty="0">
                <a:solidFill>
                  <a:srgbClr val="A31515"/>
                </a:solidFill>
                <a:highlight>
                  <a:srgbClr val="FFFFFF"/>
                </a:highlight>
                <a:latin typeface="Consolas" panose="020B0609020204030204" pitchFamily="49" charset="0"/>
              </a:rPr>
              <a:t>"Argument list too long"</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MsgEACCES</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"Permission denied"</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MsgEADDRINUSE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"Address in use"</a:t>
            </a:r>
            <a:r>
              <a:rPr lang="en-US" dirty="0">
                <a:solidFill>
                  <a:srgbClr val="000000"/>
                </a:solidFill>
                <a:highlight>
                  <a:srgbClr val="FFFFFF"/>
                </a:highlight>
                <a:latin typeface="Consolas" panose="020B0609020204030204" pitchFamily="49" charset="0"/>
              </a:rPr>
              <a:t>;</a:t>
            </a:r>
          </a:p>
          <a:p>
            <a:pPr marL="0" indent="0">
              <a:buNone/>
            </a:pPr>
            <a:r>
              <a:rPr lang="en-US" dirty="0">
                <a:solidFill>
                  <a:schemeClr val="bg1">
                    <a:lumMod val="50000"/>
                  </a:schemeClr>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&amp;</a:t>
            </a:r>
            <a:r>
              <a:rPr lang="en-US" dirty="0" err="1">
                <a:solidFill>
                  <a:srgbClr val="000000"/>
                </a:solidFill>
                <a:highlight>
                  <a:srgbClr val="FFFFFF"/>
                </a:highlight>
                <a:latin typeface="Consolas" panose="020B0609020204030204" pitchFamily="49" charset="0"/>
              </a:rPr>
              <a:t>getMsgString</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err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err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E2BIG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MsgE2BIG;</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EACCES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MsgEACCES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EADDRINUSE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MsgEADDRINUSE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chemeClr val="bg1">
                    <a:lumMod val="50000"/>
                  </a:schemeClr>
                </a:solidFill>
                <a:highlight>
                  <a:srgbClr val="FFFFFF"/>
                </a:highlight>
                <a:latin typeface="Consolas" panose="020B0609020204030204" pitchFamily="49" charset="0"/>
              </a:rPr>
              <a:t>...</a:t>
            </a:r>
          </a:p>
        </p:txBody>
      </p:sp>
      <p:sp>
        <p:nvSpPr>
          <p:cNvPr id="5" name="Slide Number Placeholder 4"/>
          <p:cNvSpPr>
            <a:spLocks noGrp="1"/>
          </p:cNvSpPr>
          <p:nvPr>
            <p:ph type="sldNum" sz="quarter" idx="12"/>
          </p:nvPr>
        </p:nvSpPr>
        <p:spPr/>
        <p:txBody>
          <a:bodyPr/>
          <a:lstStyle/>
          <a:p>
            <a:fld id="{AE26D1DA-778F-492E-B78E-886A49F9DEA6}" type="slidenum">
              <a:rPr lang="en-US" smtClean="0"/>
              <a:t>25</a:t>
            </a:fld>
            <a:endParaRPr lang="en-US"/>
          </a:p>
        </p:txBody>
      </p:sp>
    </p:spTree>
    <p:extLst>
      <p:ext uri="{BB962C8B-B14F-4D97-AF65-F5344CB8AC3E}">
        <p14:creationId xmlns:p14="http://schemas.microsoft.com/office/powerpoint/2010/main" val="1503707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Image result for adventure time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5" y="1007544"/>
            <a:ext cx="10182225" cy="49434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317" y="1095894"/>
            <a:ext cx="7403661" cy="2187445"/>
          </a:xfrm>
          <a:prstGeom prst="rect">
            <a:avLst/>
          </a:prstGeom>
          <a:solidFill>
            <a:schemeClr val="bg1">
              <a:lumMod val="95000"/>
              <a:alpha val="95000"/>
            </a:schemeClr>
          </a:solidFill>
          <a:effectLst/>
        </p:spPr>
      </p:pic>
      <p:sp>
        <p:nvSpPr>
          <p:cNvPr id="8" name="TextBox 7"/>
          <p:cNvSpPr txBox="1"/>
          <p:nvPr/>
        </p:nvSpPr>
        <p:spPr>
          <a:xfrm>
            <a:off x="4952772" y="-12102"/>
            <a:ext cx="1800808" cy="1107996"/>
          </a:xfrm>
          <a:prstGeom prst="rect">
            <a:avLst/>
          </a:prstGeom>
          <a:noFill/>
        </p:spPr>
        <p:txBody>
          <a:bodyPr wrap="square" rtlCol="0">
            <a:spAutoFit/>
          </a:bodyPr>
          <a:lstStyle/>
          <a:p>
            <a:pPr algn="ctr"/>
            <a:r>
              <a:rPr lang="en-US" sz="6600" dirty="0"/>
              <a:t>It’s</a:t>
            </a:r>
          </a:p>
        </p:txBody>
      </p:sp>
      <p:sp>
        <p:nvSpPr>
          <p:cNvPr id="9" name="Slide Number Placeholder 8"/>
          <p:cNvSpPr>
            <a:spLocks noGrp="1"/>
          </p:cNvSpPr>
          <p:nvPr>
            <p:ph type="sldNum" sz="quarter" idx="12"/>
          </p:nvPr>
        </p:nvSpPr>
        <p:spPr/>
        <p:txBody>
          <a:bodyPr/>
          <a:lstStyle/>
          <a:p>
            <a:fld id="{AE26D1DA-778F-492E-B78E-886A49F9DEA6}" type="slidenum">
              <a:rPr lang="en-US" smtClean="0"/>
              <a:t>26</a:t>
            </a:fld>
            <a:endParaRPr lang="en-US"/>
          </a:p>
        </p:txBody>
      </p:sp>
    </p:spTree>
    <p:extLst>
      <p:ext uri="{BB962C8B-B14F-4D97-AF65-F5344CB8AC3E}">
        <p14:creationId xmlns:p14="http://schemas.microsoft.com/office/powerpoint/2010/main" val="298485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
            </a:r>
            <a:r>
              <a:rPr lang="en-US" dirty="0" err="1"/>
              <a:t>init</a:t>
            </a:r>
            <a:r>
              <a:rPr lang="en-US" dirty="0"/>
              <a:t> in MSVC</a:t>
            </a:r>
          </a:p>
        </p:txBody>
      </p:sp>
      <p:sp>
        <p:nvSpPr>
          <p:cNvPr id="3" name="Content Placeholder 2"/>
          <p:cNvSpPr>
            <a:spLocks noGrp="1"/>
          </p:cNvSpPr>
          <p:nvPr>
            <p:ph idx="1"/>
          </p:nvPr>
        </p:nvSpPr>
        <p:spPr>
          <a:ln>
            <a:noFill/>
          </a:ln>
        </p:spPr>
        <p:txBody>
          <a:bodyPr>
            <a:normAutofit fontScale="92500" lnSpcReduction="10000"/>
          </a:bodyPr>
          <a:lstStyle/>
          <a:p>
            <a:pPr marL="0" indent="0">
              <a:spcAft>
                <a:spcPts val="1800"/>
              </a:spcAft>
              <a:buNone/>
            </a:pPr>
            <a:r>
              <a:rPr lang="en-US" dirty="0" err="1">
                <a:solidFill>
                  <a:srgbClr val="0000FF"/>
                </a:solidFill>
              </a:rPr>
              <a:t>const</a:t>
            </a:r>
            <a:r>
              <a:rPr lang="en-US" dirty="0">
                <a:solidFill>
                  <a:srgbClr val="000000"/>
                </a:solidFill>
              </a:rPr>
              <a:t> std::string MsgE2BIG = </a:t>
            </a:r>
            <a:r>
              <a:rPr lang="en-US" dirty="0">
                <a:solidFill>
                  <a:srgbClr val="A31515"/>
                </a:solidFill>
              </a:rPr>
              <a:t>"Argument list too long"</a:t>
            </a:r>
            <a:r>
              <a:rPr lang="en-US" dirty="0">
                <a:solidFill>
                  <a:srgbClr val="000000"/>
                </a:solidFill>
              </a:rPr>
              <a:t>;</a:t>
            </a:r>
            <a:endParaRPr lang="en-US" dirty="0"/>
          </a:p>
          <a:p>
            <a:pPr marL="360000" indent="0">
              <a:buNone/>
            </a:pPr>
            <a:r>
              <a:rPr lang="en-US" dirty="0">
                <a:solidFill>
                  <a:srgbClr val="008000"/>
                </a:solidFill>
              </a:rPr>
              <a:t>; </a:t>
            </a:r>
            <a:r>
              <a:rPr lang="en-US" dirty="0">
                <a:solidFill>
                  <a:srgbClr val="0000FF"/>
                </a:solidFill>
              </a:rPr>
              <a:t>void</a:t>
            </a:r>
            <a:r>
              <a:rPr lang="en-US" dirty="0">
                <a:solidFill>
                  <a:srgbClr val="000000"/>
                </a:solidFill>
              </a:rPr>
              <a:t> </a:t>
            </a:r>
            <a:r>
              <a:rPr lang="en-US" dirty="0">
                <a:solidFill>
                  <a:srgbClr val="CD3131"/>
                </a:solidFill>
              </a:rPr>
              <a:t>`</a:t>
            </a:r>
            <a:r>
              <a:rPr lang="en-US" dirty="0">
                <a:solidFill>
                  <a:srgbClr val="008080"/>
                </a:solidFill>
              </a:rPr>
              <a:t>dynamic</a:t>
            </a:r>
            <a:r>
              <a:rPr lang="en-US" dirty="0">
                <a:solidFill>
                  <a:srgbClr val="000000"/>
                </a:solidFill>
              </a:rPr>
              <a:t> </a:t>
            </a:r>
            <a:r>
              <a:rPr lang="en-US" dirty="0">
                <a:solidFill>
                  <a:srgbClr val="008080"/>
                </a:solidFill>
              </a:rPr>
              <a:t>initializer</a:t>
            </a:r>
            <a:r>
              <a:rPr lang="en-US" dirty="0">
                <a:solidFill>
                  <a:srgbClr val="000000"/>
                </a:solidFill>
              </a:rPr>
              <a:t> </a:t>
            </a:r>
            <a:r>
              <a:rPr lang="en-US" dirty="0">
                <a:solidFill>
                  <a:srgbClr val="008080"/>
                </a:solidFill>
              </a:rPr>
              <a:t>for</a:t>
            </a:r>
            <a:r>
              <a:rPr lang="en-US" dirty="0">
                <a:solidFill>
                  <a:srgbClr val="000000"/>
                </a:solidFill>
              </a:rPr>
              <a:t> </a:t>
            </a:r>
            <a:r>
              <a:rPr lang="en-US" dirty="0">
                <a:solidFill>
                  <a:srgbClr val="A31515"/>
                </a:solidFill>
              </a:rPr>
              <a:t>'</a:t>
            </a:r>
            <a:r>
              <a:rPr lang="en-US" dirty="0">
                <a:solidFill>
                  <a:srgbClr val="008080"/>
                </a:solidFill>
              </a:rPr>
              <a:t>MsgE2BIG</a:t>
            </a:r>
            <a:r>
              <a:rPr lang="en-US" dirty="0">
                <a:solidFill>
                  <a:srgbClr val="A31515"/>
                </a:solidFill>
              </a:rPr>
              <a:t>''</a:t>
            </a:r>
            <a:r>
              <a:rPr lang="en-US" dirty="0">
                <a:solidFill>
                  <a:srgbClr val="000000"/>
                </a:solidFill>
              </a:rPr>
              <a:t>(</a:t>
            </a:r>
            <a:r>
              <a:rPr lang="en-US" dirty="0">
                <a:solidFill>
                  <a:srgbClr val="008080"/>
                </a:solidFill>
              </a:rPr>
              <a:t>void</a:t>
            </a:r>
            <a:r>
              <a:rPr lang="en-US" dirty="0">
                <a:solidFill>
                  <a:srgbClr val="000000"/>
                </a:solidFill>
              </a:rPr>
              <a:t>) </a:t>
            </a:r>
            <a:r>
              <a:rPr lang="en-US" dirty="0">
                <a:solidFill>
                  <a:srgbClr val="008080"/>
                </a:solidFill>
              </a:rPr>
              <a:t>PROC</a:t>
            </a:r>
            <a:endParaRPr lang="en-US" dirty="0"/>
          </a:p>
          <a:p>
            <a:pPr marL="360000" indent="0">
              <a:buNone/>
            </a:pPr>
            <a:r>
              <a:rPr lang="en-US" dirty="0">
                <a:solidFill>
                  <a:srgbClr val="0000FF"/>
                </a:solidFill>
              </a:rPr>
              <a:t>sub</a:t>
            </a:r>
            <a:r>
              <a:rPr lang="en-US" dirty="0">
                <a:solidFill>
                  <a:srgbClr val="000000"/>
                </a:solidFill>
              </a:rPr>
              <a:t> </a:t>
            </a:r>
            <a:r>
              <a:rPr lang="en-US" dirty="0" err="1">
                <a:solidFill>
                  <a:srgbClr val="4864AA"/>
                </a:solidFill>
              </a:rPr>
              <a:t>rsp</a:t>
            </a:r>
            <a:r>
              <a:rPr lang="en-US" dirty="0">
                <a:solidFill>
                  <a:srgbClr val="000000"/>
                </a:solidFill>
              </a:rPr>
              <a:t>, </a:t>
            </a:r>
            <a:r>
              <a:rPr lang="en-US" dirty="0">
                <a:solidFill>
                  <a:srgbClr val="09885A"/>
                </a:solidFill>
              </a:rPr>
              <a:t>40</a:t>
            </a:r>
            <a:r>
              <a:rPr lang="en-US" dirty="0">
                <a:solidFill>
                  <a:srgbClr val="000000"/>
                </a:solidFill>
              </a:rPr>
              <a:t> </a:t>
            </a:r>
            <a:r>
              <a:rPr lang="en-US" dirty="0">
                <a:solidFill>
                  <a:srgbClr val="008000"/>
                </a:solidFill>
              </a:rPr>
              <a:t>; 00000028H</a:t>
            </a:r>
            <a:endParaRPr lang="en-US" dirty="0"/>
          </a:p>
          <a:p>
            <a:pPr marL="360000" indent="0">
              <a:buNone/>
            </a:pPr>
            <a:r>
              <a:rPr lang="en-US" dirty="0" err="1">
                <a:solidFill>
                  <a:srgbClr val="0000FF"/>
                </a:solidFill>
              </a:rPr>
              <a:t>mov</a:t>
            </a:r>
            <a:r>
              <a:rPr lang="en-US" dirty="0">
                <a:solidFill>
                  <a:srgbClr val="000000"/>
                </a:solidFill>
              </a:rPr>
              <a:t> </a:t>
            </a:r>
            <a:r>
              <a:rPr lang="en-US" dirty="0">
                <a:solidFill>
                  <a:srgbClr val="4864AA"/>
                </a:solidFill>
              </a:rPr>
              <a:t>r8d</a:t>
            </a:r>
            <a:r>
              <a:rPr lang="en-US" dirty="0">
                <a:solidFill>
                  <a:srgbClr val="000000"/>
                </a:solidFill>
              </a:rPr>
              <a:t>, </a:t>
            </a:r>
            <a:r>
              <a:rPr lang="en-US" dirty="0">
                <a:solidFill>
                  <a:srgbClr val="09885A"/>
                </a:solidFill>
              </a:rPr>
              <a:t>22</a:t>
            </a:r>
            <a:endParaRPr lang="en-US" dirty="0"/>
          </a:p>
          <a:p>
            <a:pPr marL="360000" indent="0">
              <a:buNone/>
            </a:pPr>
            <a:r>
              <a:rPr lang="en-US" dirty="0">
                <a:solidFill>
                  <a:srgbClr val="0000FF"/>
                </a:solidFill>
              </a:rPr>
              <a:t>lea</a:t>
            </a:r>
            <a:r>
              <a:rPr lang="en-US" dirty="0">
                <a:solidFill>
                  <a:srgbClr val="000000"/>
                </a:solidFill>
              </a:rPr>
              <a:t> </a:t>
            </a:r>
            <a:r>
              <a:rPr lang="en-US" dirty="0" err="1">
                <a:solidFill>
                  <a:srgbClr val="4864AA"/>
                </a:solidFill>
              </a:rPr>
              <a:t>rdx</a:t>
            </a:r>
            <a:r>
              <a:rPr lang="en-US" dirty="0">
                <a:solidFill>
                  <a:srgbClr val="000000"/>
                </a:solidFill>
              </a:rPr>
              <a:t>, </a:t>
            </a:r>
            <a:r>
              <a:rPr lang="en-US" dirty="0">
                <a:solidFill>
                  <a:srgbClr val="008080"/>
                </a:solidFill>
              </a:rPr>
              <a:t>OFFSET</a:t>
            </a:r>
            <a:r>
              <a:rPr lang="en-US" dirty="0">
                <a:solidFill>
                  <a:srgbClr val="000000"/>
                </a:solidFill>
              </a:rPr>
              <a:t> </a:t>
            </a:r>
            <a:r>
              <a:rPr lang="en-US" dirty="0" err="1">
                <a:solidFill>
                  <a:srgbClr val="008080"/>
                </a:solidFill>
              </a:rPr>
              <a:t>FLAT</a:t>
            </a:r>
            <a:r>
              <a:rPr lang="en-US" dirty="0" err="1">
                <a:solidFill>
                  <a:srgbClr val="000000"/>
                </a:solidFill>
              </a:rPr>
              <a:t>:</a:t>
            </a:r>
            <a:r>
              <a:rPr lang="en-US" dirty="0" err="1">
                <a:solidFill>
                  <a:srgbClr val="CD3131"/>
                </a:solidFill>
              </a:rPr>
              <a:t>`</a:t>
            </a:r>
            <a:r>
              <a:rPr lang="en-US" dirty="0" err="1">
                <a:solidFill>
                  <a:srgbClr val="008080"/>
                </a:solidFill>
              </a:rPr>
              <a:t>string</a:t>
            </a:r>
            <a:r>
              <a:rPr lang="en-US" dirty="0">
                <a:solidFill>
                  <a:srgbClr val="A31515"/>
                </a:solidFill>
              </a:rPr>
              <a:t>'</a:t>
            </a:r>
            <a:endParaRPr lang="en-US" dirty="0"/>
          </a:p>
          <a:p>
            <a:pPr marL="360000" indent="0">
              <a:buNone/>
            </a:pPr>
            <a:r>
              <a:rPr lang="en-US" dirty="0">
                <a:solidFill>
                  <a:srgbClr val="0000FF"/>
                </a:solidFill>
              </a:rPr>
              <a:t>lea</a:t>
            </a:r>
            <a:r>
              <a:rPr lang="en-US" dirty="0">
                <a:solidFill>
                  <a:srgbClr val="000000"/>
                </a:solidFill>
              </a:rPr>
              <a:t> </a:t>
            </a:r>
            <a:r>
              <a:rPr lang="en-US" dirty="0" err="1">
                <a:solidFill>
                  <a:srgbClr val="4864AA"/>
                </a:solidFill>
              </a:rPr>
              <a:t>rcx</a:t>
            </a:r>
            <a:r>
              <a:rPr lang="en-US" dirty="0">
                <a:solidFill>
                  <a:srgbClr val="000000"/>
                </a:solidFill>
              </a:rPr>
              <a:t>, </a:t>
            </a:r>
            <a:r>
              <a:rPr lang="en-US" dirty="0">
                <a:solidFill>
                  <a:srgbClr val="008080"/>
                </a:solidFill>
              </a:rPr>
              <a:t>OFFSET</a:t>
            </a:r>
            <a:r>
              <a:rPr lang="en-US" dirty="0">
                <a:solidFill>
                  <a:srgbClr val="000000"/>
                </a:solidFill>
              </a:rPr>
              <a:t> </a:t>
            </a:r>
            <a:r>
              <a:rPr lang="en-US" dirty="0">
                <a:solidFill>
                  <a:srgbClr val="008080"/>
                </a:solidFill>
              </a:rPr>
              <a:t>FLAT</a:t>
            </a:r>
            <a:r>
              <a:rPr lang="en-US" dirty="0">
                <a:solidFill>
                  <a:srgbClr val="000000"/>
                </a:solidFill>
              </a:rPr>
              <a:t>:</a:t>
            </a:r>
            <a:r>
              <a:rPr lang="en-US" dirty="0">
                <a:solidFill>
                  <a:srgbClr val="008080"/>
                </a:solidFill>
              </a:rPr>
              <a:t>MsgE2BIG</a:t>
            </a:r>
            <a:endParaRPr lang="en-US" dirty="0"/>
          </a:p>
          <a:p>
            <a:pPr marL="360000" indent="0">
              <a:buNone/>
            </a:pPr>
            <a:r>
              <a:rPr lang="en-US" dirty="0">
                <a:solidFill>
                  <a:srgbClr val="0000FF"/>
                </a:solidFill>
              </a:rPr>
              <a:t>call</a:t>
            </a:r>
            <a:r>
              <a:rPr lang="en-US" dirty="0">
                <a:solidFill>
                  <a:srgbClr val="000000"/>
                </a:solidFill>
              </a:rPr>
              <a:t> </a:t>
            </a:r>
            <a:r>
              <a:rPr lang="en-US" dirty="0">
                <a:solidFill>
                  <a:srgbClr val="008080"/>
                </a:solidFill>
              </a:rPr>
              <a:t>std</a:t>
            </a:r>
            <a:r>
              <a:rPr lang="en-US" dirty="0">
                <a:solidFill>
                  <a:srgbClr val="000000"/>
                </a:solidFill>
              </a:rPr>
              <a:t>::</a:t>
            </a:r>
            <a:r>
              <a:rPr lang="en-US" dirty="0">
                <a:solidFill>
                  <a:srgbClr val="008080"/>
                </a:solidFill>
              </a:rPr>
              <a:t>string</a:t>
            </a:r>
            <a:r>
              <a:rPr lang="en-US" dirty="0">
                <a:solidFill>
                  <a:srgbClr val="000000"/>
                </a:solidFill>
              </a:rPr>
              <a:t>::</a:t>
            </a:r>
            <a:r>
              <a:rPr lang="en-US" dirty="0">
                <a:solidFill>
                  <a:srgbClr val="008080"/>
                </a:solidFill>
              </a:rPr>
              <a:t>assign</a:t>
            </a:r>
            <a:r>
              <a:rPr lang="en-US" dirty="0">
                <a:solidFill>
                  <a:srgbClr val="000000"/>
                </a:solidFill>
              </a:rPr>
              <a:t>(</a:t>
            </a:r>
            <a:r>
              <a:rPr lang="en-US" dirty="0">
                <a:solidFill>
                  <a:srgbClr val="008080"/>
                </a:solidFill>
              </a:rPr>
              <a:t>char</a:t>
            </a:r>
            <a:r>
              <a:rPr lang="en-US" dirty="0">
                <a:solidFill>
                  <a:srgbClr val="000000"/>
                </a:solidFill>
              </a:rPr>
              <a:t> </a:t>
            </a:r>
            <a:r>
              <a:rPr lang="en-US" dirty="0" err="1">
                <a:solidFill>
                  <a:srgbClr val="008080"/>
                </a:solidFill>
              </a:rPr>
              <a:t>const</a:t>
            </a:r>
            <a:r>
              <a:rPr lang="en-US" dirty="0">
                <a:solidFill>
                  <a:srgbClr val="000000"/>
                </a:solidFill>
              </a:rPr>
              <a:t> * </a:t>
            </a:r>
            <a:r>
              <a:rPr lang="en-US" dirty="0" err="1">
                <a:solidFill>
                  <a:srgbClr val="008080"/>
                </a:solidFill>
              </a:rPr>
              <a:t>const</a:t>
            </a:r>
            <a:r>
              <a:rPr lang="en-US" dirty="0" err="1">
                <a:solidFill>
                  <a:srgbClr val="000000"/>
                </a:solidFill>
              </a:rPr>
              <a:t>,</a:t>
            </a:r>
            <a:r>
              <a:rPr lang="en-US" dirty="0" err="1">
                <a:solidFill>
                  <a:srgbClr val="008080"/>
                </a:solidFill>
              </a:rPr>
              <a:t>size_t</a:t>
            </a:r>
            <a:r>
              <a:rPr lang="en-US" dirty="0">
                <a:solidFill>
                  <a:srgbClr val="000000"/>
                </a:solidFill>
              </a:rPr>
              <a:t>)</a:t>
            </a:r>
            <a:endParaRPr lang="en-US" dirty="0"/>
          </a:p>
          <a:p>
            <a:pPr marL="360000" indent="0">
              <a:buNone/>
            </a:pPr>
            <a:r>
              <a:rPr lang="en-US" u="heavy" dirty="0">
                <a:solidFill>
                  <a:srgbClr val="0000FF"/>
                </a:solidFill>
                <a:uFill>
                  <a:solidFill>
                    <a:srgbClr val="C00000"/>
                  </a:solidFill>
                </a:uFill>
              </a:rPr>
              <a:t>lea</a:t>
            </a:r>
            <a:r>
              <a:rPr lang="en-US" u="heavy" dirty="0">
                <a:solidFill>
                  <a:srgbClr val="000000"/>
                </a:solidFill>
                <a:uFill>
                  <a:solidFill>
                    <a:srgbClr val="C00000"/>
                  </a:solidFill>
                </a:uFill>
              </a:rPr>
              <a:t> </a:t>
            </a:r>
            <a:r>
              <a:rPr lang="en-US" u="heavy" dirty="0" err="1">
                <a:solidFill>
                  <a:srgbClr val="4864AA"/>
                </a:solidFill>
                <a:uFill>
                  <a:solidFill>
                    <a:srgbClr val="C00000"/>
                  </a:solidFill>
                </a:uFill>
              </a:rPr>
              <a:t>rcx</a:t>
            </a:r>
            <a:r>
              <a:rPr lang="en-US" u="heavy" dirty="0">
                <a:solidFill>
                  <a:srgbClr val="000000"/>
                </a:solidFill>
                <a:uFill>
                  <a:solidFill>
                    <a:srgbClr val="C00000"/>
                  </a:solidFill>
                </a:uFill>
              </a:rPr>
              <a:t>, </a:t>
            </a:r>
            <a:r>
              <a:rPr lang="en-US" u="heavy" dirty="0">
                <a:solidFill>
                  <a:srgbClr val="008080"/>
                </a:solidFill>
                <a:uFill>
                  <a:solidFill>
                    <a:srgbClr val="C00000"/>
                  </a:solidFill>
                </a:uFill>
              </a:rPr>
              <a:t>OFFSET</a:t>
            </a:r>
            <a:r>
              <a:rPr lang="en-US" u="heavy" dirty="0">
                <a:solidFill>
                  <a:srgbClr val="000000"/>
                </a:solidFill>
                <a:uFill>
                  <a:solidFill>
                    <a:srgbClr val="C00000"/>
                  </a:solidFill>
                </a:uFill>
              </a:rPr>
              <a:t> </a:t>
            </a:r>
            <a:r>
              <a:rPr lang="en-US" u="heavy" dirty="0" err="1">
                <a:solidFill>
                  <a:srgbClr val="008080"/>
                </a:solidFill>
                <a:uFill>
                  <a:solidFill>
                    <a:srgbClr val="C00000"/>
                  </a:solidFill>
                </a:uFill>
              </a:rPr>
              <a:t>FLAT</a:t>
            </a:r>
            <a:r>
              <a:rPr lang="en-US" u="heavy" dirty="0" err="1">
                <a:solidFill>
                  <a:srgbClr val="000000"/>
                </a:solidFill>
                <a:uFill>
                  <a:solidFill>
                    <a:srgbClr val="C00000"/>
                  </a:solidFill>
                </a:uFill>
              </a:rPr>
              <a:t>:</a:t>
            </a:r>
            <a:r>
              <a:rPr lang="en-US" u="heavy" dirty="0" err="1">
                <a:solidFill>
                  <a:srgbClr val="008080"/>
                </a:solidFill>
                <a:uFill>
                  <a:solidFill>
                    <a:srgbClr val="C00000"/>
                  </a:solidFill>
                </a:uFill>
              </a:rPr>
              <a:t>void</a:t>
            </a:r>
            <a:r>
              <a:rPr lang="en-US" u="heavy" dirty="0">
                <a:solidFill>
                  <a:srgbClr val="000000"/>
                </a:solidFill>
                <a:uFill>
                  <a:solidFill>
                    <a:srgbClr val="C00000"/>
                  </a:solidFill>
                </a:uFill>
              </a:rPr>
              <a:t> </a:t>
            </a:r>
            <a:r>
              <a:rPr lang="en-US" u="heavy" dirty="0">
                <a:solidFill>
                  <a:srgbClr val="CD3131"/>
                </a:solidFill>
                <a:uFill>
                  <a:solidFill>
                    <a:srgbClr val="C00000"/>
                  </a:solidFill>
                </a:uFill>
              </a:rPr>
              <a:t>`</a:t>
            </a:r>
            <a:r>
              <a:rPr lang="en-US" u="heavy" dirty="0">
                <a:solidFill>
                  <a:srgbClr val="008080"/>
                </a:solidFill>
                <a:uFill>
                  <a:solidFill>
                    <a:srgbClr val="C00000"/>
                  </a:solidFill>
                </a:uFill>
              </a:rPr>
              <a:t>dynamic</a:t>
            </a:r>
            <a:r>
              <a:rPr lang="en-US" u="heavy" dirty="0">
                <a:solidFill>
                  <a:srgbClr val="000000"/>
                </a:solidFill>
                <a:uFill>
                  <a:solidFill>
                    <a:srgbClr val="C00000"/>
                  </a:solidFill>
                </a:uFill>
              </a:rPr>
              <a:t> </a:t>
            </a:r>
            <a:r>
              <a:rPr lang="en-US" u="heavy" dirty="0" err="1">
                <a:solidFill>
                  <a:srgbClr val="008080"/>
                </a:solidFill>
                <a:uFill>
                  <a:solidFill>
                    <a:srgbClr val="C00000"/>
                  </a:solidFill>
                </a:uFill>
              </a:rPr>
              <a:t>atexit</a:t>
            </a:r>
            <a:r>
              <a:rPr lang="en-US" u="heavy" dirty="0">
                <a:solidFill>
                  <a:srgbClr val="000000"/>
                </a:solidFill>
                <a:uFill>
                  <a:solidFill>
                    <a:srgbClr val="C00000"/>
                  </a:solidFill>
                </a:uFill>
              </a:rPr>
              <a:t> </a:t>
            </a:r>
            <a:r>
              <a:rPr lang="en-US" u="heavy" dirty="0">
                <a:solidFill>
                  <a:srgbClr val="008080"/>
                </a:solidFill>
                <a:uFill>
                  <a:solidFill>
                    <a:srgbClr val="C00000"/>
                  </a:solidFill>
                </a:uFill>
              </a:rPr>
              <a:t>destructor</a:t>
            </a:r>
            <a:r>
              <a:rPr lang="en-US" u="heavy" dirty="0">
                <a:solidFill>
                  <a:srgbClr val="000000"/>
                </a:solidFill>
                <a:uFill>
                  <a:solidFill>
                    <a:srgbClr val="C00000"/>
                  </a:solidFill>
                </a:uFill>
              </a:rPr>
              <a:t> </a:t>
            </a:r>
            <a:r>
              <a:rPr lang="en-US" u="heavy" dirty="0">
                <a:solidFill>
                  <a:srgbClr val="008080"/>
                </a:solidFill>
                <a:uFill>
                  <a:solidFill>
                    <a:srgbClr val="C00000"/>
                  </a:solidFill>
                </a:uFill>
              </a:rPr>
              <a:t>for</a:t>
            </a:r>
            <a:r>
              <a:rPr lang="en-US" u="heavy" dirty="0">
                <a:solidFill>
                  <a:srgbClr val="000000"/>
                </a:solidFill>
                <a:uFill>
                  <a:solidFill>
                    <a:srgbClr val="C00000"/>
                  </a:solidFill>
                </a:uFill>
              </a:rPr>
              <a:t> </a:t>
            </a:r>
            <a:r>
              <a:rPr lang="en-US" u="heavy" dirty="0">
                <a:solidFill>
                  <a:srgbClr val="A31515"/>
                </a:solidFill>
                <a:uFill>
                  <a:solidFill>
                    <a:srgbClr val="C00000"/>
                  </a:solidFill>
                </a:uFill>
              </a:rPr>
              <a:t>'</a:t>
            </a:r>
            <a:r>
              <a:rPr lang="en-US" u="heavy" dirty="0">
                <a:solidFill>
                  <a:srgbClr val="008080"/>
                </a:solidFill>
                <a:uFill>
                  <a:solidFill>
                    <a:srgbClr val="C00000"/>
                  </a:solidFill>
                </a:uFill>
              </a:rPr>
              <a:t>MsgE2BIG</a:t>
            </a:r>
            <a:r>
              <a:rPr lang="en-US" u="heavy" dirty="0">
                <a:solidFill>
                  <a:srgbClr val="A31515"/>
                </a:solidFill>
                <a:uFill>
                  <a:solidFill>
                    <a:srgbClr val="C00000"/>
                  </a:solidFill>
                </a:uFill>
              </a:rPr>
              <a:t>''</a:t>
            </a:r>
            <a:r>
              <a:rPr lang="en-US" u="heavy" dirty="0">
                <a:solidFill>
                  <a:srgbClr val="000000"/>
                </a:solidFill>
                <a:uFill>
                  <a:solidFill>
                    <a:srgbClr val="C00000"/>
                  </a:solidFill>
                </a:uFill>
              </a:rPr>
              <a:t>(</a:t>
            </a:r>
            <a:r>
              <a:rPr lang="en-US" u="heavy" dirty="0">
                <a:solidFill>
                  <a:srgbClr val="008080"/>
                </a:solidFill>
                <a:uFill>
                  <a:solidFill>
                    <a:srgbClr val="C00000"/>
                  </a:solidFill>
                </a:uFill>
              </a:rPr>
              <a:t>void</a:t>
            </a:r>
            <a:r>
              <a:rPr lang="en-US" u="heavy" dirty="0">
                <a:solidFill>
                  <a:srgbClr val="000000"/>
                </a:solidFill>
                <a:uFill>
                  <a:solidFill>
                    <a:srgbClr val="C00000"/>
                  </a:solidFill>
                </a:uFill>
              </a:rPr>
              <a:t>)</a:t>
            </a:r>
            <a:endParaRPr lang="en-US" u="heavy" dirty="0">
              <a:uFill>
                <a:solidFill>
                  <a:srgbClr val="C00000"/>
                </a:solidFill>
              </a:uFill>
            </a:endParaRPr>
          </a:p>
          <a:p>
            <a:pPr marL="360000" indent="0">
              <a:buNone/>
            </a:pPr>
            <a:r>
              <a:rPr lang="en-US" dirty="0">
                <a:solidFill>
                  <a:srgbClr val="0000FF"/>
                </a:solidFill>
              </a:rPr>
              <a:t>add</a:t>
            </a:r>
            <a:r>
              <a:rPr lang="en-US" dirty="0">
                <a:solidFill>
                  <a:srgbClr val="000000"/>
                </a:solidFill>
              </a:rPr>
              <a:t> </a:t>
            </a:r>
            <a:r>
              <a:rPr lang="en-US" dirty="0" err="1">
                <a:solidFill>
                  <a:srgbClr val="4864AA"/>
                </a:solidFill>
              </a:rPr>
              <a:t>rsp</a:t>
            </a:r>
            <a:r>
              <a:rPr lang="en-US" dirty="0">
                <a:solidFill>
                  <a:srgbClr val="000000"/>
                </a:solidFill>
              </a:rPr>
              <a:t>, </a:t>
            </a:r>
            <a:r>
              <a:rPr lang="en-US" dirty="0">
                <a:solidFill>
                  <a:srgbClr val="09885A"/>
                </a:solidFill>
              </a:rPr>
              <a:t>40</a:t>
            </a:r>
            <a:r>
              <a:rPr lang="en-US" dirty="0">
                <a:solidFill>
                  <a:srgbClr val="000000"/>
                </a:solidFill>
              </a:rPr>
              <a:t> </a:t>
            </a:r>
            <a:r>
              <a:rPr lang="en-US" dirty="0">
                <a:solidFill>
                  <a:srgbClr val="008000"/>
                </a:solidFill>
              </a:rPr>
              <a:t>; 00000028H</a:t>
            </a:r>
            <a:endParaRPr lang="en-US" dirty="0"/>
          </a:p>
          <a:p>
            <a:pPr marL="360000" indent="0">
              <a:buNone/>
            </a:pPr>
            <a:r>
              <a:rPr lang="en-US" u="heavy" dirty="0">
                <a:solidFill>
                  <a:srgbClr val="0000FF"/>
                </a:solidFill>
                <a:uFill>
                  <a:solidFill>
                    <a:srgbClr val="C00000"/>
                  </a:solidFill>
                </a:uFill>
              </a:rPr>
              <a:t>jmp</a:t>
            </a:r>
            <a:r>
              <a:rPr lang="en-US" u="heavy" dirty="0">
                <a:solidFill>
                  <a:srgbClr val="000000"/>
                </a:solidFill>
                <a:uFill>
                  <a:solidFill>
                    <a:srgbClr val="C00000"/>
                  </a:solidFill>
                </a:uFill>
              </a:rPr>
              <a:t> </a:t>
            </a:r>
            <a:r>
              <a:rPr lang="en-US" u="heavy" dirty="0" err="1">
                <a:solidFill>
                  <a:srgbClr val="008080"/>
                </a:solidFill>
                <a:uFill>
                  <a:solidFill>
                    <a:srgbClr val="C00000"/>
                  </a:solidFill>
                </a:uFill>
              </a:rPr>
              <a:t>atexit</a:t>
            </a:r>
            <a:endParaRPr lang="en-US" u="heavy" dirty="0">
              <a:uFill>
                <a:solidFill>
                  <a:srgbClr val="C00000"/>
                </a:solidFill>
              </a:uFill>
            </a:endParaRPr>
          </a:p>
        </p:txBody>
      </p:sp>
      <p:sp>
        <p:nvSpPr>
          <p:cNvPr id="10" name="TextBox 9"/>
          <p:cNvSpPr txBox="1"/>
          <p:nvPr/>
        </p:nvSpPr>
        <p:spPr>
          <a:xfrm>
            <a:off x="6242179" y="2775795"/>
            <a:ext cx="3536302" cy="523220"/>
          </a:xfrm>
          <a:prstGeom prst="rect">
            <a:avLst/>
          </a:prstGeom>
          <a:noFill/>
        </p:spPr>
        <p:txBody>
          <a:bodyPr wrap="square" rtlCol="0">
            <a:spAutoFit/>
          </a:bodyPr>
          <a:lstStyle/>
          <a:p>
            <a:r>
              <a:rPr lang="en-US" sz="2800" dirty="0" err="1">
                <a:latin typeface="Consolas" panose="020B0609020204030204" pitchFamily="49" charset="0"/>
              </a:rPr>
              <a:t>strlen</a:t>
            </a:r>
            <a:r>
              <a:rPr lang="en-US" sz="2800" dirty="0">
                <a:latin typeface="Consolas" panose="020B0609020204030204" pitchFamily="49" charset="0"/>
              </a:rPr>
              <a:t>()</a:t>
            </a:r>
            <a:r>
              <a:rPr lang="en-US" sz="2800" dirty="0"/>
              <a:t> elision</a:t>
            </a:r>
          </a:p>
        </p:txBody>
      </p:sp>
      <p:sp>
        <p:nvSpPr>
          <p:cNvPr id="11" name="TextBox 10"/>
          <p:cNvSpPr txBox="1"/>
          <p:nvPr/>
        </p:nvSpPr>
        <p:spPr>
          <a:xfrm>
            <a:off x="5486399" y="5590079"/>
            <a:ext cx="4226768" cy="523220"/>
          </a:xfrm>
          <a:prstGeom prst="rect">
            <a:avLst/>
          </a:prstGeom>
          <a:noFill/>
        </p:spPr>
        <p:txBody>
          <a:bodyPr wrap="square" rtlCol="0">
            <a:spAutoFit/>
          </a:bodyPr>
          <a:lstStyle/>
          <a:p>
            <a:r>
              <a:rPr lang="en-US" sz="2800" dirty="0" err="1"/>
              <a:t>atexit</a:t>
            </a:r>
            <a:r>
              <a:rPr lang="en-US" sz="2800" dirty="0"/>
              <a:t> handler registration</a:t>
            </a:r>
          </a:p>
        </p:txBody>
      </p:sp>
      <p:cxnSp>
        <p:nvCxnSpPr>
          <p:cNvPr id="12" name="Straight Arrow Connector 11"/>
          <p:cNvCxnSpPr/>
          <p:nvPr/>
        </p:nvCxnSpPr>
        <p:spPr>
          <a:xfrm flipH="1" flipV="1">
            <a:off x="5738328" y="5113176"/>
            <a:ext cx="93305" cy="550506"/>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2789853" y="5831633"/>
            <a:ext cx="2677886" cy="37322"/>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74704" y="1877107"/>
            <a:ext cx="553998" cy="3840900"/>
          </a:xfrm>
          <a:prstGeom prst="rect">
            <a:avLst/>
          </a:prstGeom>
          <a:noFill/>
        </p:spPr>
        <p:txBody>
          <a:bodyPr vert="vert270" wrap="square" rtlCol="0">
            <a:spAutoFit/>
          </a:bodyPr>
          <a:lstStyle/>
          <a:p>
            <a:pPr algn="ctr"/>
            <a:r>
              <a:rPr lang="en-US" sz="2400" dirty="0">
                <a:latin typeface="Consolas" panose="020B0609020204030204" pitchFamily="49" charset="0"/>
              </a:rPr>
              <a:t>std::string </a:t>
            </a:r>
            <a:r>
              <a:rPr lang="en-US" sz="2400" dirty="0"/>
              <a:t>construction</a:t>
            </a:r>
          </a:p>
        </p:txBody>
      </p:sp>
      <p:sp>
        <p:nvSpPr>
          <p:cNvPr id="19" name="Right Brace 18"/>
          <p:cNvSpPr/>
          <p:nvPr/>
        </p:nvSpPr>
        <p:spPr>
          <a:xfrm flipH="1">
            <a:off x="1038032" y="3004452"/>
            <a:ext cx="180000" cy="1586210"/>
          </a:xfrm>
          <a:prstGeom prst="rightBrace">
            <a:avLst>
              <a:gd name="adj1" fmla="val 64084"/>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Arrow Connector 19"/>
          <p:cNvCxnSpPr/>
          <p:nvPr/>
        </p:nvCxnSpPr>
        <p:spPr>
          <a:xfrm flipH="1">
            <a:off x="3041781" y="3051110"/>
            <a:ext cx="3125754" cy="74645"/>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12"/>
          </p:nvPr>
        </p:nvSpPr>
        <p:spPr/>
        <p:txBody>
          <a:bodyPr/>
          <a:lstStyle/>
          <a:p>
            <a:fld id="{AE26D1DA-778F-492E-B78E-886A49F9DEA6}" type="slidenum">
              <a:rPr lang="en-US" smtClean="0"/>
              <a:t>27</a:t>
            </a:fld>
            <a:endParaRPr lang="en-US"/>
          </a:p>
        </p:txBody>
      </p:sp>
    </p:spTree>
    <p:extLst>
      <p:ext uri="{BB962C8B-B14F-4D97-AF65-F5344CB8AC3E}">
        <p14:creationId xmlns:p14="http://schemas.microsoft.com/office/powerpoint/2010/main" val="1545137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
            </a:r>
            <a:r>
              <a:rPr lang="en-US" dirty="0" err="1"/>
              <a:t>init</a:t>
            </a:r>
            <a:r>
              <a:rPr lang="en-US" dirty="0"/>
              <a:t> in MSVC: </a:t>
            </a:r>
            <a:r>
              <a:rPr lang="en-US" dirty="0" err="1"/>
              <a:t>atexit</a:t>
            </a:r>
            <a:r>
              <a:rPr lang="en-US" dirty="0"/>
              <a:t> handler</a:t>
            </a:r>
          </a:p>
        </p:txBody>
      </p:sp>
      <p:sp>
        <p:nvSpPr>
          <p:cNvPr id="3" name="Content Placeholder 2"/>
          <p:cNvSpPr>
            <a:spLocks noGrp="1"/>
          </p:cNvSpPr>
          <p:nvPr>
            <p:ph idx="1"/>
          </p:nvPr>
        </p:nvSpPr>
        <p:spPr>
          <a:ln>
            <a:noFill/>
          </a:ln>
        </p:spPr>
        <p:txBody>
          <a:bodyPr>
            <a:noAutofit/>
          </a:bodyPr>
          <a:lstStyle/>
          <a:p>
            <a:pPr marL="0" indent="0">
              <a:lnSpc>
                <a:spcPct val="100000"/>
              </a:lnSpc>
              <a:spcBef>
                <a:spcPts val="0"/>
              </a:spcBef>
              <a:buNone/>
            </a:pPr>
            <a:r>
              <a:rPr lang="en-US" sz="1200" dirty="0">
                <a:solidFill>
                  <a:srgbClr val="008000"/>
                </a:solidFill>
              </a:rPr>
              <a:t>; </a:t>
            </a:r>
            <a:r>
              <a:rPr lang="en-US" sz="1200" dirty="0">
                <a:solidFill>
                  <a:srgbClr val="0000FF"/>
                </a:solidFill>
              </a:rPr>
              <a:t>void</a:t>
            </a:r>
            <a:r>
              <a:rPr lang="en-US" sz="1200" dirty="0">
                <a:solidFill>
                  <a:srgbClr val="000000"/>
                </a:solidFill>
              </a:rPr>
              <a:t> </a:t>
            </a:r>
            <a:r>
              <a:rPr lang="en-US" sz="1200" dirty="0">
                <a:solidFill>
                  <a:srgbClr val="CD3131"/>
                </a:solidFill>
              </a:rPr>
              <a:t>`</a:t>
            </a:r>
            <a:r>
              <a:rPr lang="en-US" sz="1200" dirty="0">
                <a:solidFill>
                  <a:srgbClr val="008080"/>
                </a:solidFill>
              </a:rPr>
              <a:t>dynamic</a:t>
            </a:r>
            <a:r>
              <a:rPr lang="en-US" sz="1200" dirty="0">
                <a:solidFill>
                  <a:srgbClr val="000000"/>
                </a:solidFill>
              </a:rPr>
              <a:t> </a:t>
            </a:r>
            <a:r>
              <a:rPr lang="en-US" sz="1200" dirty="0" err="1">
                <a:solidFill>
                  <a:srgbClr val="008080"/>
                </a:solidFill>
              </a:rPr>
              <a:t>atexit</a:t>
            </a:r>
            <a:r>
              <a:rPr lang="en-US" sz="1200" dirty="0">
                <a:solidFill>
                  <a:srgbClr val="000000"/>
                </a:solidFill>
              </a:rPr>
              <a:t> </a:t>
            </a:r>
            <a:r>
              <a:rPr lang="en-US" sz="1200" dirty="0">
                <a:solidFill>
                  <a:srgbClr val="008080"/>
                </a:solidFill>
              </a:rPr>
              <a:t>destructor</a:t>
            </a:r>
            <a:r>
              <a:rPr lang="en-US" sz="1200" dirty="0">
                <a:solidFill>
                  <a:srgbClr val="000000"/>
                </a:solidFill>
              </a:rPr>
              <a:t> </a:t>
            </a:r>
            <a:r>
              <a:rPr lang="en-US" sz="1200" dirty="0">
                <a:solidFill>
                  <a:srgbClr val="008080"/>
                </a:solidFill>
              </a:rPr>
              <a:t>for</a:t>
            </a:r>
            <a:r>
              <a:rPr lang="en-US" sz="1200" dirty="0">
                <a:solidFill>
                  <a:srgbClr val="000000"/>
                </a:solidFill>
              </a:rPr>
              <a:t> </a:t>
            </a:r>
            <a:r>
              <a:rPr lang="en-US" sz="1200" dirty="0">
                <a:solidFill>
                  <a:srgbClr val="A31515"/>
                </a:solidFill>
              </a:rPr>
              <a:t>'</a:t>
            </a:r>
            <a:r>
              <a:rPr lang="en-US" sz="1200" dirty="0">
                <a:solidFill>
                  <a:srgbClr val="008080"/>
                </a:solidFill>
              </a:rPr>
              <a:t>MsgE2BIG</a:t>
            </a:r>
            <a:r>
              <a:rPr lang="en-US" sz="1200" dirty="0">
                <a:solidFill>
                  <a:srgbClr val="A31515"/>
                </a:solidFill>
              </a:rPr>
              <a:t>''</a:t>
            </a:r>
            <a:r>
              <a:rPr lang="en-US" sz="1200" dirty="0">
                <a:solidFill>
                  <a:srgbClr val="000000"/>
                </a:solidFill>
              </a:rPr>
              <a:t>(</a:t>
            </a:r>
            <a:r>
              <a:rPr lang="en-US" sz="1200" dirty="0">
                <a:solidFill>
                  <a:srgbClr val="008080"/>
                </a:solidFill>
              </a:rPr>
              <a:t>void</a:t>
            </a:r>
            <a:r>
              <a:rPr lang="en-US" sz="1200" dirty="0">
                <a:solidFill>
                  <a:srgbClr val="000000"/>
                </a:solidFill>
              </a:rPr>
              <a:t>) </a:t>
            </a:r>
            <a:r>
              <a:rPr lang="en-US" sz="1200" dirty="0">
                <a:solidFill>
                  <a:srgbClr val="008080"/>
                </a:solidFill>
              </a:rPr>
              <a:t>PROC</a:t>
            </a:r>
            <a:endParaRPr lang="en-US" sz="1200" dirty="0"/>
          </a:p>
          <a:p>
            <a:pPr marL="0" indent="0">
              <a:lnSpc>
                <a:spcPct val="100000"/>
              </a:lnSpc>
              <a:spcBef>
                <a:spcPts val="0"/>
              </a:spcBef>
              <a:buNone/>
            </a:pPr>
            <a:r>
              <a:rPr lang="en-US" sz="1200" dirty="0">
                <a:solidFill>
                  <a:srgbClr val="0000FF"/>
                </a:solidFill>
              </a:rPr>
              <a:t>sub</a:t>
            </a:r>
            <a:r>
              <a:rPr lang="en-US" sz="1200" dirty="0">
                <a:solidFill>
                  <a:srgbClr val="000000"/>
                </a:solidFill>
              </a:rPr>
              <a:t> </a:t>
            </a:r>
            <a:r>
              <a:rPr lang="en-US" sz="1200" dirty="0" err="1">
                <a:solidFill>
                  <a:srgbClr val="4864AA"/>
                </a:solidFill>
              </a:rPr>
              <a:t>rsp</a:t>
            </a:r>
            <a:r>
              <a:rPr lang="en-US" sz="1200" dirty="0">
                <a:solidFill>
                  <a:srgbClr val="000000"/>
                </a:solidFill>
              </a:rPr>
              <a:t>, </a:t>
            </a:r>
            <a:r>
              <a:rPr lang="en-US" sz="1200" dirty="0">
                <a:solidFill>
                  <a:srgbClr val="09885A"/>
                </a:solidFill>
              </a:rPr>
              <a:t>40</a:t>
            </a:r>
            <a:r>
              <a:rPr lang="en-US" sz="1200" dirty="0">
                <a:solidFill>
                  <a:srgbClr val="000000"/>
                </a:solidFill>
              </a:rPr>
              <a:t> </a:t>
            </a:r>
            <a:r>
              <a:rPr lang="en-US" sz="1200" dirty="0">
                <a:solidFill>
                  <a:srgbClr val="008000"/>
                </a:solidFill>
              </a:rPr>
              <a:t>; 00000028H</a:t>
            </a:r>
            <a:endParaRPr lang="en-US" sz="1200" dirty="0"/>
          </a:p>
          <a:p>
            <a:pPr marL="0" indent="0">
              <a:lnSpc>
                <a:spcPct val="100000"/>
              </a:lnSpc>
              <a:spcBef>
                <a:spcPts val="0"/>
              </a:spcBef>
              <a:buNone/>
            </a:pPr>
            <a:r>
              <a:rPr lang="en-US" sz="1200" dirty="0" err="1">
                <a:solidFill>
                  <a:srgbClr val="0000FF"/>
                </a:solidFill>
              </a:rPr>
              <a:t>mov</a:t>
            </a:r>
            <a:r>
              <a:rPr lang="en-US" sz="1200" dirty="0">
                <a:solidFill>
                  <a:srgbClr val="000000"/>
                </a:solidFill>
              </a:rPr>
              <a:t> </a:t>
            </a:r>
            <a:r>
              <a:rPr lang="en-US" sz="1200" dirty="0" err="1">
                <a:solidFill>
                  <a:srgbClr val="4864AA"/>
                </a:solidFill>
              </a:rPr>
              <a:t>rdx</a:t>
            </a:r>
            <a:r>
              <a:rPr lang="en-US" sz="1200" dirty="0">
                <a:solidFill>
                  <a:srgbClr val="000000"/>
                </a:solidFill>
              </a:rPr>
              <a:t>, </a:t>
            </a:r>
            <a:r>
              <a:rPr lang="en-US" sz="1200" dirty="0">
                <a:solidFill>
                  <a:srgbClr val="808080"/>
                </a:solidFill>
              </a:rPr>
              <a:t>QWORD</a:t>
            </a:r>
            <a:r>
              <a:rPr lang="en-US" sz="1200" dirty="0">
                <a:solidFill>
                  <a:srgbClr val="000000"/>
                </a:solidFill>
              </a:rPr>
              <a:t> </a:t>
            </a:r>
            <a:r>
              <a:rPr lang="en-US" sz="1200" dirty="0">
                <a:solidFill>
                  <a:srgbClr val="808080"/>
                </a:solidFill>
              </a:rPr>
              <a:t>PTR</a:t>
            </a:r>
            <a:r>
              <a:rPr lang="en-US" sz="1200" dirty="0">
                <a:solidFill>
                  <a:srgbClr val="000000"/>
                </a:solidFill>
              </a:rPr>
              <a:t> </a:t>
            </a:r>
            <a:r>
              <a:rPr lang="en-US" sz="1200" dirty="0">
                <a:solidFill>
                  <a:srgbClr val="008080"/>
                </a:solidFill>
              </a:rPr>
              <a:t>MsgE2BIG</a:t>
            </a:r>
            <a:r>
              <a:rPr lang="en-US" sz="1200" dirty="0">
                <a:solidFill>
                  <a:srgbClr val="000000"/>
                </a:solidFill>
              </a:rPr>
              <a:t>+</a:t>
            </a:r>
            <a:r>
              <a:rPr lang="en-US" sz="1200" dirty="0">
                <a:solidFill>
                  <a:srgbClr val="09885A"/>
                </a:solidFill>
              </a:rPr>
              <a:t>24</a:t>
            </a:r>
            <a:endParaRPr lang="en-US" sz="1200" dirty="0"/>
          </a:p>
          <a:p>
            <a:pPr marL="0" indent="0">
              <a:lnSpc>
                <a:spcPct val="100000"/>
              </a:lnSpc>
              <a:spcBef>
                <a:spcPts val="0"/>
              </a:spcBef>
              <a:buNone/>
            </a:pPr>
            <a:r>
              <a:rPr lang="en-US" sz="1200" dirty="0" err="1">
                <a:solidFill>
                  <a:srgbClr val="0000FF"/>
                </a:solidFill>
              </a:rPr>
              <a:t>cmp</a:t>
            </a:r>
            <a:r>
              <a:rPr lang="en-US" sz="1200" dirty="0">
                <a:solidFill>
                  <a:srgbClr val="000000"/>
                </a:solidFill>
              </a:rPr>
              <a:t> </a:t>
            </a:r>
            <a:r>
              <a:rPr lang="en-US" sz="1200" dirty="0" err="1">
                <a:solidFill>
                  <a:srgbClr val="4864AA"/>
                </a:solidFill>
              </a:rPr>
              <a:t>rdx</a:t>
            </a:r>
            <a:r>
              <a:rPr lang="en-US" sz="1200" dirty="0">
                <a:solidFill>
                  <a:srgbClr val="000000"/>
                </a:solidFill>
              </a:rPr>
              <a:t>, </a:t>
            </a:r>
            <a:r>
              <a:rPr lang="en-US" sz="1200" dirty="0">
                <a:solidFill>
                  <a:srgbClr val="09885A"/>
                </a:solidFill>
              </a:rPr>
              <a:t>16</a:t>
            </a:r>
            <a:endParaRPr lang="en-US" sz="1200" dirty="0"/>
          </a:p>
          <a:p>
            <a:pPr marL="0" indent="0">
              <a:lnSpc>
                <a:spcPct val="100000"/>
              </a:lnSpc>
              <a:spcBef>
                <a:spcPts val="0"/>
              </a:spcBef>
              <a:buNone/>
            </a:pPr>
            <a:r>
              <a:rPr lang="en-US" sz="1200" dirty="0" err="1">
                <a:solidFill>
                  <a:srgbClr val="0000FF"/>
                </a:solidFill>
              </a:rPr>
              <a:t>jb</a:t>
            </a:r>
            <a:r>
              <a:rPr lang="en-US" sz="1200" dirty="0">
                <a:solidFill>
                  <a:srgbClr val="000000"/>
                </a:solidFill>
              </a:rPr>
              <a:t> </a:t>
            </a:r>
            <a:r>
              <a:rPr lang="en-US" sz="1200" dirty="0">
                <a:solidFill>
                  <a:srgbClr val="008080"/>
                </a:solidFill>
              </a:rPr>
              <a:t>SHORT</a:t>
            </a:r>
            <a:r>
              <a:rPr lang="en-US" sz="1200" dirty="0">
                <a:solidFill>
                  <a:srgbClr val="000000"/>
                </a:solidFill>
              </a:rPr>
              <a:t> </a:t>
            </a:r>
            <a:r>
              <a:rPr lang="en-US" sz="1200" dirty="0">
                <a:solidFill>
                  <a:srgbClr val="008080"/>
                </a:solidFill>
              </a:rPr>
              <a:t>$LN27@dynamic</a:t>
            </a:r>
            <a:endParaRPr lang="en-US" sz="1200" dirty="0"/>
          </a:p>
          <a:p>
            <a:pPr marL="0" indent="0">
              <a:lnSpc>
                <a:spcPct val="100000"/>
              </a:lnSpc>
              <a:spcBef>
                <a:spcPts val="0"/>
              </a:spcBef>
              <a:buNone/>
            </a:pPr>
            <a:r>
              <a:rPr lang="en-US" sz="1200" dirty="0" err="1">
                <a:solidFill>
                  <a:srgbClr val="0000FF"/>
                </a:solidFill>
              </a:rPr>
              <a:t>mov</a:t>
            </a:r>
            <a:r>
              <a:rPr lang="en-US" sz="1200" dirty="0">
                <a:solidFill>
                  <a:srgbClr val="000000"/>
                </a:solidFill>
              </a:rPr>
              <a:t> </a:t>
            </a:r>
            <a:r>
              <a:rPr lang="en-US" sz="1200" dirty="0" err="1">
                <a:solidFill>
                  <a:srgbClr val="4864AA"/>
                </a:solidFill>
              </a:rPr>
              <a:t>rcx</a:t>
            </a:r>
            <a:r>
              <a:rPr lang="en-US" sz="1200" dirty="0">
                <a:solidFill>
                  <a:srgbClr val="000000"/>
                </a:solidFill>
              </a:rPr>
              <a:t>, </a:t>
            </a:r>
            <a:r>
              <a:rPr lang="en-US" sz="1200" dirty="0">
                <a:solidFill>
                  <a:srgbClr val="808080"/>
                </a:solidFill>
              </a:rPr>
              <a:t>QWORD</a:t>
            </a:r>
            <a:r>
              <a:rPr lang="en-US" sz="1200" dirty="0">
                <a:solidFill>
                  <a:srgbClr val="000000"/>
                </a:solidFill>
              </a:rPr>
              <a:t> </a:t>
            </a:r>
            <a:r>
              <a:rPr lang="en-US" sz="1200" dirty="0">
                <a:solidFill>
                  <a:srgbClr val="808080"/>
                </a:solidFill>
              </a:rPr>
              <a:t>PTR</a:t>
            </a:r>
            <a:r>
              <a:rPr lang="en-US" sz="1200" dirty="0">
                <a:solidFill>
                  <a:srgbClr val="000000"/>
                </a:solidFill>
              </a:rPr>
              <a:t> </a:t>
            </a:r>
            <a:r>
              <a:rPr lang="en-US" sz="1200" dirty="0">
                <a:solidFill>
                  <a:srgbClr val="008080"/>
                </a:solidFill>
              </a:rPr>
              <a:t>MsgE2BIG</a:t>
            </a:r>
            <a:endParaRPr lang="en-US" sz="1200" dirty="0"/>
          </a:p>
          <a:p>
            <a:pPr marL="0" indent="0">
              <a:lnSpc>
                <a:spcPct val="100000"/>
              </a:lnSpc>
              <a:spcBef>
                <a:spcPts val="0"/>
              </a:spcBef>
              <a:buNone/>
            </a:pPr>
            <a:r>
              <a:rPr lang="en-US" sz="1200" dirty="0" err="1">
                <a:solidFill>
                  <a:srgbClr val="0000FF"/>
                </a:solidFill>
              </a:rPr>
              <a:t>inc</a:t>
            </a:r>
            <a:r>
              <a:rPr lang="en-US" sz="1200" dirty="0">
                <a:solidFill>
                  <a:srgbClr val="000000"/>
                </a:solidFill>
              </a:rPr>
              <a:t> </a:t>
            </a:r>
            <a:r>
              <a:rPr lang="en-US" sz="1200" dirty="0" err="1">
                <a:solidFill>
                  <a:srgbClr val="4864AA"/>
                </a:solidFill>
              </a:rPr>
              <a:t>rdx</a:t>
            </a:r>
            <a:endParaRPr lang="en-US" sz="1200" dirty="0"/>
          </a:p>
          <a:p>
            <a:pPr marL="0" indent="0">
              <a:lnSpc>
                <a:spcPct val="100000"/>
              </a:lnSpc>
              <a:spcBef>
                <a:spcPts val="0"/>
              </a:spcBef>
              <a:buNone/>
            </a:pPr>
            <a:r>
              <a:rPr lang="en-US" sz="1200" dirty="0" err="1">
                <a:solidFill>
                  <a:srgbClr val="0000FF"/>
                </a:solidFill>
              </a:rPr>
              <a:t>mov</a:t>
            </a:r>
            <a:r>
              <a:rPr lang="en-US" sz="1200" dirty="0">
                <a:solidFill>
                  <a:srgbClr val="000000"/>
                </a:solidFill>
              </a:rPr>
              <a:t> </a:t>
            </a:r>
            <a:r>
              <a:rPr lang="en-US" sz="1200" dirty="0" err="1">
                <a:solidFill>
                  <a:srgbClr val="4864AA"/>
                </a:solidFill>
              </a:rPr>
              <a:t>rax</a:t>
            </a:r>
            <a:r>
              <a:rPr lang="en-US" sz="1200" dirty="0">
                <a:solidFill>
                  <a:srgbClr val="000000"/>
                </a:solidFill>
              </a:rPr>
              <a:t>, </a:t>
            </a:r>
            <a:r>
              <a:rPr lang="en-US" sz="1200" dirty="0" err="1">
                <a:solidFill>
                  <a:srgbClr val="4864AA"/>
                </a:solidFill>
              </a:rPr>
              <a:t>rcx</a:t>
            </a:r>
            <a:endParaRPr lang="en-US" sz="1200" dirty="0"/>
          </a:p>
          <a:p>
            <a:pPr marL="0" indent="0">
              <a:lnSpc>
                <a:spcPct val="100000"/>
              </a:lnSpc>
              <a:spcBef>
                <a:spcPts val="0"/>
              </a:spcBef>
              <a:buNone/>
            </a:pPr>
            <a:r>
              <a:rPr lang="en-US" sz="1200" dirty="0" err="1">
                <a:solidFill>
                  <a:srgbClr val="0000FF"/>
                </a:solidFill>
              </a:rPr>
              <a:t>cmp</a:t>
            </a:r>
            <a:r>
              <a:rPr lang="en-US" sz="1200" dirty="0">
                <a:solidFill>
                  <a:srgbClr val="000000"/>
                </a:solidFill>
              </a:rPr>
              <a:t> </a:t>
            </a:r>
            <a:r>
              <a:rPr lang="en-US" sz="1200" dirty="0" err="1">
                <a:solidFill>
                  <a:srgbClr val="4864AA"/>
                </a:solidFill>
              </a:rPr>
              <a:t>rdx</a:t>
            </a:r>
            <a:r>
              <a:rPr lang="en-US" sz="1200" dirty="0">
                <a:solidFill>
                  <a:srgbClr val="000000"/>
                </a:solidFill>
              </a:rPr>
              <a:t>, </a:t>
            </a:r>
            <a:r>
              <a:rPr lang="en-US" sz="1200" dirty="0">
                <a:solidFill>
                  <a:srgbClr val="09885A"/>
                </a:solidFill>
              </a:rPr>
              <a:t>4096</a:t>
            </a:r>
            <a:r>
              <a:rPr lang="en-US" sz="1200" dirty="0">
                <a:solidFill>
                  <a:srgbClr val="000000"/>
                </a:solidFill>
              </a:rPr>
              <a:t> </a:t>
            </a:r>
            <a:r>
              <a:rPr lang="en-US" sz="1200" dirty="0">
                <a:solidFill>
                  <a:srgbClr val="008000"/>
                </a:solidFill>
              </a:rPr>
              <a:t>; 00001000H</a:t>
            </a:r>
            <a:endParaRPr lang="en-US" sz="1200" dirty="0"/>
          </a:p>
          <a:p>
            <a:pPr marL="0" indent="0">
              <a:lnSpc>
                <a:spcPct val="100000"/>
              </a:lnSpc>
              <a:spcBef>
                <a:spcPts val="0"/>
              </a:spcBef>
              <a:buNone/>
            </a:pPr>
            <a:r>
              <a:rPr lang="en-US" sz="1200" dirty="0" err="1">
                <a:solidFill>
                  <a:srgbClr val="0000FF"/>
                </a:solidFill>
              </a:rPr>
              <a:t>jb</a:t>
            </a:r>
            <a:r>
              <a:rPr lang="en-US" sz="1200" dirty="0">
                <a:solidFill>
                  <a:srgbClr val="000000"/>
                </a:solidFill>
              </a:rPr>
              <a:t> </a:t>
            </a:r>
            <a:r>
              <a:rPr lang="en-US" sz="1200" dirty="0">
                <a:solidFill>
                  <a:srgbClr val="008080"/>
                </a:solidFill>
              </a:rPr>
              <a:t>SHORT</a:t>
            </a:r>
            <a:r>
              <a:rPr lang="en-US" sz="1200" dirty="0">
                <a:solidFill>
                  <a:srgbClr val="000000"/>
                </a:solidFill>
              </a:rPr>
              <a:t> </a:t>
            </a:r>
            <a:r>
              <a:rPr lang="en-US" sz="1200" dirty="0">
                <a:solidFill>
                  <a:srgbClr val="008080"/>
                </a:solidFill>
              </a:rPr>
              <a:t>$LN37@dynamic</a:t>
            </a:r>
            <a:endParaRPr lang="en-US" sz="1200" dirty="0"/>
          </a:p>
          <a:p>
            <a:pPr marL="0" indent="0">
              <a:lnSpc>
                <a:spcPct val="100000"/>
              </a:lnSpc>
              <a:spcBef>
                <a:spcPts val="0"/>
              </a:spcBef>
              <a:buNone/>
            </a:pPr>
            <a:r>
              <a:rPr lang="en-US" sz="1200" dirty="0" err="1">
                <a:solidFill>
                  <a:srgbClr val="0000FF"/>
                </a:solidFill>
              </a:rPr>
              <a:t>mov</a:t>
            </a:r>
            <a:r>
              <a:rPr lang="en-US" sz="1200" dirty="0">
                <a:solidFill>
                  <a:srgbClr val="000000"/>
                </a:solidFill>
              </a:rPr>
              <a:t> </a:t>
            </a:r>
            <a:r>
              <a:rPr lang="en-US" sz="1200" dirty="0" err="1">
                <a:solidFill>
                  <a:srgbClr val="4864AA"/>
                </a:solidFill>
              </a:rPr>
              <a:t>rcx</a:t>
            </a:r>
            <a:r>
              <a:rPr lang="en-US" sz="1200" dirty="0">
                <a:solidFill>
                  <a:srgbClr val="000000"/>
                </a:solidFill>
              </a:rPr>
              <a:t>, </a:t>
            </a:r>
            <a:r>
              <a:rPr lang="en-US" sz="1200" dirty="0">
                <a:solidFill>
                  <a:srgbClr val="808080"/>
                </a:solidFill>
              </a:rPr>
              <a:t>QWORD</a:t>
            </a:r>
            <a:r>
              <a:rPr lang="en-US" sz="1200" dirty="0">
                <a:solidFill>
                  <a:srgbClr val="000000"/>
                </a:solidFill>
              </a:rPr>
              <a:t> </a:t>
            </a:r>
            <a:r>
              <a:rPr lang="en-US" sz="1200" dirty="0">
                <a:solidFill>
                  <a:srgbClr val="808080"/>
                </a:solidFill>
              </a:rPr>
              <a:t>PTR</a:t>
            </a:r>
            <a:r>
              <a:rPr lang="en-US" sz="1200" dirty="0">
                <a:solidFill>
                  <a:srgbClr val="000000"/>
                </a:solidFill>
              </a:rPr>
              <a:t> [</a:t>
            </a:r>
            <a:r>
              <a:rPr lang="en-US" sz="1200" dirty="0">
                <a:solidFill>
                  <a:srgbClr val="4864AA"/>
                </a:solidFill>
              </a:rPr>
              <a:t>rcx</a:t>
            </a:r>
            <a:r>
              <a:rPr lang="en-US" sz="1200" dirty="0">
                <a:solidFill>
                  <a:srgbClr val="000000"/>
                </a:solidFill>
              </a:rPr>
              <a:t>-</a:t>
            </a:r>
            <a:r>
              <a:rPr lang="en-US" sz="1200" dirty="0">
                <a:solidFill>
                  <a:srgbClr val="09885A"/>
                </a:solidFill>
              </a:rPr>
              <a:t>8</a:t>
            </a:r>
            <a:r>
              <a:rPr lang="en-US" sz="1200" dirty="0">
                <a:solidFill>
                  <a:srgbClr val="000000"/>
                </a:solidFill>
              </a:rPr>
              <a:t>]</a:t>
            </a:r>
            <a:endParaRPr lang="en-US" sz="1200" dirty="0"/>
          </a:p>
          <a:p>
            <a:pPr marL="0" indent="0">
              <a:lnSpc>
                <a:spcPct val="100000"/>
              </a:lnSpc>
              <a:spcBef>
                <a:spcPts val="0"/>
              </a:spcBef>
              <a:buNone/>
            </a:pPr>
            <a:r>
              <a:rPr lang="en-US" sz="1200" dirty="0">
                <a:solidFill>
                  <a:srgbClr val="0000FF"/>
                </a:solidFill>
              </a:rPr>
              <a:t>add</a:t>
            </a:r>
            <a:r>
              <a:rPr lang="en-US" sz="1200" dirty="0">
                <a:solidFill>
                  <a:srgbClr val="000000"/>
                </a:solidFill>
              </a:rPr>
              <a:t> </a:t>
            </a:r>
            <a:r>
              <a:rPr lang="en-US" sz="1200" dirty="0" err="1">
                <a:solidFill>
                  <a:srgbClr val="4864AA"/>
                </a:solidFill>
              </a:rPr>
              <a:t>rdx</a:t>
            </a:r>
            <a:r>
              <a:rPr lang="en-US" sz="1200" dirty="0">
                <a:solidFill>
                  <a:srgbClr val="000000"/>
                </a:solidFill>
              </a:rPr>
              <a:t>, </a:t>
            </a:r>
            <a:r>
              <a:rPr lang="en-US" sz="1200" dirty="0">
                <a:solidFill>
                  <a:srgbClr val="09885A"/>
                </a:solidFill>
              </a:rPr>
              <a:t>39</a:t>
            </a:r>
            <a:r>
              <a:rPr lang="en-US" sz="1200" dirty="0">
                <a:solidFill>
                  <a:srgbClr val="000000"/>
                </a:solidFill>
              </a:rPr>
              <a:t> </a:t>
            </a:r>
            <a:r>
              <a:rPr lang="en-US" sz="1200" dirty="0">
                <a:solidFill>
                  <a:srgbClr val="008000"/>
                </a:solidFill>
              </a:rPr>
              <a:t>; 00000027H</a:t>
            </a:r>
            <a:endParaRPr lang="en-US" sz="1200" dirty="0"/>
          </a:p>
          <a:p>
            <a:pPr marL="0" indent="0">
              <a:lnSpc>
                <a:spcPct val="100000"/>
              </a:lnSpc>
              <a:spcBef>
                <a:spcPts val="0"/>
              </a:spcBef>
              <a:buNone/>
            </a:pPr>
            <a:r>
              <a:rPr lang="en-US" sz="1200" dirty="0">
                <a:solidFill>
                  <a:srgbClr val="0000FF"/>
                </a:solidFill>
              </a:rPr>
              <a:t>sub</a:t>
            </a:r>
            <a:r>
              <a:rPr lang="en-US" sz="1200" dirty="0">
                <a:solidFill>
                  <a:srgbClr val="000000"/>
                </a:solidFill>
              </a:rPr>
              <a:t> </a:t>
            </a:r>
            <a:r>
              <a:rPr lang="en-US" sz="1200" dirty="0" err="1">
                <a:solidFill>
                  <a:srgbClr val="4864AA"/>
                </a:solidFill>
              </a:rPr>
              <a:t>rax</a:t>
            </a:r>
            <a:r>
              <a:rPr lang="en-US" sz="1200" dirty="0">
                <a:solidFill>
                  <a:srgbClr val="000000"/>
                </a:solidFill>
              </a:rPr>
              <a:t>, </a:t>
            </a:r>
            <a:r>
              <a:rPr lang="en-US" sz="1200" dirty="0" err="1">
                <a:solidFill>
                  <a:srgbClr val="4864AA"/>
                </a:solidFill>
              </a:rPr>
              <a:t>rcx</a:t>
            </a:r>
            <a:endParaRPr lang="en-US" sz="1200" dirty="0"/>
          </a:p>
          <a:p>
            <a:pPr marL="0" indent="0">
              <a:lnSpc>
                <a:spcPct val="100000"/>
              </a:lnSpc>
              <a:spcBef>
                <a:spcPts val="0"/>
              </a:spcBef>
              <a:buNone/>
            </a:pPr>
            <a:r>
              <a:rPr lang="en-US" sz="1200" dirty="0">
                <a:solidFill>
                  <a:srgbClr val="0000FF"/>
                </a:solidFill>
              </a:rPr>
              <a:t>add</a:t>
            </a:r>
            <a:r>
              <a:rPr lang="en-US" sz="1200" dirty="0">
                <a:solidFill>
                  <a:srgbClr val="000000"/>
                </a:solidFill>
              </a:rPr>
              <a:t> </a:t>
            </a:r>
            <a:r>
              <a:rPr lang="en-US" sz="1200" dirty="0" err="1">
                <a:solidFill>
                  <a:srgbClr val="4864AA"/>
                </a:solidFill>
              </a:rPr>
              <a:t>rax</a:t>
            </a:r>
            <a:r>
              <a:rPr lang="en-US" sz="1200" dirty="0">
                <a:solidFill>
                  <a:srgbClr val="000000"/>
                </a:solidFill>
              </a:rPr>
              <a:t>, -</a:t>
            </a:r>
            <a:r>
              <a:rPr lang="en-US" sz="1200" dirty="0">
                <a:solidFill>
                  <a:srgbClr val="09885A"/>
                </a:solidFill>
              </a:rPr>
              <a:t>8</a:t>
            </a:r>
            <a:endParaRPr lang="en-US" sz="1200" dirty="0"/>
          </a:p>
          <a:p>
            <a:pPr marL="0" indent="0">
              <a:lnSpc>
                <a:spcPct val="100000"/>
              </a:lnSpc>
              <a:spcBef>
                <a:spcPts val="0"/>
              </a:spcBef>
              <a:buNone/>
            </a:pPr>
            <a:r>
              <a:rPr lang="en-US" sz="1200" dirty="0" err="1">
                <a:solidFill>
                  <a:srgbClr val="0000FF"/>
                </a:solidFill>
              </a:rPr>
              <a:t>cmp</a:t>
            </a:r>
            <a:r>
              <a:rPr lang="en-US" sz="1200" dirty="0">
                <a:solidFill>
                  <a:srgbClr val="000000"/>
                </a:solidFill>
              </a:rPr>
              <a:t> </a:t>
            </a:r>
            <a:r>
              <a:rPr lang="en-US" sz="1200" dirty="0" err="1">
                <a:solidFill>
                  <a:srgbClr val="4864AA"/>
                </a:solidFill>
              </a:rPr>
              <a:t>rax</a:t>
            </a:r>
            <a:r>
              <a:rPr lang="en-US" sz="1200" dirty="0">
                <a:solidFill>
                  <a:srgbClr val="000000"/>
                </a:solidFill>
              </a:rPr>
              <a:t>, </a:t>
            </a:r>
            <a:r>
              <a:rPr lang="en-US" sz="1200" dirty="0">
                <a:solidFill>
                  <a:srgbClr val="09885A"/>
                </a:solidFill>
              </a:rPr>
              <a:t>31</a:t>
            </a:r>
            <a:endParaRPr lang="en-US" sz="1200" dirty="0"/>
          </a:p>
          <a:p>
            <a:pPr marL="0" indent="0">
              <a:lnSpc>
                <a:spcPct val="100000"/>
              </a:lnSpc>
              <a:spcBef>
                <a:spcPts val="0"/>
              </a:spcBef>
              <a:buNone/>
            </a:pPr>
            <a:r>
              <a:rPr lang="en-US" sz="1200" dirty="0">
                <a:solidFill>
                  <a:srgbClr val="0000FF"/>
                </a:solidFill>
              </a:rPr>
              <a:t>ja</a:t>
            </a:r>
            <a:r>
              <a:rPr lang="en-US" sz="1200" dirty="0">
                <a:solidFill>
                  <a:srgbClr val="000000"/>
                </a:solidFill>
              </a:rPr>
              <a:t> </a:t>
            </a:r>
            <a:r>
              <a:rPr lang="en-US" sz="1200" dirty="0">
                <a:solidFill>
                  <a:srgbClr val="008080"/>
                </a:solidFill>
              </a:rPr>
              <a:t>SHORT</a:t>
            </a:r>
            <a:r>
              <a:rPr lang="en-US" sz="1200" dirty="0">
                <a:solidFill>
                  <a:srgbClr val="000000"/>
                </a:solidFill>
              </a:rPr>
              <a:t> </a:t>
            </a:r>
            <a:r>
              <a:rPr lang="en-US" sz="1200" dirty="0">
                <a:solidFill>
                  <a:srgbClr val="008080"/>
                </a:solidFill>
              </a:rPr>
              <a:t>$LN55@dynamic</a:t>
            </a:r>
            <a:endParaRPr lang="en-US" sz="1200" dirty="0"/>
          </a:p>
          <a:p>
            <a:pPr marL="0" indent="0">
              <a:lnSpc>
                <a:spcPct val="100000"/>
              </a:lnSpc>
              <a:spcBef>
                <a:spcPts val="0"/>
              </a:spcBef>
              <a:buNone/>
            </a:pPr>
            <a:r>
              <a:rPr lang="en-US" sz="1200" dirty="0">
                <a:solidFill>
                  <a:srgbClr val="008080"/>
                </a:solidFill>
              </a:rPr>
              <a:t>$LN37@dynamic:</a:t>
            </a:r>
            <a:endParaRPr lang="en-US" sz="1200" dirty="0"/>
          </a:p>
          <a:p>
            <a:pPr marL="0" indent="0">
              <a:lnSpc>
                <a:spcPct val="100000"/>
              </a:lnSpc>
              <a:spcBef>
                <a:spcPts val="0"/>
              </a:spcBef>
              <a:buNone/>
            </a:pPr>
            <a:r>
              <a:rPr lang="en-US" sz="1200" dirty="0">
                <a:solidFill>
                  <a:srgbClr val="0000FF"/>
                </a:solidFill>
              </a:rPr>
              <a:t>call</a:t>
            </a:r>
            <a:r>
              <a:rPr lang="en-US" sz="1200" dirty="0">
                <a:solidFill>
                  <a:srgbClr val="000000"/>
                </a:solidFill>
              </a:rPr>
              <a:t> </a:t>
            </a:r>
            <a:r>
              <a:rPr lang="en-US" sz="1200" dirty="0">
                <a:solidFill>
                  <a:srgbClr val="008080"/>
                </a:solidFill>
              </a:rPr>
              <a:t>void</a:t>
            </a:r>
            <a:r>
              <a:rPr lang="en-US" sz="1200" dirty="0">
                <a:solidFill>
                  <a:srgbClr val="000000"/>
                </a:solidFill>
              </a:rPr>
              <a:t> </a:t>
            </a:r>
            <a:r>
              <a:rPr lang="en-US" sz="1200" dirty="0">
                <a:solidFill>
                  <a:srgbClr val="008080"/>
                </a:solidFill>
              </a:rPr>
              <a:t>operator</a:t>
            </a:r>
            <a:r>
              <a:rPr lang="en-US" sz="1200" dirty="0">
                <a:solidFill>
                  <a:srgbClr val="000000"/>
                </a:solidFill>
              </a:rPr>
              <a:t> </a:t>
            </a:r>
            <a:r>
              <a:rPr lang="en-US" sz="1200" dirty="0">
                <a:solidFill>
                  <a:srgbClr val="008080"/>
                </a:solidFill>
              </a:rPr>
              <a:t>delete</a:t>
            </a:r>
            <a:r>
              <a:rPr lang="en-US" sz="1200" dirty="0">
                <a:solidFill>
                  <a:srgbClr val="000000"/>
                </a:solidFill>
              </a:rPr>
              <a:t>(</a:t>
            </a:r>
            <a:r>
              <a:rPr lang="en-US" sz="1200" dirty="0">
                <a:solidFill>
                  <a:srgbClr val="008080"/>
                </a:solidFill>
              </a:rPr>
              <a:t>void</a:t>
            </a:r>
            <a:r>
              <a:rPr lang="en-US" sz="1200" dirty="0">
                <a:solidFill>
                  <a:srgbClr val="000000"/>
                </a:solidFill>
              </a:rPr>
              <a:t> *,</a:t>
            </a:r>
            <a:r>
              <a:rPr lang="en-US" sz="1200" dirty="0">
                <a:solidFill>
                  <a:srgbClr val="008080"/>
                </a:solidFill>
              </a:rPr>
              <a:t> </a:t>
            </a:r>
            <a:r>
              <a:rPr lang="en-US" sz="1200" dirty="0" err="1">
                <a:solidFill>
                  <a:srgbClr val="008080"/>
                </a:solidFill>
              </a:rPr>
              <a:t>size_t</a:t>
            </a:r>
            <a:r>
              <a:rPr lang="en-US" sz="1200" dirty="0">
                <a:solidFill>
                  <a:srgbClr val="000000"/>
                </a:solidFill>
              </a:rPr>
              <a:t>)</a:t>
            </a:r>
            <a:endParaRPr lang="en-US" sz="1200" dirty="0"/>
          </a:p>
          <a:p>
            <a:pPr marL="0" indent="0">
              <a:lnSpc>
                <a:spcPct val="100000"/>
              </a:lnSpc>
              <a:spcBef>
                <a:spcPts val="0"/>
              </a:spcBef>
              <a:buNone/>
            </a:pPr>
            <a:r>
              <a:rPr lang="en-US" sz="1200" dirty="0">
                <a:solidFill>
                  <a:srgbClr val="008080"/>
                </a:solidFill>
              </a:rPr>
              <a:t>$LN27@dynamic:</a:t>
            </a:r>
            <a:endParaRPr lang="en-US" sz="1200" dirty="0"/>
          </a:p>
          <a:p>
            <a:pPr marL="0" indent="0">
              <a:lnSpc>
                <a:spcPct val="100000"/>
              </a:lnSpc>
              <a:spcBef>
                <a:spcPts val="0"/>
              </a:spcBef>
              <a:buNone/>
            </a:pPr>
            <a:r>
              <a:rPr lang="en-US" sz="1200" dirty="0" err="1">
                <a:solidFill>
                  <a:srgbClr val="0000FF"/>
                </a:solidFill>
              </a:rPr>
              <a:t>movdqa</a:t>
            </a:r>
            <a:r>
              <a:rPr lang="en-US" sz="1200" dirty="0">
                <a:solidFill>
                  <a:srgbClr val="000000"/>
                </a:solidFill>
              </a:rPr>
              <a:t> </a:t>
            </a:r>
            <a:r>
              <a:rPr lang="en-US" sz="1200" dirty="0">
                <a:solidFill>
                  <a:srgbClr val="4864AA"/>
                </a:solidFill>
              </a:rPr>
              <a:t>xmm0</a:t>
            </a:r>
            <a:r>
              <a:rPr lang="en-US" sz="1200" dirty="0">
                <a:solidFill>
                  <a:srgbClr val="000000"/>
                </a:solidFill>
              </a:rPr>
              <a:t>, </a:t>
            </a:r>
            <a:r>
              <a:rPr lang="en-US" sz="1200" dirty="0">
                <a:solidFill>
                  <a:srgbClr val="808080"/>
                </a:solidFill>
              </a:rPr>
              <a:t>XMMWORD</a:t>
            </a:r>
            <a:r>
              <a:rPr lang="en-US" sz="1200" dirty="0">
                <a:solidFill>
                  <a:srgbClr val="000000"/>
                </a:solidFill>
              </a:rPr>
              <a:t> </a:t>
            </a:r>
            <a:r>
              <a:rPr lang="en-US" sz="1200" dirty="0">
                <a:solidFill>
                  <a:srgbClr val="808080"/>
                </a:solidFill>
              </a:rPr>
              <a:t>PTR</a:t>
            </a:r>
            <a:r>
              <a:rPr lang="en-US" sz="1200" dirty="0">
                <a:solidFill>
                  <a:srgbClr val="000000"/>
                </a:solidFill>
              </a:rPr>
              <a:t> </a:t>
            </a:r>
            <a:r>
              <a:rPr lang="en-US" sz="1200" dirty="0">
                <a:solidFill>
                  <a:srgbClr val="008080"/>
                </a:solidFill>
              </a:rPr>
              <a:t>__xmm@000000000000000f0000000000000000</a:t>
            </a:r>
            <a:endParaRPr lang="en-US" sz="1200" dirty="0"/>
          </a:p>
          <a:p>
            <a:pPr marL="0" indent="0">
              <a:lnSpc>
                <a:spcPct val="100000"/>
              </a:lnSpc>
              <a:spcBef>
                <a:spcPts val="0"/>
              </a:spcBef>
              <a:buNone/>
            </a:pPr>
            <a:r>
              <a:rPr lang="en-US" sz="1200" dirty="0" err="1">
                <a:solidFill>
                  <a:srgbClr val="0000FF"/>
                </a:solidFill>
              </a:rPr>
              <a:t>movdqu</a:t>
            </a:r>
            <a:r>
              <a:rPr lang="en-US" sz="1200" dirty="0">
                <a:solidFill>
                  <a:srgbClr val="000000"/>
                </a:solidFill>
              </a:rPr>
              <a:t> </a:t>
            </a:r>
            <a:r>
              <a:rPr lang="en-US" sz="1200" dirty="0">
                <a:solidFill>
                  <a:srgbClr val="808080"/>
                </a:solidFill>
              </a:rPr>
              <a:t>XMMWORD</a:t>
            </a:r>
            <a:r>
              <a:rPr lang="en-US" sz="1200" dirty="0">
                <a:solidFill>
                  <a:srgbClr val="000000"/>
                </a:solidFill>
              </a:rPr>
              <a:t> </a:t>
            </a:r>
            <a:r>
              <a:rPr lang="en-US" sz="1200" dirty="0">
                <a:solidFill>
                  <a:srgbClr val="808080"/>
                </a:solidFill>
              </a:rPr>
              <a:t>PTR</a:t>
            </a:r>
            <a:r>
              <a:rPr lang="en-US" sz="1200" dirty="0">
                <a:solidFill>
                  <a:srgbClr val="000000"/>
                </a:solidFill>
              </a:rPr>
              <a:t> </a:t>
            </a:r>
            <a:r>
              <a:rPr lang="en-US" sz="1200" dirty="0">
                <a:solidFill>
                  <a:srgbClr val="008080"/>
                </a:solidFill>
              </a:rPr>
              <a:t>MsgE2BIG</a:t>
            </a:r>
            <a:r>
              <a:rPr lang="en-US" sz="1200" dirty="0">
                <a:solidFill>
                  <a:srgbClr val="000000"/>
                </a:solidFill>
              </a:rPr>
              <a:t>+</a:t>
            </a:r>
            <a:r>
              <a:rPr lang="en-US" sz="1200" dirty="0">
                <a:solidFill>
                  <a:srgbClr val="09885A"/>
                </a:solidFill>
              </a:rPr>
              <a:t>16</a:t>
            </a:r>
            <a:r>
              <a:rPr lang="en-US" sz="1200" dirty="0">
                <a:solidFill>
                  <a:srgbClr val="000000"/>
                </a:solidFill>
              </a:rPr>
              <a:t>, </a:t>
            </a:r>
            <a:r>
              <a:rPr lang="en-US" sz="1200" dirty="0">
                <a:solidFill>
                  <a:srgbClr val="4864AA"/>
                </a:solidFill>
              </a:rPr>
              <a:t>xmm0</a:t>
            </a:r>
            <a:endParaRPr lang="en-US" sz="1200" dirty="0"/>
          </a:p>
          <a:p>
            <a:pPr marL="0" indent="0">
              <a:lnSpc>
                <a:spcPct val="100000"/>
              </a:lnSpc>
              <a:spcBef>
                <a:spcPts val="0"/>
              </a:spcBef>
              <a:buNone/>
            </a:pPr>
            <a:r>
              <a:rPr lang="en-US" sz="1200" dirty="0" err="1">
                <a:solidFill>
                  <a:srgbClr val="0000FF"/>
                </a:solidFill>
              </a:rPr>
              <a:t>mov</a:t>
            </a:r>
            <a:r>
              <a:rPr lang="en-US" sz="1200" dirty="0">
                <a:solidFill>
                  <a:srgbClr val="000000"/>
                </a:solidFill>
              </a:rPr>
              <a:t> </a:t>
            </a:r>
            <a:r>
              <a:rPr lang="en-US" sz="1200" dirty="0">
                <a:solidFill>
                  <a:srgbClr val="008080"/>
                </a:solidFill>
              </a:rPr>
              <a:t>BYTE</a:t>
            </a:r>
            <a:r>
              <a:rPr lang="en-US" sz="1200" dirty="0">
                <a:solidFill>
                  <a:srgbClr val="000000"/>
                </a:solidFill>
              </a:rPr>
              <a:t> </a:t>
            </a:r>
            <a:r>
              <a:rPr lang="en-US" sz="1200" dirty="0">
                <a:solidFill>
                  <a:srgbClr val="808080"/>
                </a:solidFill>
              </a:rPr>
              <a:t>PTR</a:t>
            </a:r>
            <a:r>
              <a:rPr lang="en-US" sz="1200" dirty="0">
                <a:solidFill>
                  <a:srgbClr val="000000"/>
                </a:solidFill>
              </a:rPr>
              <a:t> </a:t>
            </a:r>
            <a:r>
              <a:rPr lang="en-US" sz="1200" dirty="0">
                <a:solidFill>
                  <a:srgbClr val="008080"/>
                </a:solidFill>
              </a:rPr>
              <a:t>MsgE2BIG</a:t>
            </a:r>
            <a:r>
              <a:rPr lang="en-US" sz="1200" dirty="0">
                <a:solidFill>
                  <a:srgbClr val="000000"/>
                </a:solidFill>
              </a:rPr>
              <a:t>, </a:t>
            </a:r>
            <a:r>
              <a:rPr lang="en-US" sz="1200" dirty="0">
                <a:solidFill>
                  <a:srgbClr val="09885A"/>
                </a:solidFill>
              </a:rPr>
              <a:t>0</a:t>
            </a:r>
            <a:endParaRPr lang="en-US" sz="1200" dirty="0"/>
          </a:p>
          <a:p>
            <a:pPr marL="0" indent="0">
              <a:lnSpc>
                <a:spcPct val="100000"/>
              </a:lnSpc>
              <a:spcBef>
                <a:spcPts val="0"/>
              </a:spcBef>
              <a:buNone/>
            </a:pPr>
            <a:r>
              <a:rPr lang="en-US" sz="1200" dirty="0">
                <a:solidFill>
                  <a:srgbClr val="0000FF"/>
                </a:solidFill>
              </a:rPr>
              <a:t>add</a:t>
            </a:r>
            <a:r>
              <a:rPr lang="en-US" sz="1200" dirty="0">
                <a:solidFill>
                  <a:srgbClr val="000000"/>
                </a:solidFill>
              </a:rPr>
              <a:t> </a:t>
            </a:r>
            <a:r>
              <a:rPr lang="en-US" sz="1200" dirty="0" err="1">
                <a:solidFill>
                  <a:srgbClr val="4864AA"/>
                </a:solidFill>
              </a:rPr>
              <a:t>rsp</a:t>
            </a:r>
            <a:r>
              <a:rPr lang="en-US" sz="1200" dirty="0">
                <a:solidFill>
                  <a:srgbClr val="000000"/>
                </a:solidFill>
              </a:rPr>
              <a:t>, </a:t>
            </a:r>
            <a:r>
              <a:rPr lang="en-US" sz="1200" dirty="0">
                <a:solidFill>
                  <a:srgbClr val="09885A"/>
                </a:solidFill>
              </a:rPr>
              <a:t>40</a:t>
            </a:r>
            <a:r>
              <a:rPr lang="en-US" sz="1200" dirty="0">
                <a:solidFill>
                  <a:srgbClr val="000000"/>
                </a:solidFill>
              </a:rPr>
              <a:t> </a:t>
            </a:r>
            <a:r>
              <a:rPr lang="en-US" sz="1200" dirty="0">
                <a:solidFill>
                  <a:srgbClr val="008000"/>
                </a:solidFill>
              </a:rPr>
              <a:t>; 00000028H</a:t>
            </a:r>
            <a:endParaRPr lang="en-US" sz="1200" dirty="0"/>
          </a:p>
          <a:p>
            <a:pPr marL="0" indent="0">
              <a:lnSpc>
                <a:spcPct val="100000"/>
              </a:lnSpc>
              <a:spcBef>
                <a:spcPts val="0"/>
              </a:spcBef>
              <a:buNone/>
            </a:pPr>
            <a:r>
              <a:rPr lang="en-US" sz="1200" dirty="0">
                <a:solidFill>
                  <a:srgbClr val="0000FF"/>
                </a:solidFill>
              </a:rPr>
              <a:t>ret</a:t>
            </a:r>
            <a:r>
              <a:rPr lang="en-US" sz="1200" dirty="0">
                <a:solidFill>
                  <a:srgbClr val="000000"/>
                </a:solidFill>
              </a:rPr>
              <a:t> </a:t>
            </a:r>
            <a:r>
              <a:rPr lang="en-US" sz="1200" dirty="0">
                <a:solidFill>
                  <a:srgbClr val="09885A"/>
                </a:solidFill>
              </a:rPr>
              <a:t>0</a:t>
            </a:r>
            <a:endParaRPr lang="en-US" sz="1200" dirty="0"/>
          </a:p>
          <a:p>
            <a:pPr marL="0" indent="0">
              <a:lnSpc>
                <a:spcPct val="100000"/>
              </a:lnSpc>
              <a:spcBef>
                <a:spcPts val="0"/>
              </a:spcBef>
              <a:buNone/>
            </a:pPr>
            <a:r>
              <a:rPr lang="en-US" sz="1200" dirty="0">
                <a:solidFill>
                  <a:srgbClr val="008080"/>
                </a:solidFill>
              </a:rPr>
              <a:t>$LN55@dynamic:</a:t>
            </a:r>
            <a:endParaRPr lang="en-US" sz="1200" dirty="0"/>
          </a:p>
          <a:p>
            <a:pPr marL="0" indent="0">
              <a:lnSpc>
                <a:spcPct val="100000"/>
              </a:lnSpc>
              <a:spcBef>
                <a:spcPts val="0"/>
              </a:spcBef>
              <a:buNone/>
            </a:pPr>
            <a:r>
              <a:rPr lang="en-US" sz="1200" dirty="0">
                <a:solidFill>
                  <a:srgbClr val="0000FF"/>
                </a:solidFill>
              </a:rPr>
              <a:t>call</a:t>
            </a:r>
            <a:r>
              <a:rPr lang="en-US" sz="1200" dirty="0">
                <a:solidFill>
                  <a:srgbClr val="000000"/>
                </a:solidFill>
              </a:rPr>
              <a:t> </a:t>
            </a:r>
            <a:r>
              <a:rPr lang="en-US" sz="1200" dirty="0">
                <a:solidFill>
                  <a:srgbClr val="008080"/>
                </a:solidFill>
              </a:rPr>
              <a:t>_</a:t>
            </a:r>
            <a:r>
              <a:rPr lang="en-US" sz="1200" dirty="0" err="1">
                <a:solidFill>
                  <a:srgbClr val="008080"/>
                </a:solidFill>
              </a:rPr>
              <a:t>invalid_parameter_noinfo_noreturn</a:t>
            </a:r>
            <a:endParaRPr lang="en-US" sz="1200" dirty="0"/>
          </a:p>
          <a:p>
            <a:pPr marL="0" indent="0">
              <a:lnSpc>
                <a:spcPct val="100000"/>
              </a:lnSpc>
              <a:spcBef>
                <a:spcPts val="0"/>
              </a:spcBef>
              <a:buNone/>
            </a:pPr>
            <a:r>
              <a:rPr lang="en-US" sz="1200" dirty="0" err="1">
                <a:solidFill>
                  <a:srgbClr val="0000FF"/>
                </a:solidFill>
              </a:rPr>
              <a:t>int</a:t>
            </a:r>
            <a:r>
              <a:rPr lang="en-US" sz="1200" dirty="0">
                <a:solidFill>
                  <a:srgbClr val="000000"/>
                </a:solidFill>
              </a:rPr>
              <a:t> </a:t>
            </a:r>
            <a:r>
              <a:rPr lang="en-US" sz="1200" dirty="0">
                <a:solidFill>
                  <a:srgbClr val="09885A"/>
                </a:solidFill>
              </a:rPr>
              <a:t>3</a:t>
            </a:r>
            <a:endParaRPr lang="en-US" sz="1200" dirty="0"/>
          </a:p>
          <a:p>
            <a:pPr marL="0" indent="0">
              <a:lnSpc>
                <a:spcPct val="100000"/>
              </a:lnSpc>
              <a:spcBef>
                <a:spcPts val="0"/>
              </a:spcBef>
              <a:buNone/>
            </a:pPr>
            <a:r>
              <a:rPr lang="en-US" sz="1200" dirty="0">
                <a:solidFill>
                  <a:srgbClr val="008080"/>
                </a:solidFill>
              </a:rPr>
              <a:t>$LN53@dynamic:</a:t>
            </a:r>
            <a:endParaRPr lang="en-US" sz="1200" dirty="0"/>
          </a:p>
        </p:txBody>
      </p:sp>
      <p:sp>
        <p:nvSpPr>
          <p:cNvPr id="4" name="TextBox 3"/>
          <p:cNvSpPr txBox="1"/>
          <p:nvPr/>
        </p:nvSpPr>
        <p:spPr>
          <a:xfrm>
            <a:off x="5980921" y="2990399"/>
            <a:ext cx="4937558" cy="954107"/>
          </a:xfrm>
          <a:prstGeom prst="rect">
            <a:avLst/>
          </a:prstGeom>
          <a:noFill/>
        </p:spPr>
        <p:txBody>
          <a:bodyPr wrap="square" rtlCol="0">
            <a:spAutoFit/>
          </a:bodyPr>
          <a:lstStyle/>
          <a:p>
            <a:r>
              <a:rPr lang="en-US" sz="2800" dirty="0" err="1"/>
              <a:t>inlined</a:t>
            </a:r>
            <a:r>
              <a:rPr lang="en-US" sz="2800" dirty="0"/>
              <a:t> </a:t>
            </a:r>
            <a:r>
              <a:rPr lang="en-US" sz="2800" dirty="0">
                <a:latin typeface="Consolas" panose="020B0609020204030204" pitchFamily="49" charset="0"/>
              </a:rPr>
              <a:t>std::string </a:t>
            </a:r>
            <a:r>
              <a:rPr lang="en-US" sz="2800" dirty="0"/>
              <a:t>destructor</a:t>
            </a:r>
          </a:p>
        </p:txBody>
      </p:sp>
      <p:cxnSp>
        <p:nvCxnSpPr>
          <p:cNvPr id="5" name="Straight Arrow Connector 4"/>
          <p:cNvCxnSpPr/>
          <p:nvPr/>
        </p:nvCxnSpPr>
        <p:spPr>
          <a:xfrm flipH="1">
            <a:off x="4142792" y="3256384"/>
            <a:ext cx="1819469" cy="429208"/>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Slide Number Placeholder 7"/>
          <p:cNvSpPr>
            <a:spLocks noGrp="1"/>
          </p:cNvSpPr>
          <p:nvPr>
            <p:ph type="sldNum" sz="quarter" idx="12"/>
          </p:nvPr>
        </p:nvSpPr>
        <p:spPr/>
        <p:txBody>
          <a:bodyPr/>
          <a:lstStyle/>
          <a:p>
            <a:fld id="{AE26D1DA-778F-492E-B78E-886A49F9DEA6}" type="slidenum">
              <a:rPr lang="en-US" smtClean="0"/>
              <a:t>28</a:t>
            </a:fld>
            <a:endParaRPr lang="en-US"/>
          </a:p>
        </p:txBody>
      </p:sp>
    </p:spTree>
    <p:extLst>
      <p:ext uri="{BB962C8B-B14F-4D97-AF65-F5344CB8AC3E}">
        <p14:creationId xmlns:p14="http://schemas.microsoft.com/office/powerpoint/2010/main" val="614713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
            </a:r>
            <a:r>
              <a:rPr lang="en-US" dirty="0" err="1"/>
              <a:t>init</a:t>
            </a:r>
            <a:r>
              <a:rPr lang="en-US" dirty="0"/>
              <a:t> in Clang</a:t>
            </a:r>
          </a:p>
        </p:txBody>
      </p:sp>
      <p:sp>
        <p:nvSpPr>
          <p:cNvPr id="3" name="Content Placeholder 2"/>
          <p:cNvSpPr>
            <a:spLocks noGrp="1"/>
          </p:cNvSpPr>
          <p:nvPr>
            <p:ph idx="1"/>
          </p:nvPr>
        </p:nvSpPr>
        <p:spPr>
          <a:ln>
            <a:noFill/>
          </a:ln>
        </p:spPr>
        <p:txBody>
          <a:bodyPr>
            <a:normAutofit fontScale="25000" lnSpcReduction="20000"/>
          </a:bodyPr>
          <a:lstStyle/>
          <a:p>
            <a:pPr marL="0" indent="0">
              <a:spcAft>
                <a:spcPts val="1800"/>
              </a:spcAft>
              <a:buNone/>
            </a:pPr>
            <a:r>
              <a:rPr lang="en-US" sz="9600" dirty="0" err="1">
                <a:solidFill>
                  <a:srgbClr val="0000FF"/>
                </a:solidFill>
              </a:rPr>
              <a:t>const</a:t>
            </a:r>
            <a:r>
              <a:rPr lang="en-US" sz="9600" dirty="0">
                <a:solidFill>
                  <a:srgbClr val="000000"/>
                </a:solidFill>
              </a:rPr>
              <a:t> std::string MsgE2BIG = </a:t>
            </a:r>
            <a:r>
              <a:rPr lang="en-US" sz="9600" dirty="0">
                <a:solidFill>
                  <a:srgbClr val="A31515"/>
                </a:solidFill>
              </a:rPr>
              <a:t>"Argument list too long"</a:t>
            </a:r>
            <a:r>
              <a:rPr lang="en-US" sz="9600" dirty="0">
                <a:solidFill>
                  <a:srgbClr val="000000"/>
                </a:solidFill>
              </a:rPr>
              <a:t>;</a:t>
            </a:r>
            <a:endParaRPr lang="en-US" sz="9600" dirty="0"/>
          </a:p>
          <a:p>
            <a:pPr marL="360000" indent="0">
              <a:lnSpc>
                <a:spcPct val="120000"/>
              </a:lnSpc>
              <a:spcBef>
                <a:spcPts val="0"/>
              </a:spcBef>
              <a:buNone/>
            </a:pPr>
            <a:r>
              <a:rPr lang="en-US" sz="5200" dirty="0">
                <a:solidFill>
                  <a:srgbClr val="0000FF"/>
                </a:solidFill>
              </a:rPr>
              <a:t>push</a:t>
            </a:r>
            <a:r>
              <a:rPr lang="en-US" sz="5200" dirty="0">
                <a:solidFill>
                  <a:srgbClr val="000000"/>
                </a:solidFill>
              </a:rPr>
              <a:t> </a:t>
            </a:r>
            <a:r>
              <a:rPr lang="en-US" sz="5200" dirty="0" err="1">
                <a:solidFill>
                  <a:srgbClr val="4864AA"/>
                </a:solidFill>
              </a:rPr>
              <a:t>rax</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a:solidFill>
                  <a:srgbClr val="008080"/>
                </a:solidFill>
              </a:rPr>
              <a:t>qword</a:t>
            </a:r>
            <a:r>
              <a:rPr lang="en-US" sz="5200" dirty="0">
                <a:solidFill>
                  <a:srgbClr val="000000"/>
                </a:solidFill>
              </a:rPr>
              <a:t> </a:t>
            </a:r>
            <a:r>
              <a:rPr lang="en-US" sz="5200" dirty="0" err="1">
                <a:solidFill>
                  <a:srgbClr val="008080"/>
                </a:solidFill>
              </a:rPr>
              <a:t>ptr</a:t>
            </a:r>
            <a:r>
              <a:rPr lang="en-US" sz="5200" dirty="0">
                <a:solidFill>
                  <a:srgbClr val="000000"/>
                </a:solidFill>
              </a:rPr>
              <a:t> [</a:t>
            </a:r>
            <a:r>
              <a:rPr lang="en-US" sz="5200" dirty="0">
                <a:solidFill>
                  <a:srgbClr val="4864AA"/>
                </a:solidFill>
              </a:rPr>
              <a:t>rip</a:t>
            </a:r>
            <a:r>
              <a:rPr lang="en-US" sz="5200" dirty="0">
                <a:solidFill>
                  <a:srgbClr val="000000"/>
                </a:solidFill>
              </a:rPr>
              <a:t> +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 </a:t>
            </a:r>
            <a:r>
              <a:rPr lang="en-US" sz="5200" dirty="0">
                <a:solidFill>
                  <a:srgbClr val="008080"/>
                </a:solidFill>
              </a:rPr>
              <a:t>offset</a:t>
            </a:r>
            <a:r>
              <a:rPr lang="en-US" sz="5200" dirty="0">
                <a:solidFill>
                  <a:srgbClr val="000000"/>
                </a:solidFill>
              </a:rPr>
              <a:t>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a:t>
            </a:r>
            <a:r>
              <a:rPr lang="en-US" sz="5200" dirty="0">
                <a:solidFill>
                  <a:srgbClr val="09885A"/>
                </a:solidFill>
              </a:rPr>
              <a:t>16</a:t>
            </a:r>
            <a:endParaRPr lang="en-US" sz="5200" dirty="0"/>
          </a:p>
          <a:p>
            <a:pPr marL="360000" indent="0">
              <a:lnSpc>
                <a:spcPct val="120000"/>
              </a:lnSpc>
              <a:spcBef>
                <a:spcPts val="0"/>
              </a:spcBef>
              <a:buNone/>
            </a:pPr>
            <a:r>
              <a:rPr lang="en-US" sz="6400" dirty="0" err="1">
                <a:solidFill>
                  <a:srgbClr val="0000FF"/>
                </a:solidFill>
              </a:rPr>
              <a:t>mov</a:t>
            </a:r>
            <a:r>
              <a:rPr lang="en-US" sz="6400" dirty="0">
                <a:solidFill>
                  <a:srgbClr val="000000"/>
                </a:solidFill>
              </a:rPr>
              <a:t> </a:t>
            </a:r>
            <a:r>
              <a:rPr lang="en-US" sz="6400" dirty="0">
                <a:solidFill>
                  <a:srgbClr val="008080"/>
                </a:solidFill>
              </a:rPr>
              <a:t>qword</a:t>
            </a:r>
            <a:r>
              <a:rPr lang="en-US" sz="6400" dirty="0">
                <a:solidFill>
                  <a:srgbClr val="000000"/>
                </a:solidFill>
              </a:rPr>
              <a:t> </a:t>
            </a:r>
            <a:r>
              <a:rPr lang="en-US" sz="6400" dirty="0" err="1">
                <a:solidFill>
                  <a:srgbClr val="008080"/>
                </a:solidFill>
              </a:rPr>
              <a:t>ptr</a:t>
            </a:r>
            <a:r>
              <a:rPr lang="en-US" sz="6400" dirty="0">
                <a:solidFill>
                  <a:srgbClr val="000000"/>
                </a:solidFill>
              </a:rPr>
              <a:t> [</a:t>
            </a:r>
            <a:r>
              <a:rPr lang="en-US" sz="6400" dirty="0" err="1">
                <a:solidFill>
                  <a:srgbClr val="4864AA"/>
                </a:solidFill>
              </a:rPr>
              <a:t>rsp</a:t>
            </a:r>
            <a:r>
              <a:rPr lang="en-US" sz="6400" dirty="0">
                <a:solidFill>
                  <a:srgbClr val="000000"/>
                </a:solidFill>
              </a:rPr>
              <a:t>], </a:t>
            </a:r>
            <a:r>
              <a:rPr lang="en-US" sz="6400" dirty="0">
                <a:solidFill>
                  <a:srgbClr val="09885A"/>
                </a:solidFill>
              </a:rPr>
              <a:t>22</a:t>
            </a:r>
            <a:endParaRPr lang="en-US" sz="64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err="1">
                <a:solidFill>
                  <a:srgbClr val="4864AA"/>
                </a:solidFill>
              </a:rPr>
              <a:t>rsi</a:t>
            </a:r>
            <a:r>
              <a:rPr lang="en-US" sz="5200" dirty="0">
                <a:solidFill>
                  <a:srgbClr val="000000"/>
                </a:solidFill>
              </a:rPr>
              <a:t>, </a:t>
            </a:r>
            <a:r>
              <a:rPr lang="en-US" sz="5200" dirty="0" err="1">
                <a:solidFill>
                  <a:srgbClr val="4864AA"/>
                </a:solidFill>
              </a:rPr>
              <a:t>rsp</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err="1">
                <a:solidFill>
                  <a:srgbClr val="4864AA"/>
                </a:solidFill>
              </a:rPr>
              <a:t>edi</a:t>
            </a:r>
            <a:r>
              <a:rPr lang="en-US" sz="5200" dirty="0">
                <a:solidFill>
                  <a:srgbClr val="000000"/>
                </a:solidFill>
              </a:rPr>
              <a:t>, </a:t>
            </a:r>
            <a:r>
              <a:rPr lang="en-US" sz="5200" dirty="0">
                <a:solidFill>
                  <a:srgbClr val="008080"/>
                </a:solidFill>
              </a:rPr>
              <a:t>offset</a:t>
            </a:r>
            <a:r>
              <a:rPr lang="en-US" sz="5200" dirty="0">
                <a:solidFill>
                  <a:srgbClr val="000000"/>
                </a:solidFill>
              </a:rPr>
              <a:t>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a:t>
            </a:r>
            <a:endParaRPr lang="en-US" sz="5200" dirty="0"/>
          </a:p>
          <a:p>
            <a:pPr marL="360000" indent="0">
              <a:lnSpc>
                <a:spcPct val="120000"/>
              </a:lnSpc>
              <a:spcBef>
                <a:spcPts val="0"/>
              </a:spcBef>
              <a:buNone/>
            </a:pPr>
            <a:r>
              <a:rPr lang="en-US" sz="5200" dirty="0" err="1">
                <a:solidFill>
                  <a:srgbClr val="0000FF"/>
                </a:solidFill>
              </a:rPr>
              <a:t>xor</a:t>
            </a:r>
            <a:r>
              <a:rPr lang="en-US" sz="5200" dirty="0">
                <a:solidFill>
                  <a:srgbClr val="000000"/>
                </a:solidFill>
              </a:rPr>
              <a:t> </a:t>
            </a:r>
            <a:r>
              <a:rPr lang="en-US" sz="5200" dirty="0" err="1">
                <a:solidFill>
                  <a:srgbClr val="4864AA"/>
                </a:solidFill>
              </a:rPr>
              <a:t>edx</a:t>
            </a:r>
            <a:r>
              <a:rPr lang="en-US" sz="5200" dirty="0">
                <a:solidFill>
                  <a:srgbClr val="000000"/>
                </a:solidFill>
              </a:rPr>
              <a:t>, </a:t>
            </a:r>
            <a:r>
              <a:rPr lang="en-US" sz="5200" dirty="0" err="1">
                <a:solidFill>
                  <a:srgbClr val="4864AA"/>
                </a:solidFill>
              </a:rPr>
              <a:t>edx</a:t>
            </a:r>
            <a:endParaRPr lang="en-US" sz="5200" dirty="0"/>
          </a:p>
          <a:p>
            <a:pPr marL="360000" indent="0">
              <a:lnSpc>
                <a:spcPct val="120000"/>
              </a:lnSpc>
              <a:spcBef>
                <a:spcPts val="0"/>
              </a:spcBef>
              <a:buNone/>
            </a:pPr>
            <a:r>
              <a:rPr lang="en-US" sz="5200" dirty="0">
                <a:solidFill>
                  <a:srgbClr val="0000FF"/>
                </a:solidFill>
              </a:rPr>
              <a:t>call</a:t>
            </a:r>
            <a:r>
              <a:rPr lang="en-US" sz="5200" dirty="0">
                <a:solidFill>
                  <a:srgbClr val="000000"/>
                </a:solidFill>
              </a:rPr>
              <a:t> </a:t>
            </a:r>
            <a:r>
              <a:rPr lang="en-US" sz="5200" dirty="0">
                <a:solidFill>
                  <a:srgbClr val="008080"/>
                </a:solidFill>
              </a:rPr>
              <a:t>std</a:t>
            </a:r>
            <a:r>
              <a:rPr lang="en-US" sz="5200" dirty="0">
                <a:solidFill>
                  <a:srgbClr val="000000"/>
                </a:solidFill>
              </a:rPr>
              <a:t>::</a:t>
            </a:r>
            <a:r>
              <a:rPr lang="en-US" sz="5200" dirty="0">
                <a:solidFill>
                  <a:srgbClr val="008080"/>
                </a:solidFill>
              </a:rPr>
              <a:t>string</a:t>
            </a:r>
            <a:r>
              <a:rPr lang="en-US" sz="5200" dirty="0">
                <a:solidFill>
                  <a:srgbClr val="000000"/>
                </a:solidFill>
              </a:rPr>
              <a:t>::</a:t>
            </a:r>
            <a:r>
              <a:rPr lang="en-US" sz="5200" dirty="0">
                <a:solidFill>
                  <a:srgbClr val="008080"/>
                </a:solidFill>
              </a:rPr>
              <a:t>_</a:t>
            </a:r>
            <a:r>
              <a:rPr lang="en-US" sz="5200" dirty="0" err="1">
                <a:solidFill>
                  <a:srgbClr val="008080"/>
                </a:solidFill>
              </a:rPr>
              <a:t>M_create</a:t>
            </a:r>
            <a:r>
              <a:rPr lang="en-US" sz="5200" dirty="0">
                <a:solidFill>
                  <a:srgbClr val="000000"/>
                </a:solidFill>
              </a:rPr>
              <a:t>(</a:t>
            </a:r>
            <a:r>
              <a:rPr lang="en-US" sz="5200" dirty="0">
                <a:solidFill>
                  <a:srgbClr val="008080"/>
                </a:solidFill>
              </a:rPr>
              <a:t>unsigned</a:t>
            </a:r>
            <a:r>
              <a:rPr lang="en-US" sz="5200" dirty="0">
                <a:solidFill>
                  <a:srgbClr val="000000"/>
                </a:solidFill>
              </a:rPr>
              <a:t> </a:t>
            </a:r>
            <a:r>
              <a:rPr lang="en-US" sz="5200" dirty="0">
                <a:solidFill>
                  <a:srgbClr val="008080"/>
                </a:solidFill>
              </a:rPr>
              <a:t>long</a:t>
            </a:r>
            <a:r>
              <a:rPr lang="en-US" sz="5200" dirty="0">
                <a:solidFill>
                  <a:srgbClr val="000000"/>
                </a:solidFill>
              </a:rPr>
              <a:t>&amp;, </a:t>
            </a:r>
            <a:r>
              <a:rPr lang="en-US" sz="5200" dirty="0">
                <a:solidFill>
                  <a:srgbClr val="008080"/>
                </a:solidFill>
              </a:rPr>
              <a:t>unsigned</a:t>
            </a:r>
            <a:r>
              <a:rPr lang="en-US" sz="5200" dirty="0">
                <a:solidFill>
                  <a:srgbClr val="000000"/>
                </a:solidFill>
              </a:rPr>
              <a:t> </a:t>
            </a:r>
            <a:r>
              <a:rPr lang="en-US" sz="5200" dirty="0">
                <a:solidFill>
                  <a:srgbClr val="008080"/>
                </a:solidFill>
              </a:rPr>
              <a:t>long</a:t>
            </a:r>
            <a:r>
              <a:rPr lang="en-US" sz="5200" dirty="0">
                <a:solidFill>
                  <a:srgbClr val="000000"/>
                </a:solidFill>
              </a:rPr>
              <a:t>)</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a:solidFill>
                  <a:srgbClr val="008080"/>
                </a:solidFill>
              </a:rPr>
              <a:t>qword</a:t>
            </a:r>
            <a:r>
              <a:rPr lang="en-US" sz="5200" dirty="0">
                <a:solidFill>
                  <a:srgbClr val="000000"/>
                </a:solidFill>
              </a:rPr>
              <a:t> </a:t>
            </a:r>
            <a:r>
              <a:rPr lang="en-US" sz="5200" dirty="0" err="1">
                <a:solidFill>
                  <a:srgbClr val="008080"/>
                </a:solidFill>
              </a:rPr>
              <a:t>ptr</a:t>
            </a:r>
            <a:r>
              <a:rPr lang="en-US" sz="5200" dirty="0">
                <a:solidFill>
                  <a:srgbClr val="000000"/>
                </a:solidFill>
              </a:rPr>
              <a:t> [</a:t>
            </a:r>
            <a:r>
              <a:rPr lang="en-US" sz="5200" dirty="0">
                <a:solidFill>
                  <a:srgbClr val="4864AA"/>
                </a:solidFill>
              </a:rPr>
              <a:t>rip</a:t>
            </a:r>
            <a:r>
              <a:rPr lang="en-US" sz="5200" dirty="0">
                <a:solidFill>
                  <a:srgbClr val="000000"/>
                </a:solidFill>
              </a:rPr>
              <a:t> +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 </a:t>
            </a:r>
            <a:r>
              <a:rPr lang="en-US" sz="5200" dirty="0" err="1">
                <a:solidFill>
                  <a:srgbClr val="4864AA"/>
                </a:solidFill>
              </a:rPr>
              <a:t>rax</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err="1">
                <a:solidFill>
                  <a:srgbClr val="4864AA"/>
                </a:solidFill>
              </a:rPr>
              <a:t>rcx</a:t>
            </a:r>
            <a:r>
              <a:rPr lang="en-US" sz="5200" dirty="0">
                <a:solidFill>
                  <a:srgbClr val="000000"/>
                </a:solidFill>
              </a:rPr>
              <a:t>, </a:t>
            </a:r>
            <a:r>
              <a:rPr lang="en-US" sz="5200" dirty="0">
                <a:solidFill>
                  <a:srgbClr val="008080"/>
                </a:solidFill>
              </a:rPr>
              <a:t>qword</a:t>
            </a:r>
            <a:r>
              <a:rPr lang="en-US" sz="5200" dirty="0">
                <a:solidFill>
                  <a:srgbClr val="000000"/>
                </a:solidFill>
              </a:rPr>
              <a:t> </a:t>
            </a:r>
            <a:r>
              <a:rPr lang="en-US" sz="5200" dirty="0" err="1">
                <a:solidFill>
                  <a:srgbClr val="008080"/>
                </a:solidFill>
              </a:rPr>
              <a:t>ptr</a:t>
            </a:r>
            <a:r>
              <a:rPr lang="en-US" sz="5200" dirty="0">
                <a:solidFill>
                  <a:srgbClr val="000000"/>
                </a:solidFill>
              </a:rPr>
              <a:t> [</a:t>
            </a:r>
            <a:r>
              <a:rPr lang="en-US" sz="5200" dirty="0" err="1">
                <a:solidFill>
                  <a:srgbClr val="4864AA"/>
                </a:solidFill>
              </a:rPr>
              <a:t>rsp</a:t>
            </a:r>
            <a:r>
              <a:rPr lang="en-US" sz="5200" dirty="0">
                <a:solidFill>
                  <a:srgbClr val="000000"/>
                </a:solidFill>
              </a:rPr>
              <a:t>]</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a:solidFill>
                  <a:srgbClr val="008080"/>
                </a:solidFill>
              </a:rPr>
              <a:t>qword</a:t>
            </a:r>
            <a:r>
              <a:rPr lang="en-US" sz="5200" dirty="0">
                <a:solidFill>
                  <a:srgbClr val="000000"/>
                </a:solidFill>
              </a:rPr>
              <a:t> </a:t>
            </a:r>
            <a:r>
              <a:rPr lang="en-US" sz="5200" dirty="0" err="1">
                <a:solidFill>
                  <a:srgbClr val="008080"/>
                </a:solidFill>
              </a:rPr>
              <a:t>ptr</a:t>
            </a:r>
            <a:r>
              <a:rPr lang="en-US" sz="5200" dirty="0">
                <a:solidFill>
                  <a:srgbClr val="000000"/>
                </a:solidFill>
              </a:rPr>
              <a:t> [</a:t>
            </a:r>
            <a:r>
              <a:rPr lang="en-US" sz="5200" dirty="0">
                <a:solidFill>
                  <a:srgbClr val="4864AA"/>
                </a:solidFill>
              </a:rPr>
              <a:t>rip</a:t>
            </a:r>
            <a:r>
              <a:rPr lang="en-US" sz="5200" dirty="0">
                <a:solidFill>
                  <a:srgbClr val="000000"/>
                </a:solidFill>
              </a:rPr>
              <a:t> +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a:t>
            </a:r>
            <a:r>
              <a:rPr lang="en-US" sz="5200" dirty="0">
                <a:solidFill>
                  <a:srgbClr val="09885A"/>
                </a:solidFill>
              </a:rPr>
              <a:t>16</a:t>
            </a:r>
            <a:r>
              <a:rPr lang="en-US" sz="5200" dirty="0">
                <a:solidFill>
                  <a:srgbClr val="000000"/>
                </a:solidFill>
              </a:rPr>
              <a:t>], </a:t>
            </a:r>
            <a:r>
              <a:rPr lang="en-US" sz="5200" dirty="0" err="1">
                <a:solidFill>
                  <a:srgbClr val="4864AA"/>
                </a:solidFill>
              </a:rPr>
              <a:t>rcx</a:t>
            </a:r>
            <a:endParaRPr lang="en-US" sz="5200" dirty="0"/>
          </a:p>
          <a:p>
            <a:pPr marL="360000" indent="0">
              <a:lnSpc>
                <a:spcPct val="120000"/>
              </a:lnSpc>
              <a:spcBef>
                <a:spcPts val="0"/>
              </a:spcBef>
              <a:buNone/>
            </a:pPr>
            <a:r>
              <a:rPr lang="en-US" sz="6400" dirty="0" err="1">
                <a:solidFill>
                  <a:srgbClr val="0000FF"/>
                </a:solidFill>
              </a:rPr>
              <a:t>movups</a:t>
            </a:r>
            <a:r>
              <a:rPr lang="en-US" sz="6400" dirty="0">
                <a:solidFill>
                  <a:srgbClr val="000000"/>
                </a:solidFill>
              </a:rPr>
              <a:t> </a:t>
            </a:r>
            <a:r>
              <a:rPr lang="en-US" sz="6400" dirty="0">
                <a:solidFill>
                  <a:srgbClr val="4864AA"/>
                </a:solidFill>
              </a:rPr>
              <a:t>xmm0</a:t>
            </a:r>
            <a:r>
              <a:rPr lang="en-US" sz="6400" dirty="0">
                <a:solidFill>
                  <a:srgbClr val="000000"/>
                </a:solidFill>
              </a:rPr>
              <a:t>, </a:t>
            </a:r>
            <a:r>
              <a:rPr lang="en-US" sz="6400" dirty="0" err="1">
                <a:solidFill>
                  <a:srgbClr val="008080"/>
                </a:solidFill>
              </a:rPr>
              <a:t>xmmword</a:t>
            </a:r>
            <a:r>
              <a:rPr lang="en-US" sz="6400" dirty="0">
                <a:solidFill>
                  <a:srgbClr val="000000"/>
                </a:solidFill>
              </a:rPr>
              <a:t> </a:t>
            </a:r>
            <a:r>
              <a:rPr lang="en-US" sz="6400" dirty="0" err="1">
                <a:solidFill>
                  <a:srgbClr val="008080"/>
                </a:solidFill>
              </a:rPr>
              <a:t>ptr</a:t>
            </a:r>
            <a:r>
              <a:rPr lang="en-US" sz="6400" dirty="0">
                <a:solidFill>
                  <a:srgbClr val="000000"/>
                </a:solidFill>
              </a:rPr>
              <a:t> [</a:t>
            </a:r>
            <a:r>
              <a:rPr lang="en-US" sz="6400" dirty="0">
                <a:solidFill>
                  <a:srgbClr val="4864AA"/>
                </a:solidFill>
              </a:rPr>
              <a:t>rip</a:t>
            </a:r>
            <a:r>
              <a:rPr lang="en-US" sz="6400" dirty="0">
                <a:solidFill>
                  <a:srgbClr val="000000"/>
                </a:solidFill>
              </a:rPr>
              <a:t> + </a:t>
            </a:r>
            <a:r>
              <a:rPr lang="en-US" sz="6400" dirty="0">
                <a:solidFill>
                  <a:srgbClr val="008080"/>
                </a:solidFill>
              </a:rPr>
              <a:t>.</a:t>
            </a:r>
            <a:r>
              <a:rPr lang="en-US" sz="6400" dirty="0" err="1">
                <a:solidFill>
                  <a:srgbClr val="008080"/>
                </a:solidFill>
              </a:rPr>
              <a:t>L.str</a:t>
            </a:r>
            <a:r>
              <a:rPr lang="en-US" sz="6400" dirty="0">
                <a:solidFill>
                  <a:srgbClr val="000000"/>
                </a:solidFill>
              </a:rPr>
              <a:t>]</a:t>
            </a:r>
            <a:endParaRPr lang="en-US" sz="6400" dirty="0"/>
          </a:p>
          <a:p>
            <a:pPr marL="360000" indent="0">
              <a:lnSpc>
                <a:spcPct val="120000"/>
              </a:lnSpc>
              <a:spcBef>
                <a:spcPts val="0"/>
              </a:spcBef>
              <a:buNone/>
            </a:pPr>
            <a:r>
              <a:rPr lang="en-US" sz="6400" dirty="0" err="1">
                <a:solidFill>
                  <a:srgbClr val="0000FF"/>
                </a:solidFill>
              </a:rPr>
              <a:t>movups</a:t>
            </a:r>
            <a:r>
              <a:rPr lang="en-US" sz="6400" dirty="0">
                <a:solidFill>
                  <a:srgbClr val="000000"/>
                </a:solidFill>
              </a:rPr>
              <a:t> </a:t>
            </a:r>
            <a:r>
              <a:rPr lang="en-US" sz="6400" dirty="0" err="1">
                <a:solidFill>
                  <a:srgbClr val="008080"/>
                </a:solidFill>
              </a:rPr>
              <a:t>xmmword</a:t>
            </a:r>
            <a:r>
              <a:rPr lang="en-US" sz="6400" dirty="0">
                <a:solidFill>
                  <a:srgbClr val="000000"/>
                </a:solidFill>
              </a:rPr>
              <a:t> </a:t>
            </a:r>
            <a:r>
              <a:rPr lang="en-US" sz="6400" dirty="0" err="1">
                <a:solidFill>
                  <a:srgbClr val="008080"/>
                </a:solidFill>
              </a:rPr>
              <a:t>ptr</a:t>
            </a:r>
            <a:r>
              <a:rPr lang="en-US" sz="6400" dirty="0">
                <a:solidFill>
                  <a:srgbClr val="000000"/>
                </a:solidFill>
              </a:rPr>
              <a:t> [</a:t>
            </a:r>
            <a:r>
              <a:rPr lang="en-US" sz="6400" dirty="0" err="1">
                <a:solidFill>
                  <a:srgbClr val="4864AA"/>
                </a:solidFill>
              </a:rPr>
              <a:t>rax</a:t>
            </a:r>
            <a:r>
              <a:rPr lang="en-US" sz="6400" dirty="0">
                <a:solidFill>
                  <a:srgbClr val="000000"/>
                </a:solidFill>
              </a:rPr>
              <a:t>], </a:t>
            </a:r>
            <a:r>
              <a:rPr lang="en-US" sz="6400" dirty="0">
                <a:solidFill>
                  <a:srgbClr val="4864AA"/>
                </a:solidFill>
              </a:rPr>
              <a:t>xmm0</a:t>
            </a:r>
            <a:endParaRPr lang="en-US" sz="6400" dirty="0"/>
          </a:p>
          <a:p>
            <a:pPr marL="360000" indent="0">
              <a:lnSpc>
                <a:spcPct val="120000"/>
              </a:lnSpc>
              <a:spcBef>
                <a:spcPts val="0"/>
              </a:spcBef>
              <a:buNone/>
            </a:pPr>
            <a:r>
              <a:rPr lang="en-US" sz="6400" dirty="0" err="1">
                <a:solidFill>
                  <a:srgbClr val="0000FF"/>
                </a:solidFill>
              </a:rPr>
              <a:t>movabs</a:t>
            </a:r>
            <a:r>
              <a:rPr lang="en-US" sz="6400" dirty="0">
                <a:solidFill>
                  <a:srgbClr val="000000"/>
                </a:solidFill>
              </a:rPr>
              <a:t> </a:t>
            </a:r>
            <a:r>
              <a:rPr lang="en-US" sz="6400" dirty="0" err="1">
                <a:solidFill>
                  <a:srgbClr val="4864AA"/>
                </a:solidFill>
              </a:rPr>
              <a:t>rdx</a:t>
            </a:r>
            <a:r>
              <a:rPr lang="en-US" sz="6400" dirty="0">
                <a:solidFill>
                  <a:srgbClr val="000000"/>
                </a:solidFill>
              </a:rPr>
              <a:t>, </a:t>
            </a:r>
            <a:r>
              <a:rPr lang="en-US" sz="6400" dirty="0">
                <a:solidFill>
                  <a:srgbClr val="09885A"/>
                </a:solidFill>
              </a:rPr>
              <a:t>7453016943536074612</a:t>
            </a:r>
            <a:endParaRPr lang="en-US" sz="6400" dirty="0"/>
          </a:p>
          <a:p>
            <a:pPr marL="360000" indent="0">
              <a:lnSpc>
                <a:spcPct val="120000"/>
              </a:lnSpc>
              <a:spcBef>
                <a:spcPts val="0"/>
              </a:spcBef>
              <a:buNone/>
            </a:pPr>
            <a:r>
              <a:rPr lang="en-US" sz="6400" dirty="0" err="1">
                <a:solidFill>
                  <a:srgbClr val="0000FF"/>
                </a:solidFill>
              </a:rPr>
              <a:t>mov</a:t>
            </a:r>
            <a:r>
              <a:rPr lang="en-US" sz="6400" dirty="0">
                <a:solidFill>
                  <a:srgbClr val="000000"/>
                </a:solidFill>
              </a:rPr>
              <a:t> </a:t>
            </a:r>
            <a:r>
              <a:rPr lang="en-US" sz="6400" dirty="0">
                <a:solidFill>
                  <a:srgbClr val="008080"/>
                </a:solidFill>
              </a:rPr>
              <a:t>qword</a:t>
            </a:r>
            <a:r>
              <a:rPr lang="en-US" sz="6400" dirty="0">
                <a:solidFill>
                  <a:srgbClr val="000000"/>
                </a:solidFill>
              </a:rPr>
              <a:t> </a:t>
            </a:r>
            <a:r>
              <a:rPr lang="en-US" sz="6400" dirty="0" err="1">
                <a:solidFill>
                  <a:srgbClr val="008080"/>
                </a:solidFill>
              </a:rPr>
              <a:t>ptr</a:t>
            </a:r>
            <a:r>
              <a:rPr lang="en-US" sz="6400" dirty="0">
                <a:solidFill>
                  <a:srgbClr val="000000"/>
                </a:solidFill>
              </a:rPr>
              <a:t> [</a:t>
            </a:r>
            <a:r>
              <a:rPr lang="en-US" sz="6400" dirty="0" err="1">
                <a:solidFill>
                  <a:srgbClr val="4864AA"/>
                </a:solidFill>
              </a:rPr>
              <a:t>rax</a:t>
            </a:r>
            <a:r>
              <a:rPr lang="en-US" sz="6400" dirty="0">
                <a:solidFill>
                  <a:srgbClr val="000000"/>
                </a:solidFill>
              </a:rPr>
              <a:t> + </a:t>
            </a:r>
            <a:r>
              <a:rPr lang="en-US" sz="6400" dirty="0">
                <a:solidFill>
                  <a:srgbClr val="09885A"/>
                </a:solidFill>
              </a:rPr>
              <a:t>14</a:t>
            </a:r>
            <a:r>
              <a:rPr lang="en-US" sz="6400" dirty="0">
                <a:solidFill>
                  <a:srgbClr val="000000"/>
                </a:solidFill>
              </a:rPr>
              <a:t>], </a:t>
            </a:r>
            <a:r>
              <a:rPr lang="en-US" sz="6400" dirty="0" err="1">
                <a:solidFill>
                  <a:srgbClr val="4864AA"/>
                </a:solidFill>
              </a:rPr>
              <a:t>rdx</a:t>
            </a:r>
            <a:endParaRPr lang="en-US" sz="64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a:solidFill>
                  <a:srgbClr val="008080"/>
                </a:solidFill>
              </a:rPr>
              <a:t>qword</a:t>
            </a:r>
            <a:r>
              <a:rPr lang="en-US" sz="5200" dirty="0">
                <a:solidFill>
                  <a:srgbClr val="000000"/>
                </a:solidFill>
              </a:rPr>
              <a:t> </a:t>
            </a:r>
            <a:r>
              <a:rPr lang="en-US" sz="5200" dirty="0" err="1">
                <a:solidFill>
                  <a:srgbClr val="008080"/>
                </a:solidFill>
              </a:rPr>
              <a:t>ptr</a:t>
            </a:r>
            <a:r>
              <a:rPr lang="en-US" sz="5200" dirty="0">
                <a:solidFill>
                  <a:srgbClr val="000000"/>
                </a:solidFill>
              </a:rPr>
              <a:t> [</a:t>
            </a:r>
            <a:r>
              <a:rPr lang="en-US" sz="5200" dirty="0">
                <a:solidFill>
                  <a:srgbClr val="4864AA"/>
                </a:solidFill>
              </a:rPr>
              <a:t>rip</a:t>
            </a:r>
            <a:r>
              <a:rPr lang="en-US" sz="5200" dirty="0">
                <a:solidFill>
                  <a:srgbClr val="000000"/>
                </a:solidFill>
              </a:rPr>
              <a:t> +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a:t>
            </a:r>
            <a:r>
              <a:rPr lang="en-US" sz="5200" dirty="0">
                <a:solidFill>
                  <a:srgbClr val="09885A"/>
                </a:solidFill>
              </a:rPr>
              <a:t>8</a:t>
            </a:r>
            <a:r>
              <a:rPr lang="en-US" sz="5200" dirty="0">
                <a:solidFill>
                  <a:srgbClr val="000000"/>
                </a:solidFill>
              </a:rPr>
              <a:t>], </a:t>
            </a:r>
            <a:r>
              <a:rPr lang="en-US" sz="5200" dirty="0" err="1">
                <a:solidFill>
                  <a:srgbClr val="4864AA"/>
                </a:solidFill>
              </a:rPr>
              <a:t>rcx</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err="1">
                <a:solidFill>
                  <a:srgbClr val="4864AA"/>
                </a:solidFill>
              </a:rPr>
              <a:t>rax</a:t>
            </a:r>
            <a:r>
              <a:rPr lang="en-US" sz="5200" dirty="0">
                <a:solidFill>
                  <a:srgbClr val="000000"/>
                </a:solidFill>
              </a:rPr>
              <a:t>, </a:t>
            </a:r>
            <a:r>
              <a:rPr lang="en-US" sz="5200" dirty="0">
                <a:solidFill>
                  <a:srgbClr val="008080"/>
                </a:solidFill>
              </a:rPr>
              <a:t>qword</a:t>
            </a:r>
            <a:r>
              <a:rPr lang="en-US" sz="5200" dirty="0">
                <a:solidFill>
                  <a:srgbClr val="000000"/>
                </a:solidFill>
              </a:rPr>
              <a:t> </a:t>
            </a:r>
            <a:r>
              <a:rPr lang="en-US" sz="5200" dirty="0" err="1">
                <a:solidFill>
                  <a:srgbClr val="008080"/>
                </a:solidFill>
              </a:rPr>
              <a:t>ptr</a:t>
            </a:r>
            <a:r>
              <a:rPr lang="en-US" sz="5200" dirty="0">
                <a:solidFill>
                  <a:srgbClr val="000000"/>
                </a:solidFill>
              </a:rPr>
              <a:t> [</a:t>
            </a:r>
            <a:r>
              <a:rPr lang="en-US" sz="5200" dirty="0">
                <a:solidFill>
                  <a:srgbClr val="4864AA"/>
                </a:solidFill>
              </a:rPr>
              <a:t>rip</a:t>
            </a:r>
            <a:r>
              <a:rPr lang="en-US" sz="5200" dirty="0">
                <a:solidFill>
                  <a:srgbClr val="000000"/>
                </a:solidFill>
              </a:rPr>
              <a:t> +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a:solidFill>
                  <a:srgbClr val="008080"/>
                </a:solidFill>
              </a:rPr>
              <a:t>byte</a:t>
            </a:r>
            <a:r>
              <a:rPr lang="en-US" sz="5200" dirty="0">
                <a:solidFill>
                  <a:srgbClr val="000000"/>
                </a:solidFill>
              </a:rPr>
              <a:t> </a:t>
            </a:r>
            <a:r>
              <a:rPr lang="en-US" sz="5200" dirty="0" err="1">
                <a:solidFill>
                  <a:srgbClr val="008080"/>
                </a:solidFill>
              </a:rPr>
              <a:t>ptr</a:t>
            </a:r>
            <a:r>
              <a:rPr lang="en-US" sz="5200" dirty="0">
                <a:solidFill>
                  <a:srgbClr val="000000"/>
                </a:solidFill>
              </a:rPr>
              <a:t> [</a:t>
            </a:r>
            <a:r>
              <a:rPr lang="en-US" sz="5200" dirty="0" err="1">
                <a:solidFill>
                  <a:srgbClr val="4864AA"/>
                </a:solidFill>
              </a:rPr>
              <a:t>rax</a:t>
            </a:r>
            <a:r>
              <a:rPr lang="en-US" sz="5200" dirty="0">
                <a:solidFill>
                  <a:srgbClr val="000000"/>
                </a:solidFill>
              </a:rPr>
              <a:t> + </a:t>
            </a:r>
            <a:r>
              <a:rPr lang="en-US" sz="5200" dirty="0" err="1">
                <a:solidFill>
                  <a:srgbClr val="4864AA"/>
                </a:solidFill>
              </a:rPr>
              <a:t>rcx</a:t>
            </a:r>
            <a:r>
              <a:rPr lang="en-US" sz="5200" dirty="0">
                <a:solidFill>
                  <a:srgbClr val="000000"/>
                </a:solidFill>
              </a:rPr>
              <a:t>], </a:t>
            </a:r>
            <a:r>
              <a:rPr lang="en-US" sz="5200" dirty="0">
                <a:solidFill>
                  <a:srgbClr val="09885A"/>
                </a:solidFill>
              </a:rPr>
              <a:t>0</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err="1">
                <a:solidFill>
                  <a:srgbClr val="4864AA"/>
                </a:solidFill>
              </a:rPr>
              <a:t>edi</a:t>
            </a:r>
            <a:r>
              <a:rPr lang="en-US" sz="5200" dirty="0">
                <a:solidFill>
                  <a:srgbClr val="000000"/>
                </a:solidFill>
              </a:rPr>
              <a:t>, </a:t>
            </a:r>
            <a:r>
              <a:rPr lang="en-US" sz="5200" dirty="0">
                <a:solidFill>
                  <a:srgbClr val="008080"/>
                </a:solidFill>
              </a:rPr>
              <a:t>offset</a:t>
            </a:r>
            <a:r>
              <a:rPr lang="en-US" sz="5200" dirty="0">
                <a:solidFill>
                  <a:srgbClr val="000000"/>
                </a:solidFill>
              </a:rPr>
              <a:t> </a:t>
            </a:r>
            <a:r>
              <a:rPr lang="en-US" sz="5200" dirty="0">
                <a:solidFill>
                  <a:srgbClr val="008080"/>
                </a:solidFill>
              </a:rPr>
              <a:t>std</a:t>
            </a:r>
            <a:r>
              <a:rPr lang="en-US" sz="5200" dirty="0">
                <a:solidFill>
                  <a:srgbClr val="000000"/>
                </a:solidFill>
              </a:rPr>
              <a:t>::</a:t>
            </a:r>
            <a:r>
              <a:rPr lang="en-US" sz="5200" dirty="0">
                <a:solidFill>
                  <a:srgbClr val="008080"/>
                </a:solidFill>
              </a:rPr>
              <a:t>string</a:t>
            </a:r>
            <a:r>
              <a:rPr lang="en-US" sz="5200" dirty="0">
                <a:solidFill>
                  <a:srgbClr val="000000"/>
                </a:solidFill>
              </a:rPr>
              <a:t>::</a:t>
            </a:r>
            <a:r>
              <a:rPr lang="en-US" sz="5200" dirty="0">
                <a:solidFill>
                  <a:srgbClr val="CD3131"/>
                </a:solidFill>
              </a:rPr>
              <a:t>~</a:t>
            </a:r>
            <a:r>
              <a:rPr lang="en-US" sz="5200" dirty="0">
                <a:solidFill>
                  <a:srgbClr val="008080"/>
                </a:solidFill>
              </a:rPr>
              <a:t>string</a:t>
            </a:r>
            <a:r>
              <a:rPr lang="en-US" sz="5200" dirty="0">
                <a:solidFill>
                  <a:srgbClr val="000000"/>
                </a:solidFill>
              </a:rPr>
              <a:t>() [</a:t>
            </a:r>
            <a:r>
              <a:rPr lang="en-US" sz="5200" dirty="0">
                <a:solidFill>
                  <a:srgbClr val="008080"/>
                </a:solidFill>
              </a:rPr>
              <a:t>base</a:t>
            </a:r>
            <a:r>
              <a:rPr lang="en-US" sz="5200" dirty="0">
                <a:solidFill>
                  <a:srgbClr val="000000"/>
                </a:solidFill>
              </a:rPr>
              <a:t> </a:t>
            </a:r>
            <a:r>
              <a:rPr lang="en-US" sz="5200" dirty="0">
                <a:solidFill>
                  <a:srgbClr val="008080"/>
                </a:solidFill>
              </a:rPr>
              <a:t>object</a:t>
            </a:r>
            <a:r>
              <a:rPr lang="en-US" sz="5200" dirty="0">
                <a:solidFill>
                  <a:srgbClr val="000000"/>
                </a:solidFill>
              </a:rPr>
              <a:t> </a:t>
            </a:r>
            <a:r>
              <a:rPr lang="en-US" sz="5200" dirty="0">
                <a:solidFill>
                  <a:srgbClr val="008080"/>
                </a:solidFill>
              </a:rPr>
              <a:t>destructor</a:t>
            </a:r>
            <a:r>
              <a:rPr lang="en-US" sz="5200" dirty="0">
                <a:solidFill>
                  <a:srgbClr val="000000"/>
                </a:solidFill>
              </a:rPr>
              <a:t>]</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err="1">
                <a:solidFill>
                  <a:srgbClr val="4864AA"/>
                </a:solidFill>
              </a:rPr>
              <a:t>esi</a:t>
            </a:r>
            <a:r>
              <a:rPr lang="en-US" sz="5200" dirty="0">
                <a:solidFill>
                  <a:srgbClr val="000000"/>
                </a:solidFill>
              </a:rPr>
              <a:t>, </a:t>
            </a:r>
            <a:r>
              <a:rPr lang="en-US" sz="5200" dirty="0">
                <a:solidFill>
                  <a:srgbClr val="008080"/>
                </a:solidFill>
              </a:rPr>
              <a:t>offset</a:t>
            </a:r>
            <a:r>
              <a:rPr lang="en-US" sz="5200" dirty="0">
                <a:solidFill>
                  <a:srgbClr val="000000"/>
                </a:solidFill>
              </a:rPr>
              <a:t> </a:t>
            </a:r>
            <a:r>
              <a:rPr lang="en-US" sz="5200" dirty="0">
                <a:solidFill>
                  <a:srgbClr val="008080"/>
                </a:solidFill>
              </a:rPr>
              <a:t>MsgE2BIG</a:t>
            </a:r>
            <a:r>
              <a:rPr lang="en-US" sz="5200" dirty="0">
                <a:solidFill>
                  <a:srgbClr val="000000"/>
                </a:solidFill>
              </a:rPr>
              <a:t>[</a:t>
            </a:r>
            <a:r>
              <a:rPr lang="en-US" sz="5200" dirty="0">
                <a:solidFill>
                  <a:srgbClr val="008080"/>
                </a:solidFill>
              </a:rPr>
              <a:t>abi</a:t>
            </a:r>
            <a:r>
              <a:rPr lang="en-US" sz="5200" dirty="0">
                <a:solidFill>
                  <a:srgbClr val="000000"/>
                </a:solidFill>
              </a:rPr>
              <a:t>:</a:t>
            </a:r>
            <a:r>
              <a:rPr lang="en-US" sz="5200" dirty="0">
                <a:solidFill>
                  <a:srgbClr val="008080"/>
                </a:solidFill>
              </a:rPr>
              <a:t>cxx11</a:t>
            </a:r>
            <a:r>
              <a:rPr lang="en-US" sz="5200" dirty="0">
                <a:solidFill>
                  <a:srgbClr val="000000"/>
                </a:solidFill>
              </a:rPr>
              <a:t>]</a:t>
            </a:r>
            <a:endParaRPr lang="en-US" sz="5200" dirty="0"/>
          </a:p>
          <a:p>
            <a:pPr marL="360000" indent="0">
              <a:lnSpc>
                <a:spcPct val="120000"/>
              </a:lnSpc>
              <a:spcBef>
                <a:spcPts val="0"/>
              </a:spcBef>
              <a:buNone/>
            </a:pPr>
            <a:r>
              <a:rPr lang="en-US" sz="5200" dirty="0" err="1">
                <a:solidFill>
                  <a:srgbClr val="0000FF"/>
                </a:solidFill>
              </a:rPr>
              <a:t>mov</a:t>
            </a:r>
            <a:r>
              <a:rPr lang="en-US" sz="5200" dirty="0">
                <a:solidFill>
                  <a:srgbClr val="000000"/>
                </a:solidFill>
              </a:rPr>
              <a:t> </a:t>
            </a:r>
            <a:r>
              <a:rPr lang="en-US" sz="5200" dirty="0" err="1">
                <a:solidFill>
                  <a:srgbClr val="4864AA"/>
                </a:solidFill>
              </a:rPr>
              <a:t>edx</a:t>
            </a:r>
            <a:r>
              <a:rPr lang="en-US" sz="5200" dirty="0">
                <a:solidFill>
                  <a:srgbClr val="000000"/>
                </a:solidFill>
              </a:rPr>
              <a:t>, </a:t>
            </a:r>
            <a:r>
              <a:rPr lang="en-US" sz="5200" dirty="0">
                <a:solidFill>
                  <a:srgbClr val="008080"/>
                </a:solidFill>
              </a:rPr>
              <a:t>offset</a:t>
            </a:r>
            <a:r>
              <a:rPr lang="en-US" sz="5200" dirty="0">
                <a:solidFill>
                  <a:srgbClr val="000000"/>
                </a:solidFill>
              </a:rPr>
              <a:t> </a:t>
            </a:r>
            <a:r>
              <a:rPr lang="en-US" sz="5200" dirty="0">
                <a:solidFill>
                  <a:srgbClr val="008080"/>
                </a:solidFill>
              </a:rPr>
              <a:t>__</a:t>
            </a:r>
            <a:r>
              <a:rPr lang="en-US" sz="5200" dirty="0" err="1">
                <a:solidFill>
                  <a:srgbClr val="008080"/>
                </a:solidFill>
              </a:rPr>
              <a:t>dso_handle</a:t>
            </a:r>
            <a:endParaRPr lang="en-US" sz="5200" dirty="0"/>
          </a:p>
          <a:p>
            <a:pPr marL="360000" indent="0">
              <a:lnSpc>
                <a:spcPct val="120000"/>
              </a:lnSpc>
              <a:spcBef>
                <a:spcPts val="0"/>
              </a:spcBef>
              <a:buNone/>
            </a:pPr>
            <a:r>
              <a:rPr lang="en-US" sz="5200" dirty="0">
                <a:solidFill>
                  <a:srgbClr val="0000FF"/>
                </a:solidFill>
              </a:rPr>
              <a:t>call</a:t>
            </a:r>
            <a:r>
              <a:rPr lang="en-US" sz="5200" dirty="0">
                <a:solidFill>
                  <a:srgbClr val="000000"/>
                </a:solidFill>
              </a:rPr>
              <a:t> </a:t>
            </a:r>
            <a:r>
              <a:rPr lang="en-US" sz="5200" dirty="0">
                <a:solidFill>
                  <a:srgbClr val="008080"/>
                </a:solidFill>
              </a:rPr>
              <a:t>__</a:t>
            </a:r>
            <a:r>
              <a:rPr lang="en-US" sz="5200" dirty="0" err="1">
                <a:solidFill>
                  <a:srgbClr val="008080"/>
                </a:solidFill>
              </a:rPr>
              <a:t>cxa_atexit</a:t>
            </a:r>
            <a:endParaRPr lang="en-US" sz="5200" dirty="0"/>
          </a:p>
          <a:p>
            <a:pPr marL="360000" indent="0">
              <a:lnSpc>
                <a:spcPct val="120000"/>
              </a:lnSpc>
              <a:spcBef>
                <a:spcPts val="0"/>
              </a:spcBef>
              <a:buNone/>
            </a:pPr>
            <a:r>
              <a:rPr lang="en-US" sz="5200" dirty="0">
                <a:solidFill>
                  <a:srgbClr val="0000FF"/>
                </a:solidFill>
              </a:rPr>
              <a:t>pop</a:t>
            </a:r>
            <a:r>
              <a:rPr lang="en-US" sz="5200" dirty="0">
                <a:solidFill>
                  <a:srgbClr val="000000"/>
                </a:solidFill>
              </a:rPr>
              <a:t> </a:t>
            </a:r>
            <a:r>
              <a:rPr lang="en-US" sz="5200" dirty="0" err="1">
                <a:solidFill>
                  <a:srgbClr val="4864AA"/>
                </a:solidFill>
              </a:rPr>
              <a:t>rax</a:t>
            </a:r>
            <a:endParaRPr lang="en-US" sz="5200" dirty="0"/>
          </a:p>
          <a:p>
            <a:pPr marL="360000" indent="0">
              <a:lnSpc>
                <a:spcPct val="120000"/>
              </a:lnSpc>
              <a:spcBef>
                <a:spcPts val="0"/>
              </a:spcBef>
              <a:buNone/>
            </a:pPr>
            <a:r>
              <a:rPr lang="en-US" sz="5200" dirty="0">
                <a:solidFill>
                  <a:srgbClr val="0000FF"/>
                </a:solidFill>
              </a:rPr>
              <a:t>ret</a:t>
            </a:r>
            <a:endParaRPr lang="en-US" sz="5200" dirty="0"/>
          </a:p>
        </p:txBody>
      </p:sp>
      <p:sp>
        <p:nvSpPr>
          <p:cNvPr id="4" name="Right Brace 3"/>
          <p:cNvSpPr/>
          <p:nvPr/>
        </p:nvSpPr>
        <p:spPr>
          <a:xfrm flipH="1">
            <a:off x="1024808" y="2155925"/>
            <a:ext cx="180000" cy="3313415"/>
          </a:xfrm>
          <a:prstGeom prst="rightBrace">
            <a:avLst>
              <a:gd name="adj1" fmla="val 64084"/>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74703" y="1735502"/>
            <a:ext cx="553998" cy="4646638"/>
          </a:xfrm>
          <a:prstGeom prst="rect">
            <a:avLst/>
          </a:prstGeom>
          <a:noFill/>
        </p:spPr>
        <p:txBody>
          <a:bodyPr vert="vert270" wrap="square" rtlCol="0">
            <a:spAutoFit/>
          </a:bodyPr>
          <a:lstStyle/>
          <a:p>
            <a:pPr algn="ctr"/>
            <a:r>
              <a:rPr lang="en-US" sz="2400" dirty="0" err="1"/>
              <a:t>inlined</a:t>
            </a:r>
            <a:r>
              <a:rPr lang="en-US" sz="2400" dirty="0"/>
              <a:t> </a:t>
            </a:r>
            <a:r>
              <a:rPr lang="en-US" sz="2400" dirty="0">
                <a:latin typeface="Consolas" panose="020B0609020204030204" pitchFamily="49" charset="0"/>
              </a:rPr>
              <a:t>std::string </a:t>
            </a:r>
            <a:r>
              <a:rPr lang="en-US" sz="2400" dirty="0"/>
              <a:t>constructor</a:t>
            </a:r>
          </a:p>
        </p:txBody>
      </p:sp>
      <p:sp>
        <p:nvSpPr>
          <p:cNvPr id="6" name="TextBox 5"/>
          <p:cNvSpPr txBox="1"/>
          <p:nvPr/>
        </p:nvSpPr>
        <p:spPr>
          <a:xfrm>
            <a:off x="6008914" y="3528013"/>
            <a:ext cx="6183086" cy="954107"/>
          </a:xfrm>
          <a:prstGeom prst="rect">
            <a:avLst/>
          </a:prstGeom>
          <a:noFill/>
        </p:spPr>
        <p:txBody>
          <a:bodyPr wrap="square" rtlCol="0">
            <a:spAutoFit/>
          </a:bodyPr>
          <a:lstStyle/>
          <a:p>
            <a:r>
              <a:rPr lang="en-US" sz="2800" dirty="0"/>
              <a:t>copying </a:t>
            </a:r>
            <a:r>
              <a:rPr lang="en-US" sz="2800" dirty="0">
                <a:solidFill>
                  <a:srgbClr val="A31515"/>
                </a:solidFill>
              </a:rPr>
              <a:t>"Argument list "</a:t>
            </a:r>
            <a:r>
              <a:rPr lang="en-US" sz="2800" dirty="0"/>
              <a:t> using SSE instructions</a:t>
            </a:r>
          </a:p>
        </p:txBody>
      </p:sp>
      <p:cxnSp>
        <p:nvCxnSpPr>
          <p:cNvPr id="7" name="Straight Arrow Connector 6"/>
          <p:cNvCxnSpPr/>
          <p:nvPr/>
        </p:nvCxnSpPr>
        <p:spPr>
          <a:xfrm flipH="1">
            <a:off x="4780230" y="3825551"/>
            <a:ext cx="1191363" cy="311883"/>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59762" y="4525080"/>
            <a:ext cx="5837852" cy="523220"/>
          </a:xfrm>
          <a:prstGeom prst="rect">
            <a:avLst/>
          </a:prstGeom>
          <a:noFill/>
        </p:spPr>
        <p:txBody>
          <a:bodyPr wrap="square" rtlCol="0">
            <a:spAutoFit/>
          </a:bodyPr>
          <a:lstStyle/>
          <a:p>
            <a:r>
              <a:rPr lang="en-US" sz="2800" dirty="0"/>
              <a:t>copying </a:t>
            </a:r>
            <a:r>
              <a:rPr lang="en-US" sz="2800" dirty="0">
                <a:solidFill>
                  <a:srgbClr val="A31515"/>
                </a:solidFill>
              </a:rPr>
              <a:t>"too long"</a:t>
            </a:r>
            <a:r>
              <a:rPr lang="en-US" sz="2800" dirty="0"/>
              <a:t> as 64 bit integer</a:t>
            </a:r>
          </a:p>
        </p:txBody>
      </p:sp>
      <p:cxnSp>
        <p:nvCxnSpPr>
          <p:cNvPr id="12" name="Straight Arrow Connector 11"/>
          <p:cNvCxnSpPr/>
          <p:nvPr/>
        </p:nvCxnSpPr>
        <p:spPr>
          <a:xfrm flipH="1" flipV="1">
            <a:off x="4390931" y="4617268"/>
            <a:ext cx="1768831" cy="187997"/>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219203" y="5488003"/>
            <a:ext cx="4145900" cy="809331"/>
          </a:xfrm>
          <a:prstGeom prst="rect">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365103" y="5622738"/>
            <a:ext cx="5850294" cy="523220"/>
          </a:xfrm>
          <a:prstGeom prst="rect">
            <a:avLst/>
          </a:prstGeom>
          <a:noFill/>
        </p:spPr>
        <p:txBody>
          <a:bodyPr wrap="square" rtlCol="0">
            <a:spAutoFit/>
          </a:bodyPr>
          <a:lstStyle/>
          <a:p>
            <a:r>
              <a:rPr lang="en-US" sz="2800" dirty="0"/>
              <a:t>destructor registered as </a:t>
            </a:r>
            <a:r>
              <a:rPr lang="en-US" sz="2800" dirty="0" err="1"/>
              <a:t>atexit</a:t>
            </a:r>
            <a:r>
              <a:rPr lang="en-US" sz="2800" dirty="0"/>
              <a:t> handler</a:t>
            </a:r>
          </a:p>
        </p:txBody>
      </p:sp>
      <p:sp>
        <p:nvSpPr>
          <p:cNvPr id="17" name="TextBox 16"/>
          <p:cNvSpPr txBox="1"/>
          <p:nvPr/>
        </p:nvSpPr>
        <p:spPr>
          <a:xfrm>
            <a:off x="5978204" y="2568274"/>
            <a:ext cx="3536302" cy="523220"/>
          </a:xfrm>
          <a:prstGeom prst="rect">
            <a:avLst/>
          </a:prstGeom>
          <a:noFill/>
        </p:spPr>
        <p:txBody>
          <a:bodyPr wrap="square" rtlCol="0">
            <a:spAutoFit/>
          </a:bodyPr>
          <a:lstStyle/>
          <a:p>
            <a:r>
              <a:rPr lang="en-US" sz="2800" dirty="0" err="1">
                <a:latin typeface="Consolas" panose="020B0609020204030204" pitchFamily="49" charset="0"/>
              </a:rPr>
              <a:t>strlen</a:t>
            </a:r>
            <a:r>
              <a:rPr lang="en-US" sz="2800" dirty="0">
                <a:latin typeface="Consolas" panose="020B0609020204030204" pitchFamily="49" charset="0"/>
              </a:rPr>
              <a:t>()</a:t>
            </a:r>
            <a:r>
              <a:rPr lang="en-US" sz="2800" dirty="0"/>
              <a:t> elision</a:t>
            </a:r>
          </a:p>
        </p:txBody>
      </p:sp>
      <p:cxnSp>
        <p:nvCxnSpPr>
          <p:cNvPr id="18" name="Straight Arrow Connector 17"/>
          <p:cNvCxnSpPr/>
          <p:nvPr/>
        </p:nvCxnSpPr>
        <p:spPr>
          <a:xfrm flipH="1" flipV="1">
            <a:off x="3368351" y="2453952"/>
            <a:ext cx="2575249" cy="360176"/>
          </a:xfrm>
          <a:prstGeom prst="straightConnector1">
            <a:avLst/>
          </a:prstGeom>
          <a:ln w="34925">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31" name="Slide Number Placeholder 30"/>
          <p:cNvSpPr>
            <a:spLocks noGrp="1"/>
          </p:cNvSpPr>
          <p:nvPr>
            <p:ph type="sldNum" sz="quarter" idx="12"/>
          </p:nvPr>
        </p:nvSpPr>
        <p:spPr/>
        <p:txBody>
          <a:bodyPr/>
          <a:lstStyle/>
          <a:p>
            <a:fld id="{AE26D1DA-778F-492E-B78E-886A49F9DEA6}" type="slidenum">
              <a:rPr lang="en-US" smtClean="0"/>
              <a:t>29</a:t>
            </a:fld>
            <a:endParaRPr lang="en-US"/>
          </a:p>
        </p:txBody>
      </p:sp>
    </p:spTree>
    <p:extLst>
      <p:ext uri="{BB962C8B-B14F-4D97-AF65-F5344CB8AC3E}">
        <p14:creationId xmlns:p14="http://schemas.microsoft.com/office/powerpoint/2010/main" val="1469983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i.kym-cdn.com/entries/icons/original/000/017/299/DmbzJspWwAEprcQ.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240417"/>
            <a:ext cx="4653482" cy="26175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1828800" y="97508"/>
            <a:ext cx="8534400" cy="4819725"/>
          </a:xfrm>
          <a:solidFill>
            <a:schemeClr val="bg1"/>
          </a:solidFill>
          <a:ln>
            <a:noFill/>
          </a:ln>
        </p:spPr>
        <p:txBody>
          <a:bodyPr tIns="108000">
            <a:normAutofit fontScale="77500" lnSpcReduction="20000"/>
          </a:bodyPr>
          <a:lstStyle/>
          <a:p>
            <a:pPr marL="0" indent="0">
              <a:buNone/>
            </a:pPr>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GadgetList</a:t>
            </a:r>
            <a:r>
              <a:rPr lang="en-US" dirty="0">
                <a:solidFill>
                  <a:srgbClr val="000000"/>
                </a:solidFill>
                <a:highlight>
                  <a:srgbClr val="FFFFFF"/>
                </a:highlight>
                <a:latin typeface="Consolas" panose="020B0609020204030204" pitchFamily="49" charset="0"/>
              </a:rPr>
              <a:t> = </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err="1">
                <a:solidFill>
                  <a:srgbClr val="000000"/>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2B91AF"/>
                </a:solidFill>
                <a:highlight>
                  <a:srgbClr val="FFFFFF"/>
                </a:highlight>
                <a:latin typeface="Consolas" panose="020B0609020204030204" pitchFamily="49" charset="0"/>
              </a:rPr>
              <a:t>shared_ptr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Gadget</a:t>
            </a:r>
            <a:r>
              <a:rPr lang="en-US" dirty="0">
                <a:solidFill>
                  <a:srgbClr val="000000"/>
                </a:solidFill>
                <a:highlight>
                  <a:srgbClr val="FFFFFF"/>
                </a:highlight>
                <a:latin typeface="Consolas" panose="020B0609020204030204" pitchFamily="49" charset="0"/>
              </a:rPr>
              <a:t>&gt;&gt;;</a:t>
            </a:r>
          </a:p>
          <a:p>
            <a:pPr marL="0" indent="0">
              <a:buNone/>
            </a:pP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2B91AF"/>
                </a:solidFill>
                <a:highlight>
                  <a:srgbClr val="FFFFFF"/>
                </a:highlight>
                <a:latin typeface="Consolas" panose="020B0609020204030204" pitchFamily="49" charset="0"/>
              </a:rPr>
              <a:t>GadgetList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findAllGadgets</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Widget</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w</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GadgetList</a:t>
            </a:r>
            <a:r>
              <a:rPr lang="en-US" dirty="0">
                <a:solidFill>
                  <a:srgbClr val="000000"/>
                </a:solidFill>
                <a:highlight>
                  <a:srgbClr val="FFFFFF"/>
                </a:highlight>
                <a:latin typeface="Consolas" panose="020B0609020204030204" pitchFamily="49" charset="0"/>
              </a:rPr>
              <a:t> gadgets;</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&amp;item : </a:t>
            </a:r>
            <a:r>
              <a:rPr lang="en-US" dirty="0" err="1">
                <a:solidFill>
                  <a:srgbClr val="808080"/>
                </a:solidFill>
                <a:highlight>
                  <a:srgbClr val="FFFFFF"/>
                </a:highlight>
                <a:latin typeface="Consolas" panose="020B0609020204030204" pitchFamily="49" charset="0"/>
              </a:rPr>
              <a:t>w</a:t>
            </a:r>
            <a:r>
              <a:rPr lang="en-US" dirty="0" err="1">
                <a:solidFill>
                  <a:srgbClr val="000000"/>
                </a:solidFill>
                <a:highlight>
                  <a:srgbClr val="FFFFFF"/>
                </a:highlight>
                <a:latin typeface="Consolas" panose="020B0609020204030204" pitchFamily="49" charset="0"/>
              </a:rPr>
              <a:t>.getAllItems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isGadget</a:t>
            </a:r>
            <a:r>
              <a:rPr lang="en-US" dirty="0">
                <a:solidFill>
                  <a:srgbClr val="000000"/>
                </a:solidFill>
                <a:highlight>
                  <a:srgbClr val="FFFFFF"/>
                </a:highlight>
                <a:latin typeface="Consolas" panose="020B0609020204030204" pitchFamily="49" charset="0"/>
              </a:rPr>
              <a:t>(item))</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gadgets.push_back</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getGadget</a:t>
            </a:r>
            <a:r>
              <a:rPr lang="en-US" dirty="0">
                <a:solidFill>
                  <a:srgbClr val="000000"/>
                </a:solidFill>
                <a:highlight>
                  <a:srgbClr val="FFFFFF"/>
                </a:highlight>
                <a:latin typeface="Consolas" panose="020B0609020204030204" pitchFamily="49" charset="0"/>
              </a:rPr>
              <a:t>(item));</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gadgets;</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processGadgets</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GadgetList</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gadgets</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&amp;gadget : </a:t>
            </a:r>
            <a:r>
              <a:rPr lang="en-US" dirty="0">
                <a:solidFill>
                  <a:srgbClr val="808080"/>
                </a:solidFill>
                <a:highlight>
                  <a:srgbClr val="FFFFFF"/>
                </a:highlight>
                <a:latin typeface="Consolas" panose="020B0609020204030204" pitchFamily="49" charset="0"/>
              </a:rPr>
              <a:t>gadgets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processGadget</a:t>
            </a:r>
            <a:r>
              <a:rPr lang="en-US" dirty="0">
                <a:solidFill>
                  <a:srgbClr val="000000"/>
                </a:solidFill>
                <a:highlight>
                  <a:srgbClr val="FFFFFF"/>
                </a:highlight>
                <a:latin typeface="Consolas" panose="020B0609020204030204" pitchFamily="49" charset="0"/>
              </a:rPr>
              <a:t>(</a:t>
            </a:r>
            <a:r>
              <a:rPr lang="en-US" dirty="0">
                <a:solidFill>
                  <a:srgbClr val="008080"/>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gadget);</a:t>
            </a:r>
          </a:p>
          <a:p>
            <a:pPr marL="0" indent="0">
              <a:buNone/>
            </a:pPr>
            <a:r>
              <a:rPr lang="en-US" dirty="0">
                <a:solidFill>
                  <a:srgbClr val="000000"/>
                </a:solidFill>
                <a:highlight>
                  <a:srgbClr val="FFFFFF"/>
                </a:highlight>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AE26D1DA-778F-492E-B78E-886A49F9DEA6}" type="slidenum">
              <a:rPr lang="en-US" smtClean="0"/>
              <a:t>3</a:t>
            </a:fld>
            <a:endParaRPr lang="en-US"/>
          </a:p>
        </p:txBody>
      </p:sp>
      <p:sp>
        <p:nvSpPr>
          <p:cNvPr id="6" name="TextBox 5"/>
          <p:cNvSpPr txBox="1"/>
          <p:nvPr/>
        </p:nvSpPr>
        <p:spPr>
          <a:xfrm>
            <a:off x="4653482" y="5602525"/>
            <a:ext cx="6783355" cy="461665"/>
          </a:xfrm>
          <a:prstGeom prst="rect">
            <a:avLst/>
          </a:prstGeom>
          <a:noFill/>
        </p:spPr>
        <p:txBody>
          <a:bodyPr wrap="square" rtlCol="0">
            <a:spAutoFit/>
          </a:bodyPr>
          <a:lstStyle/>
          <a:p>
            <a:r>
              <a:rPr lang="en-US" sz="2400" dirty="0"/>
              <a:t>is this reasonable use of </a:t>
            </a:r>
            <a:r>
              <a:rPr lang="en-US" sz="2400" dirty="0" err="1">
                <a:solidFill>
                  <a:srgbClr val="000000"/>
                </a:solidFill>
                <a:highlight>
                  <a:srgbClr val="FFFFFF"/>
                </a:highlight>
                <a:latin typeface="Consolas" panose="020B0609020204030204" pitchFamily="49" charset="0"/>
              </a:rPr>
              <a:t>std</a:t>
            </a:r>
            <a:r>
              <a:rPr lang="en-US" sz="2400" dirty="0">
                <a:solidFill>
                  <a:srgbClr val="000000"/>
                </a:solidFill>
                <a:highlight>
                  <a:srgbClr val="FFFFFF"/>
                </a:highlight>
                <a:latin typeface="Consolas" panose="020B0609020204030204" pitchFamily="49" charset="0"/>
              </a:rPr>
              <a:t>::</a:t>
            </a:r>
            <a:r>
              <a:rPr lang="en-US" sz="2400" dirty="0">
                <a:solidFill>
                  <a:srgbClr val="2B91AF"/>
                </a:solidFill>
                <a:highlight>
                  <a:srgbClr val="FFFFFF"/>
                </a:highlight>
                <a:latin typeface="Consolas" panose="020B0609020204030204" pitchFamily="49" charset="0"/>
              </a:rPr>
              <a:t>list</a:t>
            </a:r>
            <a:r>
              <a:rPr lang="en-US" sz="2400" dirty="0"/>
              <a:t>?</a:t>
            </a:r>
          </a:p>
        </p:txBody>
      </p:sp>
    </p:spTree>
    <p:extLst>
      <p:ext uri="{BB962C8B-B14F-4D97-AF65-F5344CB8AC3E}">
        <p14:creationId xmlns:p14="http://schemas.microsoft.com/office/powerpoint/2010/main" val="378173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80" y="0"/>
            <a:ext cx="10680440" cy="1325563"/>
          </a:xfrm>
        </p:spPr>
        <p:txBody>
          <a:bodyPr/>
          <a:lstStyle/>
          <a:p>
            <a:r>
              <a:rPr lang="en-US" dirty="0"/>
              <a:t>Avoid static objects with non-trivial </a:t>
            </a:r>
            <a:r>
              <a:rPr lang="en-US" dirty="0" err="1"/>
              <a:t>ctors</a:t>
            </a:r>
            <a:r>
              <a:rPr lang="en-US" dirty="0"/>
              <a:t>/</a:t>
            </a:r>
            <a:r>
              <a:rPr lang="en-US" dirty="0" err="1"/>
              <a:t>dtors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MsgE2BIG = </a:t>
            </a:r>
            <a:r>
              <a:rPr lang="en-US" dirty="0">
                <a:solidFill>
                  <a:srgbClr val="A31515"/>
                </a:solidFill>
                <a:highlight>
                  <a:srgbClr val="FFFFFF"/>
                </a:highlight>
                <a:latin typeface="Consolas" panose="020B0609020204030204" pitchFamily="49" charset="0"/>
              </a:rPr>
              <a:t>"Argument list too long"</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MsgEACCES</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"Permission denied"</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MsgEADDRINUSE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"Address in use"</a:t>
            </a:r>
            <a:r>
              <a:rPr lang="en-US" dirty="0">
                <a:solidFill>
                  <a:srgbClr val="000000"/>
                </a:solidFill>
                <a:highlight>
                  <a:srgbClr val="FFFFFF"/>
                </a:highlight>
                <a:latin typeface="Consolas" panose="020B0609020204030204" pitchFamily="49" charset="0"/>
              </a:rPr>
              <a:t>;</a:t>
            </a:r>
          </a:p>
          <a:p>
            <a:pPr marL="0" indent="0">
              <a:buNone/>
            </a:pPr>
            <a:r>
              <a:rPr lang="en-US" dirty="0">
                <a:solidFill>
                  <a:schemeClr val="bg1">
                    <a:lumMod val="50000"/>
                  </a:schemeClr>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string</a:t>
            </a:r>
            <a:r>
              <a:rPr lang="en-US" dirty="0">
                <a:solidFill>
                  <a:srgbClr val="000000"/>
                </a:solidFill>
                <a:highlight>
                  <a:srgbClr val="FFFFFF"/>
                </a:highlight>
                <a:latin typeface="Consolas" panose="020B0609020204030204" pitchFamily="49" charset="0"/>
              </a:rPr>
              <a:t> &amp;</a:t>
            </a:r>
            <a:r>
              <a:rPr lang="en-US" dirty="0" err="1">
                <a:solidFill>
                  <a:srgbClr val="000000"/>
                </a:solidFill>
                <a:highlight>
                  <a:srgbClr val="FFFFFF"/>
                </a:highlight>
                <a:latin typeface="Consolas" panose="020B0609020204030204" pitchFamily="49" charset="0"/>
              </a:rPr>
              <a:t>getMsgString</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err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err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E2BIG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MsgE2BIG;</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EACCES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MsgEACCES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EADDRINUSE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MsgEADDRINUSE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chemeClr val="bg1">
                    <a:lumMod val="50000"/>
                  </a:schemeClr>
                </a:solidFill>
                <a:highlight>
                  <a:srgbClr val="FFFFFF"/>
                </a:highlight>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AE26D1DA-778F-492E-B78E-886A49F9DEA6}" type="slidenum">
              <a:rPr lang="en-US" smtClean="0"/>
              <a:t>30</a:t>
            </a:fld>
            <a:endParaRPr lang="en-US"/>
          </a:p>
        </p:txBody>
      </p:sp>
    </p:spTree>
    <p:extLst>
      <p:ext uri="{BB962C8B-B14F-4D97-AF65-F5344CB8AC3E}">
        <p14:creationId xmlns:p14="http://schemas.microsoft.com/office/powerpoint/2010/main" val="2409269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80" y="0"/>
            <a:ext cx="10680440" cy="1325563"/>
          </a:xfrm>
        </p:spPr>
        <p:txBody>
          <a:bodyPr/>
          <a:lstStyle/>
          <a:p>
            <a:r>
              <a:rPr lang="en-US" dirty="0"/>
              <a:t>Avoid static objects with non-trivial </a:t>
            </a:r>
            <a:r>
              <a:rPr lang="en-US" dirty="0" err="1"/>
              <a:t>ctors</a:t>
            </a:r>
            <a:r>
              <a:rPr lang="en-US" dirty="0"/>
              <a:t>/</a:t>
            </a:r>
            <a:r>
              <a:rPr lang="en-US" dirty="0" err="1"/>
              <a:t>dtors</a:t>
            </a:r>
            <a:endParaRPr lang="en-US" dirty="0"/>
          </a:p>
        </p:txBody>
      </p:sp>
      <p:sp>
        <p:nvSpPr>
          <p:cNvPr id="3" name="Content Placeholder 2"/>
          <p:cNvSpPr>
            <a:spLocks noGrp="1"/>
          </p:cNvSpPr>
          <p:nvPr>
            <p:ph idx="1"/>
          </p:nvPr>
        </p:nvSpPr>
        <p:spPr>
          <a:xfrm>
            <a:off x="838200" y="1368000"/>
            <a:ext cx="11353800" cy="4932000"/>
          </a:xfrm>
        </p:spPr>
        <p:txBody>
          <a:bodyPr>
            <a:normAutofit fontScale="92500" lnSpcReduction="20000"/>
          </a:bodyPr>
          <a:lstStyle/>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err="1">
                <a:solidFill>
                  <a:srgbClr val="2B91AF"/>
                </a:solidFill>
                <a:highlight>
                  <a:srgbClr val="FFFFFF"/>
                </a:highlight>
                <a:latin typeface="Consolas" panose="020B0609020204030204" pitchFamily="49" charset="0"/>
              </a:rPr>
              <a:t>string_view</a:t>
            </a:r>
            <a:r>
              <a:rPr lang="en-US" dirty="0">
                <a:solidFill>
                  <a:srgbClr val="000000"/>
                </a:solidFill>
                <a:highlight>
                  <a:srgbClr val="FFFFFF"/>
                </a:highlight>
                <a:latin typeface="Consolas" panose="020B0609020204030204" pitchFamily="49" charset="0"/>
              </a:rPr>
              <a:t> MsgE2BIG = </a:t>
            </a:r>
            <a:r>
              <a:rPr lang="en-US" dirty="0">
                <a:solidFill>
                  <a:srgbClr val="A31515"/>
                </a:solidFill>
                <a:highlight>
                  <a:srgbClr val="FFFFFF"/>
                </a:highlight>
                <a:latin typeface="Consolas" panose="020B0609020204030204" pitchFamily="49" charset="0"/>
              </a:rPr>
              <a:t>"Argument list too long"</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err="1">
                <a:solidFill>
                  <a:srgbClr val="2B91AF"/>
                </a:solidFill>
                <a:highlight>
                  <a:srgbClr val="FFFFFF"/>
                </a:highlight>
                <a:latin typeface="Consolas" panose="020B0609020204030204" pitchFamily="49" charset="0"/>
              </a:rPr>
              <a:t>string_view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MsgEACCES</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"Permission denied"</a:t>
            </a:r>
            <a:r>
              <a:rPr lang="en-US" dirty="0">
                <a:solidFill>
                  <a:srgbClr val="000000"/>
                </a:solidFill>
                <a:highlight>
                  <a:srgbClr val="FFFFFF"/>
                </a:highlight>
                <a:latin typeface="Consolas" panose="020B0609020204030204" pitchFamily="49" charset="0"/>
              </a:rPr>
              <a:t>;</a:t>
            </a:r>
          </a:p>
          <a:p>
            <a:pPr marL="0" indent="0">
              <a:buNone/>
            </a:pP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std::</a:t>
            </a:r>
            <a:r>
              <a:rPr lang="en-US" dirty="0" err="1">
                <a:solidFill>
                  <a:srgbClr val="2B91AF"/>
                </a:solidFill>
                <a:highlight>
                  <a:srgbClr val="FFFFFF"/>
                </a:highlight>
                <a:latin typeface="Consolas" panose="020B0609020204030204" pitchFamily="49" charset="0"/>
              </a:rPr>
              <a:t>string_view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MsgEADDRINUSE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"Address in use"</a:t>
            </a:r>
            <a:r>
              <a:rPr lang="en-US" dirty="0">
                <a:solidFill>
                  <a:srgbClr val="000000"/>
                </a:solidFill>
                <a:highlight>
                  <a:srgbClr val="FFFFFF"/>
                </a:highlight>
                <a:latin typeface="Consolas" panose="020B0609020204030204" pitchFamily="49" charset="0"/>
              </a:rPr>
              <a:t>;</a:t>
            </a:r>
          </a:p>
          <a:p>
            <a:pPr marL="0" indent="0">
              <a:buNone/>
            </a:pPr>
            <a:r>
              <a:rPr lang="en-US" dirty="0">
                <a:solidFill>
                  <a:schemeClr val="bg1">
                    <a:lumMod val="50000"/>
                  </a:schemeClr>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std::</a:t>
            </a:r>
            <a:r>
              <a:rPr lang="en-US" dirty="0" err="1">
                <a:solidFill>
                  <a:srgbClr val="2B91AF"/>
                </a:solidFill>
                <a:highlight>
                  <a:srgbClr val="FFFFFF"/>
                </a:highlight>
                <a:latin typeface="Consolas" panose="020B0609020204030204" pitchFamily="49" charset="0"/>
              </a:rPr>
              <a:t>string_view</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getMsgString</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err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switch</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err</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E2BIG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MsgE2BIG;</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EACCES</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MsgEACCES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case</a:t>
            </a:r>
            <a:r>
              <a:rPr lang="en-US" dirty="0">
                <a:solidFill>
                  <a:srgbClr val="000000"/>
                </a:solidFill>
                <a:highlight>
                  <a:srgbClr val="FFFFFF"/>
                </a:highlight>
                <a:latin typeface="Consolas" panose="020B0609020204030204" pitchFamily="49" charset="0"/>
              </a:rPr>
              <a:t> </a:t>
            </a:r>
            <a:r>
              <a:rPr lang="en-US" dirty="0">
                <a:solidFill>
                  <a:srgbClr val="6F008A"/>
                </a:solidFill>
                <a:highlight>
                  <a:srgbClr val="FFFFFF"/>
                </a:highlight>
                <a:latin typeface="Consolas" panose="020B0609020204030204" pitchFamily="49" charset="0"/>
              </a:rPr>
              <a:t>EADDRINUSE</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MsgEADDRINUSE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chemeClr val="bg1">
                    <a:lumMod val="50000"/>
                  </a:schemeClr>
                </a:solidFill>
                <a:highlight>
                  <a:srgbClr val="FFFFFF"/>
                </a:highlight>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AE26D1DA-778F-492E-B78E-886A49F9DEA6}" type="slidenum">
              <a:rPr lang="en-US" smtClean="0"/>
              <a:t>31</a:t>
            </a:fld>
            <a:endParaRPr lang="en-US"/>
          </a:p>
        </p:txBody>
      </p:sp>
      <p:sp>
        <p:nvSpPr>
          <p:cNvPr id="5" name="Полилиния: фигура 4">
            <a:extLst>
              <a:ext uri="{FF2B5EF4-FFF2-40B4-BE49-F238E27FC236}">
                <a16:creationId xmlns:a16="http://schemas.microsoft.com/office/drawing/2014/main" id="{0FE51037-63C8-473A-BF36-AABA7523F0C0}"/>
              </a:ext>
            </a:extLst>
          </p:cNvPr>
          <p:cNvSpPr/>
          <p:nvPr/>
        </p:nvSpPr>
        <p:spPr>
          <a:xfrm>
            <a:off x="2029968" y="1483381"/>
            <a:ext cx="2852928" cy="89387"/>
          </a:xfrm>
          <a:custGeom>
            <a:avLst/>
            <a:gdLst>
              <a:gd name="connsiteX0" fmla="*/ 0 w 2852928"/>
              <a:gd name="connsiteY0" fmla="*/ 89387 h 89387"/>
              <a:gd name="connsiteX1" fmla="*/ 82296 w 2852928"/>
              <a:gd name="connsiteY1" fmla="*/ 71099 h 89387"/>
              <a:gd name="connsiteX2" fmla="*/ 109728 w 2852928"/>
              <a:gd name="connsiteY2" fmla="*/ 61955 h 89387"/>
              <a:gd name="connsiteX3" fmla="*/ 237744 w 2852928"/>
              <a:gd name="connsiteY3" fmla="*/ 52811 h 89387"/>
              <a:gd name="connsiteX4" fmla="*/ 301752 w 2852928"/>
              <a:gd name="connsiteY4" fmla="*/ 43667 h 89387"/>
              <a:gd name="connsiteX5" fmla="*/ 877824 w 2852928"/>
              <a:gd name="connsiteY5" fmla="*/ 25379 h 89387"/>
              <a:gd name="connsiteX6" fmla="*/ 2770632 w 2852928"/>
              <a:gd name="connsiteY6" fmla="*/ 25379 h 89387"/>
              <a:gd name="connsiteX7" fmla="*/ 2843784 w 2852928"/>
              <a:gd name="connsiteY7" fmla="*/ 34523 h 89387"/>
              <a:gd name="connsiteX8" fmla="*/ 2852928 w 2852928"/>
              <a:gd name="connsiteY8" fmla="*/ 34523 h 89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2928" h="89387">
                <a:moveTo>
                  <a:pt x="0" y="89387"/>
                </a:moveTo>
                <a:cubicBezTo>
                  <a:pt x="31427" y="83102"/>
                  <a:pt x="52165" y="79708"/>
                  <a:pt x="82296" y="71099"/>
                </a:cubicBezTo>
                <a:cubicBezTo>
                  <a:pt x="91564" y="68451"/>
                  <a:pt x="100155" y="63081"/>
                  <a:pt x="109728" y="61955"/>
                </a:cubicBezTo>
                <a:cubicBezTo>
                  <a:pt x="152216" y="56956"/>
                  <a:pt x="195156" y="56867"/>
                  <a:pt x="237744" y="52811"/>
                </a:cubicBezTo>
                <a:cubicBezTo>
                  <a:pt x="259200" y="50768"/>
                  <a:pt x="280239" y="44971"/>
                  <a:pt x="301752" y="43667"/>
                </a:cubicBezTo>
                <a:cubicBezTo>
                  <a:pt x="421099" y="36434"/>
                  <a:pt x="789013" y="27779"/>
                  <a:pt x="877824" y="25379"/>
                </a:cubicBezTo>
                <a:cubicBezTo>
                  <a:pt x="1590096" y="-22106"/>
                  <a:pt x="1081755" y="8490"/>
                  <a:pt x="2770632" y="25379"/>
                </a:cubicBezTo>
                <a:cubicBezTo>
                  <a:pt x="2795205" y="25625"/>
                  <a:pt x="2819361" y="31809"/>
                  <a:pt x="2843784" y="34523"/>
                </a:cubicBezTo>
                <a:cubicBezTo>
                  <a:pt x="2846813" y="34860"/>
                  <a:pt x="2849880" y="34523"/>
                  <a:pt x="2852928" y="34523"/>
                </a:cubicBezTo>
              </a:path>
            </a:pathLst>
          </a:custGeom>
          <a:noFill/>
          <a:ln w="317500">
            <a:solidFill>
              <a:srgbClr val="FFFF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олилиния: фигура 5">
            <a:extLst>
              <a:ext uri="{FF2B5EF4-FFF2-40B4-BE49-F238E27FC236}">
                <a16:creationId xmlns:a16="http://schemas.microsoft.com/office/drawing/2014/main" id="{6D86D760-1C87-435D-9885-3D2975A0E790}"/>
              </a:ext>
            </a:extLst>
          </p:cNvPr>
          <p:cNvSpPr/>
          <p:nvPr/>
        </p:nvSpPr>
        <p:spPr>
          <a:xfrm>
            <a:off x="2028825" y="1866900"/>
            <a:ext cx="2886075" cy="104775"/>
          </a:xfrm>
          <a:custGeom>
            <a:avLst/>
            <a:gdLst>
              <a:gd name="connsiteX0" fmla="*/ 0 w 2886075"/>
              <a:gd name="connsiteY0" fmla="*/ 85725 h 104775"/>
              <a:gd name="connsiteX1" fmla="*/ 57150 w 2886075"/>
              <a:gd name="connsiteY1" fmla="*/ 76200 h 104775"/>
              <a:gd name="connsiteX2" fmla="*/ 114300 w 2886075"/>
              <a:gd name="connsiteY2" fmla="*/ 57150 h 104775"/>
              <a:gd name="connsiteX3" fmla="*/ 200025 w 2886075"/>
              <a:gd name="connsiteY3" fmla="*/ 38100 h 104775"/>
              <a:gd name="connsiteX4" fmla="*/ 257175 w 2886075"/>
              <a:gd name="connsiteY4" fmla="*/ 19050 h 104775"/>
              <a:gd name="connsiteX5" fmla="*/ 342900 w 2886075"/>
              <a:gd name="connsiteY5" fmla="*/ 0 h 104775"/>
              <a:gd name="connsiteX6" fmla="*/ 752475 w 2886075"/>
              <a:gd name="connsiteY6" fmla="*/ 9525 h 104775"/>
              <a:gd name="connsiteX7" fmla="*/ 904875 w 2886075"/>
              <a:gd name="connsiteY7" fmla="*/ 28575 h 104775"/>
              <a:gd name="connsiteX8" fmla="*/ 1009650 w 2886075"/>
              <a:gd name="connsiteY8" fmla="*/ 38100 h 104775"/>
              <a:gd name="connsiteX9" fmla="*/ 1200150 w 2886075"/>
              <a:gd name="connsiteY9" fmla="*/ 57150 h 104775"/>
              <a:gd name="connsiteX10" fmla="*/ 1438275 w 2886075"/>
              <a:gd name="connsiteY10" fmla="*/ 66675 h 104775"/>
              <a:gd name="connsiteX11" fmla="*/ 1600200 w 2886075"/>
              <a:gd name="connsiteY11" fmla="*/ 76200 h 104775"/>
              <a:gd name="connsiteX12" fmla="*/ 1733550 w 2886075"/>
              <a:gd name="connsiteY12" fmla="*/ 85725 h 104775"/>
              <a:gd name="connsiteX13" fmla="*/ 2143125 w 2886075"/>
              <a:gd name="connsiteY13" fmla="*/ 95250 h 104775"/>
              <a:gd name="connsiteX14" fmla="*/ 2266950 w 2886075"/>
              <a:gd name="connsiteY14" fmla="*/ 104775 h 104775"/>
              <a:gd name="connsiteX15" fmla="*/ 2886075 w 2886075"/>
              <a:gd name="connsiteY15" fmla="*/ 95250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86075" h="104775">
                <a:moveTo>
                  <a:pt x="0" y="85725"/>
                </a:moveTo>
                <a:cubicBezTo>
                  <a:pt x="19050" y="82550"/>
                  <a:pt x="38414" y="80884"/>
                  <a:pt x="57150" y="76200"/>
                </a:cubicBezTo>
                <a:cubicBezTo>
                  <a:pt x="76631" y="71330"/>
                  <a:pt x="94609" y="61088"/>
                  <a:pt x="114300" y="57150"/>
                </a:cubicBezTo>
                <a:cubicBezTo>
                  <a:pt x="141491" y="51712"/>
                  <a:pt x="173122" y="46171"/>
                  <a:pt x="200025" y="38100"/>
                </a:cubicBezTo>
                <a:cubicBezTo>
                  <a:pt x="219259" y="32330"/>
                  <a:pt x="237694" y="23920"/>
                  <a:pt x="257175" y="19050"/>
                </a:cubicBezTo>
                <a:cubicBezTo>
                  <a:pt x="310981" y="5598"/>
                  <a:pt x="282438" y="12092"/>
                  <a:pt x="342900" y="0"/>
                </a:cubicBezTo>
                <a:lnTo>
                  <a:pt x="752475" y="9525"/>
                </a:lnTo>
                <a:cubicBezTo>
                  <a:pt x="950804" y="16871"/>
                  <a:pt x="787116" y="13855"/>
                  <a:pt x="904875" y="28575"/>
                </a:cubicBezTo>
                <a:cubicBezTo>
                  <a:pt x="939673" y="32925"/>
                  <a:pt x="974821" y="34002"/>
                  <a:pt x="1009650" y="38100"/>
                </a:cubicBezTo>
                <a:cubicBezTo>
                  <a:pt x="1165360" y="56419"/>
                  <a:pt x="921542" y="42862"/>
                  <a:pt x="1200150" y="57150"/>
                </a:cubicBezTo>
                <a:cubicBezTo>
                  <a:pt x="1279484" y="61218"/>
                  <a:pt x="1358926" y="62896"/>
                  <a:pt x="1438275" y="66675"/>
                </a:cubicBezTo>
                <a:cubicBezTo>
                  <a:pt x="1492282" y="69247"/>
                  <a:pt x="1546244" y="72719"/>
                  <a:pt x="1600200" y="76200"/>
                </a:cubicBezTo>
                <a:cubicBezTo>
                  <a:pt x="1644671" y="79069"/>
                  <a:pt x="1689014" y="84162"/>
                  <a:pt x="1733550" y="85725"/>
                </a:cubicBezTo>
                <a:cubicBezTo>
                  <a:pt x="1870028" y="90514"/>
                  <a:pt x="2006600" y="92075"/>
                  <a:pt x="2143125" y="95250"/>
                </a:cubicBezTo>
                <a:cubicBezTo>
                  <a:pt x="2184400" y="98425"/>
                  <a:pt x="2225553" y="104775"/>
                  <a:pt x="2266950" y="104775"/>
                </a:cubicBezTo>
                <a:cubicBezTo>
                  <a:pt x="2473349" y="104775"/>
                  <a:pt x="2679676" y="95250"/>
                  <a:pt x="2886075" y="95250"/>
                </a:cubicBezTo>
              </a:path>
            </a:pathLst>
          </a:custGeom>
          <a:noFill/>
          <a:ln w="317500">
            <a:solidFill>
              <a:srgbClr val="FFFF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олилиния: фигура 6">
            <a:extLst>
              <a:ext uri="{FF2B5EF4-FFF2-40B4-BE49-F238E27FC236}">
                <a16:creationId xmlns:a16="http://schemas.microsoft.com/office/drawing/2014/main" id="{6AA15D6D-D6AC-4F33-A45C-80B81411F429}"/>
              </a:ext>
            </a:extLst>
          </p:cNvPr>
          <p:cNvSpPr/>
          <p:nvPr/>
        </p:nvSpPr>
        <p:spPr>
          <a:xfrm>
            <a:off x="2047875" y="2342346"/>
            <a:ext cx="2847975" cy="48429"/>
          </a:xfrm>
          <a:custGeom>
            <a:avLst/>
            <a:gdLst>
              <a:gd name="connsiteX0" fmla="*/ 0 w 2847975"/>
              <a:gd name="connsiteY0" fmla="*/ 10329 h 48429"/>
              <a:gd name="connsiteX1" fmla="*/ 171450 w 2847975"/>
              <a:gd name="connsiteY1" fmla="*/ 19854 h 48429"/>
              <a:gd name="connsiteX2" fmla="*/ 1352550 w 2847975"/>
              <a:gd name="connsiteY2" fmla="*/ 29379 h 48429"/>
              <a:gd name="connsiteX3" fmla="*/ 2209800 w 2847975"/>
              <a:gd name="connsiteY3" fmla="*/ 48429 h 48429"/>
              <a:gd name="connsiteX4" fmla="*/ 2590800 w 2847975"/>
              <a:gd name="connsiteY4" fmla="*/ 38904 h 48429"/>
              <a:gd name="connsiteX5" fmla="*/ 2657475 w 2847975"/>
              <a:gd name="connsiteY5" fmla="*/ 29379 h 48429"/>
              <a:gd name="connsiteX6" fmla="*/ 2771775 w 2847975"/>
              <a:gd name="connsiteY6" fmla="*/ 804 h 48429"/>
              <a:gd name="connsiteX7" fmla="*/ 2847975 w 2847975"/>
              <a:gd name="connsiteY7" fmla="*/ 804 h 4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7975" h="48429">
                <a:moveTo>
                  <a:pt x="0" y="10329"/>
                </a:moveTo>
                <a:cubicBezTo>
                  <a:pt x="97250" y="49229"/>
                  <a:pt x="3487" y="19854"/>
                  <a:pt x="171450" y="19854"/>
                </a:cubicBezTo>
                <a:lnTo>
                  <a:pt x="1352550" y="29379"/>
                </a:lnTo>
                <a:cubicBezTo>
                  <a:pt x="1704297" y="46129"/>
                  <a:pt x="1706170" y="48429"/>
                  <a:pt x="2209800" y="48429"/>
                </a:cubicBezTo>
                <a:cubicBezTo>
                  <a:pt x="2336840" y="48429"/>
                  <a:pt x="2463800" y="42079"/>
                  <a:pt x="2590800" y="38904"/>
                </a:cubicBezTo>
                <a:cubicBezTo>
                  <a:pt x="2613025" y="35729"/>
                  <a:pt x="2635599" y="34427"/>
                  <a:pt x="2657475" y="29379"/>
                </a:cubicBezTo>
                <a:cubicBezTo>
                  <a:pt x="2733700" y="11789"/>
                  <a:pt x="2694093" y="6353"/>
                  <a:pt x="2771775" y="804"/>
                </a:cubicBezTo>
                <a:cubicBezTo>
                  <a:pt x="2797110" y="-1006"/>
                  <a:pt x="2822575" y="804"/>
                  <a:pt x="2847975" y="804"/>
                </a:cubicBezTo>
              </a:path>
            </a:pathLst>
          </a:custGeom>
          <a:noFill/>
          <a:ln w="317500">
            <a:solidFill>
              <a:srgbClr val="FFFF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олилиния: фигура 7">
            <a:extLst>
              <a:ext uri="{FF2B5EF4-FFF2-40B4-BE49-F238E27FC236}">
                <a16:creationId xmlns:a16="http://schemas.microsoft.com/office/drawing/2014/main" id="{FE2B6FF5-6D0C-45E9-8616-829F81CB81E3}"/>
              </a:ext>
            </a:extLst>
          </p:cNvPr>
          <p:cNvSpPr/>
          <p:nvPr/>
        </p:nvSpPr>
        <p:spPr>
          <a:xfrm>
            <a:off x="962025" y="3133725"/>
            <a:ext cx="2895600" cy="83191"/>
          </a:xfrm>
          <a:custGeom>
            <a:avLst/>
            <a:gdLst>
              <a:gd name="connsiteX0" fmla="*/ 0 w 2895600"/>
              <a:gd name="connsiteY0" fmla="*/ 38100 h 83191"/>
              <a:gd name="connsiteX1" fmla="*/ 1343025 w 2895600"/>
              <a:gd name="connsiteY1" fmla="*/ 38100 h 83191"/>
              <a:gd name="connsiteX2" fmla="*/ 1800225 w 2895600"/>
              <a:gd name="connsiteY2" fmla="*/ 28575 h 83191"/>
              <a:gd name="connsiteX3" fmla="*/ 1838325 w 2895600"/>
              <a:gd name="connsiteY3" fmla="*/ 19050 h 83191"/>
              <a:gd name="connsiteX4" fmla="*/ 2019300 w 2895600"/>
              <a:gd name="connsiteY4" fmla="*/ 0 h 83191"/>
              <a:gd name="connsiteX5" fmla="*/ 2305050 w 2895600"/>
              <a:gd name="connsiteY5" fmla="*/ 9525 h 83191"/>
              <a:gd name="connsiteX6" fmla="*/ 2352675 w 2895600"/>
              <a:gd name="connsiteY6" fmla="*/ 19050 h 83191"/>
              <a:gd name="connsiteX7" fmla="*/ 2895600 w 2895600"/>
              <a:gd name="connsiteY7" fmla="*/ 19050 h 83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95600" h="83191">
                <a:moveTo>
                  <a:pt x="0" y="38100"/>
                </a:moveTo>
                <a:cubicBezTo>
                  <a:pt x="470231" y="132146"/>
                  <a:pt x="53309" y="52119"/>
                  <a:pt x="1343025" y="38100"/>
                </a:cubicBezTo>
                <a:lnTo>
                  <a:pt x="1800225" y="28575"/>
                </a:lnTo>
                <a:cubicBezTo>
                  <a:pt x="1812925" y="25400"/>
                  <a:pt x="1825344" y="20743"/>
                  <a:pt x="1838325" y="19050"/>
                </a:cubicBezTo>
                <a:cubicBezTo>
                  <a:pt x="1898474" y="11205"/>
                  <a:pt x="2019300" y="0"/>
                  <a:pt x="2019300" y="0"/>
                </a:cubicBezTo>
                <a:cubicBezTo>
                  <a:pt x="2114550" y="3175"/>
                  <a:pt x="2209902" y="4088"/>
                  <a:pt x="2305050" y="9525"/>
                </a:cubicBezTo>
                <a:cubicBezTo>
                  <a:pt x="2321213" y="10449"/>
                  <a:pt x="2336488" y="18789"/>
                  <a:pt x="2352675" y="19050"/>
                </a:cubicBezTo>
                <a:cubicBezTo>
                  <a:pt x="2533626" y="21969"/>
                  <a:pt x="2714625" y="19050"/>
                  <a:pt x="2895600" y="19050"/>
                </a:cubicBezTo>
              </a:path>
            </a:pathLst>
          </a:custGeom>
          <a:noFill/>
          <a:ln w="317500">
            <a:solidFill>
              <a:srgbClr val="FFFF00">
                <a:alpha val="2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52749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780" y="0"/>
            <a:ext cx="10680440" cy="1325563"/>
          </a:xfrm>
        </p:spPr>
        <p:txBody>
          <a:bodyPr/>
          <a:lstStyle/>
          <a:p>
            <a:r>
              <a:rPr lang="en-US" dirty="0"/>
              <a:t>Avoid static objects with non-trivial </a:t>
            </a:r>
            <a:r>
              <a:rPr lang="en-US" dirty="0" err="1"/>
              <a:t>ctors</a:t>
            </a:r>
            <a:r>
              <a:rPr lang="en-US" dirty="0"/>
              <a:t>/</a:t>
            </a:r>
            <a:r>
              <a:rPr lang="en-US" dirty="0" err="1"/>
              <a:t>dtors</a:t>
            </a:r>
            <a:endParaRPr lang="en-US" dirty="0"/>
          </a:p>
        </p:txBody>
      </p:sp>
      <p:sp>
        <p:nvSpPr>
          <p:cNvPr id="3" name="Content Placeholder 2"/>
          <p:cNvSpPr>
            <a:spLocks noGrp="1"/>
          </p:cNvSpPr>
          <p:nvPr>
            <p:ph idx="1"/>
          </p:nvPr>
        </p:nvSpPr>
        <p:spPr/>
        <p:txBody>
          <a:bodyPr>
            <a:normAutofit/>
          </a:bodyPr>
          <a:lstStyle/>
          <a:p>
            <a:pPr marL="0" indent="0">
              <a:buNone/>
            </a:pPr>
            <a:r>
              <a:rPr lang="en-US" dirty="0"/>
              <a:t>For every static </a:t>
            </a:r>
            <a:r>
              <a:rPr lang="en-US" dirty="0">
                <a:latin typeface="Consolas" panose="020B0609020204030204" pitchFamily="49" charset="0"/>
              </a:rPr>
              <a:t>std::</a:t>
            </a:r>
            <a:r>
              <a:rPr lang="en-US" dirty="0">
                <a:solidFill>
                  <a:srgbClr val="2B91AF"/>
                </a:solidFill>
                <a:highlight>
                  <a:srgbClr val="FFFFFF"/>
                </a:highlight>
                <a:latin typeface="Consolas" panose="020B0609020204030204" pitchFamily="49" charset="0"/>
              </a:rPr>
              <a:t>string</a:t>
            </a:r>
            <a:r>
              <a:rPr lang="en-US" dirty="0"/>
              <a:t> object you waste</a:t>
            </a:r>
          </a:p>
          <a:p>
            <a:pPr marL="324000" indent="0">
              <a:buNone/>
            </a:pPr>
            <a:r>
              <a:rPr lang="en-US" dirty="0"/>
              <a:t>MSVC: ≈150 bytes of x64 instructions </a:t>
            </a:r>
            <a:r>
              <a:rPr lang="en-US" dirty="0">
                <a:solidFill>
                  <a:schemeClr val="bg1">
                    <a:lumMod val="50000"/>
                  </a:schemeClr>
                </a:solidFill>
              </a:rPr>
              <a:t>(≈210 bytes in the binary)</a:t>
            </a:r>
          </a:p>
          <a:p>
            <a:pPr marL="324000" indent="0">
              <a:buNone/>
            </a:pPr>
            <a:r>
              <a:rPr lang="en-US" dirty="0"/>
              <a:t>Clang: ≈100 bytes of x64 instructions </a:t>
            </a:r>
            <a:r>
              <a:rPr lang="en-US" dirty="0">
                <a:solidFill>
                  <a:schemeClr val="bg1">
                    <a:lumMod val="50000"/>
                  </a:schemeClr>
                </a:solidFill>
              </a:rPr>
              <a:t>(≈160 bytes in the binary)</a:t>
            </a:r>
          </a:p>
          <a:p>
            <a:pPr marL="0" indent="0">
              <a:spcBef>
                <a:spcPts val="2400"/>
              </a:spcBef>
              <a:buNone/>
            </a:pPr>
            <a:r>
              <a:rPr lang="en-US" dirty="0"/>
              <a:t>To put in perspective, for ≈80 standard </a:t>
            </a:r>
            <a:r>
              <a:rPr lang="en-US" dirty="0" err="1">
                <a:latin typeface="Consolas" panose="020B0609020204030204" pitchFamily="49" charset="0"/>
              </a:rPr>
              <a:t>errno</a:t>
            </a:r>
            <a:r>
              <a:rPr lang="en-US" dirty="0"/>
              <a:t> values</a:t>
            </a:r>
            <a:br>
              <a:rPr lang="en-US" dirty="0"/>
            </a:br>
            <a:r>
              <a:rPr lang="en-US" dirty="0"/>
              <a:t>some 12..17 KB are wasted in the binary executable</a:t>
            </a:r>
          </a:p>
          <a:p>
            <a:pPr marL="0" indent="0">
              <a:buNone/>
            </a:pPr>
            <a:r>
              <a:rPr lang="en-US" dirty="0"/>
              <a:t>plus 8..12 KB of code in total run on </a:t>
            </a:r>
            <a:r>
              <a:rPr lang="en-US" i="1" dirty="0"/>
              <a:t>every</a:t>
            </a:r>
            <a:r>
              <a:rPr lang="en-US" dirty="0"/>
              <a:t> startup and shutdown</a:t>
            </a:r>
            <a:br>
              <a:rPr lang="en-US" dirty="0"/>
            </a:br>
            <a:r>
              <a:rPr lang="en-US" dirty="0"/>
              <a:t>of the process.</a:t>
            </a:r>
          </a:p>
          <a:p>
            <a:pPr marL="0" indent="0">
              <a:buNone/>
            </a:pPr>
            <a:r>
              <a:rPr lang="en-US" dirty="0"/>
              <a:t>Homework: replace all static </a:t>
            </a:r>
            <a:r>
              <a:rPr lang="en-US" dirty="0">
                <a:latin typeface="Consolas" panose="020B0609020204030204" pitchFamily="49" charset="0"/>
              </a:rPr>
              <a:t>std::</a:t>
            </a:r>
            <a:r>
              <a:rPr lang="en-US" dirty="0">
                <a:solidFill>
                  <a:srgbClr val="2B91AF"/>
                </a:solidFill>
                <a:highlight>
                  <a:srgbClr val="FFFFFF"/>
                </a:highlight>
                <a:latin typeface="Consolas" panose="020B0609020204030204" pitchFamily="49" charset="0"/>
              </a:rPr>
              <a:t>string</a:t>
            </a:r>
            <a:r>
              <a:rPr lang="en-US" dirty="0"/>
              <a:t>s with </a:t>
            </a:r>
            <a:r>
              <a:rPr lang="en-US" dirty="0">
                <a:latin typeface="Consolas" panose="020B0609020204030204" pitchFamily="49" charset="0"/>
              </a:rPr>
              <a:t>std::</a:t>
            </a:r>
            <a:r>
              <a:rPr lang="en-US" dirty="0" err="1">
                <a:solidFill>
                  <a:srgbClr val="2B91AF"/>
                </a:solidFill>
                <a:highlight>
                  <a:srgbClr val="FFFFFF"/>
                </a:highlight>
                <a:latin typeface="Consolas" panose="020B0609020204030204" pitchFamily="49" charset="0"/>
              </a:rPr>
              <a:t>string_view</a:t>
            </a:r>
            <a:r>
              <a:rPr lang="en-US" dirty="0" err="1"/>
              <a:t>s</a:t>
            </a:r>
            <a:r>
              <a:rPr lang="en-US" dirty="0"/>
              <a:t> or plain arrays.</a:t>
            </a:r>
            <a:br>
              <a:rPr lang="en-US" dirty="0"/>
            </a:br>
            <a:r>
              <a:rPr lang="en-US" dirty="0"/>
              <a:t>(</a:t>
            </a:r>
            <a:r>
              <a:rPr lang="en-US" dirty="0" err="1">
                <a:latin typeface="Consolas" panose="020B0609020204030204" pitchFamily="49" charset="0"/>
              </a:rPr>
              <a:t>strlen</a:t>
            </a:r>
            <a:r>
              <a:rPr lang="en-US" dirty="0">
                <a:latin typeface="Consolas" panose="020B0609020204030204" pitchFamily="49" charset="0"/>
              </a:rPr>
              <a:t>()</a:t>
            </a:r>
            <a:r>
              <a:rPr lang="en-US" dirty="0"/>
              <a:t> elision to the </a:t>
            </a:r>
            <a:r>
              <a:rPr lang="en-US" dirty="0" err="1"/>
              <a:t>resque</a:t>
            </a:r>
            <a:r>
              <a:rPr lang="en-US" dirty="0"/>
              <a:t>!)</a:t>
            </a:r>
          </a:p>
        </p:txBody>
      </p:sp>
      <p:sp>
        <p:nvSpPr>
          <p:cNvPr id="4" name="Slide Number Placeholder 3"/>
          <p:cNvSpPr>
            <a:spLocks noGrp="1"/>
          </p:cNvSpPr>
          <p:nvPr>
            <p:ph type="sldNum" sz="quarter" idx="12"/>
          </p:nvPr>
        </p:nvSpPr>
        <p:spPr/>
        <p:txBody>
          <a:bodyPr/>
          <a:lstStyle/>
          <a:p>
            <a:fld id="{AE26D1DA-778F-492E-B78E-886A49F9DEA6}" type="slidenum">
              <a:rPr lang="en-US" smtClean="0"/>
              <a:t>32</a:t>
            </a:fld>
            <a:endParaRPr lang="en-US" dirty="0"/>
          </a:p>
        </p:txBody>
      </p:sp>
    </p:spTree>
    <p:extLst>
      <p:ext uri="{BB962C8B-B14F-4D97-AF65-F5344CB8AC3E}">
        <p14:creationId xmlns:p14="http://schemas.microsoft.com/office/powerpoint/2010/main" val="770298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string optimization</a:t>
            </a:r>
          </a:p>
        </p:txBody>
      </p:sp>
      <p:sp>
        <p:nvSpPr>
          <p:cNvPr id="4" name="Slide Number Placeholder 3"/>
          <p:cNvSpPr>
            <a:spLocks noGrp="1"/>
          </p:cNvSpPr>
          <p:nvPr>
            <p:ph type="sldNum" sz="quarter" idx="12"/>
          </p:nvPr>
        </p:nvSpPr>
        <p:spPr/>
        <p:txBody>
          <a:bodyPr/>
          <a:lstStyle/>
          <a:p>
            <a:fld id="{AE26D1DA-778F-492E-B78E-886A49F9DEA6}" type="slidenum">
              <a:rPr lang="en-US" smtClean="0"/>
              <a:t>33</a:t>
            </a:fld>
            <a:endParaRPr lang="en-US"/>
          </a:p>
        </p:txBody>
      </p:sp>
      <p:sp>
        <p:nvSpPr>
          <p:cNvPr id="6" name="Content Placeholder 5"/>
          <p:cNvSpPr>
            <a:spLocks noGrp="1"/>
          </p:cNvSpPr>
          <p:nvPr>
            <p:ph idx="1"/>
          </p:nvPr>
        </p:nvSpPr>
        <p:spPr/>
        <p:txBody>
          <a:bodyPr>
            <a:normAutofit/>
          </a:bodyPr>
          <a:lstStyle/>
          <a:p>
            <a:pPr marL="0" indent="0">
              <a:buNone/>
            </a:pPr>
            <a:r>
              <a:rPr lang="en-US" dirty="0"/>
              <a:t>Naïve implementation:</a:t>
            </a:r>
          </a:p>
          <a:p>
            <a:pPr marL="0" indent="0">
              <a:buNone/>
            </a:pP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NaiveString</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*data = </a:t>
            </a:r>
            <a:r>
              <a:rPr lang="en-US" dirty="0" err="1">
                <a:solidFill>
                  <a:srgbClr val="000000"/>
                </a:solidFill>
                <a:highlight>
                  <a:srgbClr val="FFFFFF"/>
                </a:highlight>
                <a:latin typeface="Consolas" panose="020B0609020204030204" pitchFamily="49" charset="0"/>
              </a:rPr>
              <a:t>nullString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 = 0;</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capacity = 0;</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nullString</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NaiveString</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nullString</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3135485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string optimization</a:t>
            </a:r>
          </a:p>
        </p:txBody>
      </p:sp>
      <p:sp>
        <p:nvSpPr>
          <p:cNvPr id="4" name="Slide Number Placeholder 3"/>
          <p:cNvSpPr>
            <a:spLocks noGrp="1"/>
          </p:cNvSpPr>
          <p:nvPr>
            <p:ph type="sldNum" sz="quarter" idx="12"/>
          </p:nvPr>
        </p:nvSpPr>
        <p:spPr/>
        <p:txBody>
          <a:bodyPr/>
          <a:lstStyle/>
          <a:p>
            <a:fld id="{AE26D1DA-778F-492E-B78E-886A49F9DEA6}" type="slidenum">
              <a:rPr lang="en-US" smtClean="0"/>
              <a:t>34</a:t>
            </a:fld>
            <a:endParaRPr lang="en-US"/>
          </a:p>
        </p:txBody>
      </p:sp>
      <p:sp>
        <p:nvSpPr>
          <p:cNvPr id="6" name="Content Placeholder 5"/>
          <p:cNvSpPr>
            <a:spLocks noGrp="1"/>
          </p:cNvSpPr>
          <p:nvPr>
            <p:ph idx="1"/>
          </p:nvPr>
        </p:nvSpPr>
        <p:spPr/>
        <p:txBody>
          <a:bodyPr>
            <a:normAutofit fontScale="77500" lnSpcReduction="20000"/>
          </a:bodyPr>
          <a:lstStyle/>
          <a:p>
            <a:pPr marL="0" indent="0">
              <a:buNone/>
            </a:pPr>
            <a:r>
              <a:rPr lang="en-US" dirty="0"/>
              <a:t>SSO implementation:</a:t>
            </a:r>
          </a:p>
          <a:p>
            <a:pPr marL="0" indent="0">
              <a:buNone/>
            </a:pP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SSOString</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static</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SSO_capacity</a:t>
            </a:r>
            <a:r>
              <a:rPr lang="en-US" dirty="0">
                <a:solidFill>
                  <a:srgbClr val="000000"/>
                </a:solidFill>
                <a:highlight>
                  <a:srgbClr val="FFFFFF"/>
                </a:highlight>
                <a:latin typeface="Consolas" panose="020B0609020204030204" pitchFamily="49" charset="0"/>
              </a:rPr>
              <a:t> = 16;</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union</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*data;</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buffer[</a:t>
            </a:r>
            <a:r>
              <a:rPr lang="en-US" dirty="0" err="1">
                <a:solidFill>
                  <a:srgbClr val="000000"/>
                </a:solidFill>
                <a:highlight>
                  <a:srgbClr val="FFFFFF"/>
                </a:highlight>
                <a:latin typeface="Consolas" panose="020B0609020204030204" pitchFamily="49" charset="0"/>
              </a:rPr>
              <a:t>SSO_capacity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size;</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size_t</a:t>
            </a:r>
            <a:r>
              <a:rPr lang="en-US" dirty="0">
                <a:solidFill>
                  <a:srgbClr val="000000"/>
                </a:solidFill>
                <a:highlight>
                  <a:srgbClr val="FFFFFF"/>
                </a:highlight>
                <a:latin typeface="Consolas" panose="020B0609020204030204" pitchFamily="49" charset="0"/>
              </a:rPr>
              <a:t> capacity;</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is_sso_string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capacity &lt;= </a:t>
            </a:r>
            <a:r>
              <a:rPr lang="en-US" dirty="0" err="1">
                <a:solidFill>
                  <a:srgbClr val="000000"/>
                </a:solidFill>
                <a:highlight>
                  <a:srgbClr val="FFFFFF"/>
                </a:highlight>
                <a:latin typeface="Consolas" panose="020B0609020204030204" pitchFamily="49" charset="0"/>
              </a:rPr>
              <a:t>SSO_capacity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4104491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Small string optimization</a:t>
            </a:r>
          </a:p>
        </p:txBody>
      </p:sp>
      <p:sp>
        <p:nvSpPr>
          <p:cNvPr id="3" name="Content Placeholder 2"/>
          <p:cNvSpPr>
            <a:spLocks noGrp="1"/>
          </p:cNvSpPr>
          <p:nvPr>
            <p:ph idx="1"/>
          </p:nvPr>
        </p:nvSpPr>
        <p:spPr>
          <a:xfrm>
            <a:off x="838199" y="1368000"/>
            <a:ext cx="10849825" cy="4932000"/>
          </a:xfrm>
        </p:spPr>
        <p:txBody>
          <a:bodyPr>
            <a:normAutofit/>
          </a:bodyPr>
          <a:lstStyle/>
          <a:p>
            <a:pPr marL="0" indent="0">
              <a:buNone/>
            </a:pPr>
            <a:r>
              <a:rPr lang="en-US" sz="3600" dirty="0"/>
              <a:t>Go watch a great overview of different SSO approaches!</a:t>
            </a:r>
          </a:p>
        </p:txBody>
      </p:sp>
      <p:sp>
        <p:nvSpPr>
          <p:cNvPr id="4" name="Slide Number Placeholder 3"/>
          <p:cNvSpPr>
            <a:spLocks noGrp="1"/>
          </p:cNvSpPr>
          <p:nvPr>
            <p:ph type="sldNum" sz="quarter" idx="12"/>
          </p:nvPr>
        </p:nvSpPr>
        <p:spPr/>
        <p:txBody>
          <a:bodyPr/>
          <a:lstStyle/>
          <a:p>
            <a:fld id="{AE26D1DA-778F-492E-B78E-886A49F9DEA6}" type="slidenum">
              <a:rPr lang="en-US" smtClean="0"/>
              <a:t>35</a:t>
            </a:fld>
            <a:endParaRPr lang="en-US"/>
          </a:p>
        </p:txBody>
      </p:sp>
      <p:sp>
        <p:nvSpPr>
          <p:cNvPr id="5" name="TextBox 4"/>
          <p:cNvSpPr txBox="1"/>
          <p:nvPr/>
        </p:nvSpPr>
        <p:spPr>
          <a:xfrm>
            <a:off x="4537753" y="2716768"/>
            <a:ext cx="3116494" cy="369332"/>
          </a:xfrm>
          <a:prstGeom prst="rect">
            <a:avLst/>
          </a:prstGeom>
          <a:noFill/>
        </p:spPr>
        <p:txBody>
          <a:bodyPr wrap="none" rtlCol="0">
            <a:spAutoFit/>
          </a:bodyPr>
          <a:lstStyle/>
          <a:p>
            <a:pPr algn="ctr"/>
            <a:r>
              <a:rPr lang="en-US" dirty="0">
                <a:hlinkClick r:id="rId2"/>
              </a:rPr>
              <a:t>https://youtu.be/kPR8h4-qZdk</a:t>
            </a:r>
            <a:endParaRPr lang="en-US" dirty="0"/>
          </a:p>
        </p:txBody>
      </p:sp>
      <p:pic>
        <p:nvPicPr>
          <p:cNvPr id="28674" name="Picture 2" descr="https://i.ytimg.com/vi/kPR8h4-qZdk/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086100"/>
            <a:ext cx="67056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7C2E9AE-9F8F-4F1D-A7E1-46F28AE5EB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2700" y="3086100"/>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1C29C102-BFD2-423A-A1BB-F7EE026383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86100"/>
            <a:ext cx="20193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7504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algorithms</a:t>
            </a:r>
          </a:p>
        </p:txBody>
      </p:sp>
      <p:sp>
        <p:nvSpPr>
          <p:cNvPr id="4" name="Slide Number Placeholder 3"/>
          <p:cNvSpPr>
            <a:spLocks noGrp="1"/>
          </p:cNvSpPr>
          <p:nvPr>
            <p:ph type="sldNum" sz="quarter" idx="12"/>
          </p:nvPr>
        </p:nvSpPr>
        <p:spPr/>
        <p:txBody>
          <a:bodyPr/>
          <a:lstStyle/>
          <a:p>
            <a:fld id="{AE26D1DA-778F-492E-B78E-886A49F9DEA6}" type="slidenum">
              <a:rPr lang="en-US" smtClean="0"/>
              <a:t>36</a:t>
            </a:fld>
            <a:endParaRPr lang="en-US"/>
          </a:p>
        </p:txBody>
      </p:sp>
      <p:sp>
        <p:nvSpPr>
          <p:cNvPr id="6" name="Content Placeholder 5"/>
          <p:cNvSpPr>
            <a:spLocks noGrp="1"/>
          </p:cNvSpPr>
          <p:nvPr>
            <p:ph idx="1"/>
          </p:nvPr>
        </p:nvSpPr>
        <p:spPr/>
        <p:txBody>
          <a:bodyPr/>
          <a:lstStyle/>
          <a:p>
            <a:pPr marL="0" indent="0">
              <a:buNone/>
            </a:pPr>
            <a:r>
              <a:rPr lang="en-US" dirty="0"/>
              <a:t>Largest element is at the top for </a:t>
            </a:r>
            <a:r>
              <a:rPr lang="en-US" i="1" dirty="0"/>
              <a:t>max heap</a:t>
            </a:r>
            <a:r>
              <a:rPr lang="en-US" dirty="0"/>
              <a:t>.</a:t>
            </a:r>
          </a:p>
          <a:p>
            <a:pPr marL="0" indent="0">
              <a:buNone/>
            </a:pPr>
            <a:r>
              <a:rPr lang="en-US" dirty="0"/>
              <a:t>Smallest element is at the top for </a:t>
            </a:r>
            <a:r>
              <a:rPr lang="en-US" i="1" dirty="0"/>
              <a:t>min heap</a:t>
            </a:r>
            <a:r>
              <a:rPr lang="en-US" dirty="0"/>
              <a:t>.</a:t>
            </a:r>
          </a:p>
          <a:p>
            <a:pPr marL="0" indent="0">
              <a:buNone/>
            </a:pPr>
            <a:r>
              <a:rPr lang="en-US" dirty="0"/>
              <a:t>Sorted vector </a:t>
            </a:r>
            <a:r>
              <a:rPr lang="en-US" i="1" dirty="0"/>
              <a:t>is also a heap</a:t>
            </a:r>
            <a:r>
              <a:rPr lang="en-US" dirty="0"/>
              <a:t>.</a:t>
            </a:r>
          </a:p>
        </p:txBody>
      </p:sp>
      <p:pic>
        <p:nvPicPr>
          <p:cNvPr id="29698" name="Picture 2" descr="https://upload.wikimedia.org/wikipedia/commons/thumb/d/d2/Heap-as-array.svg/1920px-Heap-as-array.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1934" y="3267008"/>
            <a:ext cx="7648131"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3517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algorithms</a:t>
            </a:r>
          </a:p>
        </p:txBody>
      </p:sp>
      <p:sp>
        <p:nvSpPr>
          <p:cNvPr id="4" name="Slide Number Placeholder 3"/>
          <p:cNvSpPr>
            <a:spLocks noGrp="1"/>
          </p:cNvSpPr>
          <p:nvPr>
            <p:ph type="sldNum" sz="quarter" idx="12"/>
          </p:nvPr>
        </p:nvSpPr>
        <p:spPr/>
        <p:txBody>
          <a:bodyPr/>
          <a:lstStyle/>
          <a:p>
            <a:fld id="{AE26D1DA-778F-492E-B78E-886A49F9DEA6}" type="slidenum">
              <a:rPr lang="en-US" smtClean="0"/>
              <a:t>37</a:t>
            </a:fld>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pPr marL="0" indent="0">
                  <a:buNone/>
                </a:pPr>
                <a:r>
                  <a:rPr lang="en-US" dirty="0"/>
                  <a:t>Can be built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dirty="0"/>
                  <a:t> time (</a:t>
                </a:r>
                <a:r>
                  <a:rPr lang="en-US" b="1" dirty="0">
                    <a:latin typeface="Consolas" panose="020B0609020204030204" pitchFamily="49" charset="0"/>
                  </a:rPr>
                  <a:t>std::</a:t>
                </a:r>
                <a:r>
                  <a:rPr lang="en-US" b="1" dirty="0" err="1">
                    <a:latin typeface="Consolas" panose="020B0609020204030204" pitchFamily="49" charset="0"/>
                  </a:rPr>
                  <a:t>make_heap</a:t>
                </a:r>
                <a:r>
                  <a:rPr lang="en-US" dirty="0"/>
                  <a:t>).</a:t>
                </a:r>
              </a:p>
              <a:p>
                <a:pPr marL="0" indent="0">
                  <a:buNone/>
                </a:pPr>
                <a:r>
                  <a:rPr lang="en-US" dirty="0"/>
                  <a:t>Insertion of an element (</a:t>
                </a:r>
                <a:r>
                  <a:rPr lang="en-US" b="1" dirty="0">
                    <a:latin typeface="Consolas" panose="020B0609020204030204" pitchFamily="49" charset="0"/>
                  </a:rPr>
                  <a:t>std::</a:t>
                </a:r>
                <a:r>
                  <a:rPr lang="en-US" b="1" dirty="0" err="1">
                    <a:latin typeface="Consolas" panose="020B0609020204030204" pitchFamily="49" charset="0"/>
                  </a:rPr>
                  <a:t>push_heap</a:t>
                </a:r>
                <a:r>
                  <a:rPr lang="en-US" dirty="0"/>
                  <a:t>) and</a:t>
                </a:r>
                <a:br>
                  <a:rPr lang="en-US" dirty="0"/>
                </a:br>
                <a:r>
                  <a:rPr lang="en-US" dirty="0"/>
                  <a:t>removal of the top element (</a:t>
                </a:r>
                <a:r>
                  <a:rPr lang="en-US" b="1" dirty="0">
                    <a:latin typeface="Consolas" panose="020B0609020204030204" pitchFamily="49" charset="0"/>
                  </a:rPr>
                  <a:t>std::</a:t>
                </a:r>
                <a:r>
                  <a:rPr lang="en-US" b="1" dirty="0" err="1">
                    <a:latin typeface="Consolas" panose="020B0609020204030204" pitchFamily="49" charset="0"/>
                  </a:rPr>
                  <a:t>pop_heap</a:t>
                </a:r>
                <a:r>
                  <a:rPr lang="en-US" dirty="0"/>
                  <a:t>) is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a:t>
                </a:r>
              </a:p>
              <a:p>
                <a:pPr marL="0" indent="0">
                  <a:buNone/>
                </a:pPr>
                <a:r>
                  <a:rPr lang="en-US" dirty="0"/>
                  <a:t>Sorting (</a:t>
                </a:r>
                <a:r>
                  <a:rPr lang="en-US" b="1" dirty="0">
                    <a:latin typeface="Consolas" panose="020B0609020204030204" pitchFamily="49" charset="0"/>
                  </a:rPr>
                  <a:t>std::</a:t>
                </a:r>
                <a:r>
                  <a:rPr lang="en-US" b="1" dirty="0" err="1">
                    <a:latin typeface="Consolas" panose="020B0609020204030204" pitchFamily="49" charset="0"/>
                  </a:rPr>
                  <a:t>sort_heap</a:t>
                </a:r>
                <a:r>
                  <a:rPr lang="en-US" dirty="0"/>
                  <a:t>) is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ru-RU">
                    <a:noFill/>
                  </a:rPr>
                  <a:t> </a:t>
                </a:r>
              </a:p>
            </p:txBody>
          </p:sp>
        </mc:Fallback>
      </mc:AlternateContent>
      <p:pic>
        <p:nvPicPr>
          <p:cNvPr id="7" name="Picture 2" descr="https://upload.wikimedia.org/wikipedia/commons/thumb/d/d2/Heap-as-array.svg/1920px-Heap-as-array.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1934" y="3267008"/>
            <a:ext cx="7648131"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6303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algorithms</a:t>
            </a:r>
          </a:p>
        </p:txBody>
      </p:sp>
      <p:sp>
        <p:nvSpPr>
          <p:cNvPr id="4" name="Slide Number Placeholder 3"/>
          <p:cNvSpPr>
            <a:spLocks noGrp="1"/>
          </p:cNvSpPr>
          <p:nvPr>
            <p:ph type="sldNum" sz="quarter" idx="12"/>
          </p:nvPr>
        </p:nvSpPr>
        <p:spPr/>
        <p:txBody>
          <a:bodyPr/>
          <a:lstStyle/>
          <a:p>
            <a:fld id="{AE26D1DA-778F-492E-B78E-886A49F9DEA6}" type="slidenum">
              <a:rPr lang="en-US" smtClean="0"/>
              <a:t>38</a:t>
            </a:fld>
            <a:endParaRPr lang="en-US"/>
          </a:p>
        </p:txBody>
      </p:sp>
      <p:sp>
        <p:nvSpPr>
          <p:cNvPr id="6" name="Content Placeholder 5"/>
          <p:cNvSpPr>
            <a:spLocks noGrp="1"/>
          </p:cNvSpPr>
          <p:nvPr>
            <p:ph idx="1"/>
          </p:nvPr>
        </p:nvSpPr>
        <p:spPr/>
        <p:txBody>
          <a:bodyPr/>
          <a:lstStyle/>
          <a:p>
            <a:pPr marL="0" indent="0">
              <a:buNone/>
            </a:pPr>
            <a:r>
              <a:rPr lang="en-US" dirty="0">
                <a:latin typeface="Consolas" panose="020B0609020204030204" pitchFamily="49" charset="0"/>
              </a:rPr>
              <a:t>std::</a:t>
            </a:r>
            <a:r>
              <a:rPr lang="en-US" dirty="0" err="1">
                <a:solidFill>
                  <a:srgbClr val="2B91AF"/>
                </a:solidFill>
                <a:highlight>
                  <a:srgbClr val="FFFFFF"/>
                </a:highlight>
                <a:latin typeface="Consolas" panose="020B0609020204030204" pitchFamily="49" charset="0"/>
              </a:rPr>
              <a:t>priority_queue</a:t>
            </a:r>
            <a:r>
              <a:rPr lang="en-US" dirty="0"/>
              <a:t> is a container adaptor</a:t>
            </a:r>
          </a:p>
          <a:p>
            <a:pPr marL="0" indent="0">
              <a:buNone/>
            </a:pPr>
            <a:r>
              <a:rPr lang="en-US" dirty="0"/>
              <a:t>that wraps heap algorithms in a convenient interface.</a:t>
            </a:r>
          </a:p>
        </p:txBody>
      </p:sp>
      <p:pic>
        <p:nvPicPr>
          <p:cNvPr id="7" name="Picture 2" descr="https://upload.wikimedia.org/wikipedia/commons/thumb/d/d2/Heap-as-array.svg/1920px-Heap-as-array.sv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1934" y="3267008"/>
            <a:ext cx="7648131"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385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State of the art sort algorithms:</a:t>
                </a:r>
              </a:p>
              <a:p>
                <a:pPr marL="360000" indent="0">
                  <a:buNone/>
                </a:pPr>
                <a:r>
                  <a:rPr lang="en-US" b="1" dirty="0"/>
                  <a:t>Insertion sort</a:t>
                </a:r>
                <a:r>
                  <a:rPr lang="en-US" dirty="0"/>
                  <a:t>: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e>
                    </m:d>
                  </m:oMath>
                </a14:m>
                <a:r>
                  <a:rPr lang="en-US" dirty="0"/>
                  <a:t> on average, </a:t>
                </a:r>
                <a:r>
                  <a:rPr lang="en-US" b="1" dirty="0"/>
                  <a:t>fastest on small sets</a:t>
                </a:r>
                <a:r>
                  <a:rPr lang="en-US" dirty="0"/>
                  <a:t> in practice.</a:t>
                </a:r>
              </a:p>
              <a:p>
                <a:pPr marL="360000" indent="0">
                  <a:buNone/>
                </a:pPr>
                <a:r>
                  <a:rPr lang="en-US" b="1" dirty="0"/>
                  <a:t>Quicksort</a:t>
                </a:r>
                <a:r>
                  <a:rPr lang="en-US" dirty="0"/>
                  <a:t>: </a:t>
                </a:r>
                <a14:m>
                  <m:oMath xmlns:m="http://schemas.openxmlformats.org/officeDocument/2006/math">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𝑁</m:t>
                            </m:r>
                          </m:e>
                        </m:func>
                      </m:e>
                    </m:d>
                  </m:oMath>
                </a14:m>
                <a:r>
                  <a:rPr lang="en-US" dirty="0"/>
                  <a:t> on average,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US" dirty="0"/>
                  <a:t> in the worst case,</a:t>
                </a:r>
                <a:br>
                  <a:rPr lang="en-US" dirty="0"/>
                </a:br>
                <a:r>
                  <a:rPr lang="en-US" b="1" dirty="0"/>
                  <a:t>fastest on average</a:t>
                </a:r>
                <a:r>
                  <a:rPr lang="en-US" dirty="0"/>
                  <a:t> in practice.</a:t>
                </a:r>
              </a:p>
              <a:p>
                <a:pPr marL="360000" indent="0">
                  <a:buNone/>
                </a:pPr>
                <a:r>
                  <a:rPr lang="en-US" b="1" dirty="0"/>
                  <a:t>Heapsort</a:t>
                </a:r>
                <a:r>
                  <a:rPr lang="en-US" dirty="0"/>
                  <a:t>: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a:t>
                </a:r>
                <a:r>
                  <a:rPr lang="en-US" b="1" dirty="0"/>
                  <a:t>in all cases</a:t>
                </a:r>
                <a:r>
                  <a:rPr lang="en-US" dirty="0"/>
                  <a:t>, slower than quicksort in practice.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78"/>
                </a:stretch>
              </a:blipFill>
            </p:spPr>
            <p:txBody>
              <a:bodyPr/>
              <a:lstStyle/>
              <a:p>
                <a:r>
                  <a:rPr lang="ru-RU">
                    <a:noFill/>
                  </a:rPr>
                  <a:t> </a:t>
                </a:r>
              </a:p>
            </p:txBody>
          </p:sp>
        </mc:Fallback>
      </mc:AlternateContent>
      <p:sp>
        <p:nvSpPr>
          <p:cNvPr id="4" name="Slide Number Placeholder 3"/>
          <p:cNvSpPr>
            <a:spLocks noGrp="1"/>
          </p:cNvSpPr>
          <p:nvPr>
            <p:ph type="sldNum" sz="quarter" idx="12"/>
          </p:nvPr>
        </p:nvSpPr>
        <p:spPr/>
        <p:txBody>
          <a:bodyPr/>
          <a:lstStyle/>
          <a:p>
            <a:fld id="{AE26D1DA-778F-492E-B78E-886A49F9DEA6}" type="slidenum">
              <a:rPr lang="en-US" smtClean="0"/>
              <a:t>39</a:t>
            </a:fld>
            <a:endParaRPr lang="en-US"/>
          </a:p>
        </p:txBody>
      </p:sp>
    </p:spTree>
    <p:extLst>
      <p:ext uri="{BB962C8B-B14F-4D97-AF65-F5344CB8AC3E}">
        <p14:creationId xmlns:p14="http://schemas.microsoft.com/office/powerpoint/2010/main" val="221431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std::list</a:t>
            </a:r>
            <a:endParaRPr lang="en-US" dirty="0"/>
          </a:p>
        </p:txBody>
      </p:sp>
      <p:sp>
        <p:nvSpPr>
          <p:cNvPr id="3" name="Content Placeholder 2"/>
          <p:cNvSpPr>
            <a:spLocks noGrp="1"/>
          </p:cNvSpPr>
          <p:nvPr>
            <p:ph idx="1"/>
          </p:nvPr>
        </p:nvSpPr>
        <p:spPr/>
        <p:txBody>
          <a:bodyPr/>
          <a:lstStyle/>
          <a:p>
            <a:pPr marL="0" indent="0">
              <a:buNone/>
            </a:pPr>
            <a:endParaRPr lang="ru-RU" sz="3200" dirty="0"/>
          </a:p>
          <a:p>
            <a:pPr marL="0" indent="0">
              <a:buNone/>
            </a:pPr>
            <a:endParaRPr lang="ru-RU" sz="3200" dirty="0"/>
          </a:p>
          <a:p>
            <a:pPr marL="0" indent="0">
              <a:buNone/>
            </a:pPr>
            <a:endParaRPr lang="en-US" sz="3200" dirty="0"/>
          </a:p>
          <a:p>
            <a:pPr marL="0" indent="0">
              <a:buNone/>
            </a:pPr>
            <a:r>
              <a:rPr lang="en-US" sz="3200" dirty="0"/>
              <a:t>No copy/move while adding elements.</a:t>
            </a:r>
            <a:endParaRPr lang="en-US" sz="3200" dirty="0">
              <a:solidFill>
                <a:schemeClr val="accent6"/>
              </a:solidFill>
            </a:endParaRPr>
          </a:p>
          <a:p>
            <a:pPr marL="0" indent="0">
              <a:buNone/>
            </a:pPr>
            <a:r>
              <a:rPr lang="en-US" sz="3200" dirty="0"/>
              <a:t>Memory allocation for </a:t>
            </a:r>
            <a:r>
              <a:rPr lang="en-US" sz="3200" i="1" dirty="0"/>
              <a:t>each</a:t>
            </a:r>
            <a:r>
              <a:rPr lang="en-US" sz="3200" dirty="0"/>
              <a:t> element.</a:t>
            </a:r>
          </a:p>
          <a:p>
            <a:pPr lvl="1"/>
            <a:r>
              <a:rPr lang="en-US" sz="2800" dirty="0"/>
              <a:t>expensive</a:t>
            </a:r>
          </a:p>
          <a:p>
            <a:pPr lvl="1"/>
            <a:r>
              <a:rPr lang="en-US" sz="2800" dirty="0"/>
              <a:t>may fragment memory</a:t>
            </a:r>
            <a:endParaRPr lang="ru-RU" sz="2800" dirty="0"/>
          </a:p>
          <a:p>
            <a:pPr lvl="1"/>
            <a:r>
              <a:rPr lang="en-US" sz="2800" dirty="0"/>
              <a:t>in general worse element locality compared to </a:t>
            </a:r>
            <a:r>
              <a:rPr lang="en-US" sz="2800" dirty="0">
                <a:latin typeface="Consolas" panose="020B0609020204030204" pitchFamily="49" charset="0"/>
              </a:rPr>
              <a:t>std::</a:t>
            </a:r>
            <a:r>
              <a:rPr lang="en-US" sz="2800" dirty="0">
                <a:solidFill>
                  <a:srgbClr val="2B91AF"/>
                </a:solidFill>
                <a:highlight>
                  <a:srgbClr val="FFFFFF"/>
                </a:highlight>
                <a:latin typeface="Consolas" panose="020B0609020204030204" pitchFamily="49" charset="0"/>
              </a:rPr>
              <a:t>vector</a:t>
            </a:r>
          </a:p>
        </p:txBody>
      </p:sp>
      <p:sp>
        <p:nvSpPr>
          <p:cNvPr id="4" name="&quot;No&quot; Symbol 3"/>
          <p:cNvSpPr/>
          <p:nvPr/>
        </p:nvSpPr>
        <p:spPr>
          <a:xfrm>
            <a:off x="9489844" y="1732907"/>
            <a:ext cx="540000" cy="540000"/>
          </a:xfrm>
          <a:prstGeom prst="noSmoking">
            <a:avLst>
              <a:gd name="adj" fmla="val 844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quot;No&quot; Symbol 4"/>
          <p:cNvSpPr/>
          <p:nvPr/>
        </p:nvSpPr>
        <p:spPr>
          <a:xfrm>
            <a:off x="1942897" y="2124792"/>
            <a:ext cx="540000" cy="540000"/>
          </a:xfrm>
          <a:prstGeom prst="noSmoking">
            <a:avLst>
              <a:gd name="adj" fmla="val 844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lowchart: Process 5"/>
          <p:cNvSpPr/>
          <p:nvPr/>
        </p:nvSpPr>
        <p:spPr>
          <a:xfrm>
            <a:off x="3013787" y="1825625"/>
            <a:ext cx="1440000" cy="720000"/>
          </a:xfrm>
          <a:prstGeom prst="flowChartProcess">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4320073" y="2002907"/>
            <a:ext cx="942392" cy="0"/>
          </a:xfrm>
          <a:prstGeom prst="straightConnector1">
            <a:avLst/>
          </a:prstGeom>
          <a:ln w="38100">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12897" y="2394792"/>
            <a:ext cx="942392" cy="0"/>
          </a:xfrm>
          <a:prstGeom prst="straightConnector1">
            <a:avLst/>
          </a:prstGeom>
          <a:ln w="38100">
            <a:headEnd type="triangle" w="lg" len="lg"/>
            <a:tailEnd type="oval" w="med" len="med"/>
          </a:ln>
        </p:spPr>
        <p:style>
          <a:lnRef idx="1">
            <a:schemeClr val="accent1"/>
          </a:lnRef>
          <a:fillRef idx="0">
            <a:schemeClr val="accent1"/>
          </a:fillRef>
          <a:effectRef idx="0">
            <a:schemeClr val="accent1"/>
          </a:effectRef>
          <a:fontRef idx="minor">
            <a:schemeClr val="tx1"/>
          </a:fontRef>
        </p:style>
      </p:cxnSp>
      <p:sp>
        <p:nvSpPr>
          <p:cNvPr id="9" name="Flowchart: Process 8"/>
          <p:cNvSpPr/>
          <p:nvPr/>
        </p:nvSpPr>
        <p:spPr>
          <a:xfrm>
            <a:off x="5262465" y="1825625"/>
            <a:ext cx="1440000" cy="720000"/>
          </a:xfrm>
          <a:prstGeom prst="flowChartProcess">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568751" y="2002907"/>
            <a:ext cx="942392" cy="0"/>
          </a:xfrm>
          <a:prstGeom prst="straightConnector1">
            <a:avLst/>
          </a:prstGeom>
          <a:ln w="38100">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461575" y="2394792"/>
            <a:ext cx="942392" cy="0"/>
          </a:xfrm>
          <a:prstGeom prst="straightConnector1">
            <a:avLst/>
          </a:prstGeom>
          <a:ln w="38100">
            <a:headEnd type="triangle" w="lg" len="lg"/>
            <a:tailEnd type="oval" w="med" len="med"/>
          </a:ln>
        </p:spPr>
        <p:style>
          <a:lnRef idx="1">
            <a:schemeClr val="accent1"/>
          </a:lnRef>
          <a:fillRef idx="0">
            <a:schemeClr val="accent1"/>
          </a:fillRef>
          <a:effectRef idx="0">
            <a:schemeClr val="accent1"/>
          </a:effectRef>
          <a:fontRef idx="minor">
            <a:schemeClr val="tx1"/>
          </a:fontRef>
        </p:style>
      </p:cxnSp>
      <p:sp>
        <p:nvSpPr>
          <p:cNvPr id="12" name="Flowchart: Process 11"/>
          <p:cNvSpPr/>
          <p:nvPr/>
        </p:nvSpPr>
        <p:spPr>
          <a:xfrm>
            <a:off x="7518954" y="1825625"/>
            <a:ext cx="1440000" cy="720000"/>
          </a:xfrm>
          <a:prstGeom prst="flowChartProcess">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a:off x="8825240" y="2002907"/>
            <a:ext cx="942392" cy="0"/>
          </a:xfrm>
          <a:prstGeom prst="straightConnector1">
            <a:avLst/>
          </a:prstGeom>
          <a:ln w="38100">
            <a:headEnd type="ova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6718064" y="2394792"/>
            <a:ext cx="942392" cy="0"/>
          </a:xfrm>
          <a:prstGeom prst="straightConnector1">
            <a:avLst/>
          </a:prstGeom>
          <a:ln w="38100">
            <a:headEnd type="triangle" w="lg" len="lg"/>
            <a:tailEnd type="oval" w="med" len="med"/>
          </a:ln>
        </p:spPr>
        <p:style>
          <a:lnRef idx="1">
            <a:schemeClr val="accent1"/>
          </a:lnRef>
          <a:fillRef idx="0">
            <a:schemeClr val="accent1"/>
          </a:fillRef>
          <a:effectRef idx="0">
            <a:schemeClr val="accent1"/>
          </a:effectRef>
          <a:fontRef idx="minor">
            <a:schemeClr val="tx1"/>
          </a:fontRef>
        </p:style>
      </p:cxnSp>
      <p:pic>
        <p:nvPicPr>
          <p:cNvPr id="1030" name="Picture 6" descr="Thumbs Up on Microsoft Windows 10 May 2019 Upda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3147" y="2956223"/>
            <a:ext cx="539999"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inking Face on Microsoft Windows 10 May 2019 Upd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5723" y="3594714"/>
            <a:ext cx="467999" cy="46800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14"/>
          <p:cNvSpPr>
            <a:spLocks noGrp="1"/>
          </p:cNvSpPr>
          <p:nvPr>
            <p:ph type="sldNum" sz="quarter" idx="12"/>
          </p:nvPr>
        </p:nvSpPr>
        <p:spPr/>
        <p:txBody>
          <a:bodyPr/>
          <a:lstStyle/>
          <a:p>
            <a:fld id="{AE26D1DA-778F-492E-B78E-886A49F9DEA6}" type="slidenum">
              <a:rPr lang="en-US" smtClean="0"/>
              <a:t>4</a:t>
            </a:fld>
            <a:endParaRPr lang="en-US"/>
          </a:p>
        </p:txBody>
      </p:sp>
    </p:spTree>
    <p:extLst>
      <p:ext uri="{BB962C8B-B14F-4D97-AF65-F5344CB8AC3E}">
        <p14:creationId xmlns:p14="http://schemas.microsoft.com/office/powerpoint/2010/main" val="2377420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99F88A-FF1A-459D-BC14-1BC3DC13EF06}"/>
              </a:ext>
            </a:extLst>
          </p:cNvPr>
          <p:cNvSpPr>
            <a:spLocks noGrp="1"/>
          </p:cNvSpPr>
          <p:nvPr>
            <p:ph type="title"/>
          </p:nvPr>
        </p:nvSpPr>
        <p:spPr/>
        <p:txBody>
          <a:bodyPr/>
          <a:lstStyle/>
          <a:p>
            <a:r>
              <a:rPr lang="en-US" dirty="0"/>
              <a:t>Big O notation</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62BA51B-B599-4CEB-A855-E1069491E35E}"/>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pPr marL="0" indent="0">
                  <a:buNone/>
                </a:pPr>
                <a:r>
                  <a:rPr lang="en-US" dirty="0"/>
                  <a:t>if and only if for some positive </a:t>
                </a:r>
                <a14:m>
                  <m:oMath xmlns:m="http://schemas.openxmlformats.org/officeDocument/2006/math">
                    <m:r>
                      <a:rPr lang="en-US" b="0" i="1" smtClean="0">
                        <a:latin typeface="Cambria Math" panose="02040503050406030204" pitchFamily="18" charset="0"/>
                      </a:rPr>
                      <m:t>𝑚</m:t>
                    </m:r>
                  </m:oMath>
                </a14:m>
                <a:endParaRPr lang="en-US" dirty="0"/>
              </a:p>
              <a:p>
                <a:pPr marL="0" indent="0">
                  <a:buNone/>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0" i="1" smtClean="0">
                              <a:latin typeface="Cambria Math" panose="02040503050406030204" pitchFamily="18" charset="0"/>
                            </a:rPr>
                            <m:t>𝑥</m:t>
                          </m:r>
                        </m:e>
                      </m:d>
                    </m:oMath>
                  </m:oMathPara>
                </a14:m>
                <a:endParaRPr lang="en-US" dirty="0"/>
              </a:p>
              <a:p>
                <a:pPr marL="0" indent="0">
                  <a:buNone/>
                </a:pPr>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Sub>
                  </m:oMath>
                </a14:m>
                <a:r>
                  <a:rPr lang="en-US" dirty="0"/>
                  <a:t>.</a:t>
                </a:r>
              </a:p>
              <a:p>
                <a:pPr marL="0" indent="0">
                  <a:buNone/>
                </a:pPr>
                <a:r>
                  <a:rPr lang="en-US" sz="3200" dirty="0" err="1"/>
                  <a:t>Properies</a:t>
                </a:r>
                <a:endParaRPr lang="en-US" dirty="0"/>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=9</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𝑛</m:t>
                                </m:r>
                              </m:e>
                            </m:func>
                          </m:e>
                        </m:d>
                      </m:e>
                      <m:sup>
                        <m:r>
                          <a:rPr lang="en-US" b="0" i="1" smtClean="0">
                            <a:latin typeface="Cambria Math" panose="02040503050406030204" pitchFamily="18" charset="0"/>
                          </a:rPr>
                          <m:t>4</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3</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3</m:t>
                            </m:r>
                          </m:sup>
                        </m:sSup>
                      </m:e>
                    </m:d>
                  </m:oMath>
                </a14:m>
                <a:r>
                  <a:rPr lang="en-US" b="0" dirty="0"/>
                  <a:t> — defined by</a:t>
                </a:r>
                <a:br>
                  <a:rPr lang="en-US" b="0" dirty="0"/>
                </a:br>
                <a:r>
                  <a:rPr lang="en-US" b="0" dirty="0"/>
                  <a:t>the fastest growing term.</a:t>
                </a:r>
              </a:p>
              <a:p>
                <a:pPr marL="0" indent="0">
                  <a:buNone/>
                </a:pP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b="0" i="1" smtClean="0">
                        <a:latin typeface="Cambria Math" panose="02040503050406030204" pitchFamily="18" charset="0"/>
                      </a:rPr>
                      <m:t>=</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t>, where </a:t>
                </a:r>
                <a14:m>
                  <m:oMath xmlns:m="http://schemas.openxmlformats.org/officeDocument/2006/math">
                    <m:r>
                      <a:rPr lang="en-US" i="1">
                        <a:latin typeface="Cambria Math" panose="02040503050406030204" pitchFamily="18" charset="0"/>
                      </a:rPr>
                      <m:t>𝑘</m:t>
                    </m:r>
                  </m:oMath>
                </a14:m>
                <a:r>
                  <a:rPr lang="en-US" dirty="0"/>
                  <a:t> is constant</a:t>
                </a:r>
                <a:endParaRPr lang="ru-RU" dirty="0"/>
              </a:p>
            </p:txBody>
          </p:sp>
        </mc:Choice>
        <mc:Fallback xmlns="">
          <p:sp>
            <p:nvSpPr>
              <p:cNvPr id="3" name="Объект 2">
                <a:extLst>
                  <a:ext uri="{FF2B5EF4-FFF2-40B4-BE49-F238E27FC236}">
                    <a16:creationId xmlns:a16="http://schemas.microsoft.com/office/drawing/2014/main" id="{262BA51B-B599-4CEB-A855-E1069491E35E}"/>
                  </a:ext>
                </a:extLst>
              </p:cNvPr>
              <p:cNvSpPr>
                <a:spLocks noGrp="1" noRot="1" noChangeAspect="1" noMove="1" noResize="1" noEditPoints="1" noAdjustHandles="1" noChangeArrowheads="1" noChangeShapeType="1" noTextEdit="1"/>
              </p:cNvSpPr>
              <p:nvPr>
                <p:ph idx="1"/>
              </p:nvPr>
            </p:nvSpPr>
            <p:spPr>
              <a:blipFill>
                <a:blip r:embed="rId2"/>
                <a:stretch>
                  <a:fillRect l="-1507"/>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E098FEFA-7AB0-4D22-B647-43CD7B719FD8}"/>
              </a:ext>
            </a:extLst>
          </p:cNvPr>
          <p:cNvSpPr>
            <a:spLocks noGrp="1"/>
          </p:cNvSpPr>
          <p:nvPr>
            <p:ph type="sldNum" sz="quarter" idx="12"/>
          </p:nvPr>
        </p:nvSpPr>
        <p:spPr/>
        <p:txBody>
          <a:bodyPr/>
          <a:lstStyle/>
          <a:p>
            <a:fld id="{AE26D1DA-778F-492E-B78E-886A49F9DEA6}" type="slidenum">
              <a:rPr lang="en-US" smtClean="0"/>
              <a:t>40</a:t>
            </a:fld>
            <a:endParaRPr lang="en-US"/>
          </a:p>
        </p:txBody>
      </p:sp>
    </p:spTree>
    <p:extLst>
      <p:ext uri="{BB962C8B-B14F-4D97-AF65-F5344CB8AC3E}">
        <p14:creationId xmlns:p14="http://schemas.microsoft.com/office/powerpoint/2010/main" val="34450315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State of the art sort algorithms:</a:t>
                </a:r>
              </a:p>
              <a:p>
                <a:pPr marL="360000" indent="0">
                  <a:buNone/>
                </a:pPr>
                <a:r>
                  <a:rPr lang="en-US" b="1" dirty="0"/>
                  <a:t>Insertion sort</a:t>
                </a:r>
                <a:r>
                  <a:rPr lang="en-US" dirty="0"/>
                  <a:t>: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e>
                    </m:d>
                  </m:oMath>
                </a14:m>
                <a:r>
                  <a:rPr lang="en-US" dirty="0"/>
                  <a:t> on average, </a:t>
                </a:r>
                <a:r>
                  <a:rPr lang="en-US" b="1" dirty="0"/>
                  <a:t>fastest on small sets</a:t>
                </a:r>
                <a:r>
                  <a:rPr lang="en-US" dirty="0"/>
                  <a:t> in practice.</a:t>
                </a:r>
              </a:p>
              <a:p>
                <a:pPr marL="360000" indent="0">
                  <a:buNone/>
                </a:pPr>
                <a:r>
                  <a:rPr lang="en-US" b="1" dirty="0"/>
                  <a:t>Quicksort</a:t>
                </a:r>
                <a:r>
                  <a:rPr lang="en-US" dirty="0"/>
                  <a:t>: </a:t>
                </a:r>
                <a14:m>
                  <m:oMath xmlns:m="http://schemas.openxmlformats.org/officeDocument/2006/math">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𝑁</m:t>
                            </m:r>
                          </m:e>
                        </m:func>
                      </m:e>
                    </m:d>
                  </m:oMath>
                </a14:m>
                <a:r>
                  <a:rPr lang="en-US" dirty="0"/>
                  <a:t> on average,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e>
                    </m:d>
                  </m:oMath>
                </a14:m>
                <a:r>
                  <a:rPr lang="en-US" dirty="0"/>
                  <a:t> in the worst case,</a:t>
                </a:r>
                <a:br>
                  <a:rPr lang="en-US" dirty="0"/>
                </a:br>
                <a:r>
                  <a:rPr lang="en-US" b="1" dirty="0"/>
                  <a:t>fastest on average</a:t>
                </a:r>
                <a:r>
                  <a:rPr lang="en-US" dirty="0"/>
                  <a:t> in practice.</a:t>
                </a:r>
              </a:p>
              <a:p>
                <a:pPr marL="360000" indent="0">
                  <a:buNone/>
                </a:pPr>
                <a:r>
                  <a:rPr lang="en-US" b="1" dirty="0"/>
                  <a:t>Heapsort</a:t>
                </a:r>
                <a:r>
                  <a:rPr lang="en-US" dirty="0"/>
                  <a:t>: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a:t>
                </a:r>
                <a:r>
                  <a:rPr lang="en-US" b="1" dirty="0"/>
                  <a:t>in all cases</a:t>
                </a:r>
                <a:r>
                  <a:rPr lang="en-US" dirty="0"/>
                  <a:t>, slower than quicksort in practice.</a:t>
                </a:r>
              </a:p>
              <a:p>
                <a:pPr marL="0" indent="0">
                  <a:buNone/>
                </a:pPr>
                <a:endParaRPr lang="en-US" dirty="0"/>
              </a:p>
              <a:p>
                <a:pPr marL="0" indent="0">
                  <a:buNone/>
                </a:pPr>
                <a:r>
                  <a:rPr lang="en-US" dirty="0"/>
                  <a:t>How to guarantee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complexity in the worst case?</a:t>
                </a:r>
              </a:p>
              <a:p>
                <a:pPr marL="0" indent="0">
                  <a:buNone/>
                </a:pPr>
                <a:r>
                  <a:rPr lang="en-US" dirty="0"/>
                  <a:t>How to employ speed of quicksort avoiding the worst case?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E26D1DA-778F-492E-B78E-886A49F9DEA6}" type="slidenum">
              <a:rPr lang="en-US" smtClean="0"/>
              <a:t>41</a:t>
            </a:fld>
            <a:endParaRPr lang="en-US"/>
          </a:p>
        </p:txBody>
      </p:sp>
    </p:spTree>
    <p:extLst>
      <p:ext uri="{BB962C8B-B14F-4D97-AF65-F5344CB8AC3E}">
        <p14:creationId xmlns:p14="http://schemas.microsoft.com/office/powerpoint/2010/main" val="3045313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Enter </a:t>
                </a:r>
                <a:r>
                  <a:rPr lang="en-US" b="1" dirty="0" err="1"/>
                  <a:t>introsort</a:t>
                </a:r>
                <a:r>
                  <a:rPr lang="en-US" dirty="0"/>
                  <a:t>.</a:t>
                </a:r>
              </a:p>
              <a:p>
                <a:pPr marL="0" indent="0">
                  <a:buNone/>
                </a:pPr>
                <a:r>
                  <a:rPr lang="en-US" dirty="0"/>
                  <a:t>Best of two worlds:</a:t>
                </a:r>
              </a:p>
              <a:p>
                <a:r>
                  <a:rPr lang="en-US" dirty="0"/>
                  <a:t>speed of quicksort on average and</a:t>
                </a:r>
                <a:endParaRPr lang="en-US" dirty="0">
                  <a:latin typeface="Cambria Math" panose="02040503050406030204" pitchFamily="18" charset="0"/>
                </a:endParaRPr>
              </a:p>
              <a:p>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complexity in the worst case.</a:t>
                </a:r>
              </a:p>
              <a:p>
                <a:pPr marL="0" indent="0">
                  <a:spcBef>
                    <a:spcPts val="3000"/>
                  </a:spcBef>
                  <a:buNone/>
                </a:pPr>
                <a:r>
                  <a:rPr lang="en-US" dirty="0"/>
                  <a:t>Recipe:</a:t>
                </a:r>
              </a:p>
              <a:p>
                <a:r>
                  <a:rPr lang="en-US" dirty="0"/>
                  <a:t>do at most </a:t>
                </a:r>
                <a14:m>
                  <m:oMath xmlns:m="http://schemas.openxmlformats.org/officeDocument/2006/math">
                    <m:r>
                      <a:rPr lang="en-US" b="0" i="1" smtClean="0">
                        <a:latin typeface="Cambria Math" panose="02040503050406030204" pitchFamily="18" charset="0"/>
                      </a:rPr>
                      <m:t>𝑚</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oMath>
                </a14:m>
                <a:r>
                  <a:rPr lang="en-US" dirty="0"/>
                  <a:t> iterations of quicksort,</a:t>
                </a:r>
              </a:p>
              <a:p>
                <a:r>
                  <a:rPr lang="en-US" dirty="0"/>
                  <a:t>if it’s not sorted yet, do heapsort on unsorted parts.</a:t>
                </a:r>
              </a:p>
              <a:p>
                <a:pPr marL="0" indent="0">
                  <a:buNone/>
                </a:pPr>
                <a14:m>
                  <m:oMath xmlns:m="http://schemas.openxmlformats.org/officeDocument/2006/math">
                    <m:r>
                      <a:rPr lang="en-US" b="0" i="1" smtClean="0">
                        <a:latin typeface="Cambria Math" panose="02040503050406030204" pitchFamily="18" charset="0"/>
                      </a:rPr>
                      <m:t>𝑚</m:t>
                    </m:r>
                  </m:oMath>
                </a14:m>
                <a:r>
                  <a:rPr lang="en-US" dirty="0"/>
                  <a:t> is a small constant, say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19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E26D1DA-778F-492E-B78E-886A49F9DEA6}" type="slidenum">
              <a:rPr lang="en-US" smtClean="0"/>
              <a:t>42</a:t>
            </a:fld>
            <a:endParaRPr lang="en-US"/>
          </a:p>
        </p:txBody>
      </p:sp>
    </p:spTree>
    <p:extLst>
      <p:ext uri="{BB962C8B-B14F-4D97-AF65-F5344CB8AC3E}">
        <p14:creationId xmlns:p14="http://schemas.microsoft.com/office/powerpoint/2010/main" val="399400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Stable sorting</a:t>
            </a:r>
          </a:p>
        </p:txBody>
      </p:sp>
      <p:sp>
        <p:nvSpPr>
          <p:cNvPr id="4" name="Slide Number Placeholder 3"/>
          <p:cNvSpPr>
            <a:spLocks noGrp="1"/>
          </p:cNvSpPr>
          <p:nvPr>
            <p:ph type="sldNum" sz="quarter" idx="12"/>
          </p:nvPr>
        </p:nvSpPr>
        <p:spPr/>
        <p:txBody>
          <a:bodyPr/>
          <a:lstStyle/>
          <a:p>
            <a:fld id="{AE26D1DA-778F-492E-B78E-886A49F9DEA6}" type="slidenum">
              <a:rPr lang="en-US" smtClean="0"/>
              <a:t>43</a:t>
            </a:fld>
            <a:endParaRPr 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dirty="0"/>
                  <a:t>preserves order of equivalent elements,</a:t>
                </a:r>
              </a:p>
              <a:p>
                <a:r>
                  <a:rPr lang="en-US" dirty="0"/>
                  <a:t>complexity is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sSup>
                              <m:sSupPr>
                                <m:ctrlPr>
                                  <a:rPr lang="en-US" i="1" smtClean="0">
                                    <a:latin typeface="Cambria Math" panose="02040503050406030204" pitchFamily="18" charset="0"/>
                                  </a:rPr>
                                </m:ctrlPr>
                              </m:sSupPr>
                              <m:e>
                                <m:r>
                                  <m:rPr>
                                    <m:sty m:val="p"/>
                                  </m:rPr>
                                  <a:rPr lang="en-US">
                                    <a:latin typeface="Cambria Math" panose="02040503050406030204" pitchFamily="18" charset="0"/>
                                  </a:rPr>
                                  <m:t>log</m:t>
                                </m:r>
                              </m:e>
                              <m:sup>
                                <m:r>
                                  <a:rPr lang="en-US" b="0" i="1" smtClean="0">
                                    <a:latin typeface="Cambria Math" panose="02040503050406030204" pitchFamily="18" charset="0"/>
                                  </a:rPr>
                                  <m:t>2</m:t>
                                </m:r>
                              </m:sup>
                            </m:sSup>
                          </m:fName>
                          <m:e>
                            <m:r>
                              <a:rPr lang="en-US" i="1">
                                <a:latin typeface="Cambria Math" panose="02040503050406030204" pitchFamily="18" charset="0"/>
                              </a:rPr>
                              <m:t>𝑁</m:t>
                            </m:r>
                          </m:e>
                        </m:func>
                      </m:e>
                    </m:d>
                  </m:oMath>
                </a14:m>
                <a:r>
                  <a:rPr lang="en-US" dirty="0"/>
                  <a:t> or</a:t>
                </a:r>
                <a:br>
                  <a:rPr lang="en-US" dirty="0"/>
                </a:b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i="1">
                                <a:latin typeface="Cambria Math" panose="02040503050406030204" pitchFamily="18" charset="0"/>
                              </a:rPr>
                              <m:t>𝑁</m:t>
                            </m:r>
                          </m:e>
                        </m:func>
                      </m:e>
                    </m:d>
                  </m:oMath>
                </a14:m>
                <a:r>
                  <a:rPr lang="en-US" dirty="0"/>
                  <a:t> if there is enough extra space.</a:t>
                </a:r>
              </a:p>
              <a:p>
                <a:pPr marL="0" indent="0">
                  <a:buNone/>
                </a:pPr>
                <a:endParaRPr lang="en-US" dirty="0"/>
              </a:p>
              <a:p>
                <a:pPr marL="0" indent="0">
                  <a:buNone/>
                </a:pPr>
                <a:r>
                  <a:rPr lang="en-US" dirty="0" err="1">
                    <a:latin typeface="Consolas" panose="020B0609020204030204" pitchFamily="49" charset="0"/>
                  </a:rPr>
                  <a:t>stable_sort</a:t>
                </a:r>
                <a:r>
                  <a:rPr lang="en-US" dirty="0"/>
                  <a:t> under the hood:</a:t>
                </a:r>
              </a:p>
              <a:p>
                <a:pPr marL="360000" indent="0">
                  <a:buNone/>
                </a:pPr>
                <a:r>
                  <a:rPr lang="en-US" b="1" dirty="0"/>
                  <a:t>insertion sort </a:t>
                </a:r>
                <a:r>
                  <a:rPr lang="en-US" dirty="0"/>
                  <a:t>of small chunks and</a:t>
                </a:r>
              </a:p>
              <a:p>
                <a:pPr marL="360000" indent="0">
                  <a:buNone/>
                </a:pPr>
                <a:r>
                  <a:rPr lang="en-US" b="1" dirty="0"/>
                  <a:t>merge sort</a:t>
                </a:r>
                <a:r>
                  <a:rPr lang="en-US" dirty="0"/>
                  <a:t>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and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dirty="0"/>
                  <a:t> space or</a:t>
                </a:r>
              </a:p>
              <a:p>
                <a:pPr marL="360000" indent="0">
                  <a:buNone/>
                </a:pPr>
                <a:r>
                  <a:rPr lang="en-US" b="1" dirty="0" err="1"/>
                  <a:t>inplace</a:t>
                </a:r>
                <a:r>
                  <a:rPr lang="en-US" b="1" dirty="0"/>
                  <a:t> merge sort</a:t>
                </a:r>
                <a:r>
                  <a:rPr lang="en-US" dirty="0"/>
                  <a:t>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sSup>
                              <m:sSupPr>
                                <m:ctrlPr>
                                  <a:rPr lang="en-US" i="1">
                                    <a:latin typeface="Cambria Math" panose="02040503050406030204" pitchFamily="18" charset="0"/>
                                  </a:rPr>
                                </m:ctrlPr>
                              </m:sSupPr>
                              <m:e>
                                <m:r>
                                  <m:rPr>
                                    <m:sty m:val="p"/>
                                  </m:rPr>
                                  <a:rPr lang="en-US">
                                    <a:latin typeface="Cambria Math" panose="02040503050406030204" pitchFamily="18" charset="0"/>
                                  </a:rPr>
                                  <m:t>log</m:t>
                                </m:r>
                              </m:e>
                              <m:sup>
                                <m:r>
                                  <a:rPr lang="en-US" i="1">
                                    <a:latin typeface="Cambria Math" panose="02040503050406030204" pitchFamily="18" charset="0"/>
                                  </a:rPr>
                                  <m:t>2</m:t>
                                </m:r>
                              </m:sup>
                            </m:sSup>
                          </m:fName>
                          <m:e>
                            <m:r>
                              <a:rPr lang="en-US" i="1">
                                <a:latin typeface="Cambria Math" panose="02040503050406030204" pitchFamily="18" charset="0"/>
                              </a:rPr>
                              <m:t>𝑁</m:t>
                            </m:r>
                          </m:e>
                        </m:func>
                      </m:e>
                    </m:d>
                  </m:oMath>
                </a14:m>
                <a:r>
                  <a:rPr lang="en-US" dirty="0"/>
                  <a:t> time if there isn’t enough space,</a:t>
                </a:r>
              </a:p>
              <a:p>
                <a:pPr marL="360000" indent="0">
                  <a:buNone/>
                </a:pPr>
                <a:r>
                  <a:rPr lang="en-US" dirty="0"/>
                  <a:t>all are stable.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217" t="-1978"/>
                </a:stretch>
              </a:blipFill>
            </p:spPr>
            <p:txBody>
              <a:bodyPr/>
              <a:lstStyle/>
              <a:p>
                <a:r>
                  <a:rPr lang="en-US">
                    <a:noFill/>
                  </a:rPr>
                  <a:t> </a:t>
                </a:r>
              </a:p>
            </p:txBody>
          </p:sp>
        </mc:Fallback>
      </mc:AlternateContent>
      <p:sp>
        <p:nvSpPr>
          <p:cNvPr id="21" name="Прямоугольник 20">
            <a:extLst>
              <a:ext uri="{FF2B5EF4-FFF2-40B4-BE49-F238E27FC236}">
                <a16:creationId xmlns:a16="http://schemas.microsoft.com/office/drawing/2014/main" id="{EB398E77-8A0C-47BD-8B0E-F87EDF29B014}"/>
              </a:ext>
            </a:extLst>
          </p:cNvPr>
          <p:cNvSpPr/>
          <p:nvPr/>
        </p:nvSpPr>
        <p:spPr>
          <a:xfrm>
            <a:off x="8113800" y="3066792"/>
            <a:ext cx="360000" cy="362421"/>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C30D2EBC-09A7-4976-A759-B97C9C2F6C32}"/>
              </a:ext>
            </a:extLst>
          </p:cNvPr>
          <p:cNvSpPr/>
          <p:nvPr/>
        </p:nvSpPr>
        <p:spPr>
          <a:xfrm>
            <a:off x="8473800" y="2709142"/>
            <a:ext cx="360000" cy="7200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рямоугольник 22">
            <a:extLst>
              <a:ext uri="{FF2B5EF4-FFF2-40B4-BE49-F238E27FC236}">
                <a16:creationId xmlns:a16="http://schemas.microsoft.com/office/drawing/2014/main" id="{2B9A4B92-496C-4EFA-A063-9E3A7868C209}"/>
              </a:ext>
            </a:extLst>
          </p:cNvPr>
          <p:cNvSpPr/>
          <p:nvPr/>
        </p:nvSpPr>
        <p:spPr>
          <a:xfrm>
            <a:off x="8833800" y="2349142"/>
            <a:ext cx="360000" cy="10800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B320B6E7-4E7B-4C04-8A7F-D7ED943CBF8C}"/>
              </a:ext>
            </a:extLst>
          </p:cNvPr>
          <p:cNvSpPr/>
          <p:nvPr/>
        </p:nvSpPr>
        <p:spPr>
          <a:xfrm>
            <a:off x="9193800" y="3066721"/>
            <a:ext cx="360000" cy="362421"/>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83D1C5E7-FF1E-4DA2-9C46-6FDB3BAF537F}"/>
              </a:ext>
            </a:extLst>
          </p:cNvPr>
          <p:cNvSpPr/>
          <p:nvPr/>
        </p:nvSpPr>
        <p:spPr>
          <a:xfrm>
            <a:off x="9553800" y="2709071"/>
            <a:ext cx="36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E9446BF8-1FA9-43BC-B4FA-AF8BDEF12934}"/>
              </a:ext>
            </a:extLst>
          </p:cNvPr>
          <p:cNvSpPr/>
          <p:nvPr/>
        </p:nvSpPr>
        <p:spPr>
          <a:xfrm>
            <a:off x="9913800" y="2349071"/>
            <a:ext cx="360000" cy="108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DC7539FB-4D0D-4404-AA2C-57EB4747983F}"/>
              </a:ext>
            </a:extLst>
          </p:cNvPr>
          <p:cNvSpPr/>
          <p:nvPr/>
        </p:nvSpPr>
        <p:spPr>
          <a:xfrm>
            <a:off x="10273800" y="3066650"/>
            <a:ext cx="360000" cy="362421"/>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620F713F-860E-4953-88BA-BBE828A2061E}"/>
              </a:ext>
            </a:extLst>
          </p:cNvPr>
          <p:cNvSpPr/>
          <p:nvPr/>
        </p:nvSpPr>
        <p:spPr>
          <a:xfrm>
            <a:off x="10633800" y="2709000"/>
            <a:ext cx="360000" cy="7200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AE551EBE-4921-4220-AA45-E9D3D3B5014D}"/>
              </a:ext>
            </a:extLst>
          </p:cNvPr>
          <p:cNvSpPr/>
          <p:nvPr/>
        </p:nvSpPr>
        <p:spPr>
          <a:xfrm>
            <a:off x="10993800" y="2349000"/>
            <a:ext cx="360000" cy="10800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272AA524-161D-4B39-B3FE-25CD8137D648}"/>
              </a:ext>
            </a:extLst>
          </p:cNvPr>
          <p:cNvSpPr/>
          <p:nvPr/>
        </p:nvSpPr>
        <p:spPr>
          <a:xfrm>
            <a:off x="8473800" y="1526824"/>
            <a:ext cx="360000" cy="3600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a:extLst>
              <a:ext uri="{FF2B5EF4-FFF2-40B4-BE49-F238E27FC236}">
                <a16:creationId xmlns:a16="http://schemas.microsoft.com/office/drawing/2014/main" id="{C4821F12-966E-41EC-B32A-B9E2EF322272}"/>
              </a:ext>
            </a:extLst>
          </p:cNvPr>
          <p:cNvSpPr/>
          <p:nvPr/>
        </p:nvSpPr>
        <p:spPr>
          <a:xfrm>
            <a:off x="8833800" y="1166824"/>
            <a:ext cx="360000" cy="7200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рямоугольник 31">
            <a:extLst>
              <a:ext uri="{FF2B5EF4-FFF2-40B4-BE49-F238E27FC236}">
                <a16:creationId xmlns:a16="http://schemas.microsoft.com/office/drawing/2014/main" id="{4C2D0844-3CEB-40B9-8FC5-61432EDC3FBE}"/>
              </a:ext>
            </a:extLst>
          </p:cNvPr>
          <p:cNvSpPr/>
          <p:nvPr/>
        </p:nvSpPr>
        <p:spPr>
          <a:xfrm>
            <a:off x="10633800" y="806826"/>
            <a:ext cx="360000" cy="1080000"/>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рямоугольник 32">
            <a:extLst>
              <a:ext uri="{FF2B5EF4-FFF2-40B4-BE49-F238E27FC236}">
                <a16:creationId xmlns:a16="http://schemas.microsoft.com/office/drawing/2014/main" id="{58D7FD25-7561-4959-88B9-09DCB4FE1C05}"/>
              </a:ext>
            </a:extLst>
          </p:cNvPr>
          <p:cNvSpPr/>
          <p:nvPr/>
        </p:nvSpPr>
        <p:spPr>
          <a:xfrm>
            <a:off x="8113800" y="1526826"/>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рямоугольник 33">
            <a:extLst>
              <a:ext uri="{FF2B5EF4-FFF2-40B4-BE49-F238E27FC236}">
                <a16:creationId xmlns:a16="http://schemas.microsoft.com/office/drawing/2014/main" id="{38631662-B91D-493B-AADC-D873DBF0F1A4}"/>
              </a:ext>
            </a:extLst>
          </p:cNvPr>
          <p:cNvSpPr/>
          <p:nvPr/>
        </p:nvSpPr>
        <p:spPr>
          <a:xfrm>
            <a:off x="9553800" y="1166824"/>
            <a:ext cx="36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рямоугольник 34">
            <a:extLst>
              <a:ext uri="{FF2B5EF4-FFF2-40B4-BE49-F238E27FC236}">
                <a16:creationId xmlns:a16="http://schemas.microsoft.com/office/drawing/2014/main" id="{96506145-718E-4F32-A399-977E7C2A2F33}"/>
              </a:ext>
            </a:extLst>
          </p:cNvPr>
          <p:cNvSpPr/>
          <p:nvPr/>
        </p:nvSpPr>
        <p:spPr>
          <a:xfrm>
            <a:off x="9913800" y="806824"/>
            <a:ext cx="360000" cy="108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рямоугольник 35">
            <a:extLst>
              <a:ext uri="{FF2B5EF4-FFF2-40B4-BE49-F238E27FC236}">
                <a16:creationId xmlns:a16="http://schemas.microsoft.com/office/drawing/2014/main" id="{206AB30E-78DA-4F33-8CA2-A39E6A8C5133}"/>
              </a:ext>
            </a:extLst>
          </p:cNvPr>
          <p:cNvSpPr/>
          <p:nvPr/>
        </p:nvSpPr>
        <p:spPr>
          <a:xfrm>
            <a:off x="9193800" y="1526824"/>
            <a:ext cx="360000" cy="3600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35B2C643-677F-423C-8FFF-08B84CCEF209}"/>
              </a:ext>
            </a:extLst>
          </p:cNvPr>
          <p:cNvSpPr/>
          <p:nvPr/>
        </p:nvSpPr>
        <p:spPr>
          <a:xfrm>
            <a:off x="10273800" y="1167773"/>
            <a:ext cx="360000" cy="7200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37">
            <a:extLst>
              <a:ext uri="{FF2B5EF4-FFF2-40B4-BE49-F238E27FC236}">
                <a16:creationId xmlns:a16="http://schemas.microsoft.com/office/drawing/2014/main" id="{42B1BE31-2F3D-4AA8-B4EE-DD77A0BEC917}"/>
              </a:ext>
            </a:extLst>
          </p:cNvPr>
          <p:cNvSpPr/>
          <p:nvPr/>
        </p:nvSpPr>
        <p:spPr>
          <a:xfrm>
            <a:off x="10993800" y="806824"/>
            <a:ext cx="360000" cy="1080000"/>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Стрелка: вниз 4">
            <a:extLst>
              <a:ext uri="{FF2B5EF4-FFF2-40B4-BE49-F238E27FC236}">
                <a16:creationId xmlns:a16="http://schemas.microsoft.com/office/drawing/2014/main" id="{57290AAC-0B03-40A5-B46A-CDEC46ED6576}"/>
              </a:ext>
            </a:extLst>
          </p:cNvPr>
          <p:cNvSpPr/>
          <p:nvPr/>
        </p:nvSpPr>
        <p:spPr>
          <a:xfrm>
            <a:off x="9553800" y="1970203"/>
            <a:ext cx="360000" cy="35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870147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Can we sort faster than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p:sp>
        <p:nvSpPr>
          <p:cNvPr id="3" name="Content Placeholder 2"/>
          <p:cNvSpPr>
            <a:spLocks noGrp="1"/>
          </p:cNvSpPr>
          <p:nvPr>
            <p:ph idx="1"/>
          </p:nvPr>
        </p:nvSpPr>
        <p:spPr/>
        <p:txBody>
          <a:bodyPr>
            <a:normAutofit/>
          </a:bodyPr>
          <a:lstStyle/>
          <a:p>
            <a:pPr marL="0" indent="0">
              <a:buNone/>
            </a:pPr>
            <a:r>
              <a:rPr lang="en-US" sz="3600" dirty="0"/>
              <a:t>Radix sort!</a:t>
            </a:r>
          </a:p>
        </p:txBody>
      </p:sp>
      <p:sp>
        <p:nvSpPr>
          <p:cNvPr id="4" name="Slide Number Placeholder 3"/>
          <p:cNvSpPr>
            <a:spLocks noGrp="1"/>
          </p:cNvSpPr>
          <p:nvPr>
            <p:ph type="sldNum" sz="quarter" idx="12"/>
          </p:nvPr>
        </p:nvSpPr>
        <p:spPr/>
        <p:txBody>
          <a:bodyPr/>
          <a:lstStyle/>
          <a:p>
            <a:fld id="{AE26D1DA-778F-492E-B78E-886A49F9DEA6}" type="slidenum">
              <a:rPr lang="en-US" smtClean="0"/>
              <a:t>44</a:t>
            </a:fld>
            <a:endParaRPr lang="en-US"/>
          </a:p>
        </p:txBody>
      </p:sp>
      <p:sp>
        <p:nvSpPr>
          <p:cNvPr id="5" name="TextBox 4"/>
          <p:cNvSpPr txBox="1"/>
          <p:nvPr/>
        </p:nvSpPr>
        <p:spPr>
          <a:xfrm>
            <a:off x="4470903" y="2716768"/>
            <a:ext cx="3250194" cy="369332"/>
          </a:xfrm>
          <a:prstGeom prst="rect">
            <a:avLst/>
          </a:prstGeom>
          <a:noFill/>
        </p:spPr>
        <p:txBody>
          <a:bodyPr wrap="square" rtlCol="0">
            <a:spAutoFit/>
          </a:bodyPr>
          <a:lstStyle/>
          <a:p>
            <a:pPr algn="ctr"/>
            <a:r>
              <a:rPr lang="en-US" dirty="0">
                <a:hlinkClick r:id="rId3"/>
              </a:rPr>
              <a:t>https://youtu.be/zqs87a_7zxw</a:t>
            </a:r>
            <a:endParaRPr lang="en-US" dirty="0"/>
          </a:p>
        </p:txBody>
      </p:sp>
      <p:pic>
        <p:nvPicPr>
          <p:cNvPr id="26626" name="Picture 2" descr="https://i.ytimg.com/vi/zqs87a_7zxw/maxresdefaul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086100"/>
            <a:ext cx="67056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BC0C6975-DB18-412A-BAE2-765E921318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20300" y="3086100"/>
            <a:ext cx="21717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00C07260-5D96-4042-83AD-790692E15F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86100"/>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18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selection</a:t>
            </a:r>
          </a:p>
        </p:txBody>
      </p:sp>
      <p:sp>
        <p:nvSpPr>
          <p:cNvPr id="4" name="Slide Number Placeholder 3"/>
          <p:cNvSpPr>
            <a:spLocks noGrp="1"/>
          </p:cNvSpPr>
          <p:nvPr>
            <p:ph type="sldNum" sz="quarter" idx="12"/>
          </p:nvPr>
        </p:nvSpPr>
        <p:spPr/>
        <p:txBody>
          <a:bodyPr/>
          <a:lstStyle/>
          <a:p>
            <a:fld id="{AE26D1DA-778F-492E-B78E-886A49F9DEA6}" type="slidenum">
              <a:rPr lang="en-US" smtClean="0"/>
              <a:t>45</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err="1">
                    <a:latin typeface="Consolas" panose="020B0609020204030204" pitchFamily="49" charset="0"/>
                  </a:rPr>
                  <a:t>partial_sort</a:t>
                </a:r>
                <a:r>
                  <a:rPr lang="en-US" dirty="0"/>
                  <a:t>: “approximately”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𝑘</m:t>
                            </m:r>
                          </m:e>
                        </m:func>
                      </m:e>
                    </m:d>
                  </m:oMath>
                </a14:m>
                <a:r>
                  <a:rPr lang="en-US" dirty="0"/>
                  <a:t>.</a:t>
                </a:r>
              </a:p>
              <a:p>
                <a:pPr marL="0" indent="0">
                  <a:buNone/>
                </a:pPr>
                <a14:m>
                  <m:oMath xmlns:m="http://schemas.openxmlformats.org/officeDocument/2006/math">
                    <m:r>
                      <a:rPr lang="en-US" i="1">
                        <a:latin typeface="Cambria Math" panose="02040503050406030204" pitchFamily="18" charset="0"/>
                      </a:rPr>
                      <m:t>𝑘</m:t>
                    </m:r>
                  </m:oMath>
                </a14:m>
                <a:r>
                  <a:rPr lang="en-US" dirty="0"/>
                  <a:t> first elements will be sorted.</a:t>
                </a:r>
              </a:p>
              <a:p>
                <a:pPr marL="0" indent="0">
                  <a:buNone/>
                </a:pPr>
                <a:endParaRPr lang="en-US" dirty="0"/>
              </a:p>
              <a:p>
                <a:pPr marL="0" indent="0" fontAlgn="t">
                  <a:buNone/>
                </a:pPr>
                <a:r>
                  <a:rPr lang="en-US" dirty="0" err="1">
                    <a:latin typeface="Consolas" panose="020B0609020204030204" pitchFamily="49" charset="0"/>
                  </a:rPr>
                  <a:t>nth_element</a:t>
                </a:r>
                <a:r>
                  <a:rPr lang="en-US" dirty="0"/>
                  <a:t>: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dirty="0"/>
                  <a:t> “on average”.</a:t>
                </a:r>
              </a:p>
              <a:p>
                <a:pPr marL="0" indent="0" fontAlgn="t">
                  <a:buNone/>
                </a:pPr>
                <a:r>
                  <a:rPr lang="en-US" dirty="0"/>
                  <a:t>Independent of </a:t>
                </a:r>
                <a14:m>
                  <m:oMath xmlns:m="http://schemas.openxmlformats.org/officeDocument/2006/math">
                    <m:r>
                      <a:rPr lang="en-US" i="1">
                        <a:latin typeface="Cambria Math" panose="02040503050406030204" pitchFamily="18" charset="0"/>
                      </a:rPr>
                      <m:t>𝑘</m:t>
                    </m:r>
                  </m:oMath>
                </a14:m>
                <a:r>
                  <a:rPr lang="en-US" dirty="0"/>
                  <a:t>.</a:t>
                </a:r>
              </a:p>
              <a:p>
                <a:pPr marL="0" indent="0" fontAlgn="t">
                  <a:buNone/>
                </a:pPr>
                <a:endParaRPr lang="en-US" dirty="0"/>
              </a:p>
              <a:p>
                <a:pPr marL="0" indent="0" fontAlgn="t">
                  <a:buNone/>
                </a:pPr>
                <a:r>
                  <a:rPr lang="en-US" dirty="0"/>
                  <a:t>Should we use </a:t>
                </a:r>
                <a:r>
                  <a:rPr lang="en-US" dirty="0" err="1">
                    <a:latin typeface="Consolas" panose="020B0609020204030204" pitchFamily="49" charset="0"/>
                  </a:rPr>
                  <a:t>partial_sort</a:t>
                </a:r>
                <a:r>
                  <a:rPr lang="en-US" dirty="0"/>
                  <a:t> or </a:t>
                </a:r>
                <a:r>
                  <a:rPr lang="en-US" dirty="0" err="1">
                    <a:latin typeface="Consolas" panose="020B0609020204030204" pitchFamily="49" charset="0"/>
                  </a:rPr>
                  <a:t>nth_element</a:t>
                </a:r>
                <a:r>
                  <a:rPr lang="en-US" dirty="0"/>
                  <a:t> + sort all the time?</a:t>
                </a:r>
              </a:p>
              <a:p>
                <a:pPr marL="0" indent="0" fontAlgn="t">
                  <a:buNone/>
                </a:pPr>
                <a:r>
                  <a:rPr lang="en-US" dirty="0"/>
                  <a:t>What are the use cases?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p:sp>
        <p:nvSpPr>
          <p:cNvPr id="14" name="Прямоугольник 13">
            <a:extLst>
              <a:ext uri="{FF2B5EF4-FFF2-40B4-BE49-F238E27FC236}">
                <a16:creationId xmlns:a16="http://schemas.microsoft.com/office/drawing/2014/main" id="{7C07411E-BBD1-4B47-B88B-744863922700}"/>
              </a:ext>
            </a:extLst>
          </p:cNvPr>
          <p:cNvSpPr/>
          <p:nvPr/>
        </p:nvSpPr>
        <p:spPr>
          <a:xfrm>
            <a:off x="8473800" y="1784074"/>
            <a:ext cx="360000" cy="432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54A06720-21B4-438C-BC2E-C336EDE92CBE}"/>
              </a:ext>
            </a:extLst>
          </p:cNvPr>
          <p:cNvSpPr/>
          <p:nvPr/>
        </p:nvSpPr>
        <p:spPr>
          <a:xfrm>
            <a:off x="8833800" y="1711673"/>
            <a:ext cx="360000" cy="504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B92DA69C-6FCF-4935-8B34-1D8706D9D67A}"/>
              </a:ext>
            </a:extLst>
          </p:cNvPr>
          <p:cNvSpPr/>
          <p:nvPr/>
        </p:nvSpPr>
        <p:spPr>
          <a:xfrm>
            <a:off x="9553800" y="1279673"/>
            <a:ext cx="360000" cy="93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32343495-4F6B-42FD-AA35-BA26EDCF843F}"/>
              </a:ext>
            </a:extLst>
          </p:cNvPr>
          <p:cNvSpPr/>
          <p:nvPr/>
        </p:nvSpPr>
        <p:spPr>
          <a:xfrm>
            <a:off x="8113800" y="1856074"/>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17">
            <a:extLst>
              <a:ext uri="{FF2B5EF4-FFF2-40B4-BE49-F238E27FC236}">
                <a16:creationId xmlns:a16="http://schemas.microsoft.com/office/drawing/2014/main" id="{015D04B2-A3CD-4995-A398-613AEA6B6485}"/>
              </a:ext>
            </a:extLst>
          </p:cNvPr>
          <p:cNvSpPr/>
          <p:nvPr/>
        </p:nvSpPr>
        <p:spPr>
          <a:xfrm>
            <a:off x="10993800" y="1567673"/>
            <a:ext cx="360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5111EF9A-15F2-4E93-9E30-711E9854D28E}"/>
              </a:ext>
            </a:extLst>
          </p:cNvPr>
          <p:cNvSpPr/>
          <p:nvPr/>
        </p:nvSpPr>
        <p:spPr>
          <a:xfrm>
            <a:off x="9913800" y="1496074"/>
            <a:ext cx="36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1EEC930B-2429-484A-8369-BE970027CB49}"/>
              </a:ext>
            </a:extLst>
          </p:cNvPr>
          <p:cNvSpPr/>
          <p:nvPr/>
        </p:nvSpPr>
        <p:spPr>
          <a:xfrm>
            <a:off x="9193800" y="1639673"/>
            <a:ext cx="360000" cy="57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Прямоугольник 20">
            <a:extLst>
              <a:ext uri="{FF2B5EF4-FFF2-40B4-BE49-F238E27FC236}">
                <a16:creationId xmlns:a16="http://schemas.microsoft.com/office/drawing/2014/main" id="{C9543F5B-1E74-4E82-A11D-762E7D47F1FF}"/>
              </a:ext>
            </a:extLst>
          </p:cNvPr>
          <p:cNvSpPr/>
          <p:nvPr/>
        </p:nvSpPr>
        <p:spPr>
          <a:xfrm>
            <a:off x="10633800" y="1424025"/>
            <a:ext cx="360000" cy="792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рямоугольник 21">
            <a:extLst>
              <a:ext uri="{FF2B5EF4-FFF2-40B4-BE49-F238E27FC236}">
                <a16:creationId xmlns:a16="http://schemas.microsoft.com/office/drawing/2014/main" id="{C17D86AA-43FD-486B-8413-FF7975FD477A}"/>
              </a:ext>
            </a:extLst>
          </p:cNvPr>
          <p:cNvSpPr/>
          <p:nvPr/>
        </p:nvSpPr>
        <p:spPr>
          <a:xfrm>
            <a:off x="10273800" y="1136275"/>
            <a:ext cx="36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Прямоугольник 22">
            <a:extLst>
              <a:ext uri="{FF2B5EF4-FFF2-40B4-BE49-F238E27FC236}">
                <a16:creationId xmlns:a16="http://schemas.microsoft.com/office/drawing/2014/main" id="{9EC1EB72-497D-457D-9675-B4F48807FA7E}"/>
              </a:ext>
            </a:extLst>
          </p:cNvPr>
          <p:cNvSpPr/>
          <p:nvPr/>
        </p:nvSpPr>
        <p:spPr>
          <a:xfrm>
            <a:off x="8833800" y="3329974"/>
            <a:ext cx="360000" cy="432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Прямоугольник 23">
            <a:extLst>
              <a:ext uri="{FF2B5EF4-FFF2-40B4-BE49-F238E27FC236}">
                <a16:creationId xmlns:a16="http://schemas.microsoft.com/office/drawing/2014/main" id="{381E8A1D-47F0-4411-A159-FC677BE69976}"/>
              </a:ext>
            </a:extLst>
          </p:cNvPr>
          <p:cNvSpPr/>
          <p:nvPr/>
        </p:nvSpPr>
        <p:spPr>
          <a:xfrm>
            <a:off x="8113800" y="3257974"/>
            <a:ext cx="360000" cy="504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рямоугольник 24">
            <a:extLst>
              <a:ext uri="{FF2B5EF4-FFF2-40B4-BE49-F238E27FC236}">
                <a16:creationId xmlns:a16="http://schemas.microsoft.com/office/drawing/2014/main" id="{85F35A5A-7449-43F0-91DA-C9E9211F98E3}"/>
              </a:ext>
            </a:extLst>
          </p:cNvPr>
          <p:cNvSpPr/>
          <p:nvPr/>
        </p:nvSpPr>
        <p:spPr>
          <a:xfrm>
            <a:off x="8473800" y="3401974"/>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a:extLst>
              <a:ext uri="{FF2B5EF4-FFF2-40B4-BE49-F238E27FC236}">
                <a16:creationId xmlns:a16="http://schemas.microsoft.com/office/drawing/2014/main" id="{5A96F2B2-672F-4C7A-BB43-8697FF1B6AC2}"/>
              </a:ext>
            </a:extLst>
          </p:cNvPr>
          <p:cNvSpPr/>
          <p:nvPr/>
        </p:nvSpPr>
        <p:spPr>
          <a:xfrm>
            <a:off x="9553800" y="2825974"/>
            <a:ext cx="360000" cy="93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27">
            <a:extLst>
              <a:ext uri="{FF2B5EF4-FFF2-40B4-BE49-F238E27FC236}">
                <a16:creationId xmlns:a16="http://schemas.microsoft.com/office/drawing/2014/main" id="{50C2FC02-F15E-4FB1-A0CD-6DFF1F5132B1}"/>
              </a:ext>
            </a:extLst>
          </p:cNvPr>
          <p:cNvSpPr/>
          <p:nvPr/>
        </p:nvSpPr>
        <p:spPr>
          <a:xfrm>
            <a:off x="10993800" y="3113974"/>
            <a:ext cx="360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Прямоугольник 28">
            <a:extLst>
              <a:ext uri="{FF2B5EF4-FFF2-40B4-BE49-F238E27FC236}">
                <a16:creationId xmlns:a16="http://schemas.microsoft.com/office/drawing/2014/main" id="{CD430662-6135-4634-A7F3-0B5C87C9DB51}"/>
              </a:ext>
            </a:extLst>
          </p:cNvPr>
          <p:cNvSpPr/>
          <p:nvPr/>
        </p:nvSpPr>
        <p:spPr>
          <a:xfrm>
            <a:off x="9913800" y="3042375"/>
            <a:ext cx="36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рямоугольник 29">
            <a:extLst>
              <a:ext uri="{FF2B5EF4-FFF2-40B4-BE49-F238E27FC236}">
                <a16:creationId xmlns:a16="http://schemas.microsoft.com/office/drawing/2014/main" id="{9A933ED0-1A5C-45BE-8F98-90E128EDA2C7}"/>
              </a:ext>
            </a:extLst>
          </p:cNvPr>
          <p:cNvSpPr/>
          <p:nvPr/>
        </p:nvSpPr>
        <p:spPr>
          <a:xfrm>
            <a:off x="10633800" y="2974549"/>
            <a:ext cx="360000" cy="792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рямоугольник 30">
            <a:extLst>
              <a:ext uri="{FF2B5EF4-FFF2-40B4-BE49-F238E27FC236}">
                <a16:creationId xmlns:a16="http://schemas.microsoft.com/office/drawing/2014/main" id="{0F3E941A-64F0-4B5C-84C1-CCE0B65C4F14}"/>
              </a:ext>
            </a:extLst>
          </p:cNvPr>
          <p:cNvSpPr/>
          <p:nvPr/>
        </p:nvSpPr>
        <p:spPr>
          <a:xfrm>
            <a:off x="10273800" y="2682576"/>
            <a:ext cx="36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7" name="Прямая соединительная линия 36">
            <a:extLst>
              <a:ext uri="{FF2B5EF4-FFF2-40B4-BE49-F238E27FC236}">
                <a16:creationId xmlns:a16="http://schemas.microsoft.com/office/drawing/2014/main" id="{C24B89F9-C58E-4C36-9A23-CBC56EB67C7B}"/>
              </a:ext>
            </a:extLst>
          </p:cNvPr>
          <p:cNvCxnSpPr>
            <a:cxnSpLocks/>
          </p:cNvCxnSpPr>
          <p:nvPr/>
        </p:nvCxnSpPr>
        <p:spPr>
          <a:xfrm>
            <a:off x="8113800" y="3185974"/>
            <a:ext cx="32400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Прямоугольник 25">
            <a:extLst>
              <a:ext uri="{FF2B5EF4-FFF2-40B4-BE49-F238E27FC236}">
                <a16:creationId xmlns:a16="http://schemas.microsoft.com/office/drawing/2014/main" id="{FDB03F3A-BC9F-45C5-8272-16BFA732E848}"/>
              </a:ext>
            </a:extLst>
          </p:cNvPr>
          <p:cNvSpPr/>
          <p:nvPr/>
        </p:nvSpPr>
        <p:spPr>
          <a:xfrm>
            <a:off x="9193800" y="3185974"/>
            <a:ext cx="360000" cy="57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34736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selection</a:t>
            </a:r>
          </a:p>
        </p:txBody>
      </p:sp>
      <p:sp>
        <p:nvSpPr>
          <p:cNvPr id="4" name="Slide Number Placeholder 3"/>
          <p:cNvSpPr>
            <a:spLocks noGrp="1"/>
          </p:cNvSpPr>
          <p:nvPr>
            <p:ph type="sldNum" sz="quarter" idx="12"/>
          </p:nvPr>
        </p:nvSpPr>
        <p:spPr/>
        <p:txBody>
          <a:bodyPr/>
          <a:lstStyle/>
          <a:p>
            <a:fld id="{AE26D1DA-778F-492E-B78E-886A49F9DEA6}" type="slidenum">
              <a:rPr lang="en-US" smtClean="0"/>
              <a:t>46</a:t>
            </a:fld>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buNone/>
                </a:pPr>
                <a:r>
                  <a:rPr lang="en-US" dirty="0">
                    <a:latin typeface="Consolas" panose="020B0609020204030204" pitchFamily="49" charset="0"/>
                  </a:rPr>
                  <a:t>partial_sort</a:t>
                </a:r>
                <a:r>
                  <a:rPr lang="en-US" dirty="0"/>
                  <a:t>:</a:t>
                </a:r>
              </a:p>
              <a:p>
                <a:pPr marL="360000" indent="0">
                  <a:buNone/>
                </a:pPr>
                <a:r>
                  <a:rPr lang="en-US" dirty="0"/>
                  <a:t>build a heap of the first </a:t>
                </a:r>
                <a14:m>
                  <m:oMath xmlns:m="http://schemas.openxmlformats.org/officeDocument/2006/math">
                    <m:r>
                      <a:rPr lang="en-US" i="1">
                        <a:latin typeface="Cambria Math" panose="02040503050406030204" pitchFamily="18" charset="0"/>
                      </a:rPr>
                      <m:t>𝑘</m:t>
                    </m:r>
                    <m:r>
                      <a:rPr lang="en-US" i="1">
                        <a:latin typeface="Cambria Math" panose="02040503050406030204" pitchFamily="18" charset="0"/>
                      </a:rPr>
                      <m:t> </m:t>
                    </m:r>
                  </m:oMath>
                </a14:m>
                <a:r>
                  <a:rPr lang="en-US" dirty="0"/>
                  <a:t>elements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𝑘</m:t>
                        </m:r>
                      </m:e>
                    </m:d>
                  </m:oMath>
                </a14:m>
                <a:br>
                  <a:rPr lang="en-US" dirty="0"/>
                </a:br>
                <a:r>
                  <a:rPr lang="en-US" dirty="0"/>
                  <a:t>+ insert the rest </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r>
                          <a:rPr lang="en-US" i="1">
                            <a:latin typeface="Cambria Math" panose="02040503050406030204" pitchFamily="18" charset="0"/>
                          </a:rPr>
                          <m:t>𝑘</m:t>
                        </m:r>
                      </m:e>
                    </m:d>
                  </m:oMath>
                </a14:m>
                <a:r>
                  <a:rPr lang="en-US" dirty="0"/>
                  <a:t> elements into the heap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𝑘</m:t>
                            </m:r>
                          </m:e>
                        </m:func>
                      </m:e>
                    </m:d>
                  </m:oMath>
                </a14:m>
                <a:br>
                  <a:rPr lang="en-US" dirty="0"/>
                </a:br>
                <a:r>
                  <a:rPr lang="en-US" dirty="0"/>
                  <a:t>+ sort heap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𝑘</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𝑘</m:t>
                            </m:r>
                          </m:e>
                        </m:func>
                      </m:e>
                    </m:d>
                  </m:oMath>
                </a14:m>
                <a:r>
                  <a:rPr lang="en-US" dirty="0"/>
                  <a:t>,</a:t>
                </a:r>
              </a:p>
              <a:p>
                <a:pPr marL="360000" indent="0">
                  <a:buNone/>
                </a:pPr>
                <a:r>
                  <a:rPr lang="en-US" dirty="0"/>
                  <a:t>which results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𝑘</m:t>
                            </m:r>
                          </m:e>
                        </m:func>
                      </m:e>
                    </m:d>
                  </m:oMath>
                </a14:m>
                <a:r>
                  <a:rPr lang="en-US" dirty="0"/>
                  <a:t> complexity overall.</a:t>
                </a:r>
              </a:p>
              <a:p>
                <a:pPr marL="0" indent="0">
                  <a:buNone/>
                </a:pPr>
                <a:r>
                  <a:rPr lang="en-US" dirty="0" err="1">
                    <a:latin typeface="Consolas" panose="020B0609020204030204" pitchFamily="49" charset="0"/>
                  </a:rPr>
                  <a:t>nth_element</a:t>
                </a:r>
                <a:r>
                  <a:rPr lang="en-US" dirty="0"/>
                  <a:t>:</a:t>
                </a:r>
              </a:p>
              <a:p>
                <a:pPr marL="360000" indent="0">
                  <a:buNone/>
                </a:pPr>
                <a:r>
                  <a:rPr lang="en-US" dirty="0" err="1"/>
                  <a:t>introselect</a:t>
                </a:r>
                <a:r>
                  <a:rPr lang="en-US" dirty="0"/>
                  <a:t> in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r>
                      <a:rPr lang="en-US" i="1">
                        <a:latin typeface="Cambria Math" panose="02040503050406030204" pitchFamily="18" charset="0"/>
                      </a:rPr>
                      <m:t> </m:t>
                    </m:r>
                  </m:oMath>
                </a14:m>
                <a:r>
                  <a:rPr lang="en-US" dirty="0">
                    <a:solidFill>
                      <a:schemeClr val="bg1">
                        <a:lumMod val="50000"/>
                      </a:schemeClr>
                    </a:solidFill>
                  </a:rPr>
                  <a:t>(</a:t>
                </a:r>
                <a:r>
                  <a:rPr lang="en-US" dirty="0" err="1">
                    <a:solidFill>
                      <a:schemeClr val="bg1">
                        <a:lumMod val="50000"/>
                      </a:schemeClr>
                    </a:solidFill>
                  </a:rPr>
                  <a:t>quickselect</a:t>
                </a:r>
                <a:r>
                  <a:rPr lang="en-US" dirty="0">
                    <a:solidFill>
                      <a:schemeClr val="bg1">
                        <a:lumMod val="50000"/>
                      </a:schemeClr>
                    </a:solidFill>
                  </a:rPr>
                  <a:t> + </a:t>
                </a:r>
                <a:r>
                  <a:rPr lang="en-US" dirty="0" err="1">
                    <a:solidFill>
                      <a:schemeClr val="bg1">
                        <a:lumMod val="50000"/>
                      </a:schemeClr>
                    </a:solidFill>
                  </a:rPr>
                  <a:t>heapselect</a:t>
                </a:r>
                <a:r>
                  <a:rPr lang="en-US" dirty="0">
                    <a:solidFill>
                      <a:schemeClr val="bg1">
                        <a:lumMod val="50000"/>
                      </a:schemeClr>
                    </a:solidFill>
                  </a:rPr>
                  <a:t> to avoid worst case)</a:t>
                </a:r>
              </a:p>
              <a:p>
                <a:pPr marL="0" indent="0">
                  <a:buNone/>
                </a:pPr>
                <a:r>
                  <a:rPr lang="en-US" dirty="0" err="1">
                    <a:latin typeface="Consolas" panose="020B0609020204030204" pitchFamily="49" charset="0"/>
                  </a:rPr>
                  <a:t>nth_element</a:t>
                </a:r>
                <a:r>
                  <a:rPr lang="en-US" dirty="0"/>
                  <a:t> + </a:t>
                </a:r>
                <a:r>
                  <a:rPr lang="en-US" dirty="0">
                    <a:latin typeface="Consolas" panose="020B0609020204030204" pitchFamily="49" charset="0"/>
                  </a:rPr>
                  <a:t>sort</a:t>
                </a:r>
                <a:r>
                  <a:rPr lang="en-US" dirty="0"/>
                  <a:t>: </a:t>
                </a: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r>
                      <a:rPr lang="en-US" b="0" i="1" smtClean="0">
                        <a:latin typeface="Cambria Math" panose="02040503050406030204" pitchFamily="18" charset="0"/>
                      </a:rPr>
                      <m:t>+</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𝑘</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𝑘</m:t>
                            </m:r>
                          </m:e>
                        </m:func>
                      </m:e>
                    </m:d>
                  </m:oMath>
                </a14:m>
                <a:r>
                  <a:rPr lang="en-US" dirty="0"/>
                  <a:t>.</a:t>
                </a:r>
              </a:p>
              <a:p>
                <a:pPr marL="0" indent="0">
                  <a:buNone/>
                </a:pPr>
                <a:r>
                  <a:rPr lang="en-US" dirty="0"/>
                  <a:t>For both approaches:</a:t>
                </a:r>
              </a:p>
              <a:p>
                <a:pPr marL="360000" indent="0">
                  <a:buNone/>
                </a:pP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dirty="0"/>
                  <a:t> if </a:t>
                </a:r>
                <a14:m>
                  <m:oMath xmlns:m="http://schemas.openxmlformats.org/officeDocument/2006/math">
                    <m:r>
                      <a:rPr lang="en-US" i="1">
                        <a:latin typeface="Cambria Math" panose="02040503050406030204" pitchFamily="18" charset="0"/>
                      </a:rPr>
                      <m:t>𝑘</m:t>
                    </m:r>
                  </m:oMath>
                </a14:m>
                <a:r>
                  <a:rPr lang="en-US" dirty="0"/>
                  <a:t> is a small constant,</a:t>
                </a:r>
              </a:p>
              <a:p>
                <a:pPr marL="360000" indent="0">
                  <a:buNone/>
                </a:pPr>
                <a14:m>
                  <m:oMath xmlns:m="http://schemas.openxmlformats.org/officeDocument/2006/math">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𝑚𝑁</m:t>
                            </m:r>
                          </m:e>
                        </m:func>
                      </m:e>
                    </m:d>
                    <m:r>
                      <a:rPr lang="en-US" b="0" i="0" smtClean="0">
                        <a:latin typeface="Cambria Math" panose="02040503050406030204" pitchFamily="18" charset="0"/>
                      </a:rPr>
                      <m:t>=</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r>
                      <a:rPr lang="en-US" i="1">
                        <a:latin typeface="Cambria Math" panose="02040503050406030204" pitchFamily="18" charset="0"/>
                      </a:rPr>
                      <m:t>+</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𝑚𝑁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𝑚𝑁</m:t>
                            </m:r>
                          </m:e>
                        </m:func>
                      </m:e>
                    </m:d>
                    <m:r>
                      <a:rPr lang="en-US" b="0" i="1" smtClean="0">
                        <a:latin typeface="Cambria Math" panose="02040503050406030204" pitchFamily="18" charset="0"/>
                      </a:rPr>
                      <m:t>=</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if </a:t>
                </a:r>
                <a14:m>
                  <m:oMath xmlns:m="http://schemas.openxmlformats.org/officeDocument/2006/math">
                    <m:r>
                      <a:rPr lang="en-US" i="1">
                        <a:latin typeface="Cambria Math" panose="02040503050406030204" pitchFamily="18" charset="0"/>
                      </a:rPr>
                      <m:t>𝑘</m:t>
                    </m:r>
                  </m:oMath>
                </a14:m>
                <a:r>
                  <a:rPr lang="en-US" dirty="0"/>
                  <a:t> is some fraction </a:t>
                </a:r>
                <a14:m>
                  <m:oMath xmlns:m="http://schemas.openxmlformats.org/officeDocument/2006/math">
                    <m:r>
                      <a:rPr lang="en-US" b="0" i="1" smtClean="0">
                        <a:latin typeface="Cambria Math" panose="02040503050406030204" pitchFamily="18" charset="0"/>
                      </a:rPr>
                      <m:t>𝑚𝑁</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596" b="-3090"/>
                </a:stretch>
              </a:blipFill>
            </p:spPr>
            <p:txBody>
              <a:bodyPr/>
              <a:lstStyle/>
              <a:p>
                <a:r>
                  <a:rPr lang="en-US">
                    <a:noFill/>
                  </a:rPr>
                  <a:t> </a:t>
                </a:r>
              </a:p>
            </p:txBody>
          </p:sp>
        </mc:Fallback>
      </mc:AlternateContent>
    </p:spTree>
    <p:extLst>
      <p:ext uri="{BB962C8B-B14F-4D97-AF65-F5344CB8AC3E}">
        <p14:creationId xmlns:p14="http://schemas.microsoft.com/office/powerpoint/2010/main" val="124704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and selection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In practice for small constant </a:t>
                </a:r>
                <a14:m>
                  <m:oMath xmlns:m="http://schemas.openxmlformats.org/officeDocument/2006/math">
                    <m:r>
                      <a:rPr lang="en-US" i="1">
                        <a:latin typeface="Cambria Math" panose="02040503050406030204" pitchFamily="18" charset="0"/>
                      </a:rPr>
                      <m:t>𝑘</m:t>
                    </m:r>
                  </m:oMath>
                </a14:m>
                <a:r>
                  <a:rPr lang="en-US" dirty="0"/>
                  <a:t> </a:t>
                </a:r>
                <a:r>
                  <a:rPr lang="en-US" dirty="0" err="1">
                    <a:latin typeface="Consolas" panose="020B0609020204030204" pitchFamily="49" charset="0"/>
                  </a:rPr>
                  <a:t>partial_sort</a:t>
                </a:r>
                <a:r>
                  <a:rPr lang="en-US" dirty="0"/>
                  <a:t> is </a:t>
                </a:r>
                <a:r>
                  <a:rPr lang="en-US" i="1" dirty="0"/>
                  <a:t>faster</a:t>
                </a:r>
                <a:r>
                  <a:rPr lang="en-US" dirty="0"/>
                  <a:t> than </a:t>
                </a:r>
                <a:r>
                  <a:rPr lang="en-US" dirty="0" err="1">
                    <a:latin typeface="Consolas" panose="020B0609020204030204" pitchFamily="49" charset="0"/>
                  </a:rPr>
                  <a:t>nth_element</a:t>
                </a:r>
                <a:r>
                  <a:rPr lang="en-US" dirty="0"/>
                  <a:t> + sort.</a:t>
                </a:r>
              </a:p>
              <a:p>
                <a:pPr marL="0" indent="0">
                  <a:buNone/>
                </a:pPr>
                <a:r>
                  <a:rPr lang="en-US" dirty="0"/>
                  <a:t>However for </a:t>
                </a:r>
                <a14:m>
                  <m:oMath xmlns:m="http://schemas.openxmlformats.org/officeDocument/2006/math">
                    <m:r>
                      <a:rPr lang="en-US" i="1">
                        <a:latin typeface="Cambria Math" panose="02040503050406030204" pitchFamily="18" charset="0"/>
                      </a:rPr>
                      <m:t>𝑘</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and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≫1</m:t>
                    </m:r>
                  </m:oMath>
                </a14:m>
                <a:r>
                  <a:rPr lang="en-US" dirty="0"/>
                  <a:t> </a:t>
                </a:r>
                <a:r>
                  <a:rPr lang="en-US" dirty="0">
                    <a:latin typeface="Consolas" panose="020B0609020204030204" pitchFamily="49" charset="0"/>
                  </a:rPr>
                  <a:t>partial_sort</a:t>
                </a:r>
                <a:r>
                  <a:rPr lang="en-US" dirty="0"/>
                  <a:t> is significantly slower.</a:t>
                </a:r>
              </a:p>
              <a:p>
                <a:pPr marL="0" indent="0" algn="ctr">
                  <a:buNone/>
                </a:pPr>
                <a:r>
                  <a:rPr lang="en-US" sz="1800" dirty="0">
                    <a:hlinkClick r:id="rId2"/>
                  </a:rPr>
                  <a:t>https://youtu.be/-0tO3Eni2uo</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E26D1DA-778F-492E-B78E-886A49F9DEA6}" type="slidenum">
              <a:rPr lang="en-US" smtClean="0"/>
              <a:t>47</a:t>
            </a:fld>
            <a:endParaRPr lang="en-US"/>
          </a:p>
        </p:txBody>
      </p:sp>
      <p:pic>
        <p:nvPicPr>
          <p:cNvPr id="5" name="Picture 2" descr="https://i.ytimg.com/vi/-0tO3Eni2uo/maxresdefaul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9737" y="3086100"/>
            <a:ext cx="67056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40DFDAA4-0D5F-4CDD-ADDD-5DBF1B578B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2700" y="3086100"/>
            <a:ext cx="2019300" cy="2019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8CCE2157-39F6-4F6F-9163-F32BE6BE59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086100"/>
            <a:ext cx="2019300" cy="201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470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Associative containers</a:t>
            </a:r>
          </a:p>
        </p:txBody>
      </p:sp>
      <mc:AlternateContent xmlns:mc="http://schemas.openxmlformats.org/markup-compatibility/2006" xmlns:a14="http://schemas.microsoft.com/office/drawing/2010/main">
        <mc:Choice Requires="a14">
          <p:graphicFrame>
            <p:nvGraphicFramePr>
              <p:cNvPr id="5" name="Content Placeholder 4"/>
              <p:cNvGraphicFramePr>
                <a:graphicFrameLocks noGrp="1"/>
              </p:cNvGraphicFramePr>
              <p:nvPr>
                <p:ph idx="1"/>
                <p:extLst>
                  <p:ext uri="{D42A27DB-BD31-4B8C-83A1-F6EECF244321}">
                    <p14:modId xmlns:p14="http://schemas.microsoft.com/office/powerpoint/2010/main" val="3016139222"/>
                  </p:ext>
                </p:extLst>
              </p:nvPr>
            </p:nvGraphicFramePr>
            <p:xfrm>
              <a:off x="838200" y="1368425"/>
              <a:ext cx="10515600" cy="2926080"/>
            </p:xfrm>
            <a:graphic>
              <a:graphicData uri="http://schemas.openxmlformats.org/drawingml/2006/table">
                <a:tbl>
                  <a:tblPr firstRow="1" bandRow="1">
                    <a:tableStyleId>{2D5ABB26-0587-4C30-8999-92F81FD0307C}</a:tableStyleId>
                  </a:tblPr>
                  <a:tblGrid>
                    <a:gridCol w="2430101">
                      <a:extLst>
                        <a:ext uri="{9D8B030D-6E8A-4147-A177-3AD203B41FA5}">
                          <a16:colId xmlns:a16="http://schemas.microsoft.com/office/drawing/2014/main" val="859028258"/>
                        </a:ext>
                      </a:extLst>
                    </a:gridCol>
                    <a:gridCol w="2471596">
                      <a:extLst>
                        <a:ext uri="{9D8B030D-6E8A-4147-A177-3AD203B41FA5}">
                          <a16:colId xmlns:a16="http://schemas.microsoft.com/office/drawing/2014/main" val="1780218244"/>
                        </a:ext>
                      </a:extLst>
                    </a:gridCol>
                    <a:gridCol w="1285592">
                      <a:extLst>
                        <a:ext uri="{9D8B030D-6E8A-4147-A177-3AD203B41FA5}">
                          <a16:colId xmlns:a16="http://schemas.microsoft.com/office/drawing/2014/main" val="600304022"/>
                        </a:ext>
                      </a:extLst>
                    </a:gridCol>
                    <a:gridCol w="4328311">
                      <a:extLst>
                        <a:ext uri="{9D8B030D-6E8A-4147-A177-3AD203B41FA5}">
                          <a16:colId xmlns:a16="http://schemas.microsoft.com/office/drawing/2014/main" val="2323942411"/>
                        </a:ext>
                      </a:extLst>
                    </a:gridCol>
                  </a:tblGrid>
                  <a:tr h="370840">
                    <a:tc>
                      <a:txBody>
                        <a:bodyPr/>
                        <a:lstStyle/>
                        <a:p>
                          <a:endParaRPr lang="en-US" sz="2400" dirty="0"/>
                        </a:p>
                      </a:txBody>
                      <a:tcPr>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a:txBody>
                        <a:bodyPr/>
                        <a:lstStyle/>
                        <a:p>
                          <a:r>
                            <a:rPr lang="en-US" sz="2400" dirty="0"/>
                            <a:t>insertion/deletion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a:txBody>
                        <a:bodyPr/>
                        <a:lstStyle/>
                        <a:p>
                          <a:r>
                            <a:rPr lang="en-US" sz="2400" dirty="0"/>
                            <a:t>lookup</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a:txBody>
                        <a:bodyPr/>
                        <a:lstStyle/>
                        <a:p>
                          <a:endParaRPr lang="en-US" sz="2400" dirty="0"/>
                        </a:p>
                      </a:txBody>
                      <a:tcP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19788481"/>
                      </a:ext>
                    </a:extLst>
                  </a:tr>
                  <a:tr h="370840">
                    <a:tc>
                      <a:txBody>
                        <a:bodyPr/>
                        <a:lstStyle/>
                        <a:p>
                          <a:r>
                            <a:rPr lang="en-US" sz="2400" kern="1200" dirty="0" err="1">
                              <a:solidFill>
                                <a:srgbClr val="2B91AF"/>
                              </a:solidFill>
                              <a:highlight>
                                <a:srgbClr val="FFFFFF"/>
                              </a:highlight>
                              <a:latin typeface="Consolas" panose="020B0609020204030204" pitchFamily="49" charset="0"/>
                              <a:ea typeface="+mn-ea"/>
                              <a:cs typeface="+mn-cs"/>
                            </a:rPr>
                            <a:t>unordered_map</a:t>
                          </a:r>
                          <a:endParaRPr lang="en-US" sz="2400" kern="1200" dirty="0">
                            <a:solidFill>
                              <a:srgbClr val="2B91AF"/>
                            </a:solidFill>
                            <a:highlight>
                              <a:srgbClr val="FFFFFF"/>
                            </a:highlight>
                            <a:latin typeface="Consolas" panose="020B0609020204030204" pitchFamily="49" charset="0"/>
                            <a:ea typeface="+mn-ea"/>
                            <a:cs typeface="+mn-cs"/>
                          </a:endParaRPr>
                        </a:p>
                        <a:p>
                          <a:r>
                            <a:rPr lang="en-US" sz="2400" kern="1200" dirty="0" err="1">
                              <a:solidFill>
                                <a:srgbClr val="2B91AF"/>
                              </a:solidFill>
                              <a:highlight>
                                <a:srgbClr val="FFFFFF"/>
                              </a:highlight>
                              <a:latin typeface="Consolas" panose="020B0609020204030204" pitchFamily="49" charset="0"/>
                              <a:ea typeface="+mn-ea"/>
                              <a:cs typeface="+mn-cs"/>
                            </a:rPr>
                            <a:t>unordered_set</a:t>
                          </a:r>
                          <a:endParaRPr lang="en-US" sz="2400" kern="1200" dirty="0">
                            <a:solidFill>
                              <a:srgbClr val="2B91AF"/>
                            </a:solidFill>
                            <a:highlight>
                              <a:srgbClr val="FFFFFF"/>
                            </a:highlight>
                            <a:latin typeface="Consolas" panose="020B0609020204030204" pitchFamily="49" charset="0"/>
                            <a:ea typeface="+mn-ea"/>
                            <a:cs typeface="+mn-cs"/>
                          </a:endParaRP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gridSpan="2">
                      <a:txBody>
                        <a:bodyPr/>
                        <a:lstStyle/>
                        <a:p>
                          <a:pPr algn="ctr"/>
                          <a14:m>
                            <m:oMath xmlns:m="http://schemas.openxmlformats.org/officeDocument/2006/math">
                              <m:r>
                                <m:rPr>
                                  <m:sty m:val="p"/>
                                </m:rPr>
                                <a:rPr lang="en-US" sz="2400" b="0" i="0" smtClean="0">
                                  <a:latin typeface="Cambria Math" panose="02040503050406030204" pitchFamily="18" charset="0"/>
                                </a:rPr>
                                <m:t>O</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oMath>
                          </a14:m>
                          <a:r>
                            <a:rPr lang="en-US" sz="2400" dirty="0"/>
                            <a:t> on average</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sz="2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2400" dirty="0"/>
                            <a:t>iteration is unordered,</a:t>
                          </a:r>
                        </a:p>
                        <a:p>
                          <a:r>
                            <a:rPr lang="en-US" sz="2400" dirty="0"/>
                            <a:t>hash function must be provided</a:t>
                          </a:r>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906667954"/>
                      </a:ext>
                    </a:extLst>
                  </a:tr>
                  <a:tr h="370840">
                    <a:tc>
                      <a:txBody>
                        <a:bodyPr/>
                        <a:lstStyle/>
                        <a:p>
                          <a:r>
                            <a:rPr lang="en-US" sz="2400" kern="1200" dirty="0">
                              <a:solidFill>
                                <a:srgbClr val="2B91AF"/>
                              </a:solidFill>
                              <a:highlight>
                                <a:srgbClr val="FFFFFF"/>
                              </a:highlight>
                              <a:latin typeface="Consolas" panose="020B0609020204030204" pitchFamily="49" charset="0"/>
                              <a:ea typeface="+mn-ea"/>
                              <a:cs typeface="+mn-cs"/>
                            </a:rPr>
                            <a:t>map</a:t>
                          </a:r>
                        </a:p>
                        <a:p>
                          <a:pPr marL="0" algn="l" defTabSz="914400" rtl="0" eaLnBrk="1" latinLnBrk="0" hangingPunct="1"/>
                          <a:r>
                            <a:rPr lang="en-US" sz="2400" kern="1200" dirty="0">
                              <a:solidFill>
                                <a:srgbClr val="2B91AF"/>
                              </a:solidFill>
                              <a:highlight>
                                <a:srgbClr val="FFFFFF"/>
                              </a:highlight>
                              <a:latin typeface="Consolas" panose="020B0609020204030204" pitchFamily="49" charset="0"/>
                              <a:ea typeface="+mn-ea"/>
                              <a:cs typeface="+mn-cs"/>
                            </a:rPr>
                            <a:t>set</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gridSpan="2">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O</m:t>
                                </m:r>
                                <m:d>
                                  <m:dPr>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𝑁</m:t>
                                        </m:r>
                                      </m:e>
                                    </m:func>
                                  </m:e>
                                </m:d>
                              </m:oMath>
                            </m:oMathPara>
                          </a14:m>
                          <a:endParaRPr lang="en-US" sz="2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hMerge="1">
                      <a:txBody>
                        <a:bodyPr/>
                        <a:lstStyle/>
                        <a:p>
                          <a:endParaRPr lang="en-US" sz="2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r>
                            <a:rPr lang="en-US" sz="2400" dirty="0"/>
                            <a:t>iteration is ordered, specified by predicate</a:t>
                          </a:r>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3896348514"/>
                      </a:ext>
                    </a:extLst>
                  </a:tr>
                  <a:tr h="370840">
                    <a:tc>
                      <a:txBody>
                        <a:bodyPr/>
                        <a:lstStyle/>
                        <a:p>
                          <a:r>
                            <a:rPr lang="en-US" sz="2400" dirty="0"/>
                            <a:t>flat map/set</a:t>
                          </a:r>
                        </a:p>
                        <a:p>
                          <a:r>
                            <a:rPr lang="en-US" sz="2400" dirty="0"/>
                            <a:t>aka sorted vector</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tcPr>
                    </a:tc>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O</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𝑁</m:t>
                                    </m:r>
                                  </m:e>
                                </m:d>
                              </m:oMath>
                            </m:oMathPara>
                          </a14:m>
                          <a:endParaRPr lang="en-US" sz="2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tcPr>
                    </a:tc>
                    <a:tc>
                      <a:txBody>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O</m:t>
                                </m:r>
                                <m:d>
                                  <m:dPr>
                                    <m:ctrlPr>
                                      <a:rPr lang="en-US" sz="2400" b="0" i="1" smtClean="0">
                                        <a:latin typeface="Cambria Math" panose="02040503050406030204" pitchFamily="18" charset="0"/>
                                      </a:rPr>
                                    </m:ctrlPr>
                                  </m:dPr>
                                  <m:e>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r>
                                          <a:rPr lang="en-US" sz="2400" b="0" i="1" smtClean="0">
                                            <a:latin typeface="Cambria Math" panose="02040503050406030204" pitchFamily="18" charset="0"/>
                                          </a:rPr>
                                          <m:t>𝑁</m:t>
                                        </m:r>
                                      </m:e>
                                    </m:func>
                                  </m:e>
                                </m:d>
                              </m:oMath>
                            </m:oMathPara>
                          </a14:m>
                          <a:endParaRPr lang="en-US" sz="2400" dirty="0"/>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tcPr>
                    </a:tc>
                    <a:tc vMerge="1">
                      <a:txBody>
                        <a:bodyPr/>
                        <a:lstStyle/>
                        <a:p>
                          <a:endParaRPr lang="en-US" sz="24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3925252982"/>
                      </a:ext>
                    </a:extLst>
                  </a:tr>
                </a:tbl>
              </a:graphicData>
            </a:graphic>
          </p:graphicFrame>
        </mc:Choice>
        <mc:Fallback xmlns="">
          <p:graphicFrame>
            <p:nvGraphicFramePr>
              <p:cNvPr id="5" name="Content Placeholder 4"/>
              <p:cNvGraphicFramePr>
                <a:graphicFrameLocks noGrp="1"/>
              </p:cNvGraphicFramePr>
              <p:nvPr>
                <p:ph idx="1"/>
                <p:extLst>
                  <p:ext uri="{D42A27DB-BD31-4B8C-83A1-F6EECF244321}">
                    <p14:modId xmlns:p14="http://schemas.microsoft.com/office/powerpoint/2010/main" val="3016139222"/>
                  </p:ext>
                </p:extLst>
              </p:nvPr>
            </p:nvGraphicFramePr>
            <p:xfrm>
              <a:off x="838200" y="1368425"/>
              <a:ext cx="10515600" cy="2926080"/>
            </p:xfrm>
            <a:graphic>
              <a:graphicData uri="http://schemas.openxmlformats.org/drawingml/2006/table">
                <a:tbl>
                  <a:tblPr firstRow="1" bandRow="1">
                    <a:tableStyleId>{2D5ABB26-0587-4C30-8999-92F81FD0307C}</a:tableStyleId>
                  </a:tblPr>
                  <a:tblGrid>
                    <a:gridCol w="2430101">
                      <a:extLst>
                        <a:ext uri="{9D8B030D-6E8A-4147-A177-3AD203B41FA5}">
                          <a16:colId xmlns:a16="http://schemas.microsoft.com/office/drawing/2014/main" val="859028258"/>
                        </a:ext>
                      </a:extLst>
                    </a:gridCol>
                    <a:gridCol w="2471596">
                      <a:extLst>
                        <a:ext uri="{9D8B030D-6E8A-4147-A177-3AD203B41FA5}">
                          <a16:colId xmlns:a16="http://schemas.microsoft.com/office/drawing/2014/main" val="1780218244"/>
                        </a:ext>
                      </a:extLst>
                    </a:gridCol>
                    <a:gridCol w="1285592">
                      <a:extLst>
                        <a:ext uri="{9D8B030D-6E8A-4147-A177-3AD203B41FA5}">
                          <a16:colId xmlns:a16="http://schemas.microsoft.com/office/drawing/2014/main" val="600304022"/>
                        </a:ext>
                      </a:extLst>
                    </a:gridCol>
                    <a:gridCol w="4328311">
                      <a:extLst>
                        <a:ext uri="{9D8B030D-6E8A-4147-A177-3AD203B41FA5}">
                          <a16:colId xmlns:a16="http://schemas.microsoft.com/office/drawing/2014/main" val="2323942411"/>
                        </a:ext>
                      </a:extLst>
                    </a:gridCol>
                  </a:tblGrid>
                  <a:tr h="457200">
                    <a:tc>
                      <a:txBody>
                        <a:bodyPr/>
                        <a:lstStyle/>
                        <a:p>
                          <a:endParaRPr lang="en-US" sz="2400" dirty="0"/>
                        </a:p>
                      </a:txBody>
                      <a:tcPr>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a:txBody>
                        <a:bodyPr/>
                        <a:lstStyle/>
                        <a:p>
                          <a:r>
                            <a:rPr lang="en-US" sz="2400" dirty="0"/>
                            <a:t>insertion/deletion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a:txBody>
                        <a:bodyPr/>
                        <a:lstStyle/>
                        <a:p>
                          <a:r>
                            <a:rPr lang="en-US" sz="2400" dirty="0"/>
                            <a:t>lookup</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tcPr>
                    </a:tc>
                    <a:tc>
                      <a:txBody>
                        <a:bodyPr/>
                        <a:lstStyle/>
                        <a:p>
                          <a:endParaRPr lang="en-US" sz="2400" dirty="0"/>
                        </a:p>
                      </a:txBody>
                      <a:tcP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19788481"/>
                      </a:ext>
                    </a:extLst>
                  </a:tr>
                  <a:tr h="822960">
                    <a:tc>
                      <a:txBody>
                        <a:bodyPr/>
                        <a:lstStyle/>
                        <a:p>
                          <a:r>
                            <a:rPr lang="en-US" sz="2400" kern="1200" dirty="0" err="1">
                              <a:solidFill>
                                <a:srgbClr val="2B91AF"/>
                              </a:solidFill>
                              <a:highlight>
                                <a:srgbClr val="FFFFFF"/>
                              </a:highlight>
                              <a:latin typeface="Consolas" panose="020B0609020204030204" pitchFamily="49" charset="0"/>
                              <a:ea typeface="+mn-ea"/>
                              <a:cs typeface="+mn-cs"/>
                            </a:rPr>
                            <a:t>unordered_map</a:t>
                          </a:r>
                          <a:endParaRPr lang="en-US" sz="2400" kern="1200" dirty="0">
                            <a:solidFill>
                              <a:srgbClr val="2B91AF"/>
                            </a:solidFill>
                            <a:highlight>
                              <a:srgbClr val="FFFFFF"/>
                            </a:highlight>
                            <a:latin typeface="Consolas" panose="020B0609020204030204" pitchFamily="49" charset="0"/>
                            <a:ea typeface="+mn-ea"/>
                            <a:cs typeface="+mn-cs"/>
                          </a:endParaRPr>
                        </a:p>
                        <a:p>
                          <a:r>
                            <a:rPr lang="en-US" sz="2400" kern="1200" dirty="0" err="1">
                              <a:solidFill>
                                <a:srgbClr val="2B91AF"/>
                              </a:solidFill>
                              <a:highlight>
                                <a:srgbClr val="FFFFFF"/>
                              </a:highlight>
                              <a:latin typeface="Consolas" panose="020B0609020204030204" pitchFamily="49" charset="0"/>
                              <a:ea typeface="+mn-ea"/>
                              <a:cs typeface="+mn-cs"/>
                            </a:rPr>
                            <a:t>unordered_set</a:t>
                          </a:r>
                          <a:endParaRPr lang="en-US" sz="2400" kern="1200" dirty="0">
                            <a:solidFill>
                              <a:srgbClr val="2B91AF"/>
                            </a:solidFill>
                            <a:highlight>
                              <a:srgbClr val="FFFFFF"/>
                            </a:highlight>
                            <a:latin typeface="Consolas" panose="020B0609020204030204" pitchFamily="49" charset="0"/>
                            <a:ea typeface="+mn-ea"/>
                            <a:cs typeface="+mn-cs"/>
                          </a:endParaRP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gridSpan="2">
                      <a:txBody>
                        <a:bodyPr/>
                        <a:lstStyle/>
                        <a:p>
                          <a:endParaRPr lang="ru-RU"/>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blipFill>
                          <a:blip r:embed="rId2"/>
                          <a:stretch>
                            <a:fillRect l="-64668" t="-61481" r="-115235" b="-217037"/>
                          </a:stretch>
                        </a:blipFill>
                      </a:tcPr>
                    </a:tc>
                    <a:tc hMerge="1">
                      <a:txBody>
                        <a:bodyPr/>
                        <a:lstStyle/>
                        <a:p>
                          <a:endParaRPr lang="en-US" sz="2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2400" dirty="0"/>
                            <a:t>iteration is unordered,</a:t>
                          </a:r>
                        </a:p>
                        <a:p>
                          <a:r>
                            <a:rPr lang="en-US" sz="2400" dirty="0"/>
                            <a:t>hash function must be provided</a:t>
                          </a:r>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906667954"/>
                      </a:ext>
                    </a:extLst>
                  </a:tr>
                  <a:tr h="822960">
                    <a:tc>
                      <a:txBody>
                        <a:bodyPr/>
                        <a:lstStyle/>
                        <a:p>
                          <a:r>
                            <a:rPr lang="en-US" sz="2400" kern="1200" dirty="0">
                              <a:solidFill>
                                <a:srgbClr val="2B91AF"/>
                              </a:solidFill>
                              <a:highlight>
                                <a:srgbClr val="FFFFFF"/>
                              </a:highlight>
                              <a:latin typeface="Consolas" panose="020B0609020204030204" pitchFamily="49" charset="0"/>
                              <a:ea typeface="+mn-ea"/>
                              <a:cs typeface="+mn-cs"/>
                            </a:rPr>
                            <a:t>map</a:t>
                          </a:r>
                        </a:p>
                        <a:p>
                          <a:pPr marL="0" algn="l" defTabSz="914400" rtl="0" eaLnBrk="1" latinLnBrk="0" hangingPunct="1"/>
                          <a:r>
                            <a:rPr lang="en-US" sz="2400" kern="1200" dirty="0">
                              <a:solidFill>
                                <a:srgbClr val="2B91AF"/>
                              </a:solidFill>
                              <a:highlight>
                                <a:srgbClr val="FFFFFF"/>
                              </a:highlight>
                              <a:latin typeface="Consolas" panose="020B0609020204030204" pitchFamily="49" charset="0"/>
                              <a:ea typeface="+mn-ea"/>
                              <a:cs typeface="+mn-cs"/>
                            </a:rPr>
                            <a:t>set</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gridSpan="2">
                      <a:txBody>
                        <a:bodyPr/>
                        <a:lstStyle/>
                        <a:p>
                          <a:endParaRPr lang="ru-RU"/>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blipFill>
                          <a:blip r:embed="rId2"/>
                          <a:stretch>
                            <a:fillRect l="-64668" t="-160294" r="-115235" b="-115441"/>
                          </a:stretch>
                        </a:blipFill>
                      </a:tcPr>
                    </a:tc>
                    <a:tc hMerge="1">
                      <a:txBody>
                        <a:bodyPr/>
                        <a:lstStyle/>
                        <a:p>
                          <a:endParaRPr lang="en-US" sz="2400"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rowSpan="2">
                      <a:txBody>
                        <a:bodyPr/>
                        <a:lstStyle/>
                        <a:p>
                          <a:r>
                            <a:rPr lang="en-US" sz="2400" dirty="0"/>
                            <a:t>iteration is ordered, specified by predicate</a:t>
                          </a:r>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3896348514"/>
                      </a:ext>
                    </a:extLst>
                  </a:tr>
                  <a:tr h="822960">
                    <a:tc>
                      <a:txBody>
                        <a:bodyPr/>
                        <a:lstStyle/>
                        <a:p>
                          <a:r>
                            <a:rPr lang="en-US" sz="2400" dirty="0"/>
                            <a:t>flat map/set</a:t>
                          </a:r>
                        </a:p>
                        <a:p>
                          <a:r>
                            <a:rPr lang="en-US" sz="2400" dirty="0"/>
                            <a:t>aka sorted vector</a:t>
                          </a:r>
                        </a:p>
                      </a:txBody>
                      <a:tcP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tcPr>
                    </a:tc>
                    <a:tc>
                      <a:txBody>
                        <a:bodyPr/>
                        <a:lstStyle/>
                        <a:p>
                          <a:endParaRPr lang="ru-RU"/>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blipFill>
                          <a:blip r:embed="rId2"/>
                          <a:stretch>
                            <a:fillRect l="-98276" t="-262222" r="-227094" b="-16296"/>
                          </a:stretch>
                        </a:blipFill>
                      </a:tcPr>
                    </a:tc>
                    <a:tc>
                      <a:txBody>
                        <a:bodyPr/>
                        <a:lstStyle/>
                        <a:p>
                          <a:endParaRPr lang="ru-RU"/>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blipFill>
                          <a:blip r:embed="rId2"/>
                          <a:stretch>
                            <a:fillRect l="-381517" t="-262222" r="-336967" b="-16296"/>
                          </a:stretch>
                        </a:blipFill>
                      </a:tcPr>
                    </a:tc>
                    <a:tc vMerge="1">
                      <a:txBody>
                        <a:bodyPr/>
                        <a:lstStyle/>
                        <a:p>
                          <a:endParaRPr lang="en-US" sz="2400" dirty="0"/>
                        </a:p>
                      </a:txBody>
                      <a:tcP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tcPr>
                    </a:tc>
                    <a:extLst>
                      <a:ext uri="{0D108BD9-81ED-4DB2-BD59-A6C34878D82A}">
                        <a16:rowId xmlns:a16="http://schemas.microsoft.com/office/drawing/2014/main" val="3925252982"/>
                      </a:ext>
                    </a:extLst>
                  </a:tr>
                </a:tbl>
              </a:graphicData>
            </a:graphic>
          </p:graphicFrame>
        </mc:Fallback>
      </mc:AlternateContent>
      <p:sp>
        <p:nvSpPr>
          <p:cNvPr id="4" name="Slide Number Placeholder 3"/>
          <p:cNvSpPr>
            <a:spLocks noGrp="1"/>
          </p:cNvSpPr>
          <p:nvPr>
            <p:ph type="sldNum" sz="quarter" idx="12"/>
          </p:nvPr>
        </p:nvSpPr>
        <p:spPr/>
        <p:txBody>
          <a:bodyPr/>
          <a:lstStyle/>
          <a:p>
            <a:fld id="{AE26D1DA-778F-492E-B78E-886A49F9DEA6}" type="slidenum">
              <a:rPr lang="en-US" smtClean="0"/>
              <a:t>48</a:t>
            </a:fld>
            <a:endParaRPr lang="en-US"/>
          </a:p>
        </p:txBody>
      </p:sp>
    </p:spTree>
    <p:extLst>
      <p:ext uri="{BB962C8B-B14F-4D97-AF65-F5344CB8AC3E}">
        <p14:creationId xmlns:p14="http://schemas.microsoft.com/office/powerpoint/2010/main" val="1772001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map</a:t>
            </a:r>
          </a:p>
        </p:txBody>
      </p:sp>
      <p:sp>
        <p:nvSpPr>
          <p:cNvPr id="3" name="Content Placeholder 2"/>
          <p:cNvSpPr>
            <a:spLocks noGrp="1"/>
          </p:cNvSpPr>
          <p:nvPr>
            <p:ph idx="1"/>
          </p:nvPr>
        </p:nvSpPr>
        <p:spPr>
          <a:xfrm>
            <a:off x="838200" y="1368000"/>
            <a:ext cx="11353800" cy="4932000"/>
          </a:xfrm>
        </p:spPr>
        <p:txBody>
          <a:bodyPr>
            <a:normAutofit/>
          </a:bodyPr>
          <a:lstStyle/>
          <a:p>
            <a:pPr marL="0" indent="0">
              <a:buNone/>
            </a:pP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&gt;</a:t>
            </a:r>
          </a:p>
          <a:p>
            <a:pPr marL="0" indent="0">
              <a:buNone/>
            </a:pP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err="1">
                <a:solidFill>
                  <a:srgbClr val="2B91AF"/>
                </a:solidFill>
                <a:highlight>
                  <a:srgbClr val="FFFFFF"/>
                </a:highlight>
                <a:latin typeface="Consolas" panose="020B0609020204030204" pitchFamily="49" charset="0"/>
              </a:rPr>
              <a:t>FlatMap</a:t>
            </a:r>
            <a:r>
              <a:rPr lang="en-US" dirty="0">
                <a:solidFill>
                  <a:srgbClr val="000000"/>
                </a:solidFill>
                <a:highlight>
                  <a:srgbClr val="FFFFFF"/>
                </a:highlight>
                <a:latin typeface="Consolas" panose="020B0609020204030204" pitchFamily="49" charset="0"/>
              </a:rPr>
              <a:t> : std::</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&lt;std::</a:t>
            </a:r>
            <a:r>
              <a:rPr lang="en-US" dirty="0">
                <a:solidFill>
                  <a:srgbClr val="2B91AF"/>
                </a:solidFill>
                <a:highlight>
                  <a:srgbClr val="FFFFFF"/>
                </a:highlight>
                <a:latin typeface="Consolas" panose="020B0609020204030204" pitchFamily="49" charset="0"/>
              </a:rPr>
              <a:t>pair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&gt;&gt;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&amp;</a:t>
            </a:r>
            <a:r>
              <a:rPr lang="en-US" dirty="0">
                <a:solidFill>
                  <a:srgbClr val="008080"/>
                </a:solidFill>
                <a:highlight>
                  <a:srgbClr val="FFFFFF"/>
                </a:highlight>
                <a:latin typeface="Consolas" panose="020B0609020204030204" pitchFamily="49" charset="0"/>
              </a:rPr>
              <a:t>operator[]</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find(</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a:t>
            </a:r>
          </a:p>
          <a:p>
            <a:pPr marL="0" indent="0">
              <a:buNone/>
            </a:pPr>
            <a:endParaRPr lang="en-US" dirty="0">
              <a:solidFill>
                <a:srgbClr val="0000FF"/>
              </a:solidFill>
              <a:highlight>
                <a:srgbClr val="FFFFFF"/>
              </a:highlight>
              <a:latin typeface="Consolas" panose="020B0609020204030204" pitchFamily="49" charset="0"/>
            </a:endParaRPr>
          </a:p>
          <a:p>
            <a:pPr marL="0" indent="0">
              <a:buNone/>
            </a:pPr>
            <a:r>
              <a:rPr lang="en-US" dirty="0">
                <a:solidFill>
                  <a:srgbClr val="0000FF"/>
                </a:solidFill>
                <a:highlight>
                  <a:srgbClr val="FFFFFF"/>
                </a:highlight>
                <a:latin typeface="Consolas" panose="020B0609020204030204" pitchFamily="49" charset="0"/>
              </a:rPr>
              <a:t>private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struct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Less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endParaRPr lang="en-US" dirty="0"/>
          </a:p>
        </p:txBody>
      </p:sp>
      <p:sp>
        <p:nvSpPr>
          <p:cNvPr id="4" name="Slide Number Placeholder 3"/>
          <p:cNvSpPr>
            <a:spLocks noGrp="1"/>
          </p:cNvSpPr>
          <p:nvPr>
            <p:ph type="sldNum" sz="quarter" idx="12"/>
          </p:nvPr>
        </p:nvSpPr>
        <p:spPr/>
        <p:txBody>
          <a:bodyPr/>
          <a:lstStyle/>
          <a:p>
            <a:fld id="{AE26D1DA-778F-492E-B78E-886A49F9DEA6}" type="slidenum">
              <a:rPr lang="en-US" smtClean="0"/>
              <a:t>49</a:t>
            </a:fld>
            <a:endParaRPr lang="en-US"/>
          </a:p>
        </p:txBody>
      </p:sp>
    </p:spTree>
    <p:extLst>
      <p:ext uri="{BB962C8B-B14F-4D97-AF65-F5344CB8AC3E}">
        <p14:creationId xmlns:p14="http://schemas.microsoft.com/office/powerpoint/2010/main" val="229055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onsolas" panose="020B0609020204030204" pitchFamily="49" charset="0"/>
              </a:rPr>
              <a:t>std::vector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pPr marL="0" indent="0">
                  <a:buNone/>
                </a:pPr>
                <a:r>
                  <a:rPr lang="en-US" dirty="0">
                    <a:latin typeface="Consolas" panose="020B0609020204030204" pitchFamily="49" charset="0"/>
                  </a:rPr>
                  <a:t>std::</a:t>
                </a:r>
                <a:r>
                  <a:rPr lang="en-US" dirty="0">
                    <a:solidFill>
                      <a:srgbClr val="2B91AF"/>
                    </a:solidFill>
                    <a:highlight>
                      <a:srgbClr val="FFFFFF"/>
                    </a:highlight>
                    <a:latin typeface="Consolas" panose="020B0609020204030204" pitchFamily="49" charset="0"/>
                  </a:rPr>
                  <a:t>vector</a:t>
                </a:r>
                <a:r>
                  <a:rPr lang="en-US" dirty="0">
                    <a:latin typeface="Consolas" panose="020B0609020204030204" pitchFamily="49" charset="0"/>
                  </a:rPr>
                  <a:t>&lt;T,A&gt;::push_back()</a:t>
                </a:r>
                <a:r>
                  <a:rPr lang="en-US" dirty="0"/>
                  <a:t> has </a:t>
                </a:r>
                <a:r>
                  <a:rPr lang="en-US" i="1" dirty="0"/>
                  <a:t>amortized</a:t>
                </a:r>
                <a:r>
                  <a:rPr lang="en-US" dirty="0"/>
                  <a:t> </a:t>
                </a:r>
                <a14:m>
                  <m:oMath xmlns:m="http://schemas.openxmlformats.org/officeDocument/2006/math">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a14:m>
                <a:r>
                  <a:rPr lang="en-US" dirty="0"/>
                  <a:t> complexity</a:t>
                </a:r>
              </a:p>
              <a:p>
                <a:pPr marL="0" indent="0">
                  <a:buNone/>
                </a:pPr>
                <a:endParaRPr lang="en-US" dirty="0"/>
              </a:p>
              <a:p>
                <a:pPr marL="0" indent="0">
                  <a:buNone/>
                </a:pPr>
                <a:r>
                  <a:rPr lang="en-US" dirty="0">
                    <a:solidFill>
                      <a:srgbClr val="000000"/>
                    </a:solidFill>
                    <a:highlight>
                      <a:srgbClr val="FFFFFF"/>
                    </a:highlight>
                    <a:latin typeface="Consolas" panose="020B0609020204030204" pitchFamily="49" charset="0"/>
                  </a:rPr>
                  <a:t>std::</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&gt; v; </a:t>
                </a:r>
                <a:r>
                  <a:rPr lang="en-US" dirty="0">
                    <a:solidFill>
                      <a:srgbClr val="008000"/>
                    </a:solidFill>
                    <a:highlight>
                      <a:srgbClr val="FFFFFF"/>
                    </a:highlight>
                    <a:latin typeface="Consolas" panose="020B0609020204030204" pitchFamily="49" charset="0"/>
                  </a:rPr>
                  <a:t>// capacity=0</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v.push_back</a:t>
                </a:r>
                <a:r>
                  <a:rPr lang="en-US" dirty="0">
                    <a:solidFill>
                      <a:srgbClr val="000000"/>
                    </a:solidFill>
                    <a:highlight>
                      <a:srgbClr val="FFFFFF"/>
                    </a:highlight>
                    <a:latin typeface="Consolas" panose="020B0609020204030204" pitchFamily="49" charset="0"/>
                  </a:rPr>
                  <a:t>(1); </a:t>
                </a:r>
                <a:r>
                  <a:rPr lang="en-US" dirty="0">
                    <a:solidFill>
                      <a:srgbClr val="008000"/>
                    </a:solidFill>
                    <a:highlight>
                      <a:srgbClr val="FFFFFF"/>
                    </a:highlight>
                    <a:latin typeface="Consolas" panose="020B0609020204030204" pitchFamily="49" charset="0"/>
                  </a:rPr>
                  <a:t>// allocate, capacity=3</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v.push_back</a:t>
                </a:r>
                <a:r>
                  <a:rPr lang="en-US" dirty="0">
                    <a:solidFill>
                      <a:srgbClr val="000000"/>
                    </a:solidFill>
                    <a:highlight>
                      <a:srgbClr val="FFFFFF"/>
                    </a:highlight>
                    <a:latin typeface="Consolas" panose="020B0609020204030204" pitchFamily="49" charset="0"/>
                  </a:rPr>
                  <a:t>(2);</a:t>
                </a:r>
              </a:p>
              <a:p>
                <a:pPr marL="0" indent="0">
                  <a:buNone/>
                </a:pPr>
                <a:r>
                  <a:rPr lang="en-US" dirty="0" err="1">
                    <a:solidFill>
                      <a:srgbClr val="000000"/>
                    </a:solidFill>
                    <a:highlight>
                      <a:srgbClr val="FFFFFF"/>
                    </a:highlight>
                    <a:latin typeface="Consolas" panose="020B0609020204030204" pitchFamily="49" charset="0"/>
                  </a:rPr>
                  <a:t>v.push_back</a:t>
                </a:r>
                <a:r>
                  <a:rPr lang="en-US" dirty="0">
                    <a:solidFill>
                      <a:srgbClr val="000000"/>
                    </a:solidFill>
                    <a:highlight>
                      <a:srgbClr val="FFFFFF"/>
                    </a:highlight>
                    <a:latin typeface="Consolas" panose="020B0609020204030204" pitchFamily="49" charset="0"/>
                  </a:rPr>
                  <a:t>(3);</a:t>
                </a:r>
              </a:p>
              <a:p>
                <a:pPr marL="0" indent="0">
                  <a:buNone/>
                </a:pPr>
                <a:r>
                  <a:rPr lang="en-US" dirty="0" err="1">
                    <a:solidFill>
                      <a:srgbClr val="000000"/>
                    </a:solidFill>
                    <a:highlight>
                      <a:srgbClr val="FFFFFF"/>
                    </a:highlight>
                    <a:latin typeface="Consolas" panose="020B0609020204030204" pitchFamily="49" charset="0"/>
                  </a:rPr>
                  <a:t>v.push_back</a:t>
                </a:r>
                <a:r>
                  <a:rPr lang="en-US" dirty="0">
                    <a:solidFill>
                      <a:srgbClr val="000000"/>
                    </a:solidFill>
                    <a:highlight>
                      <a:srgbClr val="FFFFFF"/>
                    </a:highlight>
                    <a:latin typeface="Consolas" panose="020B0609020204030204" pitchFamily="49" charset="0"/>
                  </a:rPr>
                  <a:t>(4); </a:t>
                </a:r>
                <a:r>
                  <a:rPr lang="en-US" dirty="0">
                    <a:solidFill>
                      <a:srgbClr val="008000"/>
                    </a:solidFill>
                    <a:highlight>
                      <a:srgbClr val="FFFFFF"/>
                    </a:highlight>
                    <a:latin typeface="Consolas" panose="020B0609020204030204" pitchFamily="49" charset="0"/>
                  </a:rPr>
                  <a:t>//</a:t>
                </a:r>
                <a:r>
                  <a:rPr lang="en-US" dirty="0" err="1">
                    <a:solidFill>
                      <a:srgbClr val="008000"/>
                    </a:solidFill>
                    <a:highlight>
                      <a:srgbClr val="FFFFFF"/>
                    </a:highlight>
                    <a:latin typeface="Consolas" panose="020B0609020204030204" pitchFamily="49" charset="0"/>
                  </a:rPr>
                  <a:t>alloc</a:t>
                </a:r>
                <a:r>
                  <a:rPr lang="en-US" dirty="0">
                    <a:solidFill>
                      <a:srgbClr val="008000"/>
                    </a:solidFill>
                    <a:highlight>
                      <a:srgbClr val="FFFFFF"/>
                    </a:highlight>
                    <a:latin typeface="Consolas" panose="020B0609020204030204" pitchFamily="49" charset="0"/>
                  </a:rPr>
                  <a:t>, move 3 elements, capacity=6</a:t>
                </a:r>
                <a:endParaRPr lang="en-US" dirty="0">
                  <a:solidFill>
                    <a:srgbClr val="000000"/>
                  </a:solidFill>
                  <a:highlight>
                    <a:srgbClr val="FFFFFF"/>
                  </a:highlight>
                  <a:latin typeface="Consolas" panose="020B0609020204030204" pitchFamily="49" charset="0"/>
                </a:endParaRPr>
              </a:p>
              <a:p>
                <a:pPr marL="0" indent="0">
                  <a:buNone/>
                </a:pPr>
                <a:r>
                  <a:rPr lang="en-US" dirty="0" err="1">
                    <a:solidFill>
                      <a:srgbClr val="000000"/>
                    </a:solidFill>
                    <a:highlight>
                      <a:srgbClr val="FFFFFF"/>
                    </a:highlight>
                    <a:latin typeface="Consolas" panose="020B0609020204030204" pitchFamily="49" charset="0"/>
                  </a:rPr>
                  <a:t>v.push_back</a:t>
                </a:r>
                <a:r>
                  <a:rPr lang="en-US" dirty="0">
                    <a:solidFill>
                      <a:srgbClr val="000000"/>
                    </a:solidFill>
                    <a:highlight>
                      <a:srgbClr val="FFFFFF"/>
                    </a:highlight>
                    <a:latin typeface="Consolas" panose="020B0609020204030204" pitchFamily="49" charset="0"/>
                  </a:rPr>
                  <a:t>(5);</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1217" t="-2101" r="-116"/>
                </a:stretch>
              </a:blipFill>
            </p:spPr>
            <p:txBody>
              <a:bodyPr/>
              <a:lstStyle/>
              <a:p>
                <a:r>
                  <a:rPr lang="ru-RU">
                    <a:noFill/>
                  </a:rPr>
                  <a:t> </a:t>
                </a:r>
              </a:p>
            </p:txBody>
          </p:sp>
        </mc:Fallback>
      </mc:AlternateContent>
      <p:sp>
        <p:nvSpPr>
          <p:cNvPr id="6" name="Slide Number Placeholder 5"/>
          <p:cNvSpPr>
            <a:spLocks noGrp="1"/>
          </p:cNvSpPr>
          <p:nvPr>
            <p:ph type="sldNum" sz="quarter" idx="12"/>
          </p:nvPr>
        </p:nvSpPr>
        <p:spPr/>
        <p:txBody>
          <a:bodyPr/>
          <a:lstStyle/>
          <a:p>
            <a:fld id="{AE26D1DA-778F-492E-B78E-886A49F9DEA6}" type="slidenum">
              <a:rPr lang="en-US" smtClean="0"/>
              <a:t>5</a:t>
            </a:fld>
            <a:endParaRPr lang="en-US"/>
          </a:p>
        </p:txBody>
      </p:sp>
    </p:spTree>
    <p:extLst>
      <p:ext uri="{BB962C8B-B14F-4D97-AF65-F5344CB8AC3E}">
        <p14:creationId xmlns:p14="http://schemas.microsoft.com/office/powerpoint/2010/main" val="33197501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map</a:t>
            </a:r>
          </a:p>
        </p:txBody>
      </p:sp>
      <p:sp>
        <p:nvSpPr>
          <p:cNvPr id="3" name="Content Placeholder 2"/>
          <p:cNvSpPr>
            <a:spLocks noGrp="1"/>
          </p:cNvSpPr>
          <p:nvPr>
            <p:ph idx="1"/>
          </p:nvPr>
        </p:nvSpPr>
        <p:spPr>
          <a:xfrm>
            <a:off x="838200" y="1368000"/>
            <a:ext cx="11353800" cy="4932000"/>
          </a:xfrm>
        </p:spPr>
        <p:txBody>
          <a:bodyPr>
            <a:normAutofit fontScale="85000" lnSpcReduction="20000"/>
          </a:bodyPr>
          <a:lstStyle/>
          <a:p>
            <a:pPr marL="0" indent="0">
              <a:buNone/>
            </a:pP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&amp;</a:t>
            </a:r>
            <a:r>
              <a:rPr lang="en-US" dirty="0">
                <a:solidFill>
                  <a:srgbClr val="008080"/>
                </a:solidFill>
                <a:highlight>
                  <a:srgbClr val="FFFFFF"/>
                </a:highlight>
                <a:latin typeface="Consolas" panose="020B0609020204030204" pitchFamily="49" charset="0"/>
              </a:rPr>
              <a:t>operator[]</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std::</a:t>
            </a:r>
            <a:r>
              <a:rPr lang="en-US" dirty="0" err="1">
                <a:solidFill>
                  <a:srgbClr val="000000"/>
                </a:solidFill>
                <a:highlight>
                  <a:srgbClr val="FFFFFF"/>
                </a:highlight>
                <a:latin typeface="Consolas" panose="020B0609020204030204" pitchFamily="49" charset="0"/>
              </a:rPr>
              <a:t>lower_bound</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-&gt;begin(),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-&gt;end(),</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Less</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-&gt;end())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a:t>
            </a:r>
            <a:r>
              <a:rPr lang="en-US" dirty="0" err="1">
                <a:solidFill>
                  <a:srgbClr val="000000"/>
                </a:solidFill>
                <a:highlight>
                  <a:srgbClr val="FFFFFF"/>
                </a:highlight>
                <a:latin typeface="Consolas" panose="020B0609020204030204" pitchFamily="49" charset="0"/>
              </a:rPr>
              <a:t>emplace_back</a:t>
            </a:r>
            <a:r>
              <a:rPr lang="en-US" dirty="0">
                <a:solidFill>
                  <a:srgbClr val="000000"/>
                </a:solidFill>
                <a:highlight>
                  <a:srgbClr val="FFFFFF"/>
                </a:highlight>
                <a:latin typeface="Consolas" panose="020B0609020204030204" pitchFamily="49" charset="0"/>
              </a:rPr>
              <a:t>(</a:t>
            </a:r>
            <a:r>
              <a:rPr lang="en-US" dirty="0">
                <a:solidFill>
                  <a:srgbClr val="808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-&gt;back().second;</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if</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&lt;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-&gt;first)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this</a:t>
            </a:r>
            <a:r>
              <a:rPr lang="en-US" dirty="0">
                <a:solidFill>
                  <a:srgbClr val="000000"/>
                </a:solidFill>
                <a:highlight>
                  <a:srgbClr val="FFFFFF"/>
                </a:highlight>
                <a:latin typeface="Consolas" panose="020B0609020204030204" pitchFamily="49" charset="0"/>
              </a:rPr>
              <a:t>-&gt;emplace(</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a:t>
            </a:r>
            <a:r>
              <a:rPr lang="en-US" dirty="0">
                <a:solidFill>
                  <a:srgbClr val="808080"/>
                </a:solidFill>
                <a:highlight>
                  <a:srgbClr val="FFFFFF"/>
                </a:highlight>
                <a:latin typeface="Consolas" panose="020B0609020204030204" pitchFamily="49" charset="0"/>
              </a:rPr>
              <a:t>key</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{})-&gt;second;</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return</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-&gt;second;</a:t>
            </a:r>
          </a:p>
          <a:p>
            <a:pPr marL="0" indent="0">
              <a:buNone/>
            </a:pPr>
            <a:r>
              <a:rPr lang="en-US" dirty="0">
                <a:solidFill>
                  <a:srgbClr val="000000"/>
                </a:solidFill>
                <a:highlight>
                  <a:srgbClr val="FFFFFF"/>
                </a:highlight>
                <a:latin typeface="Consolas" panose="020B0609020204030204" pitchFamily="49" charset="0"/>
              </a:rPr>
              <a:t>}</a:t>
            </a:r>
          </a:p>
        </p:txBody>
      </p:sp>
      <p:sp>
        <p:nvSpPr>
          <p:cNvPr id="4" name="Slide Number Placeholder 3"/>
          <p:cNvSpPr>
            <a:spLocks noGrp="1"/>
          </p:cNvSpPr>
          <p:nvPr>
            <p:ph type="sldNum" sz="quarter" idx="12"/>
          </p:nvPr>
        </p:nvSpPr>
        <p:spPr/>
        <p:txBody>
          <a:bodyPr/>
          <a:lstStyle/>
          <a:p>
            <a:fld id="{AE26D1DA-778F-492E-B78E-886A49F9DEA6}" type="slidenum">
              <a:rPr lang="en-US" smtClean="0"/>
              <a:t>50</a:t>
            </a:fld>
            <a:endParaRPr lang="en-US"/>
          </a:p>
        </p:txBody>
      </p:sp>
    </p:spTree>
    <p:extLst>
      <p:ext uri="{BB962C8B-B14F-4D97-AF65-F5344CB8AC3E}">
        <p14:creationId xmlns:p14="http://schemas.microsoft.com/office/powerpoint/2010/main" val="19947390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map</a:t>
            </a:r>
          </a:p>
        </p:txBody>
      </p:sp>
      <p:sp>
        <p:nvSpPr>
          <p:cNvPr id="3" name="Content Placeholder 2"/>
          <p:cNvSpPr>
            <a:spLocks noGrp="1"/>
          </p:cNvSpPr>
          <p:nvPr>
            <p:ph idx="1"/>
          </p:nvPr>
        </p:nvSpPr>
        <p:spPr>
          <a:xfrm>
            <a:off x="838200" y="1368000"/>
            <a:ext cx="11353800" cy="4932000"/>
          </a:xfrm>
        </p:spPr>
        <p:txBody>
          <a:bodyPr>
            <a:normAutofit/>
          </a:bodyPr>
          <a:lstStyle/>
          <a:p>
            <a:pPr marL="0" indent="0">
              <a:buNone/>
            </a:pPr>
            <a:r>
              <a:rPr lang="en-US" sz="2400" dirty="0">
                <a:solidFill>
                  <a:srgbClr val="0000FF"/>
                </a:solidFill>
                <a:highlight>
                  <a:srgbClr val="FFFFFF"/>
                </a:highlight>
                <a:latin typeface="Consolas" panose="020B0609020204030204" pitchFamily="49" charset="0"/>
              </a:rPr>
              <a:t>auto</a:t>
            </a:r>
            <a:r>
              <a:rPr lang="en-US" sz="2400" dirty="0">
                <a:solidFill>
                  <a:srgbClr val="000000"/>
                </a:solidFill>
                <a:highlight>
                  <a:srgbClr val="FFFFFF"/>
                </a:highlight>
                <a:latin typeface="Consolas" panose="020B0609020204030204" pitchFamily="49" charset="0"/>
              </a:rPr>
              <a:t> find(</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Key</a:t>
            </a:r>
            <a:r>
              <a:rPr lang="en-US" sz="2400" dirty="0">
                <a:solidFill>
                  <a:srgbClr val="000000"/>
                </a:solidFill>
                <a:highlight>
                  <a:srgbClr val="FFFFFF"/>
                </a:highlight>
                <a:latin typeface="Consolas" panose="020B0609020204030204" pitchFamily="49" charset="0"/>
              </a:rPr>
              <a:t> &amp;</a:t>
            </a:r>
            <a:r>
              <a:rPr lang="en-US" sz="2400" dirty="0">
                <a:solidFill>
                  <a:srgbClr val="808080"/>
                </a:solidFill>
                <a:highlight>
                  <a:srgbClr val="FFFFFF"/>
                </a:highlight>
                <a:latin typeface="Consolas" panose="020B0609020204030204" pitchFamily="49" charset="0"/>
              </a:rPr>
              <a:t>key</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p>
          <a:p>
            <a:pPr marL="0" indent="0">
              <a:buNone/>
            </a:pP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auto</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i</a:t>
            </a:r>
            <a:r>
              <a:rPr lang="en-US" sz="2400" dirty="0">
                <a:solidFill>
                  <a:srgbClr val="000000"/>
                </a:solidFill>
                <a:highlight>
                  <a:srgbClr val="FFFFFF"/>
                </a:highlight>
                <a:latin typeface="Consolas" panose="020B0609020204030204" pitchFamily="49" charset="0"/>
              </a:rPr>
              <a:t> = std::</a:t>
            </a:r>
            <a:r>
              <a:rPr lang="en-US" sz="2400" dirty="0" err="1">
                <a:solidFill>
                  <a:srgbClr val="000000"/>
                </a:solidFill>
                <a:highlight>
                  <a:srgbClr val="FFFFFF"/>
                </a:highlight>
                <a:latin typeface="Consolas" panose="020B0609020204030204" pitchFamily="49" charset="0"/>
              </a:rPr>
              <a:t>lower_bound</a:t>
            </a:r>
            <a:r>
              <a:rPr lang="en-US" sz="2400" dirty="0">
                <a:solidFill>
                  <a:srgbClr val="000000"/>
                </a:solidFill>
                <a:highlight>
                  <a:srgbClr val="FFFFFF"/>
                </a:highlight>
                <a:latin typeface="Consolas" panose="020B0609020204030204" pitchFamily="49" charset="0"/>
              </a:rPr>
              <a:t>(</a:t>
            </a:r>
            <a:r>
              <a:rPr lang="en-US" sz="2400" dirty="0">
                <a:solidFill>
                  <a:srgbClr val="0000FF"/>
                </a:solidFill>
                <a:highlight>
                  <a:srgbClr val="FFFFFF"/>
                </a:highlight>
                <a:latin typeface="Consolas" panose="020B0609020204030204" pitchFamily="49" charset="0"/>
              </a:rPr>
              <a:t>this</a:t>
            </a:r>
            <a:r>
              <a:rPr lang="en-US" sz="2400" dirty="0">
                <a:solidFill>
                  <a:srgbClr val="000000"/>
                </a:solidFill>
                <a:highlight>
                  <a:srgbClr val="FFFFFF"/>
                </a:highlight>
                <a:latin typeface="Consolas" panose="020B0609020204030204" pitchFamily="49" charset="0"/>
              </a:rPr>
              <a:t>-&gt;begin(), </a:t>
            </a:r>
            <a:r>
              <a:rPr lang="en-US" sz="2400" dirty="0">
                <a:solidFill>
                  <a:srgbClr val="0000FF"/>
                </a:solidFill>
                <a:highlight>
                  <a:srgbClr val="FFFFFF"/>
                </a:highlight>
                <a:latin typeface="Consolas" panose="020B0609020204030204" pitchFamily="49" charset="0"/>
              </a:rPr>
              <a:t>this</a:t>
            </a:r>
            <a:r>
              <a:rPr lang="en-US" sz="2400" dirty="0">
                <a:solidFill>
                  <a:srgbClr val="000000"/>
                </a:solidFill>
                <a:highlight>
                  <a:srgbClr val="FFFFFF"/>
                </a:highlight>
                <a:latin typeface="Consolas" panose="020B0609020204030204" pitchFamily="49" charset="0"/>
              </a:rPr>
              <a:t>-&gt;end(),</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key</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Less</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key</a:t>
            </a:r>
            <a:r>
              <a:rPr lang="en-US" sz="2400" dirty="0">
                <a:solidFill>
                  <a:srgbClr val="000000"/>
                </a:solidFill>
                <a:highlight>
                  <a:srgbClr val="FFFFFF"/>
                </a:highlight>
                <a:latin typeface="Consolas" panose="020B0609020204030204" pitchFamily="49" charset="0"/>
              </a:rPr>
              <a:t> &lt; </a:t>
            </a:r>
            <a:r>
              <a:rPr lang="en-US" sz="2400" dirty="0" err="1">
                <a:solidFill>
                  <a:srgbClr val="000000"/>
                </a:solidFill>
                <a:highlight>
                  <a:srgbClr val="FFFFFF"/>
                </a:highlight>
                <a:latin typeface="Consolas" panose="020B0609020204030204" pitchFamily="49" charset="0"/>
              </a:rPr>
              <a:t>i</a:t>
            </a:r>
            <a:r>
              <a:rPr lang="en-US" sz="2400" dirty="0">
                <a:solidFill>
                  <a:srgbClr val="000000"/>
                </a:solidFill>
                <a:highlight>
                  <a:srgbClr val="FFFFFF"/>
                </a:highlight>
                <a:latin typeface="Consolas" panose="020B0609020204030204" pitchFamily="49" charset="0"/>
              </a:rPr>
              <a:t>-&gt;first ? </a:t>
            </a:r>
            <a:r>
              <a:rPr lang="en-US" sz="2400" dirty="0">
                <a:solidFill>
                  <a:srgbClr val="0000FF"/>
                </a:solidFill>
                <a:highlight>
                  <a:srgbClr val="FFFFFF"/>
                </a:highlight>
                <a:latin typeface="Consolas" panose="020B0609020204030204" pitchFamily="49" charset="0"/>
              </a:rPr>
              <a:t>this</a:t>
            </a:r>
            <a:r>
              <a:rPr lang="en-US" sz="2400" dirty="0">
                <a:solidFill>
                  <a:srgbClr val="000000"/>
                </a:solidFill>
                <a:highlight>
                  <a:srgbClr val="FFFFFF"/>
                </a:highlight>
                <a:latin typeface="Consolas" panose="020B0609020204030204" pitchFamily="49" charset="0"/>
              </a:rPr>
              <a:t>-&gt;end() : </a:t>
            </a:r>
            <a:r>
              <a:rPr lang="en-US" sz="2400" dirty="0" err="1">
                <a:solidFill>
                  <a:srgbClr val="000000"/>
                </a:solidFill>
                <a:highlight>
                  <a:srgbClr val="FFFFFF"/>
                </a:highlight>
                <a:latin typeface="Consolas" panose="020B0609020204030204" pitchFamily="49" charset="0"/>
              </a:rPr>
              <a:t>i</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AE26D1DA-778F-492E-B78E-886A49F9DEA6}" type="slidenum">
              <a:rPr lang="en-US" smtClean="0"/>
              <a:t>51</a:t>
            </a:fld>
            <a:endParaRPr lang="en-US"/>
          </a:p>
        </p:txBody>
      </p:sp>
    </p:spTree>
    <p:extLst>
      <p:ext uri="{BB962C8B-B14F-4D97-AF65-F5344CB8AC3E}">
        <p14:creationId xmlns:p14="http://schemas.microsoft.com/office/powerpoint/2010/main" val="1680197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map</a:t>
            </a:r>
          </a:p>
        </p:txBody>
      </p:sp>
      <p:sp>
        <p:nvSpPr>
          <p:cNvPr id="3" name="Content Placeholder 2"/>
          <p:cNvSpPr>
            <a:spLocks noGrp="1"/>
          </p:cNvSpPr>
          <p:nvPr>
            <p:ph idx="1"/>
          </p:nvPr>
        </p:nvSpPr>
        <p:spPr>
          <a:xfrm>
            <a:off x="838200" y="1368000"/>
            <a:ext cx="11353800" cy="4932000"/>
          </a:xfrm>
        </p:spPr>
        <p:txBody>
          <a:bodyPr>
            <a:normAutofit fontScale="92500" lnSpcReduction="10000"/>
          </a:bodyPr>
          <a:lstStyle/>
          <a:p>
            <a:pPr marL="0" indent="0">
              <a:buNone/>
            </a:pPr>
            <a:r>
              <a:rPr lang="en-US" sz="2400" dirty="0" err="1">
                <a:solidFill>
                  <a:srgbClr val="0000FF"/>
                </a:solidFill>
                <a:highlight>
                  <a:srgbClr val="FFFFFF"/>
                </a:highlight>
                <a:latin typeface="Consolas" panose="020B0609020204030204" pitchFamily="49" charset="0"/>
              </a:rPr>
              <a:t>struct</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Less</a:t>
            </a:r>
            <a:endParaRPr lang="en-US" sz="2400" dirty="0">
              <a:solidFill>
                <a:srgbClr val="000000"/>
              </a:solidFill>
              <a:highlight>
                <a:srgbClr val="FFFFFF"/>
              </a:highlight>
              <a:latin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template</a:t>
            </a:r>
            <a:r>
              <a:rPr lang="en-US" sz="2400" dirty="0">
                <a:solidFill>
                  <a:srgbClr val="000000"/>
                </a:solidFill>
                <a:highlight>
                  <a:srgbClr val="FFFFFF"/>
                </a:highlight>
                <a:latin typeface="Consolas" panose="020B0609020204030204" pitchFamily="49" charset="0"/>
              </a:rPr>
              <a:t>&lt;</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A</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typename</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B</a:t>
            </a:r>
            <a:r>
              <a:rPr lang="en-US"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bool</a:t>
            </a:r>
            <a:r>
              <a:rPr lang="en-US" sz="2400" dirty="0">
                <a:solidFill>
                  <a:srgbClr val="000000"/>
                </a:solidFill>
                <a:highlight>
                  <a:srgbClr val="FFFFFF"/>
                </a:highlight>
                <a:latin typeface="Consolas" panose="020B0609020204030204" pitchFamily="49" charset="0"/>
              </a:rPr>
              <a:t> operator()(</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A</a:t>
            </a:r>
            <a:r>
              <a:rPr lang="en-US" sz="2400" dirty="0">
                <a:solidFill>
                  <a:srgbClr val="000000"/>
                </a:solidFill>
                <a:highlight>
                  <a:srgbClr val="FFFFFF"/>
                </a:highlight>
                <a:latin typeface="Consolas" panose="020B0609020204030204" pitchFamily="49" charset="0"/>
              </a:rPr>
              <a:t> &amp;</a:t>
            </a:r>
            <a:r>
              <a:rPr lang="en-US" sz="2400" dirty="0">
                <a:solidFill>
                  <a:srgbClr val="808080"/>
                </a:solidFill>
                <a:highlight>
                  <a:srgbClr val="FFFFFF"/>
                </a:highlight>
                <a:latin typeface="Consolas" panose="020B0609020204030204" pitchFamily="49" charset="0"/>
              </a:rPr>
              <a:t>a</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const</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B</a:t>
            </a:r>
            <a:r>
              <a:rPr lang="en-US" sz="2400" dirty="0">
                <a:solidFill>
                  <a:srgbClr val="000000"/>
                </a:solidFill>
                <a:highlight>
                  <a:srgbClr val="FFFFFF"/>
                </a:highlight>
                <a:latin typeface="Consolas" panose="020B0609020204030204" pitchFamily="49" charset="0"/>
              </a:rPr>
              <a:t> &amp;</a:t>
            </a:r>
            <a:r>
              <a:rPr lang="en-US" sz="2400" dirty="0">
                <a:solidFill>
                  <a:srgbClr val="808080"/>
                </a:solidFill>
                <a:highlight>
                  <a:srgbClr val="FFFFFF"/>
                </a:highlight>
                <a:latin typeface="Consolas" panose="020B0609020204030204" pitchFamily="49" charset="0"/>
              </a:rPr>
              <a:t>b</a:t>
            </a:r>
            <a:r>
              <a:rPr lang="en-US" sz="2400" dirty="0">
                <a:solidFill>
                  <a:srgbClr val="000000"/>
                </a:solidFill>
                <a:highlight>
                  <a:srgbClr val="FFFFFF"/>
                </a:highlight>
                <a:latin typeface="Consolas" panose="020B0609020204030204" pitchFamily="49" charset="0"/>
              </a:rPr>
              <a:t>) {</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if</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constexpr</a:t>
            </a:r>
            <a:r>
              <a:rPr lang="en-US" sz="2400" dirty="0">
                <a:solidFill>
                  <a:srgbClr val="000000"/>
                </a:solidFill>
                <a:highlight>
                  <a:srgbClr val="FFFFFF"/>
                </a:highlight>
                <a:latin typeface="Consolas" panose="020B0609020204030204" pitchFamily="49" charset="0"/>
              </a:rPr>
              <a:t> (std::</a:t>
            </a:r>
            <a:r>
              <a:rPr lang="en-US" sz="2400" dirty="0" err="1">
                <a:solidFill>
                  <a:srgbClr val="000000"/>
                </a:solidFill>
                <a:highlight>
                  <a:srgbClr val="FFFFFF"/>
                </a:highlight>
                <a:latin typeface="Consolas" panose="020B0609020204030204" pitchFamily="49" charset="0"/>
              </a:rPr>
              <a:t>is_same_v</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A</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Key</a:t>
            </a:r>
            <a:r>
              <a:rPr lang="en-US"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808080"/>
                </a:solidFill>
                <a:highlight>
                  <a:srgbClr val="FFFFFF"/>
                </a:highlight>
                <a:latin typeface="Consolas" panose="020B0609020204030204" pitchFamily="49" charset="0"/>
              </a:rPr>
              <a:t>a</a:t>
            </a:r>
            <a:r>
              <a:rPr lang="en-US" sz="2400" dirty="0">
                <a:solidFill>
                  <a:srgbClr val="000000"/>
                </a:solidFill>
                <a:highlight>
                  <a:srgbClr val="FFFFFF"/>
                </a:highlight>
                <a:latin typeface="Consolas" panose="020B0609020204030204" pitchFamily="49" charset="0"/>
              </a:rPr>
              <a:t> &lt; </a:t>
            </a:r>
            <a:r>
              <a:rPr lang="en-US" sz="2400" dirty="0" err="1">
                <a:solidFill>
                  <a:srgbClr val="808080"/>
                </a:solidFill>
                <a:highlight>
                  <a:srgbClr val="FFFFFF"/>
                </a:highlight>
                <a:latin typeface="Consolas" panose="020B0609020204030204" pitchFamily="49" charset="0"/>
              </a:rPr>
              <a:t>b</a:t>
            </a:r>
            <a:r>
              <a:rPr lang="en-US" sz="2400" dirty="0" err="1">
                <a:solidFill>
                  <a:srgbClr val="000000"/>
                </a:solidFill>
                <a:highlight>
                  <a:srgbClr val="FFFFFF"/>
                </a:highlight>
                <a:latin typeface="Consolas" panose="020B0609020204030204" pitchFamily="49" charset="0"/>
              </a:rPr>
              <a:t>.first</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else</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if</a:t>
            </a: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constexpr</a:t>
            </a:r>
            <a:r>
              <a:rPr lang="en-US" sz="2400" dirty="0">
                <a:solidFill>
                  <a:srgbClr val="000000"/>
                </a:solidFill>
                <a:highlight>
                  <a:srgbClr val="FFFFFF"/>
                </a:highlight>
                <a:latin typeface="Consolas" panose="020B0609020204030204" pitchFamily="49" charset="0"/>
              </a:rPr>
              <a:t> (std::</a:t>
            </a:r>
            <a:r>
              <a:rPr lang="en-US" sz="2400" dirty="0" err="1">
                <a:solidFill>
                  <a:srgbClr val="000000"/>
                </a:solidFill>
                <a:highlight>
                  <a:srgbClr val="FFFFFF"/>
                </a:highlight>
                <a:latin typeface="Consolas" panose="020B0609020204030204" pitchFamily="49" charset="0"/>
              </a:rPr>
              <a:t>is_same_v</a:t>
            </a:r>
            <a:r>
              <a:rPr lang="en-US" sz="2400" dirty="0">
                <a:solidFill>
                  <a:srgbClr val="000000"/>
                </a:solidFill>
                <a:highlight>
                  <a:srgbClr val="FFFFFF"/>
                </a:highlight>
                <a:latin typeface="Consolas" panose="020B0609020204030204" pitchFamily="49" charset="0"/>
              </a:rPr>
              <a:t>&lt;</a:t>
            </a:r>
            <a:r>
              <a:rPr lang="en-US" sz="2400" dirty="0">
                <a:solidFill>
                  <a:srgbClr val="2B91AF"/>
                </a:solidFill>
                <a:highlight>
                  <a:srgbClr val="FFFFFF"/>
                </a:highlight>
                <a:latin typeface="Consolas" panose="020B0609020204030204" pitchFamily="49" charset="0"/>
              </a:rPr>
              <a:t>B</a:t>
            </a:r>
            <a:r>
              <a:rPr lang="en-US" sz="2400" dirty="0">
                <a:solidFill>
                  <a:srgbClr val="000000"/>
                </a:solidFill>
                <a:highlight>
                  <a:srgbClr val="FFFFFF"/>
                </a:highlight>
                <a:latin typeface="Consolas" panose="020B0609020204030204" pitchFamily="49" charset="0"/>
              </a:rPr>
              <a:t>, </a:t>
            </a:r>
            <a:r>
              <a:rPr lang="en-US" sz="2400" dirty="0">
                <a:solidFill>
                  <a:srgbClr val="2B91AF"/>
                </a:solidFill>
                <a:highlight>
                  <a:srgbClr val="FFFFFF"/>
                </a:highlight>
                <a:latin typeface="Consolas" panose="020B0609020204030204" pitchFamily="49" charset="0"/>
              </a:rPr>
              <a:t>Key</a:t>
            </a:r>
            <a:r>
              <a:rPr lang="en-US" sz="2400" dirty="0">
                <a:solidFill>
                  <a:srgbClr val="000000"/>
                </a:solidFill>
                <a:highlight>
                  <a:srgbClr val="FFFFFF"/>
                </a:highlight>
                <a:latin typeface="Consolas" panose="020B0609020204030204" pitchFamily="49" charset="0"/>
              </a:rPr>
              <a:t>&gt;)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err="1">
                <a:solidFill>
                  <a:srgbClr val="808080"/>
                </a:solidFill>
                <a:highlight>
                  <a:srgbClr val="FFFFFF"/>
                </a:highlight>
                <a:latin typeface="Consolas" panose="020B0609020204030204" pitchFamily="49" charset="0"/>
              </a:rPr>
              <a:t>a</a:t>
            </a:r>
            <a:r>
              <a:rPr lang="en-US" sz="2400" dirty="0" err="1">
                <a:solidFill>
                  <a:srgbClr val="000000"/>
                </a:solidFill>
                <a:highlight>
                  <a:srgbClr val="FFFFFF"/>
                </a:highlight>
                <a:latin typeface="Consolas" panose="020B0609020204030204" pitchFamily="49" charset="0"/>
              </a:rPr>
              <a:t>.first</a:t>
            </a:r>
            <a:r>
              <a:rPr lang="en-US" sz="2400" dirty="0">
                <a:solidFill>
                  <a:srgbClr val="000000"/>
                </a:solidFill>
                <a:highlight>
                  <a:srgbClr val="FFFFFF"/>
                </a:highlight>
                <a:latin typeface="Consolas" panose="020B0609020204030204" pitchFamily="49" charset="0"/>
              </a:rPr>
              <a:t> &lt; </a:t>
            </a:r>
            <a:r>
              <a:rPr lang="en-US" sz="2400" dirty="0">
                <a:solidFill>
                  <a:srgbClr val="808080"/>
                </a:solidFill>
                <a:highlight>
                  <a:srgbClr val="FFFFFF"/>
                </a:highlight>
                <a:latin typeface="Consolas" panose="020B0609020204030204" pitchFamily="49" charset="0"/>
              </a:rPr>
              <a:t>b</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else</a:t>
            </a:r>
            <a:endParaRPr lang="en-US" sz="2400" dirty="0">
              <a:solidFill>
                <a:srgbClr val="000000"/>
              </a:solidFill>
              <a:highlight>
                <a:srgbClr val="FFFFFF"/>
              </a:highlight>
              <a:latin typeface="Consolas" panose="020B0609020204030204" pitchFamily="49" charset="0"/>
            </a:endParaRPr>
          </a:p>
          <a:p>
            <a:pPr marL="0" indent="0">
              <a:buNone/>
            </a:pP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err="1">
                <a:solidFill>
                  <a:srgbClr val="808080"/>
                </a:solidFill>
                <a:highlight>
                  <a:srgbClr val="FFFFFF"/>
                </a:highlight>
                <a:latin typeface="Consolas" panose="020B0609020204030204" pitchFamily="49" charset="0"/>
              </a:rPr>
              <a:t>a</a:t>
            </a:r>
            <a:r>
              <a:rPr lang="en-US" sz="2400" dirty="0" err="1">
                <a:solidFill>
                  <a:srgbClr val="000000"/>
                </a:solidFill>
                <a:highlight>
                  <a:srgbClr val="FFFFFF"/>
                </a:highlight>
                <a:latin typeface="Consolas" panose="020B0609020204030204" pitchFamily="49" charset="0"/>
              </a:rPr>
              <a:t>.first</a:t>
            </a:r>
            <a:r>
              <a:rPr lang="en-US" sz="2400" dirty="0">
                <a:solidFill>
                  <a:srgbClr val="000000"/>
                </a:solidFill>
                <a:highlight>
                  <a:srgbClr val="FFFFFF"/>
                </a:highlight>
                <a:latin typeface="Consolas" panose="020B0609020204030204" pitchFamily="49" charset="0"/>
              </a:rPr>
              <a:t> &lt; </a:t>
            </a:r>
            <a:r>
              <a:rPr lang="en-US" sz="2400" dirty="0" err="1">
                <a:solidFill>
                  <a:srgbClr val="808080"/>
                </a:solidFill>
                <a:highlight>
                  <a:srgbClr val="FFFFFF"/>
                </a:highlight>
                <a:latin typeface="Consolas" panose="020B0609020204030204" pitchFamily="49" charset="0"/>
              </a:rPr>
              <a:t>b</a:t>
            </a:r>
            <a:r>
              <a:rPr lang="en-US" sz="2400" dirty="0" err="1">
                <a:solidFill>
                  <a:srgbClr val="000000"/>
                </a:solidFill>
                <a:highlight>
                  <a:srgbClr val="FFFFFF"/>
                </a:highlight>
                <a:latin typeface="Consolas" panose="020B0609020204030204" pitchFamily="49" charset="0"/>
              </a:rPr>
              <a:t>.first</a:t>
            </a:r>
            <a:r>
              <a:rPr lang="en-US" sz="2400" dirty="0">
                <a:solidFill>
                  <a:srgbClr val="000000"/>
                </a:solidFill>
                <a:highlight>
                  <a:srgbClr val="FFFFFF"/>
                </a:highlight>
                <a:latin typeface="Consolas" panose="020B0609020204030204" pitchFamily="49" charset="0"/>
              </a:rPr>
              <a:t>;</a:t>
            </a:r>
          </a:p>
          <a:p>
            <a:pPr marL="0" indent="0">
              <a:buNone/>
            </a:pPr>
            <a:r>
              <a:rPr lang="en-US" sz="2400" dirty="0">
                <a:solidFill>
                  <a:srgbClr val="000000"/>
                </a:solidFill>
                <a:highlight>
                  <a:srgbClr val="FFFFFF"/>
                </a:highlight>
                <a:latin typeface="Consolas" panose="020B0609020204030204" pitchFamily="49" charset="0"/>
              </a:rPr>
              <a:t>  }</a:t>
            </a:r>
          </a:p>
          <a:p>
            <a:pPr marL="0" indent="0">
              <a:buNone/>
            </a:pPr>
            <a:r>
              <a:rPr lang="en-US" sz="2400" dirty="0">
                <a:solidFill>
                  <a:srgbClr val="000000"/>
                </a:solidFill>
                <a:highlight>
                  <a:srgbClr val="FFFFFF"/>
                </a:highlight>
                <a:latin typeface="Consolas" panose="020B0609020204030204" pitchFamily="49" charset="0"/>
              </a:rPr>
              <a:t>};</a:t>
            </a:r>
            <a:endParaRPr lang="en-US" sz="2200" dirty="0">
              <a:solidFill>
                <a:srgbClr val="000000"/>
              </a:solidFill>
              <a:highlight>
                <a:srgbClr val="FFFFFF"/>
              </a:highlight>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AE26D1DA-778F-492E-B78E-886A49F9DEA6}" type="slidenum">
              <a:rPr lang="en-US" smtClean="0"/>
              <a:t>52</a:t>
            </a:fld>
            <a:endParaRPr lang="en-US"/>
          </a:p>
        </p:txBody>
      </p:sp>
    </p:spTree>
    <p:extLst>
      <p:ext uri="{BB962C8B-B14F-4D97-AF65-F5344CB8AC3E}">
        <p14:creationId xmlns:p14="http://schemas.microsoft.com/office/powerpoint/2010/main" val="4217285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map</a:t>
            </a:r>
          </a:p>
        </p:txBody>
      </p:sp>
      <p:sp>
        <p:nvSpPr>
          <p:cNvPr id="4" name="Slide Number Placeholder 3"/>
          <p:cNvSpPr>
            <a:spLocks noGrp="1"/>
          </p:cNvSpPr>
          <p:nvPr>
            <p:ph type="sldNum" sz="quarter" idx="12"/>
          </p:nvPr>
        </p:nvSpPr>
        <p:spPr/>
        <p:txBody>
          <a:bodyPr/>
          <a:lstStyle/>
          <a:p>
            <a:fld id="{AE26D1DA-778F-492E-B78E-886A49F9DEA6}" type="slidenum">
              <a:rPr lang="en-US" smtClean="0"/>
              <a:t>53</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041317420"/>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9515193" y="1511928"/>
            <a:ext cx="2607398" cy="523220"/>
          </a:xfrm>
          <a:prstGeom prst="rect">
            <a:avLst/>
          </a:prstGeom>
          <a:noFill/>
        </p:spPr>
        <p:txBody>
          <a:bodyPr wrap="square" rtlCol="0">
            <a:spAutoFit/>
          </a:bodyPr>
          <a:lstStyle/>
          <a:p>
            <a:pPr algn="ctr"/>
            <a:r>
              <a:rPr lang="en-US" sz="2800" dirty="0">
                <a:solidFill>
                  <a:srgbClr val="C00000"/>
                </a:solidFill>
              </a:rPr>
              <a:t>100x slower!</a:t>
            </a:r>
          </a:p>
        </p:txBody>
      </p:sp>
    </p:spTree>
    <p:extLst>
      <p:ext uri="{BB962C8B-B14F-4D97-AF65-F5344CB8AC3E}">
        <p14:creationId xmlns:p14="http://schemas.microsoft.com/office/powerpoint/2010/main" val="271335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into map</a:t>
            </a:r>
          </a:p>
        </p:txBody>
      </p:sp>
      <p:sp>
        <p:nvSpPr>
          <p:cNvPr id="4" name="Slide Number Placeholder 3"/>
          <p:cNvSpPr>
            <a:spLocks noGrp="1"/>
          </p:cNvSpPr>
          <p:nvPr>
            <p:ph type="sldNum" sz="quarter" idx="12"/>
          </p:nvPr>
        </p:nvSpPr>
        <p:spPr/>
        <p:txBody>
          <a:bodyPr/>
          <a:lstStyle/>
          <a:p>
            <a:fld id="{AE26D1DA-778F-492E-B78E-886A49F9DEA6}" type="slidenum">
              <a:rPr lang="en-US" smtClean="0"/>
              <a:t>54</a:t>
            </a:fld>
            <a:endParaRPr lang="en-US"/>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531500820"/>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195057" y="4825498"/>
            <a:ext cx="5432080" cy="523220"/>
          </a:xfrm>
          <a:prstGeom prst="rect">
            <a:avLst/>
          </a:prstGeom>
          <a:noFill/>
        </p:spPr>
        <p:txBody>
          <a:bodyPr wrap="square" rtlCol="0">
            <a:spAutoFit/>
          </a:bodyPr>
          <a:lstStyle/>
          <a:p>
            <a:r>
              <a:rPr lang="en-US" sz="2800" dirty="0">
                <a:solidFill>
                  <a:schemeClr val="bg1">
                    <a:lumMod val="50000"/>
                  </a:schemeClr>
                </a:solidFill>
              </a:rPr>
              <a:t>flat map is as good as </a:t>
            </a:r>
            <a:r>
              <a:rPr lang="en-US" sz="2800" dirty="0">
                <a:solidFill>
                  <a:schemeClr val="bg1">
                    <a:lumMod val="50000"/>
                  </a:schemeClr>
                </a:solidFill>
                <a:latin typeface="Consolas" panose="020B0609020204030204" pitchFamily="49" charset="0"/>
              </a:rPr>
              <a:t>std::map</a:t>
            </a:r>
          </a:p>
        </p:txBody>
      </p:sp>
      <p:cxnSp>
        <p:nvCxnSpPr>
          <p:cNvPr id="6" name="Straight Arrow Connector 5"/>
          <p:cNvCxnSpPr/>
          <p:nvPr/>
        </p:nvCxnSpPr>
        <p:spPr>
          <a:xfrm flipH="1" flipV="1">
            <a:off x="2018923" y="4327556"/>
            <a:ext cx="443620" cy="497942"/>
          </a:xfrm>
          <a:prstGeom prst="straightConnector1">
            <a:avLst/>
          </a:prstGeom>
          <a:ln w="3175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4254759" y="4422710"/>
            <a:ext cx="345233" cy="429208"/>
          </a:xfrm>
          <a:prstGeom prst="straightConnector1">
            <a:avLst/>
          </a:prstGeom>
          <a:ln w="3175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5952931" y="-72428"/>
            <a:ext cx="1610117" cy="362739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7857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Querying map (</a:t>
            </a:r>
            <a:r>
              <a:rPr lang="en-US" dirty="0">
                <a:latin typeface="Consolas" panose="020B0609020204030204" pitchFamily="49" charset="0"/>
              </a:rPr>
              <a:t>Map::find</a:t>
            </a:r>
            <a:r>
              <a:rPr lang="en-US" dirty="0"/>
              <a:t>)</a:t>
            </a:r>
          </a:p>
        </p:txBody>
      </p:sp>
      <p:sp>
        <p:nvSpPr>
          <p:cNvPr id="4" name="Slide Number Placeholder 3"/>
          <p:cNvSpPr>
            <a:spLocks noGrp="1"/>
          </p:cNvSpPr>
          <p:nvPr>
            <p:ph type="sldNum" sz="quarter" idx="12"/>
          </p:nvPr>
        </p:nvSpPr>
        <p:spPr/>
        <p:txBody>
          <a:bodyPr/>
          <a:lstStyle/>
          <a:p>
            <a:fld id="{AE26D1DA-778F-492E-B78E-886A49F9DEA6}" type="slidenum">
              <a:rPr lang="en-US" smtClean="0"/>
              <a:t>55</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98679265"/>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7086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325563"/>
          </a:xfrm>
        </p:spPr>
        <p:txBody>
          <a:bodyPr/>
          <a:lstStyle/>
          <a:p>
            <a:pPr marL="571500" indent="-571500" algn="ctr">
              <a:buFont typeface="Arial" panose="020B0604020202020204" pitchFamily="34" charset="0"/>
              <a:buChar char="•"/>
            </a:pPr>
            <a:r>
              <a:rPr lang="en-US" dirty="0">
                <a:solidFill>
                  <a:schemeClr val="tx1"/>
                </a:solidFill>
              </a:rPr>
              <a:t>Use </a:t>
            </a:r>
            <a:r>
              <a:rPr lang="en-US" b="1" dirty="0">
                <a:solidFill>
                  <a:schemeClr val="tx1"/>
                </a:solidFill>
              </a:rPr>
              <a:t>unordered</a:t>
            </a:r>
            <a:r>
              <a:rPr lang="en-US" dirty="0">
                <a:solidFill>
                  <a:schemeClr val="tx1"/>
                </a:solidFill>
              </a:rPr>
              <a:t> associative containers by default</a:t>
            </a:r>
          </a:p>
        </p:txBody>
      </p:sp>
      <p:sp>
        <p:nvSpPr>
          <p:cNvPr id="3" name="Content Placeholder 2"/>
          <p:cNvSpPr>
            <a:spLocks noGrp="1"/>
          </p:cNvSpPr>
          <p:nvPr>
            <p:ph idx="1"/>
          </p:nvPr>
        </p:nvSpPr>
        <p:spPr/>
        <p:txBody>
          <a:bodyPr/>
          <a:lstStyle/>
          <a:p>
            <a:r>
              <a:rPr lang="en-US" dirty="0"/>
              <a:t>Use ordered associative containers if you frequently need to iterate over elements in order. </a:t>
            </a:r>
            <a:r>
              <a:rPr lang="en-US" dirty="0">
                <a:solidFill>
                  <a:schemeClr val="bg2"/>
                </a:solidFill>
              </a:rPr>
              <a:t>Duh!</a:t>
            </a:r>
          </a:p>
          <a:p>
            <a:r>
              <a:rPr lang="en-US" dirty="0"/>
              <a:t>Use flat map only for small </a:t>
            </a:r>
            <a:r>
              <a:rPr lang="en-US" b="1" dirty="0"/>
              <a:t>constant </a:t>
            </a:r>
            <a:r>
              <a:rPr lang="en-US" dirty="0"/>
              <a:t>sizes or</a:t>
            </a:r>
            <a:br>
              <a:rPr lang="en-US" dirty="0"/>
            </a:br>
            <a:r>
              <a:rPr lang="en-US" dirty="0"/>
              <a:t>as constant one-time initialized map.</a:t>
            </a:r>
          </a:p>
          <a:p>
            <a:endParaRPr lang="en-US" dirty="0"/>
          </a:p>
          <a:p>
            <a:pPr marL="0" indent="0">
              <a:buNone/>
            </a:pPr>
            <a:r>
              <a:rPr lang="en-US" dirty="0"/>
              <a:t>What if we want to iterate over elements in order only once in a while?</a:t>
            </a:r>
          </a:p>
        </p:txBody>
      </p:sp>
      <p:sp>
        <p:nvSpPr>
          <p:cNvPr id="4" name="Slide Number Placeholder 3"/>
          <p:cNvSpPr>
            <a:spLocks noGrp="1"/>
          </p:cNvSpPr>
          <p:nvPr>
            <p:ph type="sldNum" sz="quarter" idx="12"/>
          </p:nvPr>
        </p:nvSpPr>
        <p:spPr/>
        <p:txBody>
          <a:bodyPr/>
          <a:lstStyle/>
          <a:p>
            <a:fld id="{AE26D1DA-778F-492E-B78E-886A49F9DEA6}" type="slidenum">
              <a:rPr lang="en-US" smtClean="0"/>
              <a:t>56</a:t>
            </a:fld>
            <a:endParaRPr lang="en-US"/>
          </a:p>
        </p:txBody>
      </p:sp>
    </p:spTree>
    <p:extLst>
      <p:ext uri="{BB962C8B-B14F-4D97-AF65-F5344CB8AC3E}">
        <p14:creationId xmlns:p14="http://schemas.microsoft.com/office/powerpoint/2010/main" val="13589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elements to a map &amp; iterating in order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Adding </a:t>
                </a:r>
                <a14:m>
                  <m:oMath xmlns:m="http://schemas.openxmlformats.org/officeDocument/2006/math">
                    <m:r>
                      <a:rPr lang="en-US" i="1">
                        <a:latin typeface="Cambria Math" panose="02040503050406030204" pitchFamily="18" charset="0"/>
                      </a:rPr>
                      <m:t>𝑁</m:t>
                    </m:r>
                  </m:oMath>
                </a14:m>
                <a:r>
                  <a:rPr lang="en-US" dirty="0"/>
                  <a:t> elements to </a:t>
                </a:r>
                <a:r>
                  <a:rPr lang="en-US" dirty="0">
                    <a:solidFill>
                      <a:srgbClr val="000000"/>
                    </a:solidFill>
                    <a:highlight>
                      <a:srgbClr val="FFFFFF"/>
                    </a:highlight>
                    <a:latin typeface="Consolas" panose="020B0609020204030204" pitchFamily="49" charset="0"/>
                  </a:rPr>
                  <a:t>std::</a:t>
                </a:r>
                <a:r>
                  <a:rPr lang="en-US" dirty="0">
                    <a:solidFill>
                      <a:srgbClr val="2B91AF"/>
                    </a:solidFill>
                    <a:highlight>
                      <a:srgbClr val="FFFFFF"/>
                    </a:highlight>
                    <a:latin typeface="Consolas" panose="020B0609020204030204" pitchFamily="49" charset="0"/>
                  </a:rPr>
                  <a:t>map</a:t>
                </a:r>
                <a:r>
                  <a:rPr lang="en-US" dirty="0"/>
                  <a:t>: </a:t>
                </a:r>
              </a:p>
              <a:p>
                <a:pPr marL="0"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𝑖</m:t>
                                  </m:r>
                                </m:e>
                              </m:func>
                            </m:e>
                          </m:nary>
                        </m:e>
                      </m:d>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e>
                      </m:d>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e>
                      </m:d>
                    </m:oMath>
                  </m:oMathPara>
                </a14:m>
                <a:endParaRPr lang="en-US" dirty="0"/>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𝑖</m:t>
                              </m:r>
                            </m:e>
                          </m:func>
                        </m:e>
                      </m:nary>
                      <m:r>
                        <a:rPr lang="en-US" b="0" i="1" smtClean="0">
                          <a:latin typeface="Cambria Math" panose="02040503050406030204" pitchFamily="18" charset="0"/>
                        </a:rPr>
                        <m:t>=</m:t>
                      </m:r>
                      <m:r>
                        <a:rPr lang="en-US" b="0" i="1" smtClean="0">
                          <a:latin typeface="Cambria Math" panose="02040503050406030204" pitchFamily="18" charset="0"/>
                        </a:rPr>
                        <m:t>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r>
                        <a:rPr lang="en-US" b="0" i="1" smtClean="0">
                          <a:latin typeface="Cambria Math" panose="02040503050406030204" pitchFamily="18" charset="0"/>
                        </a:rPr>
                        <m:t>−</m:t>
                      </m:r>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1</m:t>
                          </m:r>
                        </m:sub>
                        <m:sup>
                          <m:r>
                            <a:rPr lang="en-US" b="0" i="1" smtClean="0">
                              <a:latin typeface="Cambria Math" panose="02040503050406030204" pitchFamily="18" charset="0"/>
                            </a:rPr>
                            <m:t>𝑁</m:t>
                          </m:r>
                        </m:sup>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𝑢</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𝑢</m:t>
                                      </m:r>
                                    </m:e>
                                  </m:func>
                                </m:e>
                              </m:d>
                            </m:e>
                            <m:sup>
                              <m:r>
                                <a:rPr lang="en-US" b="0" i="1" smtClean="0">
                                  <a:latin typeface="Cambria Math" panose="02040503050406030204" pitchFamily="18" charset="0"/>
                                </a:rPr>
                                <m:t>′</m:t>
                              </m:r>
                            </m:sup>
                          </m:sSup>
                          <m:r>
                            <a:rPr lang="en-US" b="0" i="1" smtClean="0">
                              <a:latin typeface="Cambria Math" panose="02040503050406030204" pitchFamily="18" charset="0"/>
                            </a:rPr>
                            <m:t>𝑑𝑢</m:t>
                          </m:r>
                        </m:e>
                      </m:nary>
                      <m:r>
                        <a:rPr lang="en-US" b="0" i="1" smtClean="0">
                          <a:latin typeface="Cambria Math" panose="02040503050406030204" pitchFamily="18" charset="0"/>
                        </a:rPr>
                        <m:t>=</m:t>
                      </m:r>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i="1">
                          <a:latin typeface="Cambria Math" panose="02040503050406030204" pitchFamily="18" charset="0"/>
                        </a:rPr>
                        <m:t>−</m:t>
                      </m:r>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1</m:t>
                          </m:r>
                        </m:sub>
                        <m:sup>
                          <m:r>
                            <a:rPr lang="en-US" i="1">
                              <a:latin typeface="Cambria Math" panose="02040503050406030204" pitchFamily="18" charset="0"/>
                            </a:rPr>
                            <m:t>𝑁</m:t>
                          </m:r>
                        </m:sup>
                        <m:e>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𝑢</m:t>
                                  </m:r>
                                </m:e>
                              </m:d>
                            </m:num>
                            <m:den>
                              <m:r>
                                <a:rPr lang="en-US" i="1">
                                  <a:latin typeface="Cambria Math" panose="02040503050406030204" pitchFamily="18" charset="0"/>
                                </a:rPr>
                                <m:t>𝑢</m:t>
                              </m:r>
                            </m:den>
                          </m:f>
                          <m:r>
                            <a:rPr lang="en-US" i="1">
                              <a:latin typeface="Cambria Math" panose="02040503050406030204" pitchFamily="18" charset="0"/>
                            </a:rPr>
                            <m:t>𝑑𝑢</m:t>
                          </m:r>
                        </m:e>
                      </m:nary>
                      <m:r>
                        <a:rPr lang="en-US" b="0" i="1" smtClean="0">
                          <a:latin typeface="Cambria Math" panose="02040503050406030204" pitchFamily="18" charset="0"/>
                        </a:rPr>
                        <m:t>=</m:t>
                      </m:r>
                    </m:oMath>
                  </m:oMathPara>
                </a14:m>
                <a:endParaRPr lang="en-US" b="0" dirty="0"/>
              </a:p>
              <a:p>
                <a:pPr marL="0" indent="0">
                  <a:spcAft>
                    <a:spcPts val="600"/>
                  </a:spcAft>
                  <a:buNone/>
                </a:pPr>
                <a14:m>
                  <m:oMathPara xmlns:m="http://schemas.openxmlformats.org/officeDocument/2006/math">
                    <m:oMathParaPr>
                      <m:jc m:val="center"/>
                    </m:oMathParaPr>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i="1">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1</m:t>
                              </m:r>
                            </m:sub>
                            <m:sup>
                              <m:r>
                                <a:rPr lang="en-US" i="1">
                                  <a:latin typeface="Cambria Math" panose="02040503050406030204" pitchFamily="18" charset="0"/>
                                </a:rPr>
                                <m:t>𝑁</m:t>
                              </m:r>
                            </m:sup>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𝑢</m:t>
                                  </m:r>
                                </m:den>
                              </m:f>
                              <m:r>
                                <a:rPr lang="en-US" i="1">
                                  <a:latin typeface="Cambria Math" panose="02040503050406030204" pitchFamily="18" charset="0"/>
                                </a:rPr>
                                <m:t>𝑑𝑢</m:t>
                              </m:r>
                            </m:e>
                          </m:nary>
                        </m:e>
                      </m:d>
                      <m:r>
                        <a:rPr lang="en-US" i="1">
                          <a:latin typeface="Cambria Math" panose="02040503050406030204" pitchFamily="18" charset="0"/>
                        </a:rPr>
                        <m:t>=</m:t>
                      </m:r>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func>
                            <m:funcPr>
                              <m:ctrlPr>
                                <a:rPr lang="en-US" i="1" smtClean="0">
                                  <a:latin typeface="Cambria Math" panose="02040503050406030204" pitchFamily="18" charset="0"/>
                                </a:rPr>
                              </m:ctrlPr>
                            </m:funcPr>
                            <m:fName>
                              <m:r>
                                <m:rPr>
                                  <m:sty m:val="p"/>
                                </m:rPr>
                                <a:rPr lang="en-US" i="0" smtClean="0">
                                  <a:latin typeface="Cambria Math" panose="02040503050406030204" pitchFamily="18" charset="0"/>
                                </a:rPr>
                                <m:t>log</m:t>
                              </m:r>
                            </m:fName>
                            <m:e>
                              <m:r>
                                <a:rPr lang="en-US" b="0" i="1" smtClean="0">
                                  <a:latin typeface="Cambria Math" panose="02040503050406030204" pitchFamily="18" charset="0"/>
                                </a:rPr>
                                <m:t>𝑁</m:t>
                              </m:r>
                            </m:e>
                          </m:func>
                        </m:e>
                      </m:d>
                    </m:oMath>
                  </m:oMathPara>
                </a14:m>
                <a:br>
                  <a:rPr lang="en-US" dirty="0"/>
                </a:br>
                <a:endParaRPr lang="en-US" b="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8465729" y="2809255"/>
                <a:ext cx="286994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𝑢</m:t>
                          </m:r>
                        </m:e>
                      </m:d>
                      <m:r>
                        <a:rPr lang="en-US" sz="2800" b="0" i="1" smtClean="0">
                          <a:latin typeface="Cambria Math" panose="02040503050406030204" pitchFamily="18" charset="0"/>
                        </a:rPr>
                        <m:t>=</m:t>
                      </m:r>
                      <m:r>
                        <a:rPr lang="en-US" sz="2800" b="0" i="1" smtClean="0">
                          <a:latin typeface="Cambria Math" panose="02040503050406030204" pitchFamily="18" charset="0"/>
                        </a:rPr>
                        <m:t>𝑢</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O</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e>
                      </m:d>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8465729" y="2809255"/>
                <a:ext cx="2869948" cy="523220"/>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1271087" y="3152087"/>
            <a:ext cx="5024674" cy="461665"/>
          </a:xfrm>
          <a:prstGeom prst="rect">
            <a:avLst/>
          </a:prstGeom>
          <a:noFill/>
        </p:spPr>
        <p:txBody>
          <a:bodyPr wrap="square" rtlCol="0">
            <a:spAutoFit/>
          </a:bodyPr>
          <a:lstStyle/>
          <a:p>
            <a:r>
              <a:rPr lang="en-US" sz="2400" dirty="0"/>
              <a:t>Abel's summation formula</a:t>
            </a:r>
          </a:p>
        </p:txBody>
      </p:sp>
      <p:cxnSp>
        <p:nvCxnSpPr>
          <p:cNvPr id="8" name="Straight Arrow Connector 7"/>
          <p:cNvCxnSpPr/>
          <p:nvPr/>
        </p:nvCxnSpPr>
        <p:spPr>
          <a:xfrm>
            <a:off x="2773963" y="3613752"/>
            <a:ext cx="0" cy="30797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flipV="1">
            <a:off x="9784080" y="3284376"/>
            <a:ext cx="106368" cy="382368"/>
          </a:xfrm>
          <a:prstGeom prst="line">
            <a:avLst/>
          </a:prstGeom>
          <a:ln w="31750">
            <a:prstDash val="sysDash"/>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AE26D1DA-778F-492E-B78E-886A49F9DEA6}" type="slidenum">
              <a:rPr lang="en-US" smtClean="0"/>
              <a:t>57</a:t>
            </a:fld>
            <a:endParaRPr lang="en-US"/>
          </a:p>
        </p:txBody>
      </p:sp>
    </p:spTree>
    <p:extLst>
      <p:ext uri="{BB962C8B-B14F-4D97-AF65-F5344CB8AC3E}">
        <p14:creationId xmlns:p14="http://schemas.microsoft.com/office/powerpoint/2010/main" val="316983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elements to a map &amp; iterating in order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dirty="0"/>
                  <a:t>Adding </a:t>
                </a:r>
                <a14:m>
                  <m:oMath xmlns:m="http://schemas.openxmlformats.org/officeDocument/2006/math">
                    <m:r>
                      <a:rPr lang="en-US" i="1">
                        <a:latin typeface="Cambria Math" panose="02040503050406030204" pitchFamily="18" charset="0"/>
                      </a:rPr>
                      <m:t>𝑁</m:t>
                    </m:r>
                  </m:oMath>
                </a14:m>
                <a:r>
                  <a:rPr lang="en-US" dirty="0"/>
                  <a:t> elements to </a:t>
                </a:r>
                <a:r>
                  <a:rPr lang="en-US" dirty="0">
                    <a:solidFill>
                      <a:srgbClr val="000000"/>
                    </a:solidFill>
                    <a:highlight>
                      <a:srgbClr val="FFFFFF"/>
                    </a:highlight>
                    <a:latin typeface="Consolas" panose="020B0609020204030204" pitchFamily="49" charset="0"/>
                  </a:rPr>
                  <a:t>std::</a:t>
                </a:r>
                <a:r>
                  <a:rPr lang="en-US" dirty="0">
                    <a:solidFill>
                      <a:srgbClr val="2B91AF"/>
                    </a:solidFill>
                    <a:highlight>
                      <a:srgbClr val="FFFFFF"/>
                    </a:highlight>
                    <a:latin typeface="Consolas" panose="020B0609020204030204" pitchFamily="49" charset="0"/>
                  </a:rPr>
                  <a:t>map</a:t>
                </a:r>
                <a:r>
                  <a:rPr lang="en-US" dirty="0"/>
                  <a:t>: </a:t>
                </a:r>
                <a14:m>
                  <m:oMath xmlns:m="http://schemas.openxmlformats.org/officeDocument/2006/math">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endParaRPr lang="en-US" dirty="0"/>
              </a:p>
              <a:p>
                <a:pPr marL="0" indent="0">
                  <a:spcAft>
                    <a:spcPts val="1200"/>
                  </a:spcAft>
                  <a:buNone/>
                </a:pPr>
                <a14:m>
                  <m:oMath xmlns:m="http://schemas.openxmlformats.org/officeDocument/2006/math">
                    <m:r>
                      <a:rPr lang="en-US">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dirty="0"/>
                  <a:t> iteration </a:t>
                </a:r>
                <a14:m>
                  <m:oMath xmlns:m="http://schemas.openxmlformats.org/officeDocument/2006/math">
                    <m:r>
                      <a:rPr lang="en-US" i="1">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overall</a:t>
                </a:r>
              </a:p>
              <a:p>
                <a:pPr marL="0" indent="0">
                  <a:buNone/>
                </a:pPr>
                <a:r>
                  <a:rPr lang="en-US" dirty="0"/>
                  <a:t>Adding </a:t>
                </a:r>
                <a14:m>
                  <m:oMath xmlns:m="http://schemas.openxmlformats.org/officeDocument/2006/math">
                    <m:r>
                      <a:rPr lang="en-US" i="1">
                        <a:latin typeface="Cambria Math" panose="02040503050406030204" pitchFamily="18" charset="0"/>
                      </a:rPr>
                      <m:t>𝑁</m:t>
                    </m:r>
                  </m:oMath>
                </a14:m>
                <a:r>
                  <a:rPr lang="en-US" dirty="0"/>
                  <a:t> elements to </a:t>
                </a:r>
                <a:r>
                  <a:rPr lang="en-US" dirty="0">
                    <a:solidFill>
                      <a:srgbClr val="000000"/>
                    </a:solidFill>
                    <a:highlight>
                      <a:srgbClr val="FFFFFF"/>
                    </a:highlight>
                    <a:latin typeface="Consolas" panose="020B0609020204030204" pitchFamily="49" charset="0"/>
                  </a:rPr>
                  <a:t>std::</a:t>
                </a:r>
                <a:r>
                  <a:rPr lang="en-US" dirty="0" err="1">
                    <a:solidFill>
                      <a:srgbClr val="2B91AF"/>
                    </a:solidFill>
                    <a:highlight>
                      <a:srgbClr val="FFFFFF"/>
                    </a:highlight>
                    <a:latin typeface="Consolas" panose="020B0609020204030204" pitchFamily="49" charset="0"/>
                  </a:rPr>
                  <a:t>unordered_map</a:t>
                </a:r>
                <a:r>
                  <a:rPr lang="en-US" dirty="0"/>
                  <a:t>: </a:t>
                </a:r>
                <a14:m>
                  <m:oMath xmlns:m="http://schemas.openxmlformats.org/officeDocument/2006/math">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sz="2400" dirty="0"/>
                  <a:t> </a:t>
                </a:r>
                <a:r>
                  <a:rPr lang="en-US" sz="2400" dirty="0">
                    <a:solidFill>
                      <a:schemeClr val="bg1">
                        <a:lumMod val="50000"/>
                      </a:schemeClr>
                    </a:solidFill>
                  </a:rPr>
                  <a:t>(</a:t>
                </a:r>
                <a14:m>
                  <m:oMath xmlns:m="http://schemas.openxmlformats.org/officeDocument/2006/math">
                    <m:r>
                      <m:rPr>
                        <m:sty m:val="p"/>
                      </m:rPr>
                      <a:rPr lang="en-US" sz="2400" i="0" smtClean="0">
                        <a:solidFill>
                          <a:schemeClr val="bg1">
                            <a:lumMod val="50000"/>
                          </a:schemeClr>
                        </a:solidFill>
                        <a:latin typeface="Cambria Math" panose="02040503050406030204" pitchFamily="18" charset="0"/>
                      </a:rPr>
                      <m:t>O</m:t>
                    </m:r>
                    <m:d>
                      <m:dPr>
                        <m:ctrlPr>
                          <a:rPr lang="en-US" sz="2400" i="1">
                            <a:solidFill>
                              <a:schemeClr val="bg1">
                                <a:lumMod val="50000"/>
                              </a:schemeClr>
                            </a:solidFill>
                            <a:latin typeface="Cambria Math" panose="02040503050406030204" pitchFamily="18" charset="0"/>
                          </a:rPr>
                        </m:ctrlPr>
                      </m:dPr>
                      <m:e>
                        <m:r>
                          <a:rPr lang="en-US" sz="2400" b="0" i="1" smtClean="0">
                            <a:solidFill>
                              <a:schemeClr val="bg1">
                                <a:lumMod val="50000"/>
                              </a:schemeClr>
                            </a:solidFill>
                            <a:latin typeface="Cambria Math" panose="02040503050406030204" pitchFamily="18" charset="0"/>
                          </a:rPr>
                          <m:t>1</m:t>
                        </m:r>
                      </m:e>
                    </m:d>
                  </m:oMath>
                </a14:m>
                <a:r>
                  <a:rPr lang="en-US" sz="2400" dirty="0">
                    <a:solidFill>
                      <a:schemeClr val="bg1">
                        <a:lumMod val="50000"/>
                      </a:schemeClr>
                    </a:solidFill>
                  </a:rPr>
                  <a:t> per element on average)</a:t>
                </a:r>
                <a:endParaRPr lang="en-US" dirty="0"/>
              </a:p>
              <a:p>
                <a:pPr marL="0" indent="0">
                  <a:buNone/>
                </a:pPr>
                <a14:m>
                  <m:oMath xmlns:m="http://schemas.openxmlformats.org/officeDocument/2006/math">
                    <m:r>
                      <a:rPr lang="en-US">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dirty="0"/>
                  <a:t> copying to a vector</a:t>
                </a:r>
              </a:p>
              <a:p>
                <a:pPr marL="0" indent="0">
                  <a:buNone/>
                </a:pPr>
                <a14:m>
                  <m:oMath xmlns:m="http://schemas.openxmlformats.org/officeDocument/2006/math">
                    <m:r>
                      <a:rPr lang="en-US">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sorting</a:t>
                </a:r>
              </a:p>
              <a:p>
                <a:pPr marL="0" indent="0">
                  <a:buNone/>
                </a:pPr>
                <a14:m>
                  <m:oMath xmlns:m="http://schemas.openxmlformats.org/officeDocument/2006/math">
                    <m:r>
                      <a:rPr lang="en-US">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e>
                    </m:d>
                  </m:oMath>
                </a14:m>
                <a:r>
                  <a:rPr lang="en-US" dirty="0"/>
                  <a:t> iteration</a:t>
                </a:r>
              </a:p>
              <a:p>
                <a:pPr marL="0" indent="0">
                  <a:spcAft>
                    <a:spcPts val="1200"/>
                  </a:spcAft>
                  <a:buNone/>
                </a:pPr>
                <a14:m>
                  <m:oMath xmlns:m="http://schemas.openxmlformats.org/officeDocument/2006/math">
                    <m:r>
                      <a:rPr lang="en-US" b="0" i="1" smtClean="0">
                        <a:latin typeface="Cambria Math" panose="02040503050406030204" pitchFamily="18" charset="0"/>
                      </a:rPr>
                      <m:t>=</m:t>
                    </m:r>
                    <m:r>
                      <m:rPr>
                        <m:sty m:val="p"/>
                      </m:rPr>
                      <a:rPr lang="en-US" i="0">
                        <a:latin typeface="Cambria Math" panose="02040503050406030204" pitchFamily="18" charset="0"/>
                      </a:rPr>
                      <m:t>O</m:t>
                    </m:r>
                    <m:d>
                      <m:dPr>
                        <m:ctrlPr>
                          <a:rPr lang="en-US" i="1">
                            <a:latin typeface="Cambria Math" panose="02040503050406030204" pitchFamily="18" charset="0"/>
                          </a:rPr>
                        </m:ctrlPr>
                      </m:dPr>
                      <m:e>
                        <m:r>
                          <a:rPr lang="en-US" i="1">
                            <a:latin typeface="Cambria Math" panose="02040503050406030204" pitchFamily="18" charset="0"/>
                          </a:rPr>
                          <m:t>𝑁</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𝑁</m:t>
                            </m:r>
                          </m:e>
                        </m:func>
                      </m:e>
                    </m:d>
                  </m:oMath>
                </a14:m>
                <a:r>
                  <a:rPr lang="en-US" dirty="0"/>
                  <a:t> overall</a:t>
                </a:r>
              </a:p>
              <a:p>
                <a:pPr marL="0" indent="0">
                  <a:buNone/>
                </a:pPr>
                <a:r>
                  <a:rPr lang="en-US" dirty="0"/>
                  <a:t>Is </a:t>
                </a:r>
                <a:r>
                  <a:rPr lang="en-US" dirty="0">
                    <a:solidFill>
                      <a:srgbClr val="000000"/>
                    </a:solidFill>
                    <a:highlight>
                      <a:srgbClr val="FFFFFF"/>
                    </a:highlight>
                    <a:latin typeface="Consolas" panose="020B0609020204030204" pitchFamily="49" charset="0"/>
                  </a:rPr>
                  <a:t>std::</a:t>
                </a:r>
                <a:r>
                  <a:rPr lang="en-US" dirty="0" err="1">
                    <a:solidFill>
                      <a:srgbClr val="2B91AF"/>
                    </a:solidFill>
                    <a:highlight>
                      <a:srgbClr val="FFFFFF"/>
                    </a:highlight>
                    <a:latin typeface="Consolas" panose="020B0609020204030204" pitchFamily="49" charset="0"/>
                  </a:rPr>
                  <a:t>unordered_map</a:t>
                </a:r>
                <a:r>
                  <a:rPr lang="en-US" dirty="0"/>
                  <a:t> approach faster than </a:t>
                </a:r>
                <a:r>
                  <a:rPr lang="en-US" dirty="0">
                    <a:solidFill>
                      <a:srgbClr val="000000"/>
                    </a:solidFill>
                    <a:highlight>
                      <a:srgbClr val="FFFFFF"/>
                    </a:highlight>
                    <a:latin typeface="Consolas" panose="020B0609020204030204" pitchFamily="49" charset="0"/>
                  </a:rPr>
                  <a:t>std::</a:t>
                </a:r>
                <a:r>
                  <a:rPr lang="en-US" dirty="0">
                    <a:solidFill>
                      <a:srgbClr val="2B91AF"/>
                    </a:solidFill>
                    <a:highlight>
                      <a:srgbClr val="FFFFFF"/>
                    </a:highlight>
                    <a:latin typeface="Consolas" panose="020B0609020204030204" pitchFamily="49" charset="0"/>
                  </a:rPr>
                  <a:t>map</a:t>
                </a:r>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E26D1DA-778F-492E-B78E-886A49F9DEA6}" type="slidenum">
              <a:rPr lang="en-US" smtClean="0"/>
              <a:t>58</a:t>
            </a:fld>
            <a:endParaRPr lang="en-US"/>
          </a:p>
        </p:txBody>
      </p:sp>
    </p:spTree>
    <p:extLst>
      <p:ext uri="{BB962C8B-B14F-4D97-AF65-F5344CB8AC3E}">
        <p14:creationId xmlns:p14="http://schemas.microsoft.com/office/powerpoint/2010/main" val="790036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flipV="1">
            <a:off x="7231224" y="-63374"/>
            <a:ext cx="348649" cy="1733556"/>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Adding elements to a map &amp; iterating in order</a:t>
            </a:r>
          </a:p>
        </p:txBody>
      </p:sp>
      <p:sp>
        <p:nvSpPr>
          <p:cNvPr id="4" name="Slide Number Placeholder 3"/>
          <p:cNvSpPr>
            <a:spLocks noGrp="1"/>
          </p:cNvSpPr>
          <p:nvPr>
            <p:ph type="sldNum" sz="quarter" idx="12"/>
          </p:nvPr>
        </p:nvSpPr>
        <p:spPr/>
        <p:txBody>
          <a:bodyPr/>
          <a:lstStyle/>
          <a:p>
            <a:fld id="{AE26D1DA-778F-492E-B78E-886A49F9DEA6}" type="slidenum">
              <a:rPr lang="en-US" smtClean="0"/>
              <a:t>59</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21444735"/>
              </p:ext>
            </p:extLst>
          </p:nvPr>
        </p:nvGraphicFramePr>
        <p:xfrm>
          <a:off x="0" y="1368425"/>
          <a:ext cx="12192000" cy="5489575"/>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3367612" y="1430448"/>
            <a:ext cx="3159659" cy="523220"/>
          </a:xfrm>
          <a:prstGeom prst="rect">
            <a:avLst/>
          </a:prstGeom>
          <a:noFill/>
        </p:spPr>
        <p:txBody>
          <a:bodyPr wrap="square" rtlCol="0">
            <a:spAutoFit/>
          </a:bodyPr>
          <a:lstStyle/>
          <a:p>
            <a:pPr algn="r"/>
            <a:r>
              <a:rPr lang="en-US" sz="2800" dirty="0">
                <a:solidFill>
                  <a:srgbClr val="C00000"/>
                </a:solidFill>
              </a:rPr>
              <a:t>becomes very slow</a:t>
            </a:r>
          </a:p>
        </p:txBody>
      </p:sp>
      <p:cxnSp>
        <p:nvCxnSpPr>
          <p:cNvPr id="15" name="Straight Arrow Connector 14"/>
          <p:cNvCxnSpPr/>
          <p:nvPr/>
        </p:nvCxnSpPr>
        <p:spPr>
          <a:xfrm flipV="1">
            <a:off x="6559420" y="1368426"/>
            <a:ext cx="565657" cy="311084"/>
          </a:xfrm>
          <a:prstGeom prst="straightConnector1">
            <a:avLst/>
          </a:prstGeom>
          <a:ln w="3175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71804" y="4565533"/>
            <a:ext cx="4422709" cy="523220"/>
          </a:xfrm>
          <a:prstGeom prst="rect">
            <a:avLst/>
          </a:prstGeom>
          <a:noFill/>
        </p:spPr>
        <p:txBody>
          <a:bodyPr wrap="square" rtlCol="0">
            <a:spAutoFit/>
          </a:bodyPr>
          <a:lstStyle/>
          <a:p>
            <a:pPr algn="r"/>
            <a:r>
              <a:rPr lang="en-US" sz="2800" dirty="0">
                <a:solidFill>
                  <a:schemeClr val="bg1">
                    <a:lumMod val="50000"/>
                  </a:schemeClr>
                </a:solidFill>
              </a:rPr>
              <a:t>flat map is fast for small sizes</a:t>
            </a:r>
          </a:p>
        </p:txBody>
      </p:sp>
      <p:cxnSp>
        <p:nvCxnSpPr>
          <p:cNvPr id="18" name="Straight Arrow Connector 17"/>
          <p:cNvCxnSpPr/>
          <p:nvPr/>
        </p:nvCxnSpPr>
        <p:spPr>
          <a:xfrm flipV="1">
            <a:off x="2957804" y="4460033"/>
            <a:ext cx="345233" cy="195943"/>
          </a:xfrm>
          <a:prstGeom prst="straightConnector1">
            <a:avLst/>
          </a:prstGeom>
          <a:ln w="31750">
            <a:solidFill>
              <a:schemeClr val="bg1">
                <a:lumMod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424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080000"/>
            <a:ext cx="9461288" cy="4788000"/>
          </a:xfrm>
        </p:spPr>
      </p:pic>
      <p:sp>
        <p:nvSpPr>
          <p:cNvPr id="7" name="Slide Number Placeholder 6"/>
          <p:cNvSpPr>
            <a:spLocks noGrp="1"/>
          </p:cNvSpPr>
          <p:nvPr>
            <p:ph type="sldNum" sz="quarter" idx="12"/>
          </p:nvPr>
        </p:nvSpPr>
        <p:spPr/>
        <p:txBody>
          <a:bodyPr/>
          <a:lstStyle/>
          <a:p>
            <a:fld id="{AE26D1DA-778F-492E-B78E-886A49F9DEA6}" type="slidenum">
              <a:rPr lang="en-US" smtClean="0"/>
              <a:t>6</a:t>
            </a:fld>
            <a:endParaRPr lang="en-US"/>
          </a:p>
        </p:txBody>
      </p:sp>
    </p:spTree>
    <p:extLst>
      <p:ext uri="{BB962C8B-B14F-4D97-AF65-F5344CB8AC3E}">
        <p14:creationId xmlns:p14="http://schemas.microsoft.com/office/powerpoint/2010/main" val="7090941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99F88A-FF1A-459D-BC14-1BC3DC13EF06}"/>
              </a:ext>
            </a:extLst>
          </p:cNvPr>
          <p:cNvSpPr>
            <a:spLocks noGrp="1"/>
          </p:cNvSpPr>
          <p:nvPr>
            <p:ph type="title"/>
          </p:nvPr>
        </p:nvSpPr>
        <p:spPr/>
        <p:txBody>
          <a:bodyPr/>
          <a:lstStyle/>
          <a:p>
            <a:r>
              <a:rPr lang="en-US" dirty="0"/>
              <a:t>Big O notation</a:t>
            </a:r>
            <a:endParaRPr lang="ru-RU" dirty="0"/>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62BA51B-B599-4CEB-A855-E1069491E35E}"/>
                  </a:ext>
                </a:extLst>
              </p:cNvPr>
              <p:cNvSpPr>
                <a:spLocks noGrp="1"/>
              </p:cNvSpPr>
              <p:nvPr>
                <p:ph idx="1"/>
              </p:nvPr>
            </p:nvSpPr>
            <p:spPr/>
            <p:txBody>
              <a:bodyPr/>
              <a:lstStyle/>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pPr marL="0" indent="0">
                  <a:buNone/>
                </a:pPr>
                <a:r>
                  <a:rPr lang="en-US" dirty="0"/>
                  <a:t>if and only if for some positive </a:t>
                </a:r>
                <a14:m>
                  <m:oMath xmlns:m="http://schemas.openxmlformats.org/officeDocument/2006/math">
                    <m:r>
                      <a:rPr lang="en-US" b="0" i="1" smtClean="0">
                        <a:latin typeface="Cambria Math" panose="02040503050406030204" pitchFamily="18" charset="0"/>
                      </a:rPr>
                      <m:t>𝑚</m:t>
                    </m:r>
                  </m:oMath>
                </a14:m>
                <a:endParaRPr lang="en-US" dirty="0"/>
              </a:p>
              <a:p>
                <a:pPr marL="0" indent="0">
                  <a:buNone/>
                </a:pPr>
                <a14:m>
                  <m:oMathPara xmlns:m="http://schemas.openxmlformats.org/officeDocument/2006/math">
                    <m:oMathParaPr>
                      <m:jc m:val="left"/>
                    </m:oMathParaPr>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b="0" i="1" smtClean="0">
                              <a:latin typeface="Cambria Math" panose="02040503050406030204" pitchFamily="18" charset="0"/>
                            </a:rPr>
                            <m:t>𝑥</m:t>
                          </m:r>
                        </m:e>
                      </m:d>
                    </m:oMath>
                  </m:oMathPara>
                </a14:m>
                <a:endParaRPr lang="en-US" dirty="0"/>
              </a:p>
              <a:p>
                <a:pPr marL="0" indent="0">
                  <a:buNone/>
                </a:pPr>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Sub>
                  </m:oMath>
                </a14:m>
                <a:r>
                  <a:rPr lang="en-US" dirty="0"/>
                  <a:t>.</a:t>
                </a:r>
              </a:p>
              <a:p>
                <a:pPr marL="0" indent="0">
                  <a:buNone/>
                </a:pPr>
                <a:r>
                  <a:rPr lang="en-US" sz="3200" dirty="0" err="1"/>
                  <a:t>Properies</a:t>
                </a:r>
                <a:endParaRPr lang="en-US" dirty="0"/>
              </a:p>
              <a:p>
                <a:pPr marL="0" indent="0">
                  <a:buNone/>
                </a:pP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=9</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b="0" i="1" smtClean="0">
                                    <a:latin typeface="Cambria Math" panose="02040503050406030204" pitchFamily="18" charset="0"/>
                                  </a:rPr>
                                  <m:t>𝑛</m:t>
                                </m:r>
                              </m:e>
                            </m:func>
                          </m:e>
                        </m:d>
                      </m:e>
                      <m:sup>
                        <m:r>
                          <a:rPr lang="en-US" b="0" i="1" smtClean="0">
                            <a:latin typeface="Cambria Math" panose="02040503050406030204" pitchFamily="18" charset="0"/>
                          </a:rPr>
                          <m:t>4</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+2</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3</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3</m:t>
                            </m:r>
                          </m:sup>
                        </m:sSup>
                      </m:e>
                    </m:d>
                  </m:oMath>
                </a14:m>
                <a:r>
                  <a:rPr lang="en-US" b="0" dirty="0"/>
                  <a:t> — defined by</a:t>
                </a:r>
                <a:br>
                  <a:rPr lang="en-US" b="0" dirty="0"/>
                </a:br>
                <a:r>
                  <a:rPr lang="en-US" b="0" dirty="0"/>
                  <a:t>the fastest growing term.</a:t>
                </a:r>
              </a:p>
              <a:p>
                <a:pPr marL="0" indent="0">
                  <a:buNone/>
                </a:pP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e>
                    </m:d>
                    <m:r>
                      <a:rPr lang="en-US" b="0" i="1" smtClean="0">
                        <a:latin typeface="Cambria Math" panose="02040503050406030204" pitchFamily="18" charset="0"/>
                      </a:rPr>
                      <m:t>=</m:t>
                    </m:r>
                    <m:r>
                      <m:rPr>
                        <m:sty m:val="p"/>
                      </m:rPr>
                      <a:rPr lang="en-US">
                        <a:latin typeface="Cambria Math" panose="02040503050406030204" pitchFamily="18" charset="0"/>
                      </a:rPr>
                      <m:t>O</m:t>
                    </m:r>
                    <m:d>
                      <m:dPr>
                        <m:ctrlPr>
                          <a:rPr lang="en-US" i="1">
                            <a:latin typeface="Cambria Math" panose="02040503050406030204" pitchFamily="18" charset="0"/>
                          </a:rPr>
                        </m:ctrlPr>
                      </m:dPr>
                      <m:e>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t>, where </a:t>
                </a:r>
                <a14:m>
                  <m:oMath xmlns:m="http://schemas.openxmlformats.org/officeDocument/2006/math">
                    <m:r>
                      <a:rPr lang="en-US" i="1">
                        <a:latin typeface="Cambria Math" panose="02040503050406030204" pitchFamily="18" charset="0"/>
                      </a:rPr>
                      <m:t>𝑘</m:t>
                    </m:r>
                  </m:oMath>
                </a14:m>
                <a:r>
                  <a:rPr lang="en-US" dirty="0"/>
                  <a:t> is constant</a:t>
                </a:r>
                <a:endParaRPr lang="ru-RU" dirty="0"/>
              </a:p>
            </p:txBody>
          </p:sp>
        </mc:Choice>
        <mc:Fallback xmlns="">
          <p:sp>
            <p:nvSpPr>
              <p:cNvPr id="3" name="Объект 2">
                <a:extLst>
                  <a:ext uri="{FF2B5EF4-FFF2-40B4-BE49-F238E27FC236}">
                    <a16:creationId xmlns:a16="http://schemas.microsoft.com/office/drawing/2014/main" id="{262BA51B-B599-4CEB-A855-E1069491E35E}"/>
                  </a:ext>
                </a:extLst>
              </p:cNvPr>
              <p:cNvSpPr>
                <a:spLocks noGrp="1" noRot="1" noChangeAspect="1" noMove="1" noResize="1" noEditPoints="1" noAdjustHandles="1" noChangeArrowheads="1" noChangeShapeType="1" noTextEdit="1"/>
              </p:cNvSpPr>
              <p:nvPr>
                <p:ph idx="1"/>
              </p:nvPr>
            </p:nvSpPr>
            <p:spPr>
              <a:blipFill>
                <a:blip r:embed="rId2"/>
                <a:stretch>
                  <a:fillRect l="-1507"/>
                </a:stretch>
              </a:blipFill>
            </p:spPr>
            <p:txBody>
              <a:bodyPr/>
              <a:lstStyle/>
              <a:p>
                <a:r>
                  <a:rPr lang="ru-RU">
                    <a:noFill/>
                  </a:rPr>
                  <a:t> </a:t>
                </a:r>
              </a:p>
            </p:txBody>
          </p:sp>
        </mc:Fallback>
      </mc:AlternateContent>
      <p:sp>
        <p:nvSpPr>
          <p:cNvPr id="4" name="Номер слайда 3">
            <a:extLst>
              <a:ext uri="{FF2B5EF4-FFF2-40B4-BE49-F238E27FC236}">
                <a16:creationId xmlns:a16="http://schemas.microsoft.com/office/drawing/2014/main" id="{E098FEFA-7AB0-4D22-B647-43CD7B719FD8}"/>
              </a:ext>
            </a:extLst>
          </p:cNvPr>
          <p:cNvSpPr>
            <a:spLocks noGrp="1"/>
          </p:cNvSpPr>
          <p:nvPr>
            <p:ph type="sldNum" sz="quarter" idx="12"/>
          </p:nvPr>
        </p:nvSpPr>
        <p:spPr/>
        <p:txBody>
          <a:bodyPr/>
          <a:lstStyle/>
          <a:p>
            <a:fld id="{AE26D1DA-778F-492E-B78E-886A49F9DEA6}" type="slidenum">
              <a:rPr lang="en-US" smtClean="0"/>
              <a:t>60</a:t>
            </a:fld>
            <a:endParaRPr lang="en-US"/>
          </a:p>
        </p:txBody>
      </p:sp>
    </p:spTree>
    <p:extLst>
      <p:ext uri="{BB962C8B-B14F-4D97-AF65-F5344CB8AC3E}">
        <p14:creationId xmlns:p14="http://schemas.microsoft.com/office/powerpoint/2010/main" val="31750288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hash map be faster?</a:t>
            </a:r>
          </a:p>
        </p:txBody>
      </p:sp>
      <p:sp>
        <p:nvSpPr>
          <p:cNvPr id="3" name="Content Placeholder 2"/>
          <p:cNvSpPr>
            <a:spLocks noGrp="1"/>
          </p:cNvSpPr>
          <p:nvPr>
            <p:ph idx="1"/>
          </p:nvPr>
        </p:nvSpPr>
        <p:spPr/>
        <p:txBody>
          <a:bodyPr>
            <a:normAutofit/>
          </a:bodyPr>
          <a:lstStyle/>
          <a:p>
            <a:pPr marL="0" indent="0">
              <a:buNone/>
            </a:pPr>
            <a:r>
              <a:rPr lang="en-US" sz="3600" dirty="0"/>
              <a:t>Yes!</a:t>
            </a:r>
          </a:p>
          <a:p>
            <a:pPr marL="0" indent="0">
              <a:buNone/>
            </a:pPr>
            <a:r>
              <a:rPr lang="en-US" sz="3600" dirty="0"/>
              <a:t>If we drop some requirements of standard library.</a:t>
            </a:r>
          </a:p>
        </p:txBody>
      </p:sp>
      <p:sp>
        <p:nvSpPr>
          <p:cNvPr id="4" name="Slide Number Placeholder 3"/>
          <p:cNvSpPr>
            <a:spLocks noGrp="1"/>
          </p:cNvSpPr>
          <p:nvPr>
            <p:ph type="sldNum" sz="quarter" idx="12"/>
          </p:nvPr>
        </p:nvSpPr>
        <p:spPr/>
        <p:txBody>
          <a:bodyPr/>
          <a:lstStyle/>
          <a:p>
            <a:fld id="{AE26D1DA-778F-492E-B78E-886A49F9DEA6}" type="slidenum">
              <a:rPr lang="en-US" smtClean="0"/>
              <a:t>61</a:t>
            </a:fld>
            <a:endParaRPr lang="en-US"/>
          </a:p>
        </p:txBody>
      </p:sp>
      <p:sp>
        <p:nvSpPr>
          <p:cNvPr id="5" name="TextBox 4"/>
          <p:cNvSpPr txBox="1"/>
          <p:nvPr/>
        </p:nvSpPr>
        <p:spPr>
          <a:xfrm>
            <a:off x="4257869" y="2716768"/>
            <a:ext cx="3676261" cy="369332"/>
          </a:xfrm>
          <a:prstGeom prst="rect">
            <a:avLst/>
          </a:prstGeom>
          <a:noFill/>
        </p:spPr>
        <p:txBody>
          <a:bodyPr wrap="square" rtlCol="0">
            <a:spAutoFit/>
          </a:bodyPr>
          <a:lstStyle/>
          <a:p>
            <a:pPr algn="ctr"/>
            <a:r>
              <a:rPr lang="en-US" dirty="0">
                <a:hlinkClick r:id="rId2"/>
              </a:rPr>
              <a:t>https://youtu.be/M2fKMP47slQ</a:t>
            </a:r>
            <a:endParaRPr lang="en-US" dirty="0"/>
          </a:p>
        </p:txBody>
      </p:sp>
      <p:pic>
        <p:nvPicPr>
          <p:cNvPr id="27650" name="Picture 2" descr="https://i.ytimg.com/vi/M2fKMP47slQ/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086100"/>
            <a:ext cx="67056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F8895FFB-6CAD-4603-8682-B6F6C8830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0300" y="2901434"/>
            <a:ext cx="21717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FACC4B82-2CB3-40D7-AF03-139C38F94E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901434"/>
            <a:ext cx="21717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6298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a:bodyPr>
          <a:lstStyle/>
          <a:p>
            <a:pPr marL="0" indent="0">
              <a:buNone/>
            </a:pPr>
            <a:r>
              <a:rPr lang="en-US" sz="3200" dirty="0"/>
              <a:t>Does it compile?</a:t>
            </a:r>
          </a:p>
          <a:p>
            <a:pPr marL="0" indent="0">
              <a:buNone/>
            </a:pPr>
            <a:r>
              <a:rPr lang="en-US" sz="3200" dirty="0">
                <a:solidFill>
                  <a:srgbClr val="000000"/>
                </a:solidFill>
                <a:highlight>
                  <a:srgbClr val="FFFFFF"/>
                </a:highlight>
                <a:latin typeface="Consolas" panose="020B0609020204030204" pitchFamily="49" charset="0"/>
              </a:rPr>
              <a:t>std::</a:t>
            </a:r>
            <a:r>
              <a:rPr lang="en-US" sz="3200" dirty="0">
                <a:solidFill>
                  <a:srgbClr val="2B91AF"/>
                </a:solidFill>
                <a:highlight>
                  <a:srgbClr val="FFFFFF"/>
                </a:highlight>
                <a:latin typeface="Consolas" panose="020B0609020204030204" pitchFamily="49" charset="0"/>
              </a:rPr>
              <a:t>string</a:t>
            </a:r>
            <a:r>
              <a:rPr lang="en-US" sz="3200" dirty="0">
                <a:solidFill>
                  <a:srgbClr val="000000"/>
                </a:solidFill>
                <a:highlight>
                  <a:srgbClr val="FFFFFF"/>
                </a:highlight>
                <a:latin typeface="Consolas" panose="020B0609020204030204" pitchFamily="49" charset="0"/>
              </a:rPr>
              <a:t>(</a:t>
            </a:r>
            <a:r>
              <a:rPr lang="en-US" sz="3200" dirty="0" err="1">
                <a:solidFill>
                  <a:srgbClr val="000000"/>
                </a:solidFill>
                <a:highlight>
                  <a:srgbClr val="FFFFFF"/>
                </a:highlight>
                <a:latin typeface="Consolas" panose="020B0609020204030204" pitchFamily="49" charset="0"/>
              </a:rPr>
              <a:t>someString</a:t>
            </a:r>
            <a:r>
              <a:rPr lang="en-US" sz="3200" dirty="0">
                <a:solidFill>
                  <a:srgbClr val="000000"/>
                </a:solidFill>
                <a:highlight>
                  <a:srgbClr val="FFFFFF"/>
                </a:highlight>
                <a:latin typeface="Consolas" panose="020B0609020204030204" pitchFamily="49" charset="0"/>
              </a:rPr>
              <a:t>);</a:t>
            </a:r>
          </a:p>
          <a:p>
            <a:pPr marL="0" indent="0">
              <a:buNone/>
            </a:pPr>
            <a:r>
              <a:rPr lang="en-US" sz="3200" dirty="0">
                <a:solidFill>
                  <a:srgbClr val="00B050"/>
                </a:solidFill>
              </a:rPr>
              <a:t>Yes.</a:t>
            </a:r>
          </a:p>
          <a:p>
            <a:pPr marL="0" indent="0">
              <a:spcBef>
                <a:spcPts val="2400"/>
              </a:spcBef>
              <a:buNone/>
            </a:pPr>
            <a:r>
              <a:rPr lang="en-US" sz="3200" dirty="0"/>
              <a:t>Does it compile?</a:t>
            </a:r>
          </a:p>
          <a:p>
            <a:pPr marL="0" indent="0">
              <a:buNone/>
            </a:pPr>
            <a:r>
              <a:rPr lang="en-US" sz="3200" dirty="0">
                <a:solidFill>
                  <a:srgbClr val="000000"/>
                </a:solidFill>
                <a:highlight>
                  <a:srgbClr val="FFFFFF"/>
                </a:highlight>
                <a:latin typeface="Consolas" panose="020B0609020204030204" pitchFamily="49" charset="0"/>
              </a:rPr>
              <a:t>std::</a:t>
            </a:r>
            <a:r>
              <a:rPr lang="en-US" sz="3200" dirty="0">
                <a:solidFill>
                  <a:srgbClr val="2B91AF"/>
                </a:solidFill>
                <a:highlight>
                  <a:srgbClr val="FFFFFF"/>
                </a:highlight>
                <a:latin typeface="Consolas" panose="020B0609020204030204" pitchFamily="49" charset="0"/>
              </a:rPr>
              <a:t>string</a:t>
            </a:r>
            <a:r>
              <a:rPr lang="en-US" sz="3200" dirty="0">
                <a:solidFill>
                  <a:srgbClr val="000000"/>
                </a:solidFill>
                <a:highlight>
                  <a:srgbClr val="FFFFFF"/>
                </a:highlight>
                <a:latin typeface="Consolas" panose="020B0609020204030204" pitchFamily="49" charset="0"/>
              </a:rPr>
              <a:t> </a:t>
            </a:r>
            <a:r>
              <a:rPr lang="en-US" sz="3200" dirty="0" err="1">
                <a:solidFill>
                  <a:srgbClr val="000000"/>
                </a:solidFill>
                <a:highlight>
                  <a:srgbClr val="FFFFFF"/>
                </a:highlight>
                <a:latin typeface="Consolas" panose="020B0609020204030204" pitchFamily="49" charset="0"/>
              </a:rPr>
              <a:t>someString</a:t>
            </a:r>
            <a:r>
              <a:rPr lang="en-US" sz="3200" dirty="0">
                <a:solidFill>
                  <a:srgbClr val="000000"/>
                </a:solidFill>
                <a:highlight>
                  <a:srgbClr val="FFFFFF"/>
                </a:highlight>
                <a:latin typeface="Consolas" panose="020B0609020204030204" pitchFamily="49" charset="0"/>
              </a:rPr>
              <a:t>;</a:t>
            </a:r>
          </a:p>
          <a:p>
            <a:pPr marL="0" indent="0">
              <a:buNone/>
            </a:pPr>
            <a:r>
              <a:rPr lang="en-US" sz="3200" dirty="0">
                <a:solidFill>
                  <a:srgbClr val="000000"/>
                </a:solidFill>
                <a:highlight>
                  <a:srgbClr val="FFFFFF"/>
                </a:highlight>
                <a:latin typeface="Consolas" panose="020B0609020204030204" pitchFamily="49" charset="0"/>
              </a:rPr>
              <a:t>std::</a:t>
            </a:r>
            <a:r>
              <a:rPr lang="en-US" sz="3200" dirty="0">
                <a:solidFill>
                  <a:srgbClr val="2B91AF"/>
                </a:solidFill>
                <a:highlight>
                  <a:srgbClr val="FFFFFF"/>
                </a:highlight>
                <a:latin typeface="Consolas" panose="020B0609020204030204" pitchFamily="49" charset="0"/>
              </a:rPr>
              <a:t>string</a:t>
            </a:r>
            <a:r>
              <a:rPr lang="en-US" sz="3200" dirty="0">
                <a:solidFill>
                  <a:srgbClr val="000000"/>
                </a:solidFill>
                <a:highlight>
                  <a:srgbClr val="FFFFFF"/>
                </a:highlight>
                <a:latin typeface="Consolas" panose="020B0609020204030204" pitchFamily="49" charset="0"/>
              </a:rPr>
              <a:t>(</a:t>
            </a:r>
            <a:r>
              <a:rPr lang="en-US" sz="3200" dirty="0" err="1">
                <a:solidFill>
                  <a:srgbClr val="000000"/>
                </a:solidFill>
                <a:highlight>
                  <a:srgbClr val="FFFFFF"/>
                </a:highlight>
                <a:latin typeface="Consolas" panose="020B0609020204030204" pitchFamily="49" charset="0"/>
              </a:rPr>
              <a:t>someString</a:t>
            </a:r>
            <a:r>
              <a:rPr lang="en-US" sz="3200" dirty="0">
                <a:solidFill>
                  <a:srgbClr val="000000"/>
                </a:solidFill>
                <a:highlight>
                  <a:srgbClr val="FFFFFF"/>
                </a:highlight>
                <a:latin typeface="Consolas" panose="020B0609020204030204" pitchFamily="49" charset="0"/>
              </a:rPr>
              <a:t>);</a:t>
            </a:r>
          </a:p>
          <a:p>
            <a:pPr marL="0" indent="0">
              <a:buNone/>
            </a:pPr>
            <a:endParaRPr lang="en-US" sz="3200" dirty="0"/>
          </a:p>
        </p:txBody>
      </p:sp>
      <p:sp>
        <p:nvSpPr>
          <p:cNvPr id="4" name="Slide Number Placeholder 3"/>
          <p:cNvSpPr>
            <a:spLocks noGrp="1"/>
          </p:cNvSpPr>
          <p:nvPr>
            <p:ph type="sldNum" sz="quarter" idx="12"/>
          </p:nvPr>
        </p:nvSpPr>
        <p:spPr/>
        <p:txBody>
          <a:bodyPr/>
          <a:lstStyle/>
          <a:p>
            <a:fld id="{AE26D1DA-778F-492E-B78E-886A49F9DEA6}" type="slidenum">
              <a:rPr lang="en-US" smtClean="0"/>
              <a:t>62</a:t>
            </a:fld>
            <a:endParaRPr lang="en-US"/>
          </a:p>
        </p:txBody>
      </p:sp>
    </p:spTree>
    <p:extLst>
      <p:ext uri="{BB962C8B-B14F-4D97-AF65-F5344CB8AC3E}">
        <p14:creationId xmlns:p14="http://schemas.microsoft.com/office/powerpoint/2010/main" val="4040333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a:xfrm>
            <a:off x="838200" y="1368000"/>
            <a:ext cx="11353800" cy="4932000"/>
          </a:xfrm>
        </p:spPr>
        <p:txBody>
          <a:bodyPr>
            <a:normAutofit/>
          </a:bodyPr>
          <a:lstStyle/>
          <a:p>
            <a:pPr marL="0" indent="0">
              <a:buNone/>
            </a:pPr>
            <a:r>
              <a:rPr lang="en-US" sz="3200" dirty="0"/>
              <a:t>Does it compile?</a:t>
            </a:r>
          </a:p>
          <a:p>
            <a:pPr marL="0" indent="0">
              <a:buNone/>
            </a:pPr>
            <a:r>
              <a:rPr lang="en-US" sz="3200" dirty="0">
                <a:solidFill>
                  <a:srgbClr val="000000"/>
                </a:solidFill>
                <a:highlight>
                  <a:srgbClr val="FFFFFF"/>
                </a:highlight>
                <a:latin typeface="Consolas" panose="020B0609020204030204" pitchFamily="49" charset="0"/>
              </a:rPr>
              <a:t>std::</a:t>
            </a:r>
            <a:r>
              <a:rPr lang="en-US" sz="3200" dirty="0">
                <a:solidFill>
                  <a:srgbClr val="2B91AF"/>
                </a:solidFill>
                <a:highlight>
                  <a:srgbClr val="FFFFFF"/>
                </a:highlight>
                <a:latin typeface="Consolas" panose="020B0609020204030204" pitchFamily="49" charset="0"/>
              </a:rPr>
              <a:t>string</a:t>
            </a:r>
            <a:r>
              <a:rPr lang="en-US" sz="3200" dirty="0">
                <a:solidFill>
                  <a:srgbClr val="000000"/>
                </a:solidFill>
                <a:highlight>
                  <a:srgbClr val="FFFFFF"/>
                </a:highlight>
                <a:latin typeface="Consolas" panose="020B0609020204030204" pitchFamily="49" charset="0"/>
              </a:rPr>
              <a:t>(</a:t>
            </a:r>
            <a:r>
              <a:rPr lang="en-US" sz="3200" dirty="0" err="1">
                <a:solidFill>
                  <a:srgbClr val="000000"/>
                </a:solidFill>
                <a:highlight>
                  <a:srgbClr val="FFFFFF"/>
                </a:highlight>
                <a:latin typeface="Consolas" panose="020B0609020204030204" pitchFamily="49" charset="0"/>
              </a:rPr>
              <a:t>someString</a:t>
            </a:r>
            <a:r>
              <a:rPr lang="en-US" sz="3200" dirty="0">
                <a:solidFill>
                  <a:srgbClr val="000000"/>
                </a:solidFill>
                <a:highlight>
                  <a:srgbClr val="FFFFFF"/>
                </a:highlight>
                <a:latin typeface="Consolas" panose="020B0609020204030204" pitchFamily="49" charset="0"/>
              </a:rPr>
              <a:t>);</a:t>
            </a:r>
          </a:p>
          <a:p>
            <a:pPr marL="0" indent="0">
              <a:buNone/>
            </a:pPr>
            <a:r>
              <a:rPr lang="en-US" sz="3200" dirty="0">
                <a:solidFill>
                  <a:srgbClr val="00B050"/>
                </a:solidFill>
              </a:rPr>
              <a:t>Yes.</a:t>
            </a:r>
          </a:p>
          <a:p>
            <a:pPr marL="0" indent="0">
              <a:spcBef>
                <a:spcPts val="2400"/>
              </a:spcBef>
              <a:buNone/>
            </a:pPr>
            <a:r>
              <a:rPr lang="en-US" sz="3200" dirty="0"/>
              <a:t>Does it compile?</a:t>
            </a:r>
          </a:p>
          <a:p>
            <a:pPr marL="0" indent="0">
              <a:buNone/>
            </a:pPr>
            <a:r>
              <a:rPr lang="en-US" sz="3200" dirty="0">
                <a:solidFill>
                  <a:srgbClr val="000000"/>
                </a:solidFill>
                <a:highlight>
                  <a:srgbClr val="FFFFFF"/>
                </a:highlight>
                <a:latin typeface="Consolas" panose="020B0609020204030204" pitchFamily="49" charset="0"/>
              </a:rPr>
              <a:t>std::</a:t>
            </a:r>
            <a:r>
              <a:rPr lang="en-US" sz="3200" dirty="0">
                <a:solidFill>
                  <a:srgbClr val="2B91AF"/>
                </a:solidFill>
                <a:highlight>
                  <a:srgbClr val="FFFFFF"/>
                </a:highlight>
                <a:latin typeface="Consolas" panose="020B0609020204030204" pitchFamily="49" charset="0"/>
              </a:rPr>
              <a:t>string</a:t>
            </a:r>
            <a:r>
              <a:rPr lang="en-US" sz="3200" dirty="0">
                <a:solidFill>
                  <a:srgbClr val="000000"/>
                </a:solidFill>
                <a:highlight>
                  <a:srgbClr val="FFFFFF"/>
                </a:highlight>
                <a:latin typeface="Consolas" panose="020B0609020204030204" pitchFamily="49" charset="0"/>
              </a:rPr>
              <a:t> </a:t>
            </a:r>
            <a:r>
              <a:rPr lang="en-US" sz="3200" dirty="0" err="1">
                <a:solidFill>
                  <a:srgbClr val="000000"/>
                </a:solidFill>
                <a:highlight>
                  <a:srgbClr val="FFFFFF"/>
                </a:highlight>
                <a:latin typeface="Consolas" panose="020B0609020204030204" pitchFamily="49" charset="0"/>
              </a:rPr>
              <a:t>someString</a:t>
            </a:r>
            <a:r>
              <a:rPr lang="en-US" sz="3200" dirty="0">
                <a:solidFill>
                  <a:srgbClr val="000000"/>
                </a:solidFill>
                <a:highlight>
                  <a:srgbClr val="FFFFFF"/>
                </a:highlight>
                <a:latin typeface="Consolas" panose="020B0609020204030204" pitchFamily="49" charset="0"/>
              </a:rPr>
              <a:t>;</a:t>
            </a:r>
            <a:r>
              <a:rPr lang="en-US" sz="3200" dirty="0">
                <a:solidFill>
                  <a:srgbClr val="008000"/>
                </a:solidFill>
                <a:highlight>
                  <a:srgbClr val="FFFFFF"/>
                </a:highlight>
                <a:latin typeface="Consolas" panose="020B0609020204030204" pitchFamily="49" charset="0"/>
              </a:rPr>
              <a:t> // a variable definition</a:t>
            </a:r>
            <a:endParaRPr lang="en-US" sz="3200" dirty="0">
              <a:solidFill>
                <a:srgbClr val="000000"/>
              </a:solidFill>
              <a:highlight>
                <a:srgbClr val="FFFFFF"/>
              </a:highlight>
              <a:latin typeface="Consolas" panose="020B0609020204030204" pitchFamily="49" charset="0"/>
            </a:endParaRPr>
          </a:p>
          <a:p>
            <a:pPr marL="0" indent="0">
              <a:buNone/>
            </a:pPr>
            <a:r>
              <a:rPr lang="en-US" sz="3200" dirty="0">
                <a:solidFill>
                  <a:srgbClr val="000000"/>
                </a:solidFill>
                <a:highlight>
                  <a:srgbClr val="FFFFFF"/>
                </a:highlight>
                <a:latin typeface="Consolas" panose="020B0609020204030204" pitchFamily="49" charset="0"/>
              </a:rPr>
              <a:t>std::</a:t>
            </a:r>
            <a:r>
              <a:rPr lang="en-US" sz="3200" dirty="0">
                <a:solidFill>
                  <a:srgbClr val="2B91AF"/>
                </a:solidFill>
                <a:highlight>
                  <a:srgbClr val="FFFFFF"/>
                </a:highlight>
                <a:latin typeface="Consolas" panose="020B0609020204030204" pitchFamily="49" charset="0"/>
              </a:rPr>
              <a:t>string</a:t>
            </a:r>
            <a:r>
              <a:rPr lang="en-US" sz="3200" dirty="0">
                <a:solidFill>
                  <a:srgbClr val="000000"/>
                </a:solidFill>
                <a:highlight>
                  <a:srgbClr val="FFFFFF"/>
                </a:highlight>
                <a:latin typeface="Consolas" panose="020B0609020204030204" pitchFamily="49" charset="0"/>
              </a:rPr>
              <a:t>(</a:t>
            </a:r>
            <a:r>
              <a:rPr lang="en-US" sz="3200" dirty="0" err="1">
                <a:solidFill>
                  <a:srgbClr val="000000"/>
                </a:solidFill>
                <a:highlight>
                  <a:srgbClr val="FFFFFF"/>
                </a:highlight>
                <a:latin typeface="Consolas" panose="020B0609020204030204" pitchFamily="49" charset="0"/>
              </a:rPr>
              <a:t>someString</a:t>
            </a:r>
            <a:r>
              <a:rPr lang="en-US" sz="3200" dirty="0">
                <a:solidFill>
                  <a:srgbClr val="000000"/>
                </a:solidFill>
                <a:highlight>
                  <a:srgbClr val="FFFFFF"/>
                </a:highlight>
                <a:latin typeface="Consolas" panose="020B0609020204030204" pitchFamily="49" charset="0"/>
              </a:rPr>
              <a:t>);</a:t>
            </a:r>
            <a:r>
              <a:rPr lang="en-US" sz="3200" dirty="0">
                <a:solidFill>
                  <a:srgbClr val="008000"/>
                </a:solidFill>
                <a:highlight>
                  <a:srgbClr val="FFFFFF"/>
                </a:highlight>
                <a:latin typeface="Consolas" panose="020B0609020204030204" pitchFamily="49" charset="0"/>
              </a:rPr>
              <a:t> // the same</a:t>
            </a:r>
            <a:endParaRPr lang="en-US" sz="3200" dirty="0">
              <a:solidFill>
                <a:srgbClr val="000000"/>
              </a:solidFill>
              <a:highlight>
                <a:srgbClr val="FFFFFF"/>
              </a:highlight>
              <a:latin typeface="Consolas" panose="020B0609020204030204" pitchFamily="49" charset="0"/>
            </a:endParaRPr>
          </a:p>
          <a:p>
            <a:pPr marL="0" indent="0">
              <a:buNone/>
            </a:pPr>
            <a:r>
              <a:rPr lang="en-US" sz="3200" dirty="0">
                <a:solidFill>
                  <a:srgbClr val="C00000"/>
                </a:solidFill>
              </a:rPr>
              <a:t>Redefinition of </a:t>
            </a:r>
            <a:r>
              <a:rPr lang="en-US" sz="3200" dirty="0" err="1">
                <a:solidFill>
                  <a:srgbClr val="C00000"/>
                </a:solidFill>
                <a:highlight>
                  <a:srgbClr val="FFFFFF"/>
                </a:highlight>
                <a:latin typeface="Consolas" panose="020B0609020204030204" pitchFamily="49" charset="0"/>
              </a:rPr>
              <a:t>someString</a:t>
            </a:r>
            <a:r>
              <a:rPr lang="en-US" sz="3200" dirty="0">
                <a:solidFill>
                  <a:srgbClr val="C00000"/>
                </a:solidFill>
              </a:rPr>
              <a:t> variable.</a:t>
            </a:r>
          </a:p>
        </p:txBody>
      </p:sp>
      <p:sp>
        <p:nvSpPr>
          <p:cNvPr id="4" name="Slide Number Placeholder 3"/>
          <p:cNvSpPr>
            <a:spLocks noGrp="1"/>
          </p:cNvSpPr>
          <p:nvPr>
            <p:ph type="sldNum" sz="quarter" idx="12"/>
          </p:nvPr>
        </p:nvSpPr>
        <p:spPr/>
        <p:txBody>
          <a:bodyPr/>
          <a:lstStyle/>
          <a:p>
            <a:fld id="{AE26D1DA-778F-492E-B78E-886A49F9DEA6}" type="slidenum">
              <a:rPr lang="en-US" smtClean="0"/>
              <a:t>63</a:t>
            </a:fld>
            <a:endParaRPr lang="en-US"/>
          </a:p>
        </p:txBody>
      </p:sp>
    </p:spTree>
    <p:extLst>
      <p:ext uri="{BB962C8B-B14F-4D97-AF65-F5344CB8AC3E}">
        <p14:creationId xmlns:p14="http://schemas.microsoft.com/office/powerpoint/2010/main" val="10622189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 quiz!</a:t>
            </a:r>
          </a:p>
        </p:txBody>
      </p:sp>
      <p:sp>
        <p:nvSpPr>
          <p:cNvPr id="3" name="Content Placeholder 2"/>
          <p:cNvSpPr>
            <a:spLocks noGrp="1"/>
          </p:cNvSpPr>
          <p:nvPr>
            <p:ph idx="1"/>
          </p:nvPr>
        </p:nvSpPr>
        <p:spPr/>
        <p:txBody>
          <a:bodyPr>
            <a:normAutofit/>
          </a:bodyPr>
          <a:lstStyle/>
          <a:p>
            <a:pPr marL="0" indent="0">
              <a:buNone/>
            </a:pPr>
            <a:r>
              <a:rPr lang="en-US" sz="3200" dirty="0">
                <a:solidFill>
                  <a:srgbClr val="000000"/>
                </a:solidFill>
                <a:highlight>
                  <a:srgbClr val="FFFFFF"/>
                </a:highlight>
                <a:latin typeface="Consolas" panose="020B0609020204030204" pitchFamily="49" charset="0"/>
              </a:rPr>
              <a:t>std::</a:t>
            </a:r>
            <a:r>
              <a:rPr lang="en-US" sz="3200" dirty="0" err="1">
                <a:solidFill>
                  <a:srgbClr val="2B91AF"/>
                </a:solidFill>
                <a:highlight>
                  <a:srgbClr val="FFFFFF"/>
                </a:highlight>
                <a:latin typeface="Consolas" panose="020B0609020204030204" pitchFamily="49" charset="0"/>
              </a:rPr>
              <a:t>unique_lock</a:t>
            </a:r>
            <a:r>
              <a:rPr lang="en-US" sz="3200" dirty="0">
                <a:solidFill>
                  <a:srgbClr val="000000"/>
                </a:solidFill>
                <a:highlight>
                  <a:srgbClr val="FFFFFF"/>
                </a:highlight>
                <a:latin typeface="Consolas" panose="020B0609020204030204" pitchFamily="49" charset="0"/>
              </a:rPr>
              <a:t>&lt;</a:t>
            </a:r>
            <a:r>
              <a:rPr lang="en-US" sz="3200" dirty="0" err="1">
                <a:solidFill>
                  <a:srgbClr val="000000"/>
                </a:solidFill>
                <a:highlight>
                  <a:srgbClr val="FFFFFF"/>
                </a:highlight>
                <a:latin typeface="Consolas" panose="020B0609020204030204" pitchFamily="49" charset="0"/>
              </a:rPr>
              <a:t>std</a:t>
            </a:r>
            <a:r>
              <a:rPr lang="en-US" sz="3200" dirty="0">
                <a:solidFill>
                  <a:srgbClr val="000000"/>
                </a:solidFill>
                <a:highlight>
                  <a:srgbClr val="FFFFFF"/>
                </a:highlight>
                <a:latin typeface="Consolas" panose="020B0609020204030204" pitchFamily="49" charset="0"/>
              </a:rPr>
              <a:t>::</a:t>
            </a:r>
            <a:r>
              <a:rPr lang="en-US" sz="3200" dirty="0" err="1">
                <a:solidFill>
                  <a:srgbClr val="2B91AF"/>
                </a:solidFill>
                <a:highlight>
                  <a:srgbClr val="FFFFFF"/>
                </a:highlight>
                <a:latin typeface="Consolas" panose="020B0609020204030204" pitchFamily="49" charset="0"/>
              </a:rPr>
              <a:t>mutex</a:t>
            </a:r>
            <a:r>
              <a:rPr lang="en-US" sz="3200" dirty="0">
                <a:solidFill>
                  <a:srgbClr val="000000"/>
                </a:solidFill>
                <a:highlight>
                  <a:srgbClr val="FFFFFF"/>
                </a:highlight>
                <a:latin typeface="Consolas" panose="020B0609020204030204" pitchFamily="49" charset="0"/>
              </a:rPr>
              <a:t>&gt;(</a:t>
            </a:r>
            <a:r>
              <a:rPr lang="en-US" sz="3200" dirty="0" err="1">
                <a:solidFill>
                  <a:srgbClr val="000000"/>
                </a:solidFill>
                <a:highlight>
                  <a:srgbClr val="FFFFFF"/>
                </a:highlight>
                <a:latin typeface="Consolas" panose="020B0609020204030204" pitchFamily="49" charset="0"/>
              </a:rPr>
              <a:t>mutex</a:t>
            </a:r>
            <a:r>
              <a:rPr lang="en-US" sz="3200" dirty="0">
                <a:solidFill>
                  <a:srgbClr val="000000"/>
                </a:solidFill>
                <a:highlight>
                  <a:srgbClr val="FFFFFF"/>
                </a:highlight>
                <a:latin typeface="Consolas" panose="020B0609020204030204" pitchFamily="49" charset="0"/>
              </a:rPr>
              <a:t>);</a:t>
            </a:r>
            <a:endParaRPr lang="en-US" sz="3200" dirty="0"/>
          </a:p>
          <a:p>
            <a:pPr marL="0" indent="0">
              <a:spcBef>
                <a:spcPts val="3000"/>
              </a:spcBef>
              <a:buNone/>
            </a:pPr>
            <a:r>
              <a:rPr lang="en-US" sz="3200" dirty="0"/>
              <a:t>It compiles. See the error?</a:t>
            </a:r>
          </a:p>
        </p:txBody>
      </p:sp>
      <p:sp>
        <p:nvSpPr>
          <p:cNvPr id="4" name="Slide Number Placeholder 3"/>
          <p:cNvSpPr>
            <a:spLocks noGrp="1"/>
          </p:cNvSpPr>
          <p:nvPr>
            <p:ph type="sldNum" sz="quarter" idx="12"/>
          </p:nvPr>
        </p:nvSpPr>
        <p:spPr/>
        <p:txBody>
          <a:bodyPr/>
          <a:lstStyle/>
          <a:p>
            <a:fld id="{AE26D1DA-778F-492E-B78E-886A49F9DEA6}" type="slidenum">
              <a:rPr lang="en-US" smtClean="0"/>
              <a:t>64</a:t>
            </a:fld>
            <a:endParaRPr lang="en-US"/>
          </a:p>
        </p:txBody>
      </p:sp>
      <p:sp>
        <p:nvSpPr>
          <p:cNvPr id="5" name="TextBox 4"/>
          <p:cNvSpPr txBox="1"/>
          <p:nvPr/>
        </p:nvSpPr>
        <p:spPr>
          <a:xfrm>
            <a:off x="4545177" y="2716768"/>
            <a:ext cx="3101643" cy="369332"/>
          </a:xfrm>
          <a:prstGeom prst="rect">
            <a:avLst/>
          </a:prstGeom>
          <a:noFill/>
        </p:spPr>
        <p:txBody>
          <a:bodyPr wrap="square" rtlCol="0">
            <a:spAutoFit/>
          </a:bodyPr>
          <a:lstStyle/>
          <a:p>
            <a:pPr algn="ctr"/>
            <a:r>
              <a:rPr lang="en-US" dirty="0">
                <a:hlinkClick r:id="rId2"/>
              </a:rPr>
              <a:t>https://youtu.be/lkgszkPnV8g</a:t>
            </a:r>
            <a:endParaRPr lang="en-US" dirty="0"/>
          </a:p>
        </p:txBody>
      </p:sp>
      <p:pic>
        <p:nvPicPr>
          <p:cNvPr id="20482" name="Picture 2" descr="https://i.ytimg.com/vi/lkgszkPnV8g/maxresdefaul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199" y="3086100"/>
            <a:ext cx="6705600" cy="3771900"/>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BC47F7A5-50B4-4C79-9670-C05E5749A7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25100" y="3086100"/>
            <a:ext cx="1866900" cy="1866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7FF0BD21-6C84-4329-9447-0C66C0DCBF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 y="3086100"/>
            <a:ext cx="1866900"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56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coming!</a:t>
            </a:r>
          </a:p>
        </p:txBody>
      </p:sp>
      <p:sp>
        <p:nvSpPr>
          <p:cNvPr id="5" name="Subtitle 4"/>
          <p:cNvSpPr>
            <a:spLocks noGrp="1"/>
          </p:cNvSpPr>
          <p:nvPr>
            <p:ph type="subTitle" idx="1"/>
          </p:nvPr>
        </p:nvSpPr>
        <p:spPr/>
        <p:txBody>
          <a:bodyPr/>
          <a:lstStyle/>
          <a:p>
            <a:endParaRPr lang="en-US"/>
          </a:p>
        </p:txBody>
      </p:sp>
      <p:sp>
        <p:nvSpPr>
          <p:cNvPr id="4" name="Номер слайда 3">
            <a:extLst>
              <a:ext uri="{FF2B5EF4-FFF2-40B4-BE49-F238E27FC236}">
                <a16:creationId xmlns:a16="http://schemas.microsoft.com/office/drawing/2014/main" id="{0827D7E4-B62A-4F9E-9677-00B82638AF2A}"/>
              </a:ext>
            </a:extLst>
          </p:cNvPr>
          <p:cNvSpPr>
            <a:spLocks noGrp="1"/>
          </p:cNvSpPr>
          <p:nvPr>
            <p:ph type="sldNum" sz="quarter" idx="12"/>
          </p:nvPr>
        </p:nvSpPr>
        <p:spPr/>
        <p:txBody>
          <a:bodyPr/>
          <a:lstStyle/>
          <a:p>
            <a:fld id="{AE26D1DA-778F-492E-B78E-886A49F9DEA6}" type="slidenum">
              <a:rPr lang="en-US" smtClean="0"/>
              <a:t>65</a:t>
            </a:fld>
            <a:endParaRPr lang="en-US"/>
          </a:p>
        </p:txBody>
      </p:sp>
    </p:spTree>
    <p:extLst>
      <p:ext uri="{BB962C8B-B14F-4D97-AF65-F5344CB8AC3E}">
        <p14:creationId xmlns:p14="http://schemas.microsoft.com/office/powerpoint/2010/main" val="29634425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into the C++ standard library</a:t>
            </a:r>
          </a:p>
        </p:txBody>
      </p:sp>
      <p:sp>
        <p:nvSpPr>
          <p:cNvPr id="3" name="Content Placeholder 2"/>
          <p:cNvSpPr>
            <a:spLocks noGrp="1"/>
          </p:cNvSpPr>
          <p:nvPr>
            <p:ph idx="1"/>
          </p:nvPr>
        </p:nvSpPr>
        <p:spPr/>
        <p:txBody>
          <a:bodyPr/>
          <a:lstStyle/>
          <a:p>
            <a:pPr marL="0" indent="0">
              <a:buNone/>
            </a:pPr>
            <a:r>
              <a:rPr lang="en-US" dirty="0"/>
              <a:t>Pavel Novikov</a:t>
            </a:r>
            <a:endParaRPr lang="ru-RU" dirty="0"/>
          </a:p>
          <a:p>
            <a:pPr marL="0" indent="0">
              <a:buNone/>
            </a:pPr>
            <a:r>
              <a:rPr lang="ru-RU" dirty="0"/>
              <a:t>@</a:t>
            </a:r>
            <a:r>
              <a:rPr lang="en-US" dirty="0" err="1"/>
              <a:t>cpp_ape</a:t>
            </a:r>
            <a:endParaRPr lang="en-US" dirty="0"/>
          </a:p>
          <a:p>
            <a:pPr marL="0" indent="0">
              <a:buNone/>
            </a:pPr>
            <a:r>
              <a:rPr lang="en-US" dirty="0"/>
              <a:t>R&amp;D Align Technology</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Slides: </a:t>
            </a:r>
            <a:r>
              <a:rPr lang="en-US" dirty="0">
                <a:hlinkClick r:id="rId2"/>
              </a:rPr>
              <a:t>https://git.io/Je44v</a:t>
            </a:r>
            <a:endParaRPr lang="en-US" dirty="0"/>
          </a:p>
        </p:txBody>
      </p:sp>
      <p:sp>
        <p:nvSpPr>
          <p:cNvPr id="4" name="Slide Number Placeholder 3"/>
          <p:cNvSpPr>
            <a:spLocks noGrp="1"/>
          </p:cNvSpPr>
          <p:nvPr>
            <p:ph type="sldNum" sz="quarter" idx="12"/>
          </p:nvPr>
        </p:nvSpPr>
        <p:spPr/>
        <p:txBody>
          <a:bodyPr/>
          <a:lstStyle/>
          <a:p>
            <a:fld id="{AE26D1DA-778F-492E-B78E-886A49F9DEA6}" type="slidenum">
              <a:rPr lang="en-US" smtClean="0"/>
              <a:t>66</a:t>
            </a:fld>
            <a:endParaRPr lang="en-US"/>
          </a:p>
        </p:txBody>
      </p:sp>
      <p:pic>
        <p:nvPicPr>
          <p:cNvPr id="5" name="Рисунок 4">
            <a:extLst>
              <a:ext uri="{FF2B5EF4-FFF2-40B4-BE49-F238E27FC236}">
                <a16:creationId xmlns:a16="http://schemas.microsoft.com/office/drawing/2014/main" id="{B0DD55EA-FF3B-4C23-9099-93A69419C9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67901" y="1795876"/>
            <a:ext cx="2952260" cy="1330340"/>
          </a:xfrm>
          <a:prstGeom prst="rect">
            <a:avLst/>
          </a:prstGeom>
        </p:spPr>
      </p:pic>
      <p:pic>
        <p:nvPicPr>
          <p:cNvPr id="6" name="Picture 4" descr="Twitter bird logo 2012.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6250" y="1964873"/>
            <a:ext cx="361950" cy="29318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23AFBC14-460A-4317-B98B-387C241DD0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4950" y="4394454"/>
            <a:ext cx="1562100" cy="1562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455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1800" dirty="0">
                    <a:latin typeface="Consolas" panose="020B0609020204030204" pitchFamily="49" charset="0"/>
                  </a:rPr>
                  <a:t>emplace_back</a:t>
                </a:r>
                <a:r>
                  <a:rPr lang="en-US" sz="1800" dirty="0"/>
                  <a:t> and </a:t>
                </a:r>
                <a:r>
                  <a:rPr lang="en-US" sz="1800" dirty="0">
                    <a:latin typeface="Consolas" panose="020B0609020204030204" pitchFamily="49" charset="0"/>
                  </a:rPr>
                  <a:t>push_back</a:t>
                </a:r>
              </a:p>
              <a:p>
                <a:pPr marL="0" indent="0">
                  <a:buNone/>
                </a:pPr>
                <a:r>
                  <a:rPr lang="en-US" sz="1800" dirty="0">
                    <a:hlinkClick r:id="rId2"/>
                  </a:rPr>
                  <a:t>https://stackoverflow.com/a/36919571/11068024</a:t>
                </a:r>
                <a:r>
                  <a:rPr lang="en-US" sz="1800" dirty="0"/>
                  <a:t>: Why would I ever use push_back instead of </a:t>
                </a:r>
                <a:r>
                  <a:rPr lang="en-US" sz="1800" dirty="0" err="1"/>
                  <a:t>emplace_back</a:t>
                </a:r>
                <a:r>
                  <a:rPr lang="en-US" sz="1800" dirty="0"/>
                  <a:t>?</a:t>
                </a:r>
              </a:p>
              <a:p>
                <a:pPr marL="0" indent="0">
                  <a:buNone/>
                </a:pPr>
                <a:r>
                  <a:rPr lang="en-US" sz="1800" dirty="0">
                    <a:hlinkClick r:id="rId3"/>
                  </a:rPr>
                  <a:t>https://abseil.io/tips/112</a:t>
                </a:r>
                <a:r>
                  <a:rPr lang="en-US" sz="1800" dirty="0"/>
                  <a:t>: Abseil Tip of the Week #112: emplace vs. push_back</a:t>
                </a:r>
              </a:p>
              <a:p>
                <a:r>
                  <a:rPr lang="en-US" sz="1800" dirty="0"/>
                  <a:t>Small string optimization</a:t>
                </a:r>
              </a:p>
              <a:p>
                <a:pPr marL="0" indent="0">
                  <a:buNone/>
                </a:pPr>
                <a:r>
                  <a:rPr lang="en-US" sz="1800" dirty="0">
                    <a:hlinkClick r:id="rId4"/>
                  </a:rPr>
                  <a:t>https://youtu.be/kPR8h4-qZdk</a:t>
                </a:r>
                <a:r>
                  <a:rPr lang="en-US" sz="1800" dirty="0"/>
                  <a:t>: Nicholas </a:t>
                </a:r>
                <a:r>
                  <a:rPr lang="en-US" sz="1800" dirty="0" err="1"/>
                  <a:t>Ormrod</a:t>
                </a:r>
                <a:r>
                  <a:rPr lang="en-US" sz="1800" dirty="0"/>
                  <a:t> “The strange details of std::string at Facebook”</a:t>
                </a:r>
              </a:p>
              <a:p>
                <a:r>
                  <a:rPr lang="en-US" sz="1800" dirty="0"/>
                  <a:t>Sorting and selection</a:t>
                </a:r>
              </a:p>
              <a:p>
                <a:pPr marL="0" indent="0">
                  <a:buNone/>
                </a:pPr>
                <a:r>
                  <a:rPr lang="en-US" sz="1800" dirty="0">
                    <a:hlinkClick r:id="rId5"/>
                  </a:rPr>
                  <a:t>https://youtu.be/-0tO3Eni2uo</a:t>
                </a:r>
                <a:r>
                  <a:rPr lang="en-US" sz="1800" dirty="0"/>
                  <a:t>: Fred </a:t>
                </a:r>
                <a:r>
                  <a:rPr lang="en-US" sz="1800" dirty="0" err="1"/>
                  <a:t>Tingaud</a:t>
                </a:r>
                <a:r>
                  <a:rPr lang="en-US" sz="1800" dirty="0"/>
                  <a:t> “A Little Order: Delving into the STL sorting algorithms”</a:t>
                </a:r>
              </a:p>
              <a:p>
                <a:pPr marL="0" indent="0">
                  <a:buNone/>
                </a:pPr>
                <a:r>
                  <a:rPr lang="en-US" sz="1800" dirty="0">
                    <a:hlinkClick r:id="rId6"/>
                  </a:rPr>
                  <a:t>https://youtu.be/zqs87a_7zxw</a:t>
                </a:r>
                <a:r>
                  <a:rPr lang="en-US" sz="1800" dirty="0"/>
                  <a:t>: </a:t>
                </a:r>
                <a:r>
                  <a:rPr lang="en-US" sz="1800" dirty="0" err="1"/>
                  <a:t>Malte</a:t>
                </a:r>
                <a:r>
                  <a:rPr lang="en-US" sz="1800" dirty="0"/>
                  <a:t> </a:t>
                </a:r>
                <a:r>
                  <a:rPr lang="en-US" sz="1800" dirty="0" err="1"/>
                  <a:t>Skarupke</a:t>
                </a:r>
                <a:r>
                  <a:rPr lang="en-US" sz="1800" dirty="0"/>
                  <a:t> “Sorting in less than O(n log n):</a:t>
                </a:r>
                <a:br>
                  <a:rPr lang="en-US" sz="1800" dirty="0"/>
                </a:br>
                <a:r>
                  <a:rPr lang="en-US" sz="1800" dirty="0"/>
                  <a:t>Generalizing and optimizing radix sort”</a:t>
                </a:r>
              </a:p>
              <a:p>
                <a:r>
                  <a:rPr lang="en-US" sz="1800" dirty="0"/>
                  <a:t>Associative containers</a:t>
                </a:r>
              </a:p>
              <a:p>
                <a:pPr marL="0" indent="0">
                  <a:buNone/>
                </a:pPr>
                <a:r>
                  <a:rPr lang="en-US" sz="1800" dirty="0">
                    <a:hlinkClick r:id="rId7"/>
                  </a:rPr>
                  <a:t>https://math.stackexchange.com/a/1560721/702319</a:t>
                </a:r>
                <a:r>
                  <a:rPr lang="en-US" sz="1800" dirty="0"/>
                  <a:t>: showing that the partial sums</a:t>
                </a:r>
                <a:br>
                  <a:rPr lang="en-US" sz="1800" dirty="0"/>
                </a:br>
                <a:r>
                  <a:rPr lang="en-US" sz="1800" dirty="0"/>
                  <a:t>of </a:t>
                </a:r>
                <a14:m>
                  <m:oMath xmlns:m="http://schemas.openxmlformats.org/officeDocument/2006/math">
                    <m:func>
                      <m:funcPr>
                        <m:ctrlPr>
                          <a:rPr lang="en-US" sz="1800" i="1" smtClean="0">
                            <a:latin typeface="Cambria Math" panose="02040503050406030204" pitchFamily="18" charset="0"/>
                          </a:rPr>
                        </m:ctrlPr>
                      </m:funcPr>
                      <m:fName>
                        <m:r>
                          <m:rPr>
                            <m:sty m:val="p"/>
                          </m:rPr>
                          <a:rPr lang="en-US" sz="1800" i="0" smtClean="0">
                            <a:latin typeface="Cambria Math" panose="02040503050406030204" pitchFamily="18" charset="0"/>
                          </a:rPr>
                          <m:t>log</m:t>
                        </m:r>
                      </m:fName>
                      <m:e>
                        <m:d>
                          <m:dPr>
                            <m:ctrlPr>
                              <a:rPr lang="en-US" sz="1800" i="1" smtClean="0">
                                <a:latin typeface="Cambria Math" panose="02040503050406030204" pitchFamily="18" charset="0"/>
                              </a:rPr>
                            </m:ctrlPr>
                          </m:dPr>
                          <m:e>
                            <m:r>
                              <a:rPr lang="en-US" sz="1800" b="0" i="1" smtClean="0">
                                <a:latin typeface="Cambria Math" panose="02040503050406030204" pitchFamily="18" charset="0"/>
                              </a:rPr>
                              <m:t>𝑗</m:t>
                            </m:r>
                          </m:e>
                        </m:d>
                      </m:e>
                    </m:func>
                    <m:r>
                      <a:rPr lang="en-US" sz="1800" b="0" i="1" smtClean="0">
                        <a:latin typeface="Cambria Math" panose="02040503050406030204" pitchFamily="18" charset="0"/>
                      </a:rPr>
                      <m:t>=</m:t>
                    </m:r>
                    <m:r>
                      <a:rPr lang="en-US" sz="1800" b="0" i="1" smtClean="0">
                        <a:latin typeface="Cambria Math" panose="02040503050406030204" pitchFamily="18" charset="0"/>
                      </a:rPr>
                      <m:t>𝑛</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e>
                        </m:d>
                      </m:e>
                    </m:func>
                    <m:r>
                      <a:rPr lang="en-US" sz="1800" b="0" i="1" smtClean="0">
                        <a:latin typeface="Cambria Math" panose="02040503050406030204" pitchFamily="18" charset="0"/>
                      </a:rPr>
                      <m:t>−</m:t>
                    </m:r>
                    <m:r>
                      <a:rPr lang="en-US" sz="1800" b="0" i="1" smtClean="0">
                        <a:latin typeface="Cambria Math" panose="02040503050406030204" pitchFamily="18" charset="0"/>
                      </a:rPr>
                      <m:t>𝑛</m:t>
                    </m:r>
                    <m:r>
                      <a:rPr lang="en-US" sz="1800" b="0" i="1" smtClean="0">
                        <a:latin typeface="Cambria Math" panose="02040503050406030204" pitchFamily="18" charset="0"/>
                      </a:rPr>
                      <m:t>+</m:t>
                    </m:r>
                    <m:r>
                      <m:rPr>
                        <m:sty m:val="p"/>
                      </m:rPr>
                      <a:rPr lang="en-US" sz="1800" b="0" i="0" smtClean="0">
                        <a:latin typeface="Cambria Math" panose="02040503050406030204" pitchFamily="18" charset="0"/>
                      </a:rPr>
                      <m:t>O</m:t>
                    </m:r>
                    <m:d>
                      <m:dPr>
                        <m:ctrlPr>
                          <a:rPr lang="en-US" sz="1800" b="0" i="1" smtClean="0">
                            <a:latin typeface="Cambria Math" panose="02040503050406030204" pitchFamily="18" charset="0"/>
                          </a:rPr>
                        </m:ctrlPr>
                      </m:dPr>
                      <m:e>
                        <m:func>
                          <m:funcPr>
                            <m:ctrlPr>
                              <a:rPr lang="en-US" sz="1800" b="0" i="1" smtClean="0">
                                <a:latin typeface="Cambria Math" panose="02040503050406030204" pitchFamily="18" charset="0"/>
                              </a:rPr>
                            </m:ctrlPr>
                          </m:funcPr>
                          <m:fName>
                            <m:r>
                              <m:rPr>
                                <m:sty m:val="p"/>
                              </m:rPr>
                              <a:rPr lang="en-US" sz="1800">
                                <a:latin typeface="Cambria Math" panose="02040503050406030204" pitchFamily="18" charset="0"/>
                              </a:rPr>
                              <m:t>log</m:t>
                            </m:r>
                          </m:fName>
                          <m:e>
                            <m:d>
                              <m:dPr>
                                <m:ctrlPr>
                                  <a:rPr lang="en-US" sz="1800" i="1">
                                    <a:latin typeface="Cambria Math" panose="02040503050406030204" pitchFamily="18" charset="0"/>
                                  </a:rPr>
                                </m:ctrlPr>
                              </m:dPr>
                              <m:e>
                                <m:r>
                                  <a:rPr lang="en-US" sz="1800" i="1">
                                    <a:latin typeface="Cambria Math" panose="02040503050406030204" pitchFamily="18" charset="0"/>
                                  </a:rPr>
                                  <m:t>𝑛</m:t>
                                </m:r>
                              </m:e>
                            </m:d>
                          </m:e>
                        </m:func>
                      </m:e>
                    </m:d>
                  </m:oMath>
                </a14:m>
                <a:endParaRPr lang="en-US" sz="1800" dirty="0"/>
              </a:p>
              <a:p>
                <a:pPr marL="0" indent="0">
                  <a:buNone/>
                </a:pPr>
                <a:r>
                  <a:rPr lang="en-US" sz="1800" dirty="0">
                    <a:hlinkClick r:id="rId8"/>
                  </a:rPr>
                  <a:t>https://youtu.be/M2fKMP47slQ</a:t>
                </a:r>
                <a:r>
                  <a:rPr lang="en-US" sz="1800" dirty="0"/>
                  <a:t>: </a:t>
                </a:r>
                <a:r>
                  <a:rPr lang="en-US" sz="1800" dirty="0" err="1"/>
                  <a:t>Malte</a:t>
                </a:r>
                <a:r>
                  <a:rPr lang="en-US" sz="1800" dirty="0"/>
                  <a:t> </a:t>
                </a:r>
                <a:r>
                  <a:rPr lang="en-US" sz="1800" dirty="0" err="1"/>
                  <a:t>Skarupke</a:t>
                </a:r>
                <a:r>
                  <a:rPr lang="en-US" sz="1800" dirty="0"/>
                  <a:t> “You Can Do Better than std::</a:t>
                </a:r>
                <a:r>
                  <a:rPr lang="en-US" sz="1800" dirty="0" err="1"/>
                  <a:t>unordered_map</a:t>
                </a:r>
                <a:r>
                  <a:rPr lang="en-US" sz="1800" dirty="0"/>
                  <a:t>:</a:t>
                </a:r>
                <a:br>
                  <a:rPr lang="en-US" sz="1800" dirty="0"/>
                </a:br>
                <a:r>
                  <a:rPr lang="en-US" sz="1800" dirty="0"/>
                  <a:t>New Improvements to Hash Table Performance”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9"/>
                <a:stretch>
                  <a:fillRect l="-522" t="-1112" r="-1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AE26D1DA-778F-492E-B78E-886A49F9DEA6}" type="slidenum">
              <a:rPr lang="en-US" smtClean="0"/>
              <a:t>67</a:t>
            </a:fld>
            <a:endParaRPr lang="en-US"/>
          </a:p>
        </p:txBody>
      </p:sp>
    </p:spTree>
    <p:extLst>
      <p:ext uri="{BB962C8B-B14F-4D97-AF65-F5344CB8AC3E}">
        <p14:creationId xmlns:p14="http://schemas.microsoft.com/office/powerpoint/2010/main" val="10193308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a:bodyPr>
          <a:lstStyle/>
          <a:p>
            <a:r>
              <a:rPr lang="en-US" sz="1800" dirty="0"/>
              <a:t>Beware of missing the variable name</a:t>
            </a:r>
          </a:p>
          <a:p>
            <a:pPr marL="0" indent="0">
              <a:buNone/>
            </a:pPr>
            <a:r>
              <a:rPr lang="en-US" sz="1800" dirty="0">
                <a:hlinkClick r:id="rId2"/>
              </a:rPr>
              <a:t>https://youtu.be/lkgszkPnV8g</a:t>
            </a:r>
            <a:r>
              <a:rPr lang="en-US" sz="1800" dirty="0"/>
              <a:t>: Louis Brandy “Curiously Recurring C++ Bugs at Facebook”</a:t>
            </a:r>
          </a:p>
          <a:p>
            <a:pPr marL="0" indent="0">
              <a:buNone/>
            </a:pPr>
            <a:endParaRPr lang="en-US" sz="1800" dirty="0"/>
          </a:p>
        </p:txBody>
      </p:sp>
      <p:sp>
        <p:nvSpPr>
          <p:cNvPr id="4" name="Slide Number Placeholder 3"/>
          <p:cNvSpPr>
            <a:spLocks noGrp="1"/>
          </p:cNvSpPr>
          <p:nvPr>
            <p:ph type="sldNum" sz="quarter" idx="12"/>
          </p:nvPr>
        </p:nvSpPr>
        <p:spPr/>
        <p:txBody>
          <a:bodyPr/>
          <a:lstStyle/>
          <a:p>
            <a:fld id="{AE26D1DA-778F-492E-B78E-886A49F9DEA6}" type="slidenum">
              <a:rPr lang="en-US" smtClean="0"/>
              <a:t>68</a:t>
            </a:fld>
            <a:endParaRPr lang="en-US"/>
          </a:p>
        </p:txBody>
      </p:sp>
    </p:spTree>
    <p:extLst>
      <p:ext uri="{BB962C8B-B14F-4D97-AF65-F5344CB8AC3E}">
        <p14:creationId xmlns:p14="http://schemas.microsoft.com/office/powerpoint/2010/main" val="704719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std::vector</a:t>
            </a:r>
          </a:p>
        </p:txBody>
      </p:sp>
      <mc:AlternateContent xmlns:mc="http://schemas.openxmlformats.org/markup-compatibility/2006" xmlns:a14="http://schemas.microsoft.com/office/drawing/2010/main">
        <mc:Choice Requires="a14">
          <p:sp>
            <p:nvSpPr>
              <p:cNvPr id="15" name="TextBox 14"/>
              <p:cNvSpPr txBox="1"/>
              <p:nvPr/>
            </p:nvSpPr>
            <p:spPr>
              <a:xfrm>
                <a:off x="4339400" y="1819"/>
                <a:ext cx="7435837" cy="15696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𝑒𝑙𝑒𝑚𝑒𝑛𝑡𝑠</m:t>
                          </m:r>
                        </m:sub>
                      </m:sSub>
                      <m:r>
                        <a:rPr lang="en-US" sz="3200" b="0" i="1" smtClean="0">
                          <a:latin typeface="Cambria Math" panose="02040503050406030204" pitchFamily="18" charset="0"/>
                        </a:rPr>
                        <m:t>=64</m:t>
                      </m:r>
                      <m:r>
                        <a:rPr lang="en-US" sz="3200" b="0" i="1" smtClean="0">
                          <a:latin typeface="Cambria Math" panose="02040503050406030204" pitchFamily="18" charset="0"/>
                        </a:rPr>
                        <m:t>𝑐</m:t>
                      </m:r>
                      <m:r>
                        <a:rPr lang="en-US" sz="3200" b="0" i="1" smtClean="0">
                          <a:latin typeface="Cambria Math" panose="02040503050406030204" pitchFamily="18" charset="0"/>
                        </a:rPr>
                        <m:t>+1</m:t>
                      </m:r>
                    </m:oMath>
                  </m:oMathPara>
                </a14:m>
                <a:endParaRPr lang="en-US" sz="3200" dirty="0"/>
              </a:p>
              <a:p>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𝑚𝑜𝑣𝑒𝑠</m:t>
                        </m:r>
                      </m:sub>
                    </m:sSub>
                    <m:r>
                      <a:rPr lang="en-US" sz="3200" b="0" i="1" smtClean="0">
                        <a:latin typeface="Cambria Math" panose="02040503050406030204" pitchFamily="18" charset="0"/>
                      </a:rPr>
                      <m:t>=127</m:t>
                    </m:r>
                    <m:r>
                      <a:rPr lang="en-US" sz="3200" b="0" i="1" smtClean="0">
                        <a:latin typeface="Cambria Math" panose="02040503050406030204" pitchFamily="18" charset="0"/>
                      </a:rPr>
                      <m:t>𝑐</m:t>
                    </m:r>
                  </m:oMath>
                </a14:m>
                <a:r>
                  <a:rPr lang="en-US" sz="3200" dirty="0"/>
                  <a:t>;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𝑚𝑜𝑣𝑒𝑠</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𝑒𝑙𝑒𝑚𝑒𝑛𝑡𝑠</m:t>
                        </m:r>
                      </m:sub>
                    </m:sSub>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2</m:t>
                    </m:r>
                  </m:oMath>
                </a14:m>
                <a:endParaRPr lang="en-US" sz="3200" dirty="0"/>
              </a:p>
              <a:p>
                <a:pPr/>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𝑎𝑙𝑙𝑜𝑐𝑠</m:t>
                          </m:r>
                        </m:sub>
                      </m:sSub>
                      <m:r>
                        <a:rPr lang="en-US" sz="3200" b="0" i="1" smtClean="0">
                          <a:latin typeface="Cambria Math" panose="02040503050406030204" pitchFamily="18" charset="0"/>
                        </a:rPr>
                        <m:t>=8</m:t>
                      </m:r>
                    </m:oMath>
                  </m:oMathPara>
                </a14:m>
                <a:endParaRPr lang="en-US" sz="32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339400" y="1819"/>
                <a:ext cx="7435837" cy="156966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838199" y="1571480"/>
                <a:ext cx="5593983" cy="5286520"/>
              </a:xfrm>
            </p:spPr>
            <p:txBody>
              <a:bodyPr>
                <a:normAutofit/>
              </a:bodyPr>
              <a:lstStyle/>
              <a:p>
                <a:pPr marL="0" indent="0">
                  <a:buNone/>
                </a:pPr>
                <a14:m>
                  <m:oMath xmlns:m="http://schemas.openxmlformats.org/officeDocument/2006/math">
                    <m:r>
                      <a:rPr lang="en-US" b="0" i="1" smtClean="0">
                        <a:latin typeface="Cambria Math" panose="02040503050406030204" pitchFamily="18" charset="0"/>
                      </a:rPr>
                      <m:t>𝑐</m:t>
                    </m:r>
                  </m:oMath>
                </a14:m>
                <a:r>
                  <a:rPr lang="en-US" dirty="0"/>
                  <a:t> — initial capacity</a:t>
                </a:r>
                <a:endParaRPr lang="en-US" i="1" dirty="0"/>
              </a:p>
              <a:p>
                <a:pPr marL="0" indent="0">
                  <a:buNone/>
                </a:pPr>
                <a14:m>
                  <m:oMath xmlns:m="http://schemas.openxmlformats.org/officeDocument/2006/math">
                    <m:r>
                      <a:rPr lang="en-US" b="0" i="1" smtClean="0">
                        <a:latin typeface="Cambria Math" panose="02040503050406030204" pitchFamily="18" charset="0"/>
                      </a:rPr>
                      <m:t>𝑚</m:t>
                    </m:r>
                  </m:oMath>
                </a14:m>
                <a:r>
                  <a:rPr lang="en-US" dirty="0"/>
                  <a:t> — reallocation factor</a:t>
                </a:r>
              </a:p>
              <a:p>
                <a:pPr marL="0" indent="0">
                  <a:spcBef>
                    <a:spcPts val="2400"/>
                  </a:spcBef>
                  <a:buNone/>
                </a:pPr>
                <a:r>
                  <a:rPr lang="en-US" dirty="0"/>
                  <a:t>To push back </a:t>
                </a:r>
                <a14:m>
                  <m:oMath xmlns:m="http://schemas.openxmlformats.org/officeDocument/2006/math">
                    <m:r>
                      <a:rPr lang="en-US" b="0" i="1" smtClean="0">
                        <a:latin typeface="Cambria Math" panose="02040503050406030204" pitchFamily="18" charset="0"/>
                      </a:rPr>
                      <m:t>𝑁</m:t>
                    </m:r>
                  </m:oMath>
                </a14:m>
                <a:r>
                  <a:rPr lang="en-US" dirty="0"/>
                  <a:t> elements we need</a:t>
                </a:r>
              </a:p>
              <a:p>
                <a:pPr marL="0" indent="0">
                  <a:buNone/>
                </a:pP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𝑚</m:t>
                            </m:r>
                          </m:sub>
                        </m:sSub>
                      </m:fName>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𝑐</m:t>
                        </m:r>
                      </m:e>
                    </m:func>
                  </m:oMath>
                </a14:m>
                <a:r>
                  <a:rPr lang="en-US" dirty="0"/>
                  <a:t> reallocations.</a:t>
                </a:r>
              </a:p>
              <a:p>
                <a:pPr marL="0" indent="0">
                  <a:buNone/>
                </a:pPr>
                <a:r>
                  <a:rPr lang="en-US" dirty="0"/>
                  <a:t>On each reallocation we move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𝑖</m:t>
                        </m:r>
                      </m:sup>
                    </m:sSup>
                  </m:oMath>
                </a14:m>
                <a:r>
                  <a:rPr lang="en-US" dirty="0"/>
                  <a:t> elements (</a:t>
                </a:r>
                <a14:m>
                  <m:oMath xmlns:m="http://schemas.openxmlformats.org/officeDocument/2006/math">
                    <m:r>
                      <a:rPr lang="en-US" b="0" i="1" smtClean="0">
                        <a:latin typeface="Cambria Math" panose="02040503050406030204" pitchFamily="18" charset="0"/>
                      </a:rPr>
                      <m:t>𝑖</m:t>
                    </m:r>
                  </m:oMath>
                </a14:m>
                <a:r>
                  <a:rPr lang="en-US" dirty="0"/>
                  <a:t> — # of reallocation)</a:t>
                </a:r>
                <a:endParaRPr lang="en-U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𝑚𝑜𝑣𝑒𝑠</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=0</m:t>
                          </m:r>
                        </m:sub>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𝑚</m:t>
                                  </m:r>
                                </m:sub>
                              </m:sSub>
                            </m:fName>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𝑐</m:t>
                              </m:r>
                            </m:e>
                          </m:func>
                        </m:sup>
                        <m:e>
                          <m:r>
                            <a:rPr lang="en-US" b="0" i="1" smtClean="0">
                              <a:latin typeface="Cambria Math" panose="02040503050406030204" pitchFamily="18" charset="0"/>
                            </a:rPr>
                            <m:t>𝑐</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𝑖</m:t>
                              </m:r>
                            </m:sup>
                          </m:s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𝑚𝑁</m:t>
                          </m:r>
                          <m:r>
                            <a:rPr lang="en-US" b="0" i="1" smtClean="0">
                              <a:latin typeface="Cambria Math" panose="02040503050406030204" pitchFamily="18" charset="0"/>
                            </a:rPr>
                            <m:t>−</m:t>
                          </m:r>
                          <m:r>
                            <a:rPr lang="en-US" b="0" i="1" smtClean="0">
                              <a:latin typeface="Cambria Math" panose="02040503050406030204" pitchFamily="18" charset="0"/>
                            </a:rPr>
                            <m:t>𝑐</m:t>
                          </m:r>
                        </m:num>
                        <m:den>
                          <m:r>
                            <a:rPr lang="en-US" b="0" i="1" smtClean="0">
                              <a:latin typeface="Cambria Math" panose="02040503050406030204" pitchFamily="18" charset="0"/>
                            </a:rPr>
                            <m:t>𝑚</m:t>
                          </m:r>
                          <m:r>
                            <a:rPr lang="en-US" b="0" i="1" smtClean="0">
                              <a:latin typeface="Cambria Math" panose="02040503050406030204" pitchFamily="18" charset="0"/>
                            </a:rPr>
                            <m:t>−1</m:t>
                          </m:r>
                        </m:den>
                      </m:f>
                    </m:oMath>
                  </m:oMathPara>
                </a14:m>
                <a:endParaRPr lang="en-US" dirty="0"/>
              </a:p>
              <a:p>
                <a:pPr marL="0" indent="0">
                  <a:buNone/>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𝑚𝑜𝑣𝑒𝑠</m:t>
                              </m:r>
                            </m:sub>
                          </m:sSub>
                        </m:num>
                        <m:den>
                          <m:r>
                            <a:rPr lang="en-US" b="0" i="1" smtClean="0">
                              <a:latin typeface="Cambria Math" panose="02040503050406030204" pitchFamily="18" charset="0"/>
                            </a:rPr>
                            <m:t>𝑁</m:t>
                          </m:r>
                        </m:den>
                      </m:f>
                      <m:r>
                        <a:rPr lang="en-US" dirty="0">
                          <a:latin typeface="Cambria Math" panose="02040503050406030204" pitchFamily="18" charset="0"/>
                          <a:ea typeface="Cambria Math" panose="02040503050406030204" pitchFamily="18" charset="0"/>
                        </a:rPr>
                        <m:t>≈</m:t>
                      </m:r>
                      <m:f>
                        <m:fPr>
                          <m:ctrlPr>
                            <a:rPr lang="en-US" i="1" dirty="0" smtClean="0">
                              <a:latin typeface="Cambria Math" panose="02040503050406030204" pitchFamily="18" charset="0"/>
                              <a:ea typeface="Cambria Math" panose="02040503050406030204" pitchFamily="18" charset="0"/>
                            </a:rPr>
                          </m:ctrlPr>
                        </m:fPr>
                        <m:num>
                          <m:r>
                            <a:rPr lang="en-US" b="0" i="1" dirty="0" smtClean="0">
                              <a:latin typeface="Cambria Math" panose="02040503050406030204" pitchFamily="18" charset="0"/>
                              <a:ea typeface="Cambria Math" panose="02040503050406030204" pitchFamily="18" charset="0"/>
                            </a:rPr>
                            <m:t>𝑚</m:t>
                          </m:r>
                        </m:num>
                        <m:den>
                          <m:r>
                            <a:rPr lang="en-US" b="0" i="1" dirty="0" smtClean="0">
                              <a:latin typeface="Cambria Math" panose="02040503050406030204" pitchFamily="18" charset="0"/>
                              <a:ea typeface="Cambria Math" panose="02040503050406030204" pitchFamily="18" charset="0"/>
                            </a:rPr>
                            <m:t>𝑚</m:t>
                          </m:r>
                          <m:r>
                            <a:rPr lang="en-US" b="0" i="1" dirty="0" smtClean="0">
                              <a:latin typeface="Cambria Math" panose="02040503050406030204" pitchFamily="18" charset="0"/>
                              <a:ea typeface="Cambria Math" panose="02040503050406030204" pitchFamily="18" charset="0"/>
                            </a:rPr>
                            <m:t>−1</m:t>
                          </m:r>
                        </m:den>
                      </m:f>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838199" y="1571480"/>
                <a:ext cx="5593983" cy="5286520"/>
              </a:xfrm>
              <a:blipFill>
                <a:blip r:embed="rId4"/>
                <a:stretch>
                  <a:fillRect l="-2179" t="-1961"/>
                </a:stretch>
              </a:blipFill>
            </p:spPr>
            <p:txBody>
              <a:bodyPr/>
              <a:lstStyle/>
              <a:p>
                <a:r>
                  <a:rPr lang="ru-RU">
                    <a:noFill/>
                  </a:rPr>
                  <a:t> </a:t>
                </a:r>
              </a:p>
            </p:txBody>
          </p:sp>
        </mc:Fallback>
      </mc:AlternateContent>
      <p:sp>
        <p:nvSpPr>
          <p:cNvPr id="6" name="Rectangle 5"/>
          <p:cNvSpPr/>
          <p:nvPr/>
        </p:nvSpPr>
        <p:spPr>
          <a:xfrm>
            <a:off x="6793350" y="1096317"/>
            <a:ext cx="36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effectLst>
                  <a:glow rad="63500">
                    <a:schemeClr val="bg1">
                      <a:alpha val="40000"/>
                    </a:schemeClr>
                  </a:glow>
                </a:effectLst>
              </a:rPr>
              <a:t>c</a:t>
            </a:r>
            <a:endParaRPr lang="en-US" i="1" baseline="30000" dirty="0">
              <a:solidFill>
                <a:schemeClr val="tx1"/>
              </a:solidFill>
              <a:effectLst>
                <a:glow rad="63500">
                  <a:schemeClr val="bg1">
                    <a:alpha val="40000"/>
                  </a:schemeClr>
                </a:glow>
              </a:effectLst>
            </a:endParaRPr>
          </a:p>
        </p:txBody>
      </p:sp>
      <p:sp>
        <p:nvSpPr>
          <p:cNvPr id="7" name="Rectangle 6"/>
          <p:cNvSpPr/>
          <p:nvPr/>
        </p:nvSpPr>
        <p:spPr>
          <a:xfrm>
            <a:off x="6433350" y="1456317"/>
            <a:ext cx="72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solidFill>
                  <a:schemeClr val="tx1"/>
                </a:solidFill>
                <a:effectLst>
                  <a:glow rad="63500">
                    <a:schemeClr val="bg1">
                      <a:alpha val="40000"/>
                    </a:schemeClr>
                  </a:glow>
                </a:effectLst>
              </a:rPr>
              <a:t>2c</a:t>
            </a:r>
            <a:endParaRPr lang="en-US" i="1" baseline="30000" dirty="0">
              <a:solidFill>
                <a:schemeClr val="tx1"/>
              </a:solidFill>
              <a:effectLst>
                <a:glow rad="63500">
                  <a:schemeClr val="bg1">
                    <a:alpha val="40000"/>
                  </a:schemeClr>
                </a:glow>
              </a:effectLst>
            </a:endParaRPr>
          </a:p>
        </p:txBody>
      </p:sp>
      <p:sp>
        <p:nvSpPr>
          <p:cNvPr id="8" name="Rectangle 7"/>
          <p:cNvSpPr/>
          <p:nvPr/>
        </p:nvSpPr>
        <p:spPr>
          <a:xfrm>
            <a:off x="7154518" y="1096317"/>
            <a:ext cx="720000" cy="72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glow rad="63500">
                    <a:schemeClr val="bg1">
                      <a:alpha val="40000"/>
                    </a:schemeClr>
                  </a:glow>
                </a:effectLst>
              </a:rPr>
              <a:t>4</a:t>
            </a:r>
            <a:r>
              <a:rPr lang="en-US" i="1" dirty="0">
                <a:solidFill>
                  <a:schemeClr val="tx1"/>
                </a:solidFill>
                <a:effectLst>
                  <a:glow rad="63500">
                    <a:schemeClr val="bg1">
                      <a:alpha val="40000"/>
                    </a:schemeClr>
                  </a:glow>
                </a:effectLst>
              </a:rPr>
              <a:t>c</a:t>
            </a:r>
            <a:endParaRPr lang="en-US" i="1" baseline="30000" dirty="0">
              <a:solidFill>
                <a:schemeClr val="tx1"/>
              </a:solidFill>
              <a:effectLst>
                <a:glow rad="63500">
                  <a:schemeClr val="bg1">
                    <a:alpha val="40000"/>
                  </a:schemeClr>
                </a:glow>
              </a:effectLst>
            </a:endParaRPr>
          </a:p>
        </p:txBody>
      </p:sp>
      <p:sp>
        <p:nvSpPr>
          <p:cNvPr id="9" name="Rectangle 8"/>
          <p:cNvSpPr/>
          <p:nvPr/>
        </p:nvSpPr>
        <p:spPr>
          <a:xfrm>
            <a:off x="6433350" y="1096317"/>
            <a:ext cx="360000" cy="3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ffectLst>
                <a:glow rad="63500">
                  <a:schemeClr val="bg1">
                    <a:alpha val="40000"/>
                  </a:schemeClr>
                </a:glow>
              </a:effectLst>
            </a:endParaRPr>
          </a:p>
        </p:txBody>
      </p:sp>
      <p:sp>
        <p:nvSpPr>
          <p:cNvPr id="10" name="Rectangle 9"/>
          <p:cNvSpPr/>
          <p:nvPr/>
        </p:nvSpPr>
        <p:spPr>
          <a:xfrm>
            <a:off x="6433350" y="1816317"/>
            <a:ext cx="1440000" cy="72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glow rad="63500">
                    <a:schemeClr val="bg1">
                      <a:alpha val="40000"/>
                    </a:schemeClr>
                  </a:glow>
                </a:effectLst>
              </a:rPr>
              <a:t>8</a:t>
            </a:r>
            <a:r>
              <a:rPr lang="en-US" i="1" dirty="0">
                <a:solidFill>
                  <a:schemeClr val="tx1"/>
                </a:solidFill>
                <a:effectLst>
                  <a:glow rad="63500">
                    <a:schemeClr val="bg1">
                      <a:alpha val="40000"/>
                    </a:schemeClr>
                  </a:glow>
                </a:effectLst>
              </a:rPr>
              <a:t>c</a:t>
            </a:r>
            <a:endParaRPr lang="en-US" i="1" baseline="30000" dirty="0">
              <a:solidFill>
                <a:schemeClr val="tx1"/>
              </a:solidFill>
              <a:effectLst>
                <a:glow rad="63500">
                  <a:schemeClr val="bg1">
                    <a:alpha val="40000"/>
                  </a:schemeClr>
                </a:glow>
              </a:effectLst>
            </a:endParaRPr>
          </a:p>
        </p:txBody>
      </p:sp>
      <p:sp>
        <p:nvSpPr>
          <p:cNvPr id="11" name="Rectangle 10"/>
          <p:cNvSpPr/>
          <p:nvPr/>
        </p:nvSpPr>
        <p:spPr>
          <a:xfrm>
            <a:off x="7873350" y="1096317"/>
            <a:ext cx="1440000" cy="1440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glow rad="63500">
                    <a:schemeClr val="bg1">
                      <a:alpha val="40000"/>
                    </a:schemeClr>
                  </a:glow>
                </a:effectLst>
              </a:rPr>
              <a:t>16</a:t>
            </a:r>
            <a:r>
              <a:rPr lang="en-US" i="1" dirty="0">
                <a:solidFill>
                  <a:schemeClr val="tx1"/>
                </a:solidFill>
                <a:effectLst>
                  <a:glow rad="63500">
                    <a:schemeClr val="bg1">
                      <a:alpha val="40000"/>
                    </a:schemeClr>
                  </a:glow>
                </a:effectLst>
              </a:rPr>
              <a:t>c</a:t>
            </a:r>
          </a:p>
        </p:txBody>
      </p:sp>
      <p:sp>
        <p:nvSpPr>
          <p:cNvPr id="12" name="Rectangle 11"/>
          <p:cNvSpPr/>
          <p:nvPr/>
        </p:nvSpPr>
        <p:spPr>
          <a:xfrm>
            <a:off x="6433350" y="2536317"/>
            <a:ext cx="2880000" cy="1440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glow rad="63500">
                    <a:schemeClr val="bg1">
                      <a:alpha val="40000"/>
                    </a:schemeClr>
                  </a:glow>
                </a:effectLst>
              </a:rPr>
              <a:t>32</a:t>
            </a:r>
            <a:r>
              <a:rPr lang="en-US" i="1" dirty="0">
                <a:solidFill>
                  <a:schemeClr val="tx1"/>
                </a:solidFill>
                <a:effectLst>
                  <a:glow rad="63500">
                    <a:schemeClr val="bg1">
                      <a:alpha val="40000"/>
                    </a:schemeClr>
                  </a:glow>
                </a:effectLst>
              </a:rPr>
              <a:t>c</a:t>
            </a:r>
          </a:p>
        </p:txBody>
      </p:sp>
      <p:sp>
        <p:nvSpPr>
          <p:cNvPr id="13" name="Rectangle 12"/>
          <p:cNvSpPr/>
          <p:nvPr/>
        </p:nvSpPr>
        <p:spPr>
          <a:xfrm>
            <a:off x="9313350" y="1096317"/>
            <a:ext cx="2880000" cy="288000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glow rad="63500">
                    <a:schemeClr val="bg1">
                      <a:alpha val="40000"/>
                    </a:schemeClr>
                  </a:glow>
                </a:effectLst>
              </a:rPr>
              <a:t>64</a:t>
            </a:r>
            <a:r>
              <a:rPr lang="en-US" i="1" dirty="0">
                <a:solidFill>
                  <a:schemeClr val="tx1"/>
                </a:solidFill>
                <a:effectLst>
                  <a:glow rad="63500">
                    <a:schemeClr val="bg1">
                      <a:alpha val="40000"/>
                    </a:schemeClr>
                  </a:glow>
                </a:effectLst>
              </a:rPr>
              <a:t>c</a:t>
            </a:r>
          </a:p>
        </p:txBody>
      </p:sp>
      <p:sp>
        <p:nvSpPr>
          <p:cNvPr id="14" name="Rectangle 13"/>
          <p:cNvSpPr/>
          <p:nvPr/>
        </p:nvSpPr>
        <p:spPr>
          <a:xfrm>
            <a:off x="6433350" y="3976317"/>
            <a:ext cx="5760000" cy="2880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effectLst>
                  <a:glow rad="63500">
                    <a:schemeClr val="bg1">
                      <a:alpha val="40000"/>
                    </a:schemeClr>
                  </a:glow>
                </a:effectLst>
              </a:rPr>
              <a:t>128</a:t>
            </a:r>
            <a:r>
              <a:rPr lang="en-US" i="1" dirty="0">
                <a:solidFill>
                  <a:schemeClr val="tx1"/>
                </a:solidFill>
                <a:effectLst>
                  <a:glow rad="63500">
                    <a:schemeClr val="bg1">
                      <a:alpha val="40000"/>
                    </a:schemeClr>
                  </a:glow>
                </a:effectLst>
              </a:rPr>
              <a:t>c</a:t>
            </a:r>
          </a:p>
        </p:txBody>
      </p:sp>
      <p:sp>
        <p:nvSpPr>
          <p:cNvPr id="16" name="Rectangle 15"/>
          <p:cNvSpPr/>
          <p:nvPr/>
        </p:nvSpPr>
        <p:spPr>
          <a:xfrm>
            <a:off x="6431014" y="3974635"/>
            <a:ext cx="2880000" cy="2880000"/>
          </a:xfrm>
          <a:prstGeom prst="rect">
            <a:avLst/>
          </a:prstGeom>
          <a:noFill/>
          <a:ln w="47625">
            <a:solidFill>
              <a:srgbClr val="FF0000"/>
            </a:solidFill>
          </a:ln>
          <a:effectLst>
            <a:outerShdw blurRad="63500" sx="102000" sy="102000" algn="ctr" rotWithShape="0">
              <a:srgbClr val="C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effectLst>
                <a:glow rad="63500">
                  <a:schemeClr val="bg1">
                    <a:alpha val="40000"/>
                  </a:schemeClr>
                </a:glow>
              </a:effectLst>
            </a:endParaRPr>
          </a:p>
        </p:txBody>
      </p:sp>
      <p:sp>
        <p:nvSpPr>
          <p:cNvPr id="3" name="TextBox 2"/>
          <p:cNvSpPr txBox="1"/>
          <p:nvPr/>
        </p:nvSpPr>
        <p:spPr>
          <a:xfrm>
            <a:off x="7352522" y="4996314"/>
            <a:ext cx="3778898" cy="830997"/>
          </a:xfrm>
          <a:prstGeom prst="rect">
            <a:avLst/>
          </a:prstGeom>
          <a:noFill/>
        </p:spPr>
        <p:txBody>
          <a:bodyPr wrap="square" rtlCol="0">
            <a:spAutoFit/>
          </a:bodyPr>
          <a:lstStyle/>
          <a:p>
            <a:r>
              <a:rPr lang="en-US" sz="4800" dirty="0">
                <a:solidFill>
                  <a:srgbClr val="FF0000"/>
                </a:solidFill>
                <a:effectLst>
                  <a:glow rad="101600">
                    <a:schemeClr val="bg1">
                      <a:alpha val="40000"/>
                    </a:schemeClr>
                  </a:glow>
                </a:effectLst>
              </a:rPr>
              <a:t>64</a:t>
            </a:r>
            <a:r>
              <a:rPr lang="en-US" sz="4800" i="1" dirty="0">
                <a:solidFill>
                  <a:srgbClr val="FF0000"/>
                </a:solidFill>
                <a:effectLst>
                  <a:glow rad="101600">
                    <a:schemeClr val="bg1">
                      <a:alpha val="40000"/>
                    </a:schemeClr>
                  </a:glow>
                </a:effectLst>
              </a:rPr>
              <a:t>c</a:t>
            </a:r>
            <a:r>
              <a:rPr lang="en-US" sz="4800" dirty="0">
                <a:solidFill>
                  <a:srgbClr val="FF0000"/>
                </a:solidFill>
                <a:effectLst>
                  <a:glow rad="101600">
                    <a:schemeClr val="bg1">
                      <a:alpha val="40000"/>
                    </a:schemeClr>
                  </a:glow>
                </a:effectLst>
              </a:rPr>
              <a:t>        + 1</a:t>
            </a:r>
          </a:p>
        </p:txBody>
      </p:sp>
      <p:sp>
        <p:nvSpPr>
          <p:cNvPr id="19" name="TextBox 18"/>
          <p:cNvSpPr txBox="1"/>
          <p:nvPr/>
        </p:nvSpPr>
        <p:spPr>
          <a:xfrm>
            <a:off x="8546921" y="2114632"/>
            <a:ext cx="1520270" cy="830997"/>
          </a:xfrm>
          <a:prstGeom prst="rect">
            <a:avLst/>
          </a:prstGeom>
          <a:noFill/>
        </p:spPr>
        <p:txBody>
          <a:bodyPr wrap="square" rtlCol="0">
            <a:spAutoFit/>
          </a:bodyPr>
          <a:lstStyle/>
          <a:p>
            <a:pPr algn="ctr"/>
            <a:r>
              <a:rPr lang="en-US" sz="4800" dirty="0">
                <a:solidFill>
                  <a:srgbClr val="FF0000"/>
                </a:solidFill>
                <a:effectLst>
                  <a:glow rad="101600">
                    <a:schemeClr val="bg1">
                      <a:alpha val="40000"/>
                    </a:schemeClr>
                  </a:glow>
                </a:effectLst>
              </a:rPr>
              <a:t>127</a:t>
            </a:r>
            <a:r>
              <a:rPr lang="en-US" sz="4800" i="1" dirty="0">
                <a:solidFill>
                  <a:srgbClr val="FF0000"/>
                </a:solidFill>
                <a:effectLst>
                  <a:glow rad="101600">
                    <a:schemeClr val="bg1">
                      <a:alpha val="40000"/>
                    </a:schemeClr>
                  </a:glow>
                </a:effectLst>
              </a:rPr>
              <a:t>c</a:t>
            </a:r>
            <a:endParaRPr lang="en-US" sz="4800" dirty="0">
              <a:solidFill>
                <a:srgbClr val="FF0000"/>
              </a:solidFill>
              <a:effectLst>
                <a:glow rad="101600">
                  <a:schemeClr val="bg1">
                    <a:alpha val="40000"/>
                  </a:schemeClr>
                </a:glow>
              </a:effectLst>
            </a:endParaRPr>
          </a:p>
        </p:txBody>
      </p:sp>
      <p:sp>
        <p:nvSpPr>
          <p:cNvPr id="21" name="Freeform 20"/>
          <p:cNvSpPr/>
          <p:nvPr/>
        </p:nvSpPr>
        <p:spPr>
          <a:xfrm>
            <a:off x="6429375" y="1095375"/>
            <a:ext cx="5757862" cy="2881313"/>
          </a:xfrm>
          <a:custGeom>
            <a:avLst/>
            <a:gdLst>
              <a:gd name="connsiteX0" fmla="*/ 5757862 w 5757862"/>
              <a:gd name="connsiteY0" fmla="*/ 0 h 2881313"/>
              <a:gd name="connsiteX1" fmla="*/ 357187 w 5757862"/>
              <a:gd name="connsiteY1" fmla="*/ 0 h 2881313"/>
              <a:gd name="connsiteX2" fmla="*/ 357187 w 5757862"/>
              <a:gd name="connsiteY2" fmla="*/ 361950 h 2881313"/>
              <a:gd name="connsiteX3" fmla="*/ 0 w 5757862"/>
              <a:gd name="connsiteY3" fmla="*/ 361950 h 2881313"/>
              <a:gd name="connsiteX4" fmla="*/ 0 w 5757862"/>
              <a:gd name="connsiteY4" fmla="*/ 2881313 h 2881313"/>
              <a:gd name="connsiteX5" fmla="*/ 5757862 w 5757862"/>
              <a:gd name="connsiteY5" fmla="*/ 2881313 h 2881313"/>
              <a:gd name="connsiteX6" fmla="*/ 5757862 w 5757862"/>
              <a:gd name="connsiteY6" fmla="*/ 0 h 288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57862" h="2881313">
                <a:moveTo>
                  <a:pt x="5757862" y="0"/>
                </a:moveTo>
                <a:lnTo>
                  <a:pt x="357187" y="0"/>
                </a:lnTo>
                <a:lnTo>
                  <a:pt x="357187" y="361950"/>
                </a:lnTo>
                <a:lnTo>
                  <a:pt x="0" y="361950"/>
                </a:lnTo>
                <a:lnTo>
                  <a:pt x="0" y="2881313"/>
                </a:lnTo>
                <a:lnTo>
                  <a:pt x="5757862" y="2881313"/>
                </a:lnTo>
                <a:cubicBezTo>
                  <a:pt x="5756275" y="1927225"/>
                  <a:pt x="5754687" y="973138"/>
                  <a:pt x="5757862" y="0"/>
                </a:cubicBezTo>
                <a:close/>
              </a:path>
            </a:pathLst>
          </a:custGeom>
          <a:noFill/>
          <a:ln w="47625">
            <a:solidFill>
              <a:srgbClr val="FF0000"/>
            </a:solidFill>
          </a:ln>
          <a:effectLst>
            <a:outerShdw blurRad="63500" sx="101000" sy="101000" algn="ctr" rotWithShape="0">
              <a:srgbClr val="C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980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21"/>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4" grpId="0" animBg="1"/>
      <p:bldP spid="16" grpId="0" animBg="1"/>
      <p:bldP spid="16" grpId="1" animBg="1"/>
      <p:bldP spid="3" grpId="0"/>
      <p:bldP spid="3" grpId="1"/>
      <p:bldP spid="19" grpId="0"/>
      <p:bldP spid="19" grpId="1"/>
      <p:bldP spid="21" grpId="0" animBg="1"/>
      <p:bldP spid="2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233612" y="481012"/>
            <a:ext cx="7724775" cy="5895975"/>
          </a:xfrm>
          <a:prstGeom prst="rect">
            <a:avLst/>
          </a:prstGeom>
        </p:spPr>
      </p:pic>
      <p:sp>
        <p:nvSpPr>
          <p:cNvPr id="2" name="Slide Number Placeholder 1"/>
          <p:cNvSpPr>
            <a:spLocks noGrp="1"/>
          </p:cNvSpPr>
          <p:nvPr>
            <p:ph type="sldNum" sz="quarter" idx="12"/>
          </p:nvPr>
        </p:nvSpPr>
        <p:spPr/>
        <p:txBody>
          <a:bodyPr/>
          <a:lstStyle/>
          <a:p>
            <a:fld id="{AE26D1DA-778F-492E-B78E-886A49F9DEA6}" type="slidenum">
              <a:rPr lang="en-US" smtClean="0"/>
              <a:t>8</a:t>
            </a:fld>
            <a:endParaRPr lang="en-US"/>
          </a:p>
        </p:txBody>
      </p:sp>
    </p:spTree>
    <p:extLst>
      <p:ext uri="{BB962C8B-B14F-4D97-AF65-F5344CB8AC3E}">
        <p14:creationId xmlns:p14="http://schemas.microsoft.com/office/powerpoint/2010/main" val="426709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push_back()</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solidFill>
                  <a:srgbClr val="0000FF"/>
                </a:solidFill>
                <a:highlight>
                  <a:srgbClr val="FFFFFF"/>
                </a:highlight>
                <a:latin typeface="Consolas" panose="020B0609020204030204" pitchFamily="49" charset="0"/>
              </a:rPr>
              <a:t>template</a:t>
            </a:r>
            <a:r>
              <a:rPr lang="en-US" dirty="0">
                <a:solidFill>
                  <a:srgbClr val="000000"/>
                </a:solidFill>
                <a:highlight>
                  <a:srgbClr val="FFFFFF"/>
                </a:highlight>
                <a:latin typeface="Consolas" panose="020B0609020204030204" pitchFamily="49" charset="0"/>
              </a:rPr>
              <a:t>&lt;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&gt;</a:t>
            </a:r>
          </a:p>
          <a:p>
            <a:pPr marL="0" indent="0">
              <a:buNone/>
            </a:pP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push_back</a:t>
            </a:r>
            <a:r>
              <a:rPr lang="en-US" dirty="0">
                <a:solidFill>
                  <a:srgbClr val="000000"/>
                </a:solidFill>
                <a:highlight>
                  <a:srgbClr val="FFFFFF"/>
                </a:highlight>
                <a:latin typeface="Consolas" panose="020B0609020204030204" pitchFamily="49" charset="0"/>
              </a:rPr>
              <a:t>(benchmark::</a:t>
            </a:r>
            <a:r>
              <a:rPr lang="en-US" dirty="0">
                <a:solidFill>
                  <a:srgbClr val="2B91AF"/>
                </a:solidFill>
                <a:highlight>
                  <a:srgbClr val="FFFFFF"/>
                </a:highlight>
                <a:latin typeface="Consolas" panose="020B0609020204030204" pitchFamily="49" charset="0"/>
              </a:rPr>
              <a:t>State</a:t>
            </a:r>
            <a:r>
              <a:rPr lang="en-US" dirty="0">
                <a:solidFill>
                  <a:srgbClr val="000000"/>
                </a:solidFill>
                <a:highlight>
                  <a:srgbClr val="FFFFFF"/>
                </a:highlight>
                <a:latin typeface="Consolas" panose="020B0609020204030204" pitchFamily="49" charset="0"/>
              </a:rPr>
              <a:t> &amp;</a:t>
            </a:r>
            <a:r>
              <a:rPr lang="en-US" dirty="0">
                <a:solidFill>
                  <a:srgbClr val="808080"/>
                </a:solidFill>
                <a:highlight>
                  <a:srgbClr val="FFFFFF"/>
                </a:highlight>
                <a:latin typeface="Consolas" panose="020B0609020204030204" pitchFamily="49" charset="0"/>
              </a:rPr>
              <a:t>state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_ : </a:t>
            </a:r>
            <a:r>
              <a:rPr lang="en-US" dirty="0">
                <a:solidFill>
                  <a:srgbClr val="808080"/>
                </a:solidFill>
                <a:highlight>
                  <a:srgbClr val="FFFFFF"/>
                </a:highlight>
                <a:latin typeface="Consolas" panose="020B0609020204030204" pitchFamily="49" charset="0"/>
              </a:rPr>
              <a:t>state</a:t>
            </a: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 container;</a:t>
            </a:r>
          </a:p>
          <a:p>
            <a:pPr marL="0" indent="0">
              <a:buNone/>
            </a:pP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for</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auto</a:t>
            </a:r>
            <a:r>
              <a:rPr lang="en-US" dirty="0">
                <a:solidFill>
                  <a:srgbClr val="000000"/>
                </a:solidFill>
                <a:highlight>
                  <a:srgbClr val="FFFFFF"/>
                </a:highlight>
                <a:latin typeface="Consolas" panose="020B0609020204030204" pitchFamily="49" charset="0"/>
              </a:rPr>
              <a:t> counter = N; counter--;)</a:t>
            </a:r>
          </a:p>
          <a:p>
            <a:pPr marL="0" indent="0">
              <a:buNone/>
            </a:pPr>
            <a:r>
              <a:rPr lang="en-US" dirty="0">
                <a:solidFill>
                  <a:srgbClr val="000000"/>
                </a:solidFill>
                <a:highlight>
                  <a:srgbClr val="FFFFFF"/>
                </a:highlight>
                <a:latin typeface="Consolas" panose="020B0609020204030204" pitchFamily="49" charset="0"/>
              </a:rPr>
              <a:t>      </a:t>
            </a:r>
            <a:r>
              <a:rPr lang="en-US" dirty="0" err="1">
                <a:solidFill>
                  <a:srgbClr val="000000"/>
                </a:solidFill>
                <a:highlight>
                  <a:srgbClr val="FFFFFF"/>
                </a:highlight>
                <a:latin typeface="Consolas" panose="020B0609020204030204" pitchFamily="49" charset="0"/>
              </a:rPr>
              <a:t>container.push_back</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typename</a:t>
            </a:r>
            <a:r>
              <a:rPr lang="en-US" dirty="0">
                <a:solidFill>
                  <a:srgbClr val="000000"/>
                </a:solidFill>
                <a:highlight>
                  <a:srgbClr val="FFFFFF"/>
                </a:highlight>
                <a:latin typeface="Consolas" panose="020B0609020204030204" pitchFamily="49" charset="0"/>
              </a:rPr>
              <a:t> </a:t>
            </a:r>
            <a:r>
              <a:rPr lang="en-US" dirty="0">
                <a:solidFill>
                  <a:srgbClr val="2B91AF"/>
                </a:solidFill>
                <a:highlight>
                  <a:srgbClr val="FFFFFF"/>
                </a:highlight>
                <a:latin typeface="Consolas" panose="020B0609020204030204" pitchFamily="49" charset="0"/>
              </a:rPr>
              <a:t>C</a:t>
            </a:r>
            <a:r>
              <a:rPr lang="en-US" dirty="0">
                <a:solidFill>
                  <a:srgbClr val="000000"/>
                </a:solidFill>
                <a:highlight>
                  <a:srgbClr val="FFFFFF"/>
                </a:highlight>
                <a:latin typeface="Consolas" panose="020B0609020204030204" pitchFamily="49" charset="0"/>
              </a:rPr>
              <a:t>::</a:t>
            </a:r>
            <a:r>
              <a:rPr lang="en-US" dirty="0">
                <a:solidFill>
                  <a:srgbClr val="2B91AF"/>
                </a:solidFill>
                <a:highlight>
                  <a:srgbClr val="FFFFFF"/>
                </a:highlight>
                <a:latin typeface="Consolas" panose="020B0609020204030204" pitchFamily="49" charset="0"/>
              </a:rPr>
              <a:t>value_type</a:t>
            </a: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000000"/>
                </a:solidFill>
                <a:highlight>
                  <a:srgbClr val="FFFFFF"/>
                </a:highlight>
                <a:latin typeface="Consolas" panose="020B0609020204030204" pitchFamily="49" charset="0"/>
              </a:rPr>
              <a:t>    benchmark::</a:t>
            </a:r>
            <a:r>
              <a:rPr lang="en-US" dirty="0" err="1">
                <a:solidFill>
                  <a:srgbClr val="000000"/>
                </a:solidFill>
                <a:highlight>
                  <a:srgbClr val="FFFFFF"/>
                </a:highlight>
                <a:latin typeface="Consolas" panose="020B0609020204030204" pitchFamily="49" charset="0"/>
              </a:rPr>
              <a:t>DoNotOptimize</a:t>
            </a:r>
            <a:r>
              <a:rPr lang="en-US" dirty="0">
                <a:solidFill>
                  <a:srgbClr val="000000"/>
                </a:solidFill>
                <a:highlight>
                  <a:srgbClr val="FFFFFF"/>
                </a:highlight>
                <a:latin typeface="Consolas" panose="020B0609020204030204" pitchFamily="49" charset="0"/>
              </a:rPr>
              <a:t>(container);</a:t>
            </a:r>
          </a:p>
          <a:p>
            <a:pPr marL="0" indent="0">
              <a:buNone/>
            </a:pPr>
            <a:r>
              <a:rPr lang="en-US" dirty="0">
                <a:solidFill>
                  <a:srgbClr val="000000"/>
                </a:solidFill>
                <a:highlight>
                  <a:srgbClr val="FFFFFF"/>
                </a:highlight>
                <a:latin typeface="Consolas" panose="020B0609020204030204" pitchFamily="49" charset="0"/>
              </a:rPr>
              <a:t>  }</a:t>
            </a:r>
          </a:p>
          <a:p>
            <a:pPr marL="0" indent="0">
              <a:buNone/>
            </a:pPr>
            <a:r>
              <a:rPr lang="en-US" dirty="0">
                <a:solidFill>
                  <a:srgbClr val="000000"/>
                </a:solidFill>
                <a:highlight>
                  <a:srgbClr val="FFFFFF"/>
                </a:highlight>
                <a:latin typeface="Consolas" panose="020B0609020204030204" pitchFamily="49" charset="0"/>
              </a:rPr>
              <a:t>}</a:t>
            </a:r>
          </a:p>
          <a:p>
            <a:pPr marL="0" indent="0">
              <a:buNone/>
            </a:pPr>
            <a:r>
              <a:rPr lang="en-US" dirty="0">
                <a:solidFill>
                  <a:srgbClr val="6F008A"/>
                </a:solidFill>
                <a:highlight>
                  <a:srgbClr val="FFFFFF"/>
                </a:highlight>
                <a:latin typeface="Consolas" panose="020B0609020204030204" pitchFamily="49" charset="0"/>
              </a:rPr>
              <a:t>BENCHMARK_TEMPLATE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push_back</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vector</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p>
          <a:p>
            <a:pPr marL="0" indent="0">
              <a:buNone/>
            </a:pPr>
            <a:r>
              <a:rPr lang="en-US" dirty="0">
                <a:solidFill>
                  <a:srgbClr val="6F008A"/>
                </a:solidFill>
                <a:highlight>
                  <a:srgbClr val="FFFFFF"/>
                </a:highlight>
                <a:latin typeface="Consolas" panose="020B0609020204030204" pitchFamily="49" charset="0"/>
              </a:rPr>
              <a:t>BENCHMARK_TEMPLATE</a:t>
            </a:r>
            <a:r>
              <a:rPr lang="en-US" dirty="0">
                <a:solidFill>
                  <a:srgbClr val="000000"/>
                </a:solidFill>
                <a:highlight>
                  <a:srgbClr val="FFFFFF"/>
                </a:highlight>
                <a:latin typeface="Consolas" panose="020B0609020204030204" pitchFamily="49" charset="0"/>
              </a:rPr>
              <a:t>(</a:t>
            </a:r>
            <a:r>
              <a:rPr lang="en-US" dirty="0" err="1">
                <a:solidFill>
                  <a:srgbClr val="000000"/>
                </a:solidFill>
                <a:highlight>
                  <a:srgbClr val="FFFFFF"/>
                </a:highlight>
                <a:latin typeface="Consolas" panose="020B0609020204030204" pitchFamily="49" charset="0"/>
              </a:rPr>
              <a:t>push_back</a:t>
            </a:r>
            <a:r>
              <a:rPr lang="en-US" dirty="0">
                <a:solidFill>
                  <a:srgbClr val="000000"/>
                </a:solidFill>
                <a:highlight>
                  <a:srgbClr val="FFFFFF"/>
                </a:highlight>
                <a:latin typeface="Consolas" panose="020B0609020204030204" pitchFamily="49" charset="0"/>
              </a:rPr>
              <a:t>, std::</a:t>
            </a:r>
            <a:r>
              <a:rPr lang="en-US" dirty="0">
                <a:solidFill>
                  <a:srgbClr val="2B91AF"/>
                </a:solidFill>
                <a:highlight>
                  <a:srgbClr val="FFFFFF"/>
                </a:highlight>
                <a:latin typeface="Consolas" panose="020B0609020204030204" pitchFamily="49" charset="0"/>
              </a:rPr>
              <a:t>list</a:t>
            </a:r>
            <a:r>
              <a:rPr lang="en-US" dirty="0">
                <a:solidFill>
                  <a:srgbClr val="000000"/>
                </a:solidFill>
                <a:highlight>
                  <a:srgbClr val="FFFFFF"/>
                </a:highlight>
                <a:latin typeface="Consolas" panose="020B0609020204030204" pitchFamily="49" charset="0"/>
              </a:rPr>
              <a:t>&lt;</a:t>
            </a:r>
            <a:r>
              <a:rPr lang="en-US" dirty="0">
                <a:solidFill>
                  <a:srgbClr val="2B91AF"/>
                </a:solidFill>
                <a:highlight>
                  <a:srgbClr val="FFFFFF"/>
                </a:highlight>
                <a:latin typeface="Consolas" panose="020B0609020204030204" pitchFamily="49" charset="0"/>
              </a:rPr>
              <a:t>T</a:t>
            </a:r>
            <a:r>
              <a:rPr lang="en-US" dirty="0">
                <a:solidFill>
                  <a:srgbClr val="000000"/>
                </a:solidFill>
                <a:highlight>
                  <a:srgbClr val="FFFFFF"/>
                </a:highlight>
                <a:latin typeface="Consolas" panose="020B0609020204030204" pitchFamily="49" charset="0"/>
              </a:rPr>
              <a:t>&gt;);</a:t>
            </a:r>
            <a:endParaRPr lang="en-US" dirty="0"/>
          </a:p>
        </p:txBody>
      </p:sp>
      <p:sp>
        <p:nvSpPr>
          <p:cNvPr id="5" name="Slide Number Placeholder 4"/>
          <p:cNvSpPr>
            <a:spLocks noGrp="1"/>
          </p:cNvSpPr>
          <p:nvPr>
            <p:ph type="sldNum" sz="quarter" idx="12"/>
          </p:nvPr>
        </p:nvSpPr>
        <p:spPr/>
        <p:txBody>
          <a:bodyPr/>
          <a:lstStyle/>
          <a:p>
            <a:fld id="{AE26D1DA-778F-492E-B78E-886A49F9DEA6}" type="slidenum">
              <a:rPr lang="en-US" smtClean="0"/>
              <a:t>9</a:t>
            </a:fld>
            <a:endParaRPr lang="en-US"/>
          </a:p>
        </p:txBody>
      </p:sp>
    </p:spTree>
    <p:extLst>
      <p:ext uri="{BB962C8B-B14F-4D97-AF65-F5344CB8AC3E}">
        <p14:creationId xmlns:p14="http://schemas.microsoft.com/office/powerpoint/2010/main" val="419791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288A44D-F4E7-4AF8-8944-CBE7B7733750}">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29342</TotalTime>
  <Words>4205</Words>
  <Application>Microsoft Office PowerPoint</Application>
  <PresentationFormat>Широкоэкранный</PresentationFormat>
  <Paragraphs>694</Paragraphs>
  <Slides>68</Slides>
  <Notes>9</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68</vt:i4>
      </vt:variant>
    </vt:vector>
  </HeadingPairs>
  <TitlesOfParts>
    <vt:vector size="74" baseType="lpstr">
      <vt:lpstr>Arial</vt:lpstr>
      <vt:lpstr>Calibri</vt:lpstr>
      <vt:lpstr>Calibri Light</vt:lpstr>
      <vt:lpstr>Cambria Math</vt:lpstr>
      <vt:lpstr>Consolas</vt:lpstr>
      <vt:lpstr>Office Theme</vt:lpstr>
      <vt:lpstr>Под капотом стандартной библиотеки C++ Insights into the C++ standard library</vt:lpstr>
      <vt:lpstr>What’s ahead</vt:lpstr>
      <vt:lpstr>Презентация PowerPoint</vt:lpstr>
      <vt:lpstr>std::list</vt:lpstr>
      <vt:lpstr>std::vector</vt:lpstr>
      <vt:lpstr>Презентация PowerPoint</vt:lpstr>
      <vt:lpstr>std::vector</vt:lpstr>
      <vt:lpstr>Презентация PowerPoint</vt:lpstr>
      <vt:lpstr>push_back()</vt:lpstr>
      <vt:lpstr>Презентация PowerPoint</vt:lpstr>
      <vt:lpstr>push_back()</vt:lpstr>
      <vt:lpstr>push_back()</vt:lpstr>
      <vt:lpstr>push_back()</vt:lpstr>
      <vt:lpstr>push_back()</vt:lpstr>
      <vt:lpstr>push_back()</vt:lpstr>
      <vt:lpstr>Use std::vector by default</vt:lpstr>
      <vt:lpstr>emplace_back and push_back</vt:lpstr>
      <vt:lpstr>emplace_back and push_back</vt:lpstr>
      <vt:lpstr>emplace_back and push_back</vt:lpstr>
      <vt:lpstr>emplace_back and push_back</vt:lpstr>
      <vt:lpstr>std::shared_ptr</vt:lpstr>
      <vt:lpstr>std::make_shared</vt:lpstr>
      <vt:lpstr>Aliasing constructor</vt:lpstr>
      <vt:lpstr>Aliasing constructor</vt:lpstr>
      <vt:lpstr>Avoid static objects with non-trivial ctors/dtors</vt:lpstr>
      <vt:lpstr>Презентация PowerPoint</vt:lpstr>
      <vt:lpstr>Static init in MSVC</vt:lpstr>
      <vt:lpstr>Static init in MSVC: atexit handler</vt:lpstr>
      <vt:lpstr>Static init in Clang</vt:lpstr>
      <vt:lpstr>Avoid static objects with non-trivial ctors/dtors</vt:lpstr>
      <vt:lpstr>Avoid static objects with non-trivial ctors/dtors</vt:lpstr>
      <vt:lpstr>Avoid static objects with non-trivial ctors/dtors</vt:lpstr>
      <vt:lpstr>Small string optimization</vt:lpstr>
      <vt:lpstr>Small string optimization</vt:lpstr>
      <vt:lpstr>Small string optimization</vt:lpstr>
      <vt:lpstr>Heap algorithms</vt:lpstr>
      <vt:lpstr>Heap algorithms</vt:lpstr>
      <vt:lpstr>Heap algorithms</vt:lpstr>
      <vt:lpstr>Sorting</vt:lpstr>
      <vt:lpstr>Big O notation</vt:lpstr>
      <vt:lpstr>Sorting</vt:lpstr>
      <vt:lpstr>Sorting</vt:lpstr>
      <vt:lpstr>Stable sorting</vt:lpstr>
      <vt:lpstr>Can we sort faster than O(N log⁡N )?</vt:lpstr>
      <vt:lpstr>Sorting and selection</vt:lpstr>
      <vt:lpstr>Sorting and selection</vt:lpstr>
      <vt:lpstr>Sorting and selection</vt:lpstr>
      <vt:lpstr>Associative containers</vt:lpstr>
      <vt:lpstr>flat map</vt:lpstr>
      <vt:lpstr>flat map</vt:lpstr>
      <vt:lpstr>flat map</vt:lpstr>
      <vt:lpstr>flat map</vt:lpstr>
      <vt:lpstr>Insertion into map</vt:lpstr>
      <vt:lpstr>Insertion into map</vt:lpstr>
      <vt:lpstr>Querying map (Map::find)</vt:lpstr>
      <vt:lpstr>Use unordered associative containers by default</vt:lpstr>
      <vt:lpstr>Adding elements to a map &amp; iterating in order</vt:lpstr>
      <vt:lpstr>Adding elements to a map &amp; iterating in order</vt:lpstr>
      <vt:lpstr>Adding elements to a map &amp; iterating in order</vt:lpstr>
      <vt:lpstr>Big O notation</vt:lpstr>
      <vt:lpstr>Can hash map be faster?</vt:lpstr>
      <vt:lpstr>Pop quiz!</vt:lpstr>
      <vt:lpstr>Pop quiz!</vt:lpstr>
      <vt:lpstr>Pop quiz!</vt:lpstr>
      <vt:lpstr>Thanks for coming!</vt:lpstr>
      <vt:lpstr>Insights into the C++ standard library</vt:lpstr>
      <vt:lpstr>references</vt:lpstr>
      <vt:lpstr>references</vt:lpstr>
    </vt:vector>
  </TitlesOfParts>
  <Company>Align Technology,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std::vector</dc:title>
  <dc:creator>Pavel Novikov</dc:creator>
  <cp:lastModifiedBy>toughengineer</cp:lastModifiedBy>
  <cp:revision>285</cp:revision>
  <cp:lastPrinted>2019-06-10T11:08:29Z</cp:lastPrinted>
  <dcterms:created xsi:type="dcterms:W3CDTF">2019-06-07T10:51:07Z</dcterms:created>
  <dcterms:modified xsi:type="dcterms:W3CDTF">2019-10-17T17:25:50Z</dcterms:modified>
</cp:coreProperties>
</file>