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301" r:id="rId11"/>
    <p:sldId id="266" r:id="rId12"/>
    <p:sldId id="267" r:id="rId13"/>
    <p:sldId id="29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3" r:id="rId24"/>
    <p:sldId id="280" r:id="rId25"/>
    <p:sldId id="281" r:id="rId26"/>
    <p:sldId id="299" r:id="rId27"/>
    <p:sldId id="298" r:id="rId28"/>
    <p:sldId id="282" r:id="rId29"/>
    <p:sldId id="300" r:id="rId30"/>
    <p:sldId id="286" r:id="rId31"/>
    <p:sldId id="278" r:id="rId32"/>
    <p:sldId id="288" r:id="rId33"/>
    <p:sldId id="285" r:id="rId34"/>
    <p:sldId id="287" r:id="rId35"/>
    <p:sldId id="289" r:id="rId36"/>
    <p:sldId id="283" r:id="rId37"/>
    <p:sldId id="284" r:id="rId38"/>
    <p:sldId id="290" r:id="rId39"/>
    <p:sldId id="291" r:id="rId40"/>
    <p:sldId id="292" r:id="rId41"/>
    <p:sldId id="296" r:id="rId42"/>
    <p:sldId id="293" r:id="rId43"/>
    <p:sldId id="294" r:id="rId44"/>
    <p:sldId id="295" r:id="rId45"/>
    <p:sldId id="302" r:id="rId46"/>
  </p:sldIdLst>
  <p:sldSz cx="12192000" cy="6858000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libri Light" panose="020F0302020204030204" pitchFamily="34" charset="0"/>
      <p:regular r:id="rId52"/>
      <p: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lk" id="{46DA7D40-8892-4147-BA0A-08408F1B386B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5"/>
            <p14:sldId id="301"/>
            <p14:sldId id="266"/>
            <p14:sldId id="267"/>
            <p14:sldId id="29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3"/>
            <p14:sldId id="280"/>
            <p14:sldId id="281"/>
            <p14:sldId id="299"/>
            <p14:sldId id="298"/>
            <p14:sldId id="282"/>
            <p14:sldId id="300"/>
            <p14:sldId id="286"/>
            <p14:sldId id="278"/>
            <p14:sldId id="288"/>
            <p14:sldId id="285"/>
            <p14:sldId id="287"/>
            <p14:sldId id="289"/>
            <p14:sldId id="283"/>
            <p14:sldId id="284"/>
            <p14:sldId id="290"/>
            <p14:sldId id="291"/>
            <p14:sldId id="292"/>
            <p14:sldId id="296"/>
            <p14:sldId id="293"/>
            <p14:sldId id="294"/>
            <p14:sldId id="295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E9D44-C387-43EE-AA5C-03B8A544E598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E484-4601-447A-AD23-3ECB3DB7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9/p0660r9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8/p1056r0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как асинхронная разработка нетривиальна, нам нужна хорошая метафора.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Самая</a:t>
            </a:r>
            <a:r>
              <a:rPr lang="ru-RU" baseline="0" dirty="0"/>
              <a:t> простая метафора – заварить чай.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жизни</a:t>
            </a:r>
            <a:r>
              <a:rPr lang="ru-RU" baseline="0" dirty="0"/>
              <a:t> мы не ждём и не смотрим, пока вода закипит, и не ждём, пока чай заварится, а делаем что-то ещё.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самом деле мы хотим, чтобы вскипятил воду и заварил чай для нас умный чайник без нашего участия.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cancel_current_task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ru-RU" dirty="0"/>
              <a:t>бросает </a:t>
            </a:r>
            <a:r>
              <a:rPr lang="en-US" dirty="0">
                <a:latin typeface="Consolas" panose="020B0609020204030204" pitchFamily="49" charset="0"/>
              </a:rPr>
              <a:t>concurrency::</a:t>
            </a:r>
            <a:r>
              <a:rPr lang="en-US" dirty="0" err="1">
                <a:latin typeface="Consolas" panose="020B0609020204030204" pitchFamily="49" charset="0"/>
              </a:rPr>
              <a:t>task_canceled</a:t>
            </a:r>
            <a:r>
              <a:rPr lang="en-US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предложение </a:t>
            </a:r>
            <a:r>
              <a:rPr lang="en-US" sz="1200" dirty="0">
                <a:hlinkClick r:id="rId3"/>
              </a:rPr>
              <a:t>P0660</a:t>
            </a:r>
            <a:r>
              <a:rPr lang="ru-RU" sz="1200" dirty="0"/>
              <a:t> за авторством </a:t>
            </a:r>
            <a:r>
              <a:rPr lang="en-US" sz="1200" dirty="0"/>
              <a:t>Nico </a:t>
            </a:r>
            <a:r>
              <a:rPr lang="en-US" sz="1200" dirty="0" err="1"/>
              <a:t>Josuttis</a:t>
            </a:r>
            <a:r>
              <a:rPr lang="en-US" sz="1200" dirty="0"/>
              <a:t>, Lewis Baker, Billy O’Neal, Herb Sutter, Anthony Williams</a:t>
            </a: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std::future </a:t>
            </a:r>
            <a:r>
              <a:rPr lang="ru-RU" dirty="0"/>
              <a:t>и ко. Неэффективны при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предложение </a:t>
            </a:r>
            <a:r>
              <a:rPr lang="en-US" sz="1200" dirty="0">
                <a:hlinkClick r:id="rId3"/>
              </a:rPr>
              <a:t>P1056</a:t>
            </a:r>
            <a:r>
              <a:rPr lang="ru-RU" sz="1200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 Baker,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Nishanov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concurrency::task </a:t>
            </a:r>
            <a:r>
              <a:rPr lang="ru-RU" dirty="0"/>
              <a:t>всегда использует пул потоков. Если в бенчмарке для </a:t>
            </a:r>
            <a:r>
              <a:rPr lang="en-US" dirty="0"/>
              <a:t>std::future </a:t>
            </a:r>
            <a:r>
              <a:rPr lang="ru-RU" dirty="0"/>
              <a:t>заменить первый </a:t>
            </a:r>
            <a:r>
              <a:rPr lang="en-US" dirty="0"/>
              <a:t>deferred </a:t>
            </a:r>
            <a:r>
              <a:rPr lang="ru-RU" dirty="0"/>
              <a:t>на </a:t>
            </a:r>
            <a:r>
              <a:rPr lang="en-US" dirty="0"/>
              <a:t>async</a:t>
            </a:r>
            <a:r>
              <a:rPr lang="ru-RU" dirty="0"/>
              <a:t>, то результат будет идентичный.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0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6F93-ACD7-44B6-BB7A-8778CFD3A7FC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D82-5760-4B77-A82C-A18AE1190E4A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53B-907E-480C-A55E-E838F58D6C00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A5C7-A5D5-430C-8B5C-1A976961B1D8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D16A-36D5-4511-A081-433960612F66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000"/>
            <a:ext cx="51816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0000"/>
            <a:ext cx="51816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C02-DB08-497D-A165-B5162DFD6D3B}" type="datetime1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2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0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8000"/>
            <a:ext cx="5157787" cy="39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0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8000"/>
            <a:ext cx="5183188" cy="39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0E86-7AFC-4322-8BD2-73B2C9B62CC5}" type="datetime1">
              <a:rPr lang="en-US" smtClean="0"/>
              <a:t>2023-05-29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654D-C1AE-4D57-B35A-5D7969AC53B6}" type="datetime1">
              <a:rPr lang="en-US" smtClean="0"/>
              <a:t>2023-05-29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A01-9A1C-4D19-9E5A-99A3AEA3135A}" type="datetime1">
              <a:rPr lang="en-US" smtClean="0"/>
              <a:t>2023-05-29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00"/>
            <a:ext cx="3932237" cy="460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611E-1C12-442B-9FC5-07253A826750}" type="datetime1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00"/>
            <a:ext cx="3932237" cy="460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18-0917-46C2-93DE-68FACDECAB94}" type="datetime1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000"/>
            <a:ext cx="105156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CE56-B055-48B7-A42B-112699D98314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A990-3CEA-4529-81BE-04334641E5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pprests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9/p0660r9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socpp.org/std/statu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8/p1056r0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wissbaker/cppcor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/>
              <a:t>Асинхронная разработка на </a:t>
            </a:r>
            <a:r>
              <a:rPr lang="en-US" sz="4800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Павел Новиков</a:t>
            </a:r>
            <a:endParaRPr lang="en-US" dirty="0"/>
          </a:p>
          <a:p>
            <a:r>
              <a:rPr lang="en-US" dirty="0"/>
              <a:t>pnovikov@aligntech.com</a:t>
            </a:r>
            <a:endParaRPr lang="ru-RU" dirty="0"/>
          </a:p>
          <a:p>
            <a:r>
              <a:rPr lang="en-US" dirty="0"/>
              <a:t>R&amp;D Align Technology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1205FD-DFA4-4EF5-A689-A781DDDE6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C47053E-98F0-4E50-8754-9BAD7470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Patterns Library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58F106-B725-4FE6-AB9E-771A3152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выпущена </a:t>
            </a:r>
            <a:r>
              <a:rPr lang="en-US" dirty="0"/>
              <a:t>Microsoft </a:t>
            </a:r>
            <a:r>
              <a:rPr lang="ru-RU" dirty="0"/>
              <a:t>вместе с </a:t>
            </a:r>
            <a:r>
              <a:rPr lang="en-US" dirty="0"/>
              <a:t>Visual Studio 2010 (+ </a:t>
            </a:r>
            <a:r>
              <a:rPr lang="ru-RU" dirty="0"/>
              <a:t>лямбды)</a:t>
            </a:r>
          </a:p>
          <a:p>
            <a:r>
              <a:rPr lang="ru-RU" dirty="0"/>
              <a:t>подмножество (</a:t>
            </a:r>
            <a:r>
              <a:rPr lang="en-US" dirty="0"/>
              <a:t>PPLX) </a:t>
            </a:r>
            <a:r>
              <a:rPr lang="ru-RU" dirty="0"/>
              <a:t>реализовано в кроссплатформенной библиотеке </a:t>
            </a:r>
            <a:r>
              <a:rPr lang="en-US" dirty="0"/>
              <a:t>C++ REST SDK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https://github.com/Microsoft/cpprestsdk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61692B-04C7-46D8-A9EE-CD7A1DD1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2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PPL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r>
              <a:rPr lang="en-US" dirty="0"/>
              <a:t> 101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96000" y="1440000"/>
            <a:ext cx="5652000" cy="4788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ppltasks.h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&lt;T&gt;{f};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task_completion_event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440000"/>
            <a:ext cx="5652000" cy="4788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&lt;future&gt;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std::async(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11</a:t>
            </a:fld>
            <a:endParaRPr lang="en-US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826000" y="4264894"/>
            <a:ext cx="140218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24866" y="5804445"/>
            <a:ext cx="70332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64704" y="3247857"/>
            <a:ext cx="406348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unwrapping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518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tea 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std::async([]() -&gt; 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().get();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unwrapping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518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&gt;{[]() -&gt;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};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13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159" y="3247053"/>
            <a:ext cx="0" cy="202474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159" y="5271796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159" y="5756988"/>
            <a:ext cx="0" cy="59936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7159" y="2761861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06490" y="3251687"/>
            <a:ext cx="1240971" cy="79342"/>
          </a:xfrm>
          <a:custGeom>
            <a:avLst/>
            <a:gdLst>
              <a:gd name="connsiteX0" fmla="*/ 0 w 1240971"/>
              <a:gd name="connsiteY0" fmla="*/ 14027 h 79342"/>
              <a:gd name="connsiteX1" fmla="*/ 625151 w 1240971"/>
              <a:gd name="connsiteY1" fmla="*/ 4697 h 79342"/>
              <a:gd name="connsiteX2" fmla="*/ 1240971 w 1240971"/>
              <a:gd name="connsiteY2" fmla="*/ 79342 h 7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971" h="79342">
                <a:moveTo>
                  <a:pt x="0" y="14027"/>
                </a:moveTo>
                <a:cubicBezTo>
                  <a:pt x="209161" y="3919"/>
                  <a:pt x="418323" y="-6189"/>
                  <a:pt x="625151" y="4697"/>
                </a:cubicBezTo>
                <a:cubicBezTo>
                  <a:pt x="831979" y="15583"/>
                  <a:pt x="1036475" y="47462"/>
                  <a:pt x="1240971" y="79342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866122" y="3340359"/>
            <a:ext cx="2062066" cy="793102"/>
          </a:xfrm>
          <a:custGeom>
            <a:avLst/>
            <a:gdLst>
              <a:gd name="connsiteX0" fmla="*/ 0 w 2062066"/>
              <a:gd name="connsiteY0" fmla="*/ 0 h 793102"/>
              <a:gd name="connsiteX1" fmla="*/ 578498 w 2062066"/>
              <a:gd name="connsiteY1" fmla="*/ 223935 h 793102"/>
              <a:gd name="connsiteX2" fmla="*/ 1259633 w 2062066"/>
              <a:gd name="connsiteY2" fmla="*/ 634482 h 793102"/>
              <a:gd name="connsiteX3" fmla="*/ 2062066 w 2062066"/>
              <a:gd name="connsiteY3" fmla="*/ 793102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066" h="793102">
                <a:moveTo>
                  <a:pt x="0" y="0"/>
                </a:moveTo>
                <a:cubicBezTo>
                  <a:pt x="184279" y="59094"/>
                  <a:pt x="368559" y="118188"/>
                  <a:pt x="578498" y="223935"/>
                </a:cubicBezTo>
                <a:cubicBezTo>
                  <a:pt x="788437" y="329682"/>
                  <a:pt x="1012372" y="539621"/>
                  <a:pt x="1259633" y="634482"/>
                </a:cubicBezTo>
                <a:cubicBezTo>
                  <a:pt x="1506894" y="729343"/>
                  <a:pt x="1784480" y="761222"/>
                  <a:pt x="2062066" y="793102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828800" y="4314141"/>
            <a:ext cx="2071396" cy="173883"/>
          </a:xfrm>
          <a:custGeom>
            <a:avLst/>
            <a:gdLst>
              <a:gd name="connsiteX0" fmla="*/ 2071396 w 2071396"/>
              <a:gd name="connsiteY0" fmla="*/ 15263 h 173883"/>
              <a:gd name="connsiteX1" fmla="*/ 1138335 w 2071396"/>
              <a:gd name="connsiteY1" fmla="*/ 15263 h 173883"/>
              <a:gd name="connsiteX2" fmla="*/ 0 w 2071396"/>
              <a:gd name="connsiteY2" fmla="*/ 173883 h 17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396" h="173883">
                <a:moveTo>
                  <a:pt x="2071396" y="15263"/>
                </a:moveTo>
                <a:cubicBezTo>
                  <a:pt x="1777481" y="2044"/>
                  <a:pt x="1483567" y="-11174"/>
                  <a:pt x="1138335" y="15263"/>
                </a:cubicBezTo>
                <a:cubicBezTo>
                  <a:pt x="793103" y="41700"/>
                  <a:pt x="396551" y="107791"/>
                  <a:pt x="0" y="173883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62473" y="4282751"/>
            <a:ext cx="4553339" cy="1483567"/>
          </a:xfrm>
          <a:custGeom>
            <a:avLst/>
            <a:gdLst>
              <a:gd name="connsiteX0" fmla="*/ 4553339 w 4553339"/>
              <a:gd name="connsiteY0" fmla="*/ 0 h 1483567"/>
              <a:gd name="connsiteX1" fmla="*/ 3032449 w 4553339"/>
              <a:gd name="connsiteY1" fmla="*/ 494522 h 1483567"/>
              <a:gd name="connsiteX2" fmla="*/ 1129005 w 4553339"/>
              <a:gd name="connsiteY2" fmla="*/ 1268963 h 1483567"/>
              <a:gd name="connsiteX3" fmla="*/ 0 w 4553339"/>
              <a:gd name="connsiteY3" fmla="*/ 1483567 h 14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339" h="1483567">
                <a:moveTo>
                  <a:pt x="4553339" y="0"/>
                </a:moveTo>
                <a:cubicBezTo>
                  <a:pt x="4078255" y="141514"/>
                  <a:pt x="3603171" y="283028"/>
                  <a:pt x="3032449" y="494522"/>
                </a:cubicBezTo>
                <a:cubicBezTo>
                  <a:pt x="2461727" y="706016"/>
                  <a:pt x="1634413" y="1104122"/>
                  <a:pt x="1129005" y="1268963"/>
                </a:cubicBezTo>
                <a:cubicBezTo>
                  <a:pt x="623597" y="1433804"/>
                  <a:pt x="311798" y="1458685"/>
                  <a:pt x="0" y="1483567"/>
                </a:cubicBezTo>
              </a:path>
            </a:pathLst>
          </a:custGeom>
          <a:noFill/>
          <a:ln w="25400">
            <a:solidFill>
              <a:srgbClr val="00B0F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306286" y="4506686"/>
            <a:ext cx="513183" cy="933061"/>
          </a:xfrm>
          <a:custGeom>
            <a:avLst/>
            <a:gdLst>
              <a:gd name="connsiteX0" fmla="*/ 513183 w 513183"/>
              <a:gd name="connsiteY0" fmla="*/ 0 h 933061"/>
              <a:gd name="connsiteX1" fmla="*/ 261257 w 513183"/>
              <a:gd name="connsiteY1" fmla="*/ 205273 h 933061"/>
              <a:gd name="connsiteX2" fmla="*/ 167951 w 513183"/>
              <a:gd name="connsiteY2" fmla="*/ 643812 h 933061"/>
              <a:gd name="connsiteX3" fmla="*/ 0 w 513183"/>
              <a:gd name="connsiteY3" fmla="*/ 933061 h 9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183" h="933061">
                <a:moveTo>
                  <a:pt x="513183" y="0"/>
                </a:moveTo>
                <a:cubicBezTo>
                  <a:pt x="415989" y="48985"/>
                  <a:pt x="318796" y="97971"/>
                  <a:pt x="261257" y="205273"/>
                </a:cubicBezTo>
                <a:cubicBezTo>
                  <a:pt x="203718" y="312575"/>
                  <a:pt x="211494" y="522514"/>
                  <a:pt x="167951" y="643812"/>
                </a:cubicBezTo>
                <a:cubicBezTo>
                  <a:pt x="124408" y="765110"/>
                  <a:pt x="62204" y="849085"/>
                  <a:pt x="0" y="933061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miter lim="800000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9F3D62EC-C9C9-4A96-9FD0-BEFAAAF0A404}"/>
              </a:ext>
            </a:extLst>
          </p:cNvPr>
          <p:cNvCxnSpPr>
            <a:cxnSpLocks/>
          </p:cNvCxnSpPr>
          <p:nvPr/>
        </p:nvCxnSpPr>
        <p:spPr>
          <a:xfrm>
            <a:off x="597159" y="2387600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07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water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"Water </a:t>
            </a:r>
            <a:r>
              <a:rPr lang="en-US" sz="3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boiled"s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water.then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3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159" y="1925192"/>
            <a:ext cx="0" cy="148981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7159" y="1440000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7159" y="3415004"/>
            <a:ext cx="0" cy="401216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159" y="3816220"/>
            <a:ext cx="0" cy="208930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7159" y="5905523"/>
            <a:ext cx="0" cy="45082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7159" y="1925192"/>
            <a:ext cx="718457" cy="9022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96955" y="2024743"/>
            <a:ext cx="786401" cy="653143"/>
          </a:xfrm>
          <a:custGeom>
            <a:avLst/>
            <a:gdLst>
              <a:gd name="connsiteX0" fmla="*/ 27992 w 786401"/>
              <a:gd name="connsiteY0" fmla="*/ 0 h 653143"/>
              <a:gd name="connsiteX1" fmla="*/ 662474 w 786401"/>
              <a:gd name="connsiteY1" fmla="*/ 130628 h 653143"/>
              <a:gd name="connsiteX2" fmla="*/ 727788 w 786401"/>
              <a:gd name="connsiteY2" fmla="*/ 522514 h 653143"/>
              <a:gd name="connsiteX3" fmla="*/ 0 w 786401"/>
              <a:gd name="connsiteY3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401" h="653143">
                <a:moveTo>
                  <a:pt x="27992" y="0"/>
                </a:moveTo>
                <a:cubicBezTo>
                  <a:pt x="286916" y="21771"/>
                  <a:pt x="545841" y="43542"/>
                  <a:pt x="662474" y="130628"/>
                </a:cubicBezTo>
                <a:cubicBezTo>
                  <a:pt x="779107" y="217714"/>
                  <a:pt x="838200" y="435428"/>
                  <a:pt x="727788" y="522514"/>
                </a:cubicBezTo>
                <a:cubicBezTo>
                  <a:pt x="617376" y="609600"/>
                  <a:pt x="308688" y="631371"/>
                  <a:pt x="0" y="653143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838822" y="4553339"/>
            <a:ext cx="719149" cy="607278"/>
          </a:xfrm>
          <a:custGeom>
            <a:avLst/>
            <a:gdLst>
              <a:gd name="connsiteX0" fmla="*/ 65314 w 719149"/>
              <a:gd name="connsiteY0" fmla="*/ 788 h 607278"/>
              <a:gd name="connsiteX1" fmla="*/ 597159 w 719149"/>
              <a:gd name="connsiteY1" fmla="*/ 75433 h 607278"/>
              <a:gd name="connsiteX2" fmla="*/ 671804 w 719149"/>
              <a:gd name="connsiteY2" fmla="*/ 476650 h 607278"/>
              <a:gd name="connsiteX3" fmla="*/ 0 w 719149"/>
              <a:gd name="connsiteY3" fmla="*/ 607278 h 60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149" h="607278">
                <a:moveTo>
                  <a:pt x="65314" y="788"/>
                </a:moveTo>
                <a:cubicBezTo>
                  <a:pt x="280695" y="-1545"/>
                  <a:pt x="496077" y="-3877"/>
                  <a:pt x="597159" y="75433"/>
                </a:cubicBezTo>
                <a:cubicBezTo>
                  <a:pt x="698241" y="154743"/>
                  <a:pt x="771330" y="388009"/>
                  <a:pt x="671804" y="476650"/>
                </a:cubicBezTo>
                <a:cubicBezTo>
                  <a:pt x="572278" y="565291"/>
                  <a:pt x="286139" y="586284"/>
                  <a:pt x="0" y="607278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900689" y="2687216"/>
            <a:ext cx="1012087" cy="1866123"/>
          </a:xfrm>
          <a:custGeom>
            <a:avLst/>
            <a:gdLst>
              <a:gd name="connsiteX0" fmla="*/ 377605 w 1012087"/>
              <a:gd name="connsiteY0" fmla="*/ 0 h 1866123"/>
              <a:gd name="connsiteX1" fmla="*/ 32372 w 1012087"/>
              <a:gd name="connsiteY1" fmla="*/ 578498 h 1866123"/>
              <a:gd name="connsiteX2" fmla="*/ 125678 w 1012087"/>
              <a:gd name="connsiteY2" fmla="*/ 1492898 h 1866123"/>
              <a:gd name="connsiteX3" fmla="*/ 1012087 w 1012087"/>
              <a:gd name="connsiteY3" fmla="*/ 1866123 h 186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87" h="1866123">
                <a:moveTo>
                  <a:pt x="377605" y="0"/>
                </a:moveTo>
                <a:cubicBezTo>
                  <a:pt x="225982" y="164841"/>
                  <a:pt x="74360" y="329682"/>
                  <a:pt x="32372" y="578498"/>
                </a:cubicBezTo>
                <a:cubicBezTo>
                  <a:pt x="-9616" y="827314"/>
                  <a:pt x="-37608" y="1278294"/>
                  <a:pt x="125678" y="1492898"/>
                </a:cubicBezTo>
                <a:cubicBezTo>
                  <a:pt x="288964" y="1707502"/>
                  <a:pt x="650525" y="1786812"/>
                  <a:pt x="1012087" y="1866123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15820" y="5178490"/>
            <a:ext cx="1212980" cy="1194318"/>
          </a:xfrm>
          <a:custGeom>
            <a:avLst/>
            <a:gdLst>
              <a:gd name="connsiteX0" fmla="*/ 1212980 w 1212980"/>
              <a:gd name="connsiteY0" fmla="*/ 0 h 1194318"/>
              <a:gd name="connsiteX1" fmla="*/ 793102 w 1212980"/>
              <a:gd name="connsiteY1" fmla="*/ 242596 h 1194318"/>
              <a:gd name="connsiteX2" fmla="*/ 438539 w 1212980"/>
              <a:gd name="connsiteY2" fmla="*/ 839755 h 1194318"/>
              <a:gd name="connsiteX3" fmla="*/ 0 w 1212980"/>
              <a:gd name="connsiteY3" fmla="*/ 1194318 h 119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980" h="1194318">
                <a:moveTo>
                  <a:pt x="1212980" y="0"/>
                </a:moveTo>
                <a:cubicBezTo>
                  <a:pt x="1067577" y="51318"/>
                  <a:pt x="922175" y="102637"/>
                  <a:pt x="793102" y="242596"/>
                </a:cubicBezTo>
                <a:cubicBezTo>
                  <a:pt x="664028" y="382555"/>
                  <a:pt x="570723" y="681135"/>
                  <a:pt x="438539" y="839755"/>
                </a:cubicBezTo>
                <a:cubicBezTo>
                  <a:pt x="306355" y="998375"/>
                  <a:pt x="153177" y="1096346"/>
                  <a:pt x="0" y="1194318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87828" y="6372808"/>
            <a:ext cx="0" cy="34866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BBDE564-F994-40A7-A6EF-0F64A4AC207C}"/>
              </a:ext>
            </a:extLst>
          </p:cNvPr>
          <p:cNvCxnSpPr>
            <a:cxnSpLocks/>
          </p:cNvCxnSpPr>
          <p:nvPr/>
        </p:nvCxnSpPr>
        <p:spPr>
          <a:xfrm>
            <a:off x="597159" y="1065739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2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25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([]() -&gt;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"BANG!"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 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"Water 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boiled"s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159" y="1940767"/>
            <a:ext cx="0" cy="418011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7159" y="1440000"/>
            <a:ext cx="0" cy="50076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159" y="6120882"/>
            <a:ext cx="0" cy="34523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159" y="1940767"/>
            <a:ext cx="1091682" cy="205274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1623526" y="1690383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15" name="Freeform 14"/>
          <p:cNvSpPr/>
          <p:nvPr/>
        </p:nvSpPr>
        <p:spPr>
          <a:xfrm>
            <a:off x="3377682" y="2453951"/>
            <a:ext cx="3862873" cy="345233"/>
          </a:xfrm>
          <a:custGeom>
            <a:avLst/>
            <a:gdLst>
              <a:gd name="connsiteX0" fmla="*/ 0 w 3862873"/>
              <a:gd name="connsiteY0" fmla="*/ 0 h 345233"/>
              <a:gd name="connsiteX1" fmla="*/ 1082351 w 3862873"/>
              <a:gd name="connsiteY1" fmla="*/ 83976 h 345233"/>
              <a:gd name="connsiteX2" fmla="*/ 2789853 w 3862873"/>
              <a:gd name="connsiteY2" fmla="*/ 186612 h 345233"/>
              <a:gd name="connsiteX3" fmla="*/ 3862873 w 3862873"/>
              <a:gd name="connsiteY3" fmla="*/ 345233 h 34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873" h="345233">
                <a:moveTo>
                  <a:pt x="0" y="0"/>
                </a:moveTo>
                <a:lnTo>
                  <a:pt x="1082351" y="83976"/>
                </a:lnTo>
                <a:cubicBezTo>
                  <a:pt x="1547326" y="115078"/>
                  <a:pt x="2326433" y="143069"/>
                  <a:pt x="2789853" y="186612"/>
                </a:cubicBezTo>
                <a:cubicBezTo>
                  <a:pt x="3253273" y="230155"/>
                  <a:pt x="3558073" y="287694"/>
                  <a:pt x="3862873" y="345233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13443" y="2528596"/>
            <a:ext cx="622051" cy="699796"/>
          </a:xfrm>
          <a:custGeom>
            <a:avLst/>
            <a:gdLst>
              <a:gd name="connsiteX0" fmla="*/ 547406 w 622051"/>
              <a:gd name="connsiteY0" fmla="*/ 0 h 699796"/>
              <a:gd name="connsiteX1" fmla="*/ 80875 w 622051"/>
              <a:gd name="connsiteY1" fmla="*/ 149290 h 699796"/>
              <a:gd name="connsiteX2" fmla="*/ 52884 w 622051"/>
              <a:gd name="connsiteY2" fmla="*/ 522514 h 699796"/>
              <a:gd name="connsiteX3" fmla="*/ 622051 w 622051"/>
              <a:gd name="connsiteY3" fmla="*/ 699796 h 69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051" h="699796">
                <a:moveTo>
                  <a:pt x="547406" y="0"/>
                </a:moveTo>
                <a:cubicBezTo>
                  <a:pt x="355350" y="31102"/>
                  <a:pt x="163295" y="62204"/>
                  <a:pt x="80875" y="149290"/>
                </a:cubicBezTo>
                <a:cubicBezTo>
                  <a:pt x="-1545" y="236376"/>
                  <a:pt x="-37312" y="430763"/>
                  <a:pt x="52884" y="522514"/>
                </a:cubicBezTo>
                <a:cubicBezTo>
                  <a:pt x="143080" y="614265"/>
                  <a:pt x="382565" y="657030"/>
                  <a:pt x="622051" y="699796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1738604" y="2869150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19" name="Freeform 18"/>
          <p:cNvSpPr/>
          <p:nvPr/>
        </p:nvSpPr>
        <p:spPr>
          <a:xfrm>
            <a:off x="1296955" y="3822172"/>
            <a:ext cx="1585396" cy="2407298"/>
          </a:xfrm>
          <a:custGeom>
            <a:avLst/>
            <a:gdLst>
              <a:gd name="connsiteX0" fmla="*/ 1446245 w 1585396"/>
              <a:gd name="connsiteY0" fmla="*/ 0 h 2407298"/>
              <a:gd name="connsiteX1" fmla="*/ 1576873 w 1585396"/>
              <a:gd name="connsiteY1" fmla="*/ 886409 h 2407298"/>
              <a:gd name="connsiteX2" fmla="*/ 1231641 w 1585396"/>
              <a:gd name="connsiteY2" fmla="*/ 1894115 h 2407298"/>
              <a:gd name="connsiteX3" fmla="*/ 0 w 1585396"/>
              <a:gd name="connsiteY3" fmla="*/ 2407298 h 240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5396" h="2407298">
                <a:moveTo>
                  <a:pt x="1446245" y="0"/>
                </a:moveTo>
                <a:cubicBezTo>
                  <a:pt x="1529442" y="285361"/>
                  <a:pt x="1612640" y="570723"/>
                  <a:pt x="1576873" y="886409"/>
                </a:cubicBezTo>
                <a:cubicBezTo>
                  <a:pt x="1541106" y="1202095"/>
                  <a:pt x="1494453" y="1640634"/>
                  <a:pt x="1231641" y="1894115"/>
                </a:cubicBezTo>
                <a:cubicBezTo>
                  <a:pt x="968829" y="2147597"/>
                  <a:pt x="484414" y="2277447"/>
                  <a:pt x="0" y="2407298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2 20"/>
          <p:cNvSpPr/>
          <p:nvPr/>
        </p:nvSpPr>
        <p:spPr>
          <a:xfrm>
            <a:off x="1377819" y="5673012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23" name="Freeform 22"/>
          <p:cNvSpPr/>
          <p:nvPr/>
        </p:nvSpPr>
        <p:spPr>
          <a:xfrm>
            <a:off x="615820" y="3620278"/>
            <a:ext cx="1119674" cy="2855167"/>
          </a:xfrm>
          <a:custGeom>
            <a:avLst/>
            <a:gdLst>
              <a:gd name="connsiteX0" fmla="*/ 1119674 w 1119674"/>
              <a:gd name="connsiteY0" fmla="*/ 0 h 2855167"/>
              <a:gd name="connsiteX1" fmla="*/ 550507 w 1119674"/>
              <a:gd name="connsiteY1" fmla="*/ 914400 h 2855167"/>
              <a:gd name="connsiteX2" fmla="*/ 354564 w 1119674"/>
              <a:gd name="connsiteY2" fmla="*/ 2397967 h 2855167"/>
              <a:gd name="connsiteX3" fmla="*/ 0 w 1119674"/>
              <a:gd name="connsiteY3" fmla="*/ 2855167 h 285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674" h="2855167">
                <a:moveTo>
                  <a:pt x="1119674" y="0"/>
                </a:moveTo>
                <a:cubicBezTo>
                  <a:pt x="898849" y="257369"/>
                  <a:pt x="678025" y="514739"/>
                  <a:pt x="550507" y="914400"/>
                </a:cubicBezTo>
                <a:cubicBezTo>
                  <a:pt x="422989" y="1314061"/>
                  <a:pt x="446315" y="2074506"/>
                  <a:pt x="354564" y="2397967"/>
                </a:cubicBezTo>
                <a:cubicBezTo>
                  <a:pt x="262813" y="2721428"/>
                  <a:pt x="131406" y="2788297"/>
                  <a:pt x="0" y="2855167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64DADACC-8FE8-4E5B-959F-276444681EFA}"/>
              </a:ext>
            </a:extLst>
          </p:cNvPr>
          <p:cNvCxnSpPr>
            <a:cxnSpLocks/>
          </p:cNvCxnSpPr>
          <p:nvPr/>
        </p:nvCxnSpPr>
        <p:spPr>
          <a:xfrm>
            <a:off x="597159" y="1065739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1196000" cy="529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cancellation_token_source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([token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tokenSource.get_token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token.is_canceled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cancel_current_task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//throws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task_canceled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.wait();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84546-9BAA-48BC-9606-4BD0BED6BAA2}"/>
              </a:ext>
            </a:extLst>
          </p:cNvPr>
          <p:cNvSpPr txBox="1"/>
          <p:nvPr/>
        </p:nvSpPr>
        <p:spPr>
          <a:xfrm>
            <a:off x="3978209" y="4906834"/>
            <a:ext cx="52959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Использование:</a:t>
            </a:r>
          </a:p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tokenSource.cancel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68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00000" cy="511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registration =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.register_callback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 {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stopBoiling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.deregister_callback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(registration);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F29FA-3E29-4E95-B2C9-741BF246FEBF}"/>
              </a:ext>
            </a:extLst>
          </p:cNvPr>
          <p:cNvSpPr txBox="1"/>
          <p:nvPr/>
        </p:nvSpPr>
        <p:spPr>
          <a:xfrm>
            <a:off x="6348548" y="3943534"/>
            <a:ext cx="419523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предложение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>
                <a:hlinkClick r:id="rId3"/>
              </a:rPr>
              <a:t>P0660</a:t>
            </a:r>
            <a:r>
              <a:rPr lang="ru-RU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в стандарт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328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composition: </a:t>
            </a:r>
            <a:r>
              <a:rPr lang="en-US" dirty="0" err="1">
                <a:latin typeface="Consolas" panose="020B0609020204030204" pitchFamily="49" charset="0"/>
              </a:rPr>
              <a:t>when_all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1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tasks[] =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result =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when_all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(std::begin(tasks), std::end(tasks));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18</a:t>
            </a:fld>
            <a:endParaRPr lang="en-US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3138C89-201B-4188-9193-9FDD106B873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29200" y="4676775"/>
            <a:ext cx="857250" cy="647700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альтернативный процесс 11">
            <a:extLst>
              <a:ext uri="{FF2B5EF4-FFF2-40B4-BE49-F238E27FC236}">
                <a16:creationId xmlns:a16="http://schemas.microsoft.com/office/drawing/2014/main" id="{298DD0BB-D703-4617-9612-3849C014CB36}"/>
              </a:ext>
            </a:extLst>
          </p:cNvPr>
          <p:cNvSpPr/>
          <p:nvPr/>
        </p:nvSpPr>
        <p:spPr>
          <a:xfrm>
            <a:off x="5886450" y="4248150"/>
            <a:ext cx="5724525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возвращает результаты задач</a:t>
            </a:r>
          </a:p>
        </p:txBody>
      </p:sp>
    </p:spTree>
    <p:extLst>
      <p:ext uri="{BB962C8B-B14F-4D97-AF65-F5344CB8AC3E}">
        <p14:creationId xmlns:p14="http://schemas.microsoft.com/office/powerpoint/2010/main" val="4083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composition: </a:t>
            </a:r>
            <a:r>
              <a:rPr lang="en-US" dirty="0" err="1">
                <a:latin typeface="Consolas" panose="020B0609020204030204" pitchFamily="49" charset="0"/>
              </a:rPr>
              <a:t>when_any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1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tasks[] =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result =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when_any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(std::begin(tasks), std::end(tasks));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393A457-263A-4B60-BAFB-54B574768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29200" y="4676775"/>
            <a:ext cx="857250" cy="647700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E815A114-15D2-4896-97A8-DABB64CA4769}"/>
              </a:ext>
            </a:extLst>
          </p:cNvPr>
          <p:cNvSpPr/>
          <p:nvPr/>
        </p:nvSpPr>
        <p:spPr>
          <a:xfrm>
            <a:off x="5886450" y="4171950"/>
            <a:ext cx="5724525" cy="10096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возвращает результат задачи и её индекс</a:t>
            </a:r>
          </a:p>
        </p:txBody>
      </p:sp>
    </p:spTree>
    <p:extLst>
      <p:ext uri="{BB962C8B-B14F-4D97-AF65-F5344CB8AC3E}">
        <p14:creationId xmlns:p14="http://schemas.microsoft.com/office/powerpoint/2010/main" val="17412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речь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std::future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std::promise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packaged_task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PPL: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r>
              <a:rPr lang="en-US" dirty="0"/>
              <a:t>, continuations, cancellation,</a:t>
            </a:r>
            <a:br>
              <a:rPr lang="en-US" dirty="0"/>
            </a:br>
            <a:r>
              <a:rPr lang="en-US" dirty="0"/>
              <a:t>task composition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co_return</a:t>
            </a:r>
            <a:r>
              <a:rPr lang="en-US" dirty="0"/>
              <a:t>,</a:t>
            </a:r>
            <a:br>
              <a:rPr lang="ru-RU" dirty="0"/>
            </a:br>
            <a:r>
              <a:rPr lang="ru-RU" dirty="0"/>
              <a:t>генераторы,</a:t>
            </a:r>
            <a:br>
              <a:rPr lang="ru-RU" dirty="0"/>
            </a:br>
            <a:r>
              <a:rPr lang="ru-RU" dirty="0"/>
              <a:t>детали реализации</a:t>
            </a:r>
            <a:endParaRPr lang="en-US" dirty="0"/>
          </a:p>
          <a:p>
            <a:r>
              <a:rPr lang="ru-RU" dirty="0"/>
              <a:t>будущее?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2847C-991E-4159-B6CD-F72A404C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Идиома: </a:t>
            </a:r>
            <a:r>
              <a:rPr lang="en-US" dirty="0"/>
              <a:t>do 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4BE4B-3605-44F1-8283-04D43D9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18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needToContinue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needToContinue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task_from_result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841AD-0ACB-4383-9D4A-B68699DD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ÐÐ°ÑÑÐ¸Ð½ÐºÐ¸ Ð¿Ð¾ Ð·Ð°Ð¿ÑÐ¾ÑÑ baby cat">
            <a:extLst>
              <a:ext uri="{FF2B5EF4-FFF2-40B4-BE49-F238E27FC236}">
                <a16:creationId xmlns:a16="http://schemas.microsoft.com/office/drawing/2014/main" id="{617A1740-ECF1-4708-913D-3C428390E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r="8503"/>
          <a:stretch/>
        </p:blipFill>
        <p:spPr bwMode="auto">
          <a:xfrm>
            <a:off x="8169976" y="3570876"/>
            <a:ext cx="4022024" cy="328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8C5BEBAA-D182-4521-8CE5-9069517CCCF7}"/>
              </a:ext>
            </a:extLst>
          </p:cNvPr>
          <p:cNvSpPr/>
          <p:nvPr/>
        </p:nvSpPr>
        <p:spPr>
          <a:xfrm>
            <a:off x="676275" y="2085975"/>
            <a:ext cx="628650" cy="628650"/>
          </a:xfrm>
          <a:custGeom>
            <a:avLst/>
            <a:gdLst>
              <a:gd name="connsiteX0" fmla="*/ 0 w 628650"/>
              <a:gd name="connsiteY0" fmla="*/ 0 h 628650"/>
              <a:gd name="connsiteX1" fmla="*/ 114300 w 628650"/>
              <a:gd name="connsiteY1" fmla="*/ 485775 h 628650"/>
              <a:gd name="connsiteX2" fmla="*/ 628650 w 628650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628650">
                <a:moveTo>
                  <a:pt x="0" y="0"/>
                </a:moveTo>
                <a:cubicBezTo>
                  <a:pt x="4762" y="190500"/>
                  <a:pt x="9525" y="381000"/>
                  <a:pt x="114300" y="485775"/>
                </a:cubicBezTo>
                <a:cubicBezTo>
                  <a:pt x="219075" y="590550"/>
                  <a:pt x="423862" y="609600"/>
                  <a:pt x="628650" y="62865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B67385-328E-4336-9EA8-955766147EBD}"/>
              </a:ext>
            </a:extLst>
          </p:cNvPr>
          <p:cNvSpPr/>
          <p:nvPr/>
        </p:nvSpPr>
        <p:spPr>
          <a:xfrm>
            <a:off x="5591175" y="2619374"/>
            <a:ext cx="972000" cy="40957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2B910B93-D658-448A-8620-260E3367847E}"/>
              </a:ext>
            </a:extLst>
          </p:cNvPr>
          <p:cNvSpPr/>
          <p:nvPr/>
        </p:nvSpPr>
        <p:spPr>
          <a:xfrm>
            <a:off x="6286500" y="1857375"/>
            <a:ext cx="1162050" cy="762000"/>
          </a:xfrm>
          <a:custGeom>
            <a:avLst/>
            <a:gdLst>
              <a:gd name="connsiteX0" fmla="*/ 0 w 1162050"/>
              <a:gd name="connsiteY0" fmla="*/ 762000 h 762000"/>
              <a:gd name="connsiteX1" fmla="*/ 438150 w 1162050"/>
              <a:gd name="connsiteY1" fmla="*/ 238125 h 762000"/>
              <a:gd name="connsiteX2" fmla="*/ 1162050 w 116205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762000">
                <a:moveTo>
                  <a:pt x="0" y="762000"/>
                </a:moveTo>
                <a:cubicBezTo>
                  <a:pt x="122237" y="563562"/>
                  <a:pt x="244475" y="365125"/>
                  <a:pt x="438150" y="238125"/>
                </a:cubicBezTo>
                <a:cubicBezTo>
                  <a:pt x="631825" y="111125"/>
                  <a:pt x="896937" y="55562"/>
                  <a:pt x="1162050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887E7C8F-F506-4966-8C96-70538F9CC6FE}"/>
              </a:ext>
            </a:extLst>
          </p:cNvPr>
          <p:cNvSpPr/>
          <p:nvPr/>
        </p:nvSpPr>
        <p:spPr>
          <a:xfrm>
            <a:off x="1295400" y="2924175"/>
            <a:ext cx="504825" cy="495300"/>
          </a:xfrm>
          <a:custGeom>
            <a:avLst/>
            <a:gdLst>
              <a:gd name="connsiteX0" fmla="*/ 0 w 504825"/>
              <a:gd name="connsiteY0" fmla="*/ 0 h 495300"/>
              <a:gd name="connsiteX1" fmla="*/ 85725 w 504825"/>
              <a:gd name="connsiteY1" fmla="*/ 390525 h 495300"/>
              <a:gd name="connsiteX2" fmla="*/ 504825 w 504825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495300">
                <a:moveTo>
                  <a:pt x="0" y="0"/>
                </a:moveTo>
                <a:cubicBezTo>
                  <a:pt x="794" y="153987"/>
                  <a:pt x="1588" y="307975"/>
                  <a:pt x="85725" y="390525"/>
                </a:cubicBezTo>
                <a:cubicBezTo>
                  <a:pt x="169862" y="473075"/>
                  <a:pt x="337343" y="484187"/>
                  <a:pt x="504825" y="49530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C22E43-4D85-4B4C-9CEA-B706E87A22E1}"/>
              </a:ext>
            </a:extLst>
          </p:cNvPr>
          <p:cNvSpPr/>
          <p:nvPr/>
        </p:nvSpPr>
        <p:spPr>
          <a:xfrm>
            <a:off x="2181225" y="3686175"/>
            <a:ext cx="5943600" cy="172402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F28C6CE1-82EC-4845-ACA0-77B8FD48D891}"/>
              </a:ext>
            </a:extLst>
          </p:cNvPr>
          <p:cNvSpPr/>
          <p:nvPr/>
        </p:nvSpPr>
        <p:spPr>
          <a:xfrm>
            <a:off x="2324100" y="2952750"/>
            <a:ext cx="5657850" cy="790575"/>
          </a:xfrm>
          <a:custGeom>
            <a:avLst/>
            <a:gdLst>
              <a:gd name="connsiteX0" fmla="*/ 5657850 w 5657850"/>
              <a:gd name="connsiteY0" fmla="*/ 0 h 790575"/>
              <a:gd name="connsiteX1" fmla="*/ 3629025 w 5657850"/>
              <a:gd name="connsiteY1" fmla="*/ 628650 h 790575"/>
              <a:gd name="connsiteX2" fmla="*/ 1181100 w 5657850"/>
              <a:gd name="connsiteY2" fmla="*/ 733425 h 790575"/>
              <a:gd name="connsiteX3" fmla="*/ 0 w 565785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850" h="790575">
                <a:moveTo>
                  <a:pt x="5657850" y="0"/>
                </a:moveTo>
                <a:cubicBezTo>
                  <a:pt x="5016500" y="253206"/>
                  <a:pt x="4375150" y="506412"/>
                  <a:pt x="3629025" y="628650"/>
                </a:cubicBezTo>
                <a:cubicBezTo>
                  <a:pt x="2882900" y="750888"/>
                  <a:pt x="1181100" y="733425"/>
                  <a:pt x="1181100" y="733425"/>
                </a:cubicBezTo>
                <a:lnTo>
                  <a:pt x="0" y="790575"/>
                </a:ln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6588335B-F2D5-48C7-80CB-BF1F890D766C}"/>
              </a:ext>
            </a:extLst>
          </p:cNvPr>
          <p:cNvSpPr/>
          <p:nvPr/>
        </p:nvSpPr>
        <p:spPr>
          <a:xfrm>
            <a:off x="857250" y="3733800"/>
            <a:ext cx="1038225" cy="2152650"/>
          </a:xfrm>
          <a:custGeom>
            <a:avLst/>
            <a:gdLst>
              <a:gd name="connsiteX0" fmla="*/ 1038225 w 1038225"/>
              <a:gd name="connsiteY0" fmla="*/ 0 h 2152650"/>
              <a:gd name="connsiteX1" fmla="*/ 838200 w 1038225"/>
              <a:gd name="connsiteY1" fmla="*/ 1590675 h 2152650"/>
              <a:gd name="connsiteX2" fmla="*/ 0 w 1038225"/>
              <a:gd name="connsiteY2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2152650">
                <a:moveTo>
                  <a:pt x="1038225" y="0"/>
                </a:moveTo>
                <a:cubicBezTo>
                  <a:pt x="1024731" y="615950"/>
                  <a:pt x="1011238" y="1231900"/>
                  <a:pt x="838200" y="1590675"/>
                </a:cubicBezTo>
                <a:cubicBezTo>
                  <a:pt x="665162" y="1949450"/>
                  <a:pt x="332581" y="2051050"/>
                  <a:pt x="0" y="215265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134078B-72F3-4B8A-BA9D-852CD112EA0F}"/>
              </a:ext>
            </a:extLst>
          </p:cNvPr>
          <p:cNvSpPr/>
          <p:nvPr/>
        </p:nvSpPr>
        <p:spPr>
          <a:xfrm>
            <a:off x="2238375" y="3762375"/>
            <a:ext cx="447675" cy="628650"/>
          </a:xfrm>
          <a:custGeom>
            <a:avLst/>
            <a:gdLst>
              <a:gd name="connsiteX0" fmla="*/ 0 w 447675"/>
              <a:gd name="connsiteY0" fmla="*/ 0 h 628650"/>
              <a:gd name="connsiteX1" fmla="*/ 95250 w 447675"/>
              <a:gd name="connsiteY1" fmla="*/ 447675 h 628650"/>
              <a:gd name="connsiteX2" fmla="*/ 447675 w 447675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628650">
                <a:moveTo>
                  <a:pt x="0" y="0"/>
                </a:moveTo>
                <a:cubicBezTo>
                  <a:pt x="10319" y="171450"/>
                  <a:pt x="20638" y="342900"/>
                  <a:pt x="95250" y="447675"/>
                </a:cubicBezTo>
                <a:cubicBezTo>
                  <a:pt x="169862" y="552450"/>
                  <a:pt x="308768" y="590550"/>
                  <a:pt x="447675" y="628650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52C9484-AD41-42B3-B195-94CB4C51A32E}"/>
              </a:ext>
            </a:extLst>
          </p:cNvPr>
          <p:cNvSpPr/>
          <p:nvPr/>
        </p:nvSpPr>
        <p:spPr>
          <a:xfrm>
            <a:off x="2228850" y="3781425"/>
            <a:ext cx="85725" cy="1181100"/>
          </a:xfrm>
          <a:custGeom>
            <a:avLst/>
            <a:gdLst>
              <a:gd name="connsiteX0" fmla="*/ 0 w 85725"/>
              <a:gd name="connsiteY0" fmla="*/ 0 h 1181100"/>
              <a:gd name="connsiteX1" fmla="*/ 28575 w 85725"/>
              <a:gd name="connsiteY1" fmla="*/ 809625 h 1181100"/>
              <a:gd name="connsiteX2" fmla="*/ 85725 w 85725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" h="1181100">
                <a:moveTo>
                  <a:pt x="0" y="0"/>
                </a:moveTo>
                <a:cubicBezTo>
                  <a:pt x="7144" y="306387"/>
                  <a:pt x="14288" y="612775"/>
                  <a:pt x="28575" y="809625"/>
                </a:cubicBezTo>
                <a:cubicBezTo>
                  <a:pt x="42862" y="1006475"/>
                  <a:pt x="64293" y="1093787"/>
                  <a:pt x="85725" y="1181100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46D53141-AA9E-4077-8B64-EDDA5CEF3E6C}"/>
              </a:ext>
            </a:extLst>
          </p:cNvPr>
          <p:cNvSpPr/>
          <p:nvPr/>
        </p:nvSpPr>
        <p:spPr>
          <a:xfrm>
            <a:off x="7456602" y="1775948"/>
            <a:ext cx="971171" cy="1165215"/>
          </a:xfrm>
          <a:custGeom>
            <a:avLst/>
            <a:gdLst>
              <a:gd name="connsiteX0" fmla="*/ 0 w 971171"/>
              <a:gd name="connsiteY0" fmla="*/ 81132 h 1165215"/>
              <a:gd name="connsiteX1" fmla="*/ 603316 w 971171"/>
              <a:gd name="connsiteY1" fmla="*/ 43425 h 1165215"/>
              <a:gd name="connsiteX2" fmla="*/ 970961 w 971171"/>
              <a:gd name="connsiteY2" fmla="*/ 609033 h 1165215"/>
              <a:gd name="connsiteX3" fmla="*/ 556182 w 971171"/>
              <a:gd name="connsiteY3" fmla="*/ 1165215 h 116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171" h="1165215">
                <a:moveTo>
                  <a:pt x="0" y="81132"/>
                </a:moveTo>
                <a:cubicBezTo>
                  <a:pt x="220744" y="18287"/>
                  <a:pt x="441489" y="-44558"/>
                  <a:pt x="603316" y="43425"/>
                </a:cubicBezTo>
                <a:cubicBezTo>
                  <a:pt x="765143" y="131408"/>
                  <a:pt x="978817" y="422068"/>
                  <a:pt x="970961" y="609033"/>
                </a:cubicBezTo>
                <a:cubicBezTo>
                  <a:pt x="963105" y="795998"/>
                  <a:pt x="759643" y="980606"/>
                  <a:pt x="556182" y="116521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D6E3A8AA-93CC-49C0-A2D0-E1BA92A75DB7}"/>
              </a:ext>
            </a:extLst>
          </p:cNvPr>
          <p:cNvCxnSpPr>
            <a:cxnSpLocks/>
          </p:cNvCxnSpPr>
          <p:nvPr/>
        </p:nvCxnSpPr>
        <p:spPr>
          <a:xfrm>
            <a:off x="676275" y="1440000"/>
            <a:ext cx="0" cy="64597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5" grpId="0" animBg="1"/>
      <p:bldP spid="15" grpId="1" animBg="1"/>
      <p:bldP spid="14" grpId="0" animBg="1"/>
      <p:bldP spid="16" grpId="0" animBg="1"/>
      <p:bldP spid="17" grpId="0" animBg="1"/>
      <p:bldP spid="1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9A7AC-EC63-4398-98E6-DDC86D8B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Идиома: отмена нескольких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D93F7-C0BB-4D66-822A-7DB7FDA6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14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m_tokenSource.get_token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cancelAllRequests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m_tokenSource.cancel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cancellation_token_source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B2FAAD-9050-4F08-BDA8-73E46460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Идиома: </a:t>
            </a:r>
            <a:r>
              <a:rPr lang="en-US" dirty="0"/>
              <a:t>continuation chaining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http::client::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.request(http::</a:t>
            </a:r>
            <a:r>
              <a:rPr lang="fi-FI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fi-FI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"/api/users/1"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.status_code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.extract_json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.at(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(url).request(http::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pic.pimg.tw/acatandcats/1346135361-2249995101.jpg">
            <a:extLst>
              <a:ext uri="{FF2B5EF4-FFF2-40B4-BE49-F238E27FC236}">
                <a16:creationId xmlns:a16="http://schemas.microsoft.com/office/drawing/2014/main" id="{A71FC522-4095-420A-A473-84AF020A5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"/>
          <a:stretch/>
        </p:blipFill>
        <p:spPr bwMode="auto">
          <a:xfrm>
            <a:off x="7991475" y="0"/>
            <a:ext cx="4200525" cy="42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4D453-C94D-485F-A0EE-D1F1BD7D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https://isocpp.org/std/status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2115AD-806C-4D22-BE44-E3EAEDDB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2" descr="https://isocpp.org/files/img/wg21-timeline-2019-04.png">
            <a:extLst>
              <a:ext uri="{FF2B5EF4-FFF2-40B4-BE49-F238E27FC236}">
                <a16:creationId xmlns:a16="http://schemas.microsoft.com/office/drawing/2014/main" id="{23B235C9-816F-4E6B-8D5F-2EFA11B8FF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9"/>
          <a:stretch/>
        </p:blipFill>
        <p:spPr bwMode="auto">
          <a:xfrm>
            <a:off x="838200" y="1906580"/>
            <a:ext cx="10515600" cy="385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C97D726-6791-4736-984C-EA53E6B84757}"/>
              </a:ext>
            </a:extLst>
          </p:cNvPr>
          <p:cNvSpPr/>
          <p:nvPr/>
        </p:nvSpPr>
        <p:spPr>
          <a:xfrm rot="13859045">
            <a:off x="8765227" y="5180028"/>
            <a:ext cx="2028825" cy="10049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5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мне </a:t>
            </a:r>
            <a:r>
              <a:rPr lang="ru-RU" dirty="0" err="1"/>
              <a:t>корутины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2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ready"s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мне </a:t>
            </a:r>
            <a:r>
              <a:rPr lang="ru-RU" dirty="0" err="1"/>
              <a:t>корутины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6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.request(http::</a:t>
            </a:r>
            <a:r>
              <a:rPr lang="fi-FI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fi-FI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"/api/users/1"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.extract_json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</a:t>
            </a:r>
            <a:r>
              <a:rPr lang="nn-NO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(url).request(http::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0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/users/1"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userResponse.extract_json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jsonResponse.at(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{url}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avatarResponse.extract_vector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1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1A7D-19AB-4853-8B98-8417B26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мне генераторы?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2C082-B4F5-4CB0-A9DF-5037D59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stopGort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Klaatu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barada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nikto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words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stopGort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please"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words)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E8D7-1374-4E67-96EB-92FD060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5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1A7D-19AB-4853-8B98-8417B26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мне генераторы?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2C082-B4F5-4CB0-A9DF-5037D59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 = 0, next = 1;;)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cur;</a:t>
            </a:r>
          </a:p>
          <a:p>
            <a:pPr marL="0" indent="0"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cur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std::exchange(next, cur + next);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: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E8D7-1374-4E67-96EB-92FD060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Метафора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000" y="1440000"/>
            <a:ext cx="10800000" cy="47880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ru-RU" sz="4000" dirty="0"/>
              <a:t>Неудачная метафора подобна котёнку с дверцей</a:t>
            </a:r>
            <a:endParaRPr lang="en-US" sz="4000" dirty="0"/>
          </a:p>
          <a:p>
            <a:pPr marL="0" indent="0" algn="r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Интернеты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73AAD-FA02-4255-AEC7-860481DF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сахар?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79200-9CA6-4F2D-B3C3-9E8EA013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260000">
            <a:normAutofit/>
          </a:bodyPr>
          <a:lstStyle/>
          <a:p>
            <a:pPr marL="0" indent="0">
              <a:buNone/>
            </a:pPr>
            <a:r>
              <a:rPr lang="ru-RU" sz="3600" dirty="0"/>
              <a:t>В больших количествах</a:t>
            </a:r>
            <a:br>
              <a:rPr lang="ru-RU" sz="3600" dirty="0"/>
            </a:br>
            <a:r>
              <a:rPr lang="ru-RU" sz="3600" dirty="0"/>
              <a:t>может вызвать</a:t>
            </a:r>
            <a:br>
              <a:rPr lang="ru-RU" sz="3600" dirty="0"/>
            </a:br>
            <a:r>
              <a:rPr lang="ru-RU" sz="3600" dirty="0"/>
              <a:t>синтаксическое ожирение</a:t>
            </a:r>
            <a:br>
              <a:rPr lang="ru-RU" sz="3600" dirty="0"/>
            </a:br>
            <a:r>
              <a:rPr lang="ru-RU" sz="3600" dirty="0"/>
              <a:t>или даже</a:t>
            </a:r>
            <a:br>
              <a:rPr lang="ru-RU" sz="3600" dirty="0"/>
            </a:br>
            <a:r>
              <a:rPr lang="ru-RU" sz="3600" dirty="0"/>
              <a:t>синтаксический диабет.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78205C-F9D9-494D-9119-51653ACA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30</a:t>
            </a:fld>
            <a:endParaRPr lang="en-US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48AA3314-B8AE-4A0F-A63F-505A3FA941FE}"/>
              </a:ext>
            </a:extLst>
          </p:cNvPr>
          <p:cNvSpPr/>
          <p:nvPr/>
        </p:nvSpPr>
        <p:spPr>
          <a:xfrm>
            <a:off x="2002055" y="1761423"/>
            <a:ext cx="5149516" cy="2271562"/>
          </a:xfrm>
          <a:custGeom>
            <a:avLst/>
            <a:gdLst>
              <a:gd name="connsiteX0" fmla="*/ 0 w 5149516"/>
              <a:gd name="connsiteY0" fmla="*/ 0 h 2271562"/>
              <a:gd name="connsiteX1" fmla="*/ 77002 w 5149516"/>
              <a:gd name="connsiteY1" fmla="*/ 9625 h 2271562"/>
              <a:gd name="connsiteX2" fmla="*/ 144379 w 5149516"/>
              <a:gd name="connsiteY2" fmla="*/ 19251 h 2271562"/>
              <a:gd name="connsiteX3" fmla="*/ 943276 w 5149516"/>
              <a:gd name="connsiteY3" fmla="*/ 48126 h 2271562"/>
              <a:gd name="connsiteX4" fmla="*/ 2319688 w 5149516"/>
              <a:gd name="connsiteY4" fmla="*/ 67377 h 2271562"/>
              <a:gd name="connsiteX5" fmla="*/ 2396690 w 5149516"/>
              <a:gd name="connsiteY5" fmla="*/ 77002 h 2271562"/>
              <a:gd name="connsiteX6" fmla="*/ 2454442 w 5149516"/>
              <a:gd name="connsiteY6" fmla="*/ 86628 h 2271562"/>
              <a:gd name="connsiteX7" fmla="*/ 2954956 w 5149516"/>
              <a:gd name="connsiteY7" fmla="*/ 105878 h 2271562"/>
              <a:gd name="connsiteX8" fmla="*/ 3561347 w 5149516"/>
              <a:gd name="connsiteY8" fmla="*/ 134754 h 2271562"/>
              <a:gd name="connsiteX9" fmla="*/ 4129238 w 5149516"/>
              <a:gd name="connsiteY9" fmla="*/ 144379 h 2271562"/>
              <a:gd name="connsiteX10" fmla="*/ 4639377 w 5149516"/>
              <a:gd name="connsiteY10" fmla="*/ 134754 h 2271562"/>
              <a:gd name="connsiteX11" fmla="*/ 4745254 w 5149516"/>
              <a:gd name="connsiteY11" fmla="*/ 125129 h 2271562"/>
              <a:gd name="connsiteX12" fmla="*/ 5091764 w 5149516"/>
              <a:gd name="connsiteY12" fmla="*/ 105878 h 2271562"/>
              <a:gd name="connsiteX13" fmla="*/ 5139890 w 5149516"/>
              <a:gd name="connsiteY13" fmla="*/ 96253 h 2271562"/>
              <a:gd name="connsiteX14" fmla="*/ 5149516 w 5149516"/>
              <a:gd name="connsiteY14" fmla="*/ 96253 h 2271562"/>
              <a:gd name="connsiteX15" fmla="*/ 4668252 w 5149516"/>
              <a:gd name="connsiteY15" fmla="*/ 134754 h 2271562"/>
              <a:gd name="connsiteX16" fmla="*/ 4600876 w 5149516"/>
              <a:gd name="connsiteY16" fmla="*/ 144379 h 2271562"/>
              <a:gd name="connsiteX17" fmla="*/ 4177364 w 5149516"/>
              <a:gd name="connsiteY17" fmla="*/ 182880 h 2271562"/>
              <a:gd name="connsiteX18" fmla="*/ 4052236 w 5149516"/>
              <a:gd name="connsiteY18" fmla="*/ 202131 h 2271562"/>
              <a:gd name="connsiteX19" fmla="*/ 3667225 w 5149516"/>
              <a:gd name="connsiteY19" fmla="*/ 240632 h 2271562"/>
              <a:gd name="connsiteX20" fmla="*/ 3532471 w 5149516"/>
              <a:gd name="connsiteY20" fmla="*/ 250257 h 2271562"/>
              <a:gd name="connsiteX21" fmla="*/ 3051208 w 5149516"/>
              <a:gd name="connsiteY21" fmla="*/ 279133 h 2271562"/>
              <a:gd name="connsiteX22" fmla="*/ 2464067 w 5149516"/>
              <a:gd name="connsiteY22" fmla="*/ 298383 h 2271562"/>
              <a:gd name="connsiteX23" fmla="*/ 1212783 w 5149516"/>
              <a:gd name="connsiteY23" fmla="*/ 308009 h 2271562"/>
              <a:gd name="connsiteX24" fmla="*/ 1097280 w 5149516"/>
              <a:gd name="connsiteY24" fmla="*/ 317634 h 2271562"/>
              <a:gd name="connsiteX25" fmla="*/ 808522 w 5149516"/>
              <a:gd name="connsiteY25" fmla="*/ 336884 h 2271562"/>
              <a:gd name="connsiteX26" fmla="*/ 548640 w 5149516"/>
              <a:gd name="connsiteY26" fmla="*/ 365760 h 2271562"/>
              <a:gd name="connsiteX27" fmla="*/ 404261 w 5149516"/>
              <a:gd name="connsiteY27" fmla="*/ 385011 h 2271562"/>
              <a:gd name="connsiteX28" fmla="*/ 356134 w 5149516"/>
              <a:gd name="connsiteY28" fmla="*/ 442762 h 2271562"/>
              <a:gd name="connsiteX29" fmla="*/ 394636 w 5149516"/>
              <a:gd name="connsiteY29" fmla="*/ 462013 h 2271562"/>
              <a:gd name="connsiteX30" fmla="*/ 606391 w 5149516"/>
              <a:gd name="connsiteY30" fmla="*/ 539015 h 2271562"/>
              <a:gd name="connsiteX31" fmla="*/ 981777 w 5149516"/>
              <a:gd name="connsiteY31" fmla="*/ 606392 h 2271562"/>
              <a:gd name="connsiteX32" fmla="*/ 1443789 w 5149516"/>
              <a:gd name="connsiteY32" fmla="*/ 644893 h 2271562"/>
              <a:gd name="connsiteX33" fmla="*/ 2079057 w 5149516"/>
              <a:gd name="connsiteY33" fmla="*/ 664143 h 2271562"/>
              <a:gd name="connsiteX34" fmla="*/ 2242686 w 5149516"/>
              <a:gd name="connsiteY34" fmla="*/ 673769 h 2271562"/>
              <a:gd name="connsiteX35" fmla="*/ 3792353 w 5149516"/>
              <a:gd name="connsiteY35" fmla="*/ 683394 h 2271562"/>
              <a:gd name="connsiteX36" fmla="*/ 3965608 w 5149516"/>
              <a:gd name="connsiteY36" fmla="*/ 712270 h 2271562"/>
              <a:gd name="connsiteX37" fmla="*/ 4004109 w 5149516"/>
              <a:gd name="connsiteY37" fmla="*/ 721895 h 2271562"/>
              <a:gd name="connsiteX38" fmla="*/ 4032985 w 5149516"/>
              <a:gd name="connsiteY38" fmla="*/ 741145 h 2271562"/>
              <a:gd name="connsiteX39" fmla="*/ 3859730 w 5149516"/>
              <a:gd name="connsiteY39" fmla="*/ 818148 h 2271562"/>
              <a:gd name="connsiteX40" fmla="*/ 3465094 w 5149516"/>
              <a:gd name="connsiteY40" fmla="*/ 866274 h 2271562"/>
              <a:gd name="connsiteX41" fmla="*/ 2473692 w 5149516"/>
              <a:gd name="connsiteY41" fmla="*/ 914400 h 2271562"/>
              <a:gd name="connsiteX42" fmla="*/ 2338939 w 5149516"/>
              <a:gd name="connsiteY42" fmla="*/ 924025 h 2271562"/>
              <a:gd name="connsiteX43" fmla="*/ 1915427 w 5149516"/>
              <a:gd name="connsiteY43" fmla="*/ 943276 h 2271562"/>
              <a:gd name="connsiteX44" fmla="*/ 1780673 w 5149516"/>
              <a:gd name="connsiteY44" fmla="*/ 962526 h 2271562"/>
              <a:gd name="connsiteX45" fmla="*/ 1395663 w 5149516"/>
              <a:gd name="connsiteY45" fmla="*/ 1001028 h 2271562"/>
              <a:gd name="connsiteX46" fmla="*/ 1280160 w 5149516"/>
              <a:gd name="connsiteY46" fmla="*/ 1020278 h 2271562"/>
              <a:gd name="connsiteX47" fmla="*/ 895149 w 5149516"/>
              <a:gd name="connsiteY47" fmla="*/ 1068404 h 2271562"/>
              <a:gd name="connsiteX48" fmla="*/ 837398 w 5149516"/>
              <a:gd name="connsiteY48" fmla="*/ 1078030 h 2271562"/>
              <a:gd name="connsiteX49" fmla="*/ 510139 w 5149516"/>
              <a:gd name="connsiteY49" fmla="*/ 1116531 h 2271562"/>
              <a:gd name="connsiteX50" fmla="*/ 462012 w 5149516"/>
              <a:gd name="connsiteY50" fmla="*/ 1126156 h 2271562"/>
              <a:gd name="connsiteX51" fmla="*/ 375385 w 5149516"/>
              <a:gd name="connsiteY51" fmla="*/ 1135781 h 2271562"/>
              <a:gd name="connsiteX52" fmla="*/ 202130 w 5149516"/>
              <a:gd name="connsiteY52" fmla="*/ 1174282 h 2271562"/>
              <a:gd name="connsiteX53" fmla="*/ 144379 w 5149516"/>
              <a:gd name="connsiteY53" fmla="*/ 1193533 h 2271562"/>
              <a:gd name="connsiteX54" fmla="*/ 48126 w 5149516"/>
              <a:gd name="connsiteY54" fmla="*/ 1251284 h 2271562"/>
              <a:gd name="connsiteX55" fmla="*/ 144379 w 5149516"/>
              <a:gd name="connsiteY55" fmla="*/ 1309036 h 2271562"/>
              <a:gd name="connsiteX56" fmla="*/ 462012 w 5149516"/>
              <a:gd name="connsiteY56" fmla="*/ 1347537 h 2271562"/>
              <a:gd name="connsiteX57" fmla="*/ 952901 w 5149516"/>
              <a:gd name="connsiteY57" fmla="*/ 1366788 h 2271562"/>
              <a:gd name="connsiteX58" fmla="*/ 1578543 w 5149516"/>
              <a:gd name="connsiteY58" fmla="*/ 1395663 h 2271562"/>
              <a:gd name="connsiteX59" fmla="*/ 1848050 w 5149516"/>
              <a:gd name="connsiteY59" fmla="*/ 1405289 h 2271562"/>
              <a:gd name="connsiteX60" fmla="*/ 3166711 w 5149516"/>
              <a:gd name="connsiteY60" fmla="*/ 1482291 h 2271562"/>
              <a:gd name="connsiteX61" fmla="*/ 3878981 w 5149516"/>
              <a:gd name="connsiteY61" fmla="*/ 1491916 h 2271562"/>
              <a:gd name="connsiteX62" fmla="*/ 4446871 w 5149516"/>
              <a:gd name="connsiteY62" fmla="*/ 1511166 h 2271562"/>
              <a:gd name="connsiteX63" fmla="*/ 4745254 w 5149516"/>
              <a:gd name="connsiteY63" fmla="*/ 1520792 h 2271562"/>
              <a:gd name="connsiteX64" fmla="*/ 4186989 w 5149516"/>
              <a:gd name="connsiteY64" fmla="*/ 1597794 h 2271562"/>
              <a:gd name="connsiteX65" fmla="*/ 4119612 w 5149516"/>
              <a:gd name="connsiteY65" fmla="*/ 1607419 h 2271562"/>
              <a:gd name="connsiteX66" fmla="*/ 2743200 w 5149516"/>
              <a:gd name="connsiteY66" fmla="*/ 1665171 h 2271562"/>
              <a:gd name="connsiteX67" fmla="*/ 2646947 w 5149516"/>
              <a:gd name="connsiteY67" fmla="*/ 1674796 h 2271562"/>
              <a:gd name="connsiteX68" fmla="*/ 1280160 w 5149516"/>
              <a:gd name="connsiteY68" fmla="*/ 1761423 h 2271562"/>
              <a:gd name="connsiteX69" fmla="*/ 770021 w 5149516"/>
              <a:gd name="connsiteY69" fmla="*/ 1809550 h 2271562"/>
              <a:gd name="connsiteX70" fmla="*/ 712269 w 5149516"/>
              <a:gd name="connsiteY70" fmla="*/ 1819175 h 2271562"/>
              <a:gd name="connsiteX71" fmla="*/ 394636 w 5149516"/>
              <a:gd name="connsiteY71" fmla="*/ 1857676 h 2271562"/>
              <a:gd name="connsiteX72" fmla="*/ 327259 w 5149516"/>
              <a:gd name="connsiteY72" fmla="*/ 1867301 h 2271562"/>
              <a:gd name="connsiteX73" fmla="*/ 173254 w 5149516"/>
              <a:gd name="connsiteY73" fmla="*/ 1905802 h 2271562"/>
              <a:gd name="connsiteX74" fmla="*/ 288758 w 5149516"/>
              <a:gd name="connsiteY74" fmla="*/ 2002055 h 2271562"/>
              <a:gd name="connsiteX75" fmla="*/ 567890 w 5149516"/>
              <a:gd name="connsiteY75" fmla="*/ 2040556 h 2271562"/>
              <a:gd name="connsiteX76" fmla="*/ 1068404 w 5149516"/>
              <a:gd name="connsiteY76" fmla="*/ 2059806 h 2271562"/>
              <a:gd name="connsiteX77" fmla="*/ 3330341 w 5149516"/>
              <a:gd name="connsiteY77" fmla="*/ 2069432 h 2271562"/>
              <a:gd name="connsiteX78" fmla="*/ 3532471 w 5149516"/>
              <a:gd name="connsiteY78" fmla="*/ 2098308 h 2271562"/>
              <a:gd name="connsiteX79" fmla="*/ 3609473 w 5149516"/>
              <a:gd name="connsiteY79" fmla="*/ 2117558 h 2271562"/>
              <a:gd name="connsiteX80" fmla="*/ 3599848 w 5149516"/>
              <a:gd name="connsiteY80" fmla="*/ 2146434 h 2271562"/>
              <a:gd name="connsiteX81" fmla="*/ 3551722 w 5149516"/>
              <a:gd name="connsiteY81" fmla="*/ 2156059 h 2271562"/>
              <a:gd name="connsiteX82" fmla="*/ 3522846 w 5149516"/>
              <a:gd name="connsiteY82" fmla="*/ 2165684 h 2271562"/>
              <a:gd name="connsiteX83" fmla="*/ 3291840 w 5149516"/>
              <a:gd name="connsiteY83" fmla="*/ 2184935 h 2271562"/>
              <a:gd name="connsiteX84" fmla="*/ 3185962 w 5149516"/>
              <a:gd name="connsiteY84" fmla="*/ 2213811 h 2271562"/>
              <a:gd name="connsiteX85" fmla="*/ 3147461 w 5149516"/>
              <a:gd name="connsiteY85" fmla="*/ 2242686 h 2271562"/>
              <a:gd name="connsiteX86" fmla="*/ 3118585 w 5149516"/>
              <a:gd name="connsiteY86" fmla="*/ 2271562 h 22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149516" h="2271562">
                <a:moveTo>
                  <a:pt x="0" y="0"/>
                </a:moveTo>
                <a:lnTo>
                  <a:pt x="77002" y="9625"/>
                </a:lnTo>
                <a:cubicBezTo>
                  <a:pt x="99490" y="12623"/>
                  <a:pt x="121755" y="17554"/>
                  <a:pt x="144379" y="19251"/>
                </a:cubicBezTo>
                <a:cubicBezTo>
                  <a:pt x="472750" y="43879"/>
                  <a:pt x="581989" y="42928"/>
                  <a:pt x="943276" y="48126"/>
                </a:cubicBezTo>
                <a:cubicBezTo>
                  <a:pt x="2759390" y="74258"/>
                  <a:pt x="1037338" y="43630"/>
                  <a:pt x="2319688" y="67377"/>
                </a:cubicBezTo>
                <a:lnTo>
                  <a:pt x="2396690" y="77002"/>
                </a:lnTo>
                <a:cubicBezTo>
                  <a:pt x="2416010" y="79762"/>
                  <a:pt x="2434952" y="85620"/>
                  <a:pt x="2454442" y="86628"/>
                </a:cubicBezTo>
                <a:cubicBezTo>
                  <a:pt x="2621180" y="95252"/>
                  <a:pt x="2788118" y="99461"/>
                  <a:pt x="2954956" y="105878"/>
                </a:cubicBezTo>
                <a:cubicBezTo>
                  <a:pt x="3198892" y="136369"/>
                  <a:pt x="3062648" y="121630"/>
                  <a:pt x="3561347" y="134754"/>
                </a:cubicBezTo>
                <a:lnTo>
                  <a:pt x="4129238" y="144379"/>
                </a:lnTo>
                <a:lnTo>
                  <a:pt x="4639377" y="134754"/>
                </a:lnTo>
                <a:cubicBezTo>
                  <a:pt x="4674798" y="133647"/>
                  <a:pt x="4709888" y="127386"/>
                  <a:pt x="4745254" y="125129"/>
                </a:cubicBezTo>
                <a:lnTo>
                  <a:pt x="5091764" y="105878"/>
                </a:lnTo>
                <a:cubicBezTo>
                  <a:pt x="5107806" y="102670"/>
                  <a:pt x="5123753" y="98942"/>
                  <a:pt x="5139890" y="96253"/>
                </a:cubicBezTo>
                <a:cubicBezTo>
                  <a:pt x="5143055" y="95726"/>
                  <a:pt x="5149516" y="96253"/>
                  <a:pt x="5149516" y="96253"/>
                </a:cubicBezTo>
                <a:lnTo>
                  <a:pt x="4668252" y="134754"/>
                </a:lnTo>
                <a:cubicBezTo>
                  <a:pt x="4645652" y="136736"/>
                  <a:pt x="4623454" y="142165"/>
                  <a:pt x="4600876" y="144379"/>
                </a:cubicBezTo>
                <a:lnTo>
                  <a:pt x="4177364" y="182880"/>
                </a:lnTo>
                <a:cubicBezTo>
                  <a:pt x="3948447" y="205323"/>
                  <a:pt x="4254706" y="180123"/>
                  <a:pt x="4052236" y="202131"/>
                </a:cubicBezTo>
                <a:lnTo>
                  <a:pt x="3667225" y="240632"/>
                </a:lnTo>
                <a:cubicBezTo>
                  <a:pt x="3622384" y="244784"/>
                  <a:pt x="3577416" y="247448"/>
                  <a:pt x="3532471" y="250257"/>
                </a:cubicBezTo>
                <a:lnTo>
                  <a:pt x="3051208" y="279133"/>
                </a:lnTo>
                <a:cubicBezTo>
                  <a:pt x="2816404" y="312675"/>
                  <a:pt x="2975080" y="292828"/>
                  <a:pt x="2464067" y="298383"/>
                </a:cubicBezTo>
                <a:lnTo>
                  <a:pt x="1212783" y="308009"/>
                </a:lnTo>
                <a:lnTo>
                  <a:pt x="1097280" y="317634"/>
                </a:lnTo>
                <a:cubicBezTo>
                  <a:pt x="1001059" y="324507"/>
                  <a:pt x="904619" y="328454"/>
                  <a:pt x="808522" y="336884"/>
                </a:cubicBezTo>
                <a:cubicBezTo>
                  <a:pt x="721695" y="344500"/>
                  <a:pt x="634615" y="351431"/>
                  <a:pt x="548640" y="365760"/>
                </a:cubicBezTo>
                <a:cubicBezTo>
                  <a:pt x="462230" y="380161"/>
                  <a:pt x="510285" y="373230"/>
                  <a:pt x="404261" y="385011"/>
                </a:cubicBezTo>
                <a:cubicBezTo>
                  <a:pt x="374707" y="394862"/>
                  <a:pt x="315023" y="393429"/>
                  <a:pt x="356134" y="442762"/>
                </a:cubicBezTo>
                <a:cubicBezTo>
                  <a:pt x="365320" y="453785"/>
                  <a:pt x="381551" y="456125"/>
                  <a:pt x="394636" y="462013"/>
                </a:cubicBezTo>
                <a:cubicBezTo>
                  <a:pt x="571875" y="541771"/>
                  <a:pt x="491505" y="518591"/>
                  <a:pt x="606391" y="539015"/>
                </a:cubicBezTo>
                <a:lnTo>
                  <a:pt x="981777" y="606392"/>
                </a:lnTo>
                <a:cubicBezTo>
                  <a:pt x="1144941" y="635399"/>
                  <a:pt x="1212824" y="634200"/>
                  <a:pt x="1443789" y="644893"/>
                </a:cubicBezTo>
                <a:cubicBezTo>
                  <a:pt x="1655416" y="654690"/>
                  <a:pt x="1867342" y="656491"/>
                  <a:pt x="2079057" y="664143"/>
                </a:cubicBezTo>
                <a:cubicBezTo>
                  <a:pt x="2133659" y="666117"/>
                  <a:pt x="2188052" y="673155"/>
                  <a:pt x="2242686" y="673769"/>
                </a:cubicBezTo>
                <a:lnTo>
                  <a:pt x="3792353" y="683394"/>
                </a:lnTo>
                <a:lnTo>
                  <a:pt x="3965608" y="712270"/>
                </a:lnTo>
                <a:cubicBezTo>
                  <a:pt x="3978623" y="714636"/>
                  <a:pt x="3991950" y="716684"/>
                  <a:pt x="4004109" y="721895"/>
                </a:cubicBezTo>
                <a:cubicBezTo>
                  <a:pt x="4014742" y="726452"/>
                  <a:pt x="4023360" y="734728"/>
                  <a:pt x="4032985" y="741145"/>
                </a:cubicBezTo>
                <a:cubicBezTo>
                  <a:pt x="3974620" y="784919"/>
                  <a:pt x="3955201" y="805419"/>
                  <a:pt x="3859730" y="818148"/>
                </a:cubicBezTo>
                <a:cubicBezTo>
                  <a:pt x="3654561" y="845504"/>
                  <a:pt x="3624352" y="853635"/>
                  <a:pt x="3465094" y="866274"/>
                </a:cubicBezTo>
                <a:cubicBezTo>
                  <a:pt x="2828519" y="916796"/>
                  <a:pt x="3105357" y="902015"/>
                  <a:pt x="2473692" y="914400"/>
                </a:cubicBezTo>
                <a:lnTo>
                  <a:pt x="2338939" y="924025"/>
                </a:lnTo>
                <a:cubicBezTo>
                  <a:pt x="2197811" y="931325"/>
                  <a:pt x="2056409" y="933553"/>
                  <a:pt x="1915427" y="943276"/>
                </a:cubicBezTo>
                <a:cubicBezTo>
                  <a:pt x="1870161" y="946398"/>
                  <a:pt x="1825822" y="958011"/>
                  <a:pt x="1780673" y="962526"/>
                </a:cubicBezTo>
                <a:lnTo>
                  <a:pt x="1395663" y="1001028"/>
                </a:lnTo>
                <a:cubicBezTo>
                  <a:pt x="1356888" y="1005502"/>
                  <a:pt x="1318843" y="1015071"/>
                  <a:pt x="1280160" y="1020278"/>
                </a:cubicBezTo>
                <a:lnTo>
                  <a:pt x="895149" y="1068404"/>
                </a:lnTo>
                <a:cubicBezTo>
                  <a:pt x="875797" y="1070928"/>
                  <a:pt x="856763" y="1075609"/>
                  <a:pt x="837398" y="1078030"/>
                </a:cubicBezTo>
                <a:lnTo>
                  <a:pt x="510139" y="1116531"/>
                </a:lnTo>
                <a:cubicBezTo>
                  <a:pt x="493912" y="1118611"/>
                  <a:pt x="478208" y="1123842"/>
                  <a:pt x="462012" y="1126156"/>
                </a:cubicBezTo>
                <a:cubicBezTo>
                  <a:pt x="433251" y="1130265"/>
                  <a:pt x="404261" y="1132573"/>
                  <a:pt x="375385" y="1135781"/>
                </a:cubicBezTo>
                <a:cubicBezTo>
                  <a:pt x="317633" y="1148615"/>
                  <a:pt x="259524" y="1159933"/>
                  <a:pt x="202130" y="1174282"/>
                </a:cubicBezTo>
                <a:cubicBezTo>
                  <a:pt x="182444" y="1179204"/>
                  <a:pt x="162528" y="1184458"/>
                  <a:pt x="144379" y="1193533"/>
                </a:cubicBezTo>
                <a:cubicBezTo>
                  <a:pt x="110913" y="1210266"/>
                  <a:pt x="80210" y="1232034"/>
                  <a:pt x="48126" y="1251284"/>
                </a:cubicBezTo>
                <a:cubicBezTo>
                  <a:pt x="26725" y="1315489"/>
                  <a:pt x="29464" y="1275237"/>
                  <a:pt x="144379" y="1309036"/>
                </a:cubicBezTo>
                <a:cubicBezTo>
                  <a:pt x="301027" y="1355109"/>
                  <a:pt x="111304" y="1329552"/>
                  <a:pt x="462012" y="1347537"/>
                </a:cubicBezTo>
                <a:cubicBezTo>
                  <a:pt x="625553" y="1355924"/>
                  <a:pt x="789297" y="1359736"/>
                  <a:pt x="952901" y="1366788"/>
                </a:cubicBezTo>
                <a:lnTo>
                  <a:pt x="1578543" y="1395663"/>
                </a:lnTo>
                <a:cubicBezTo>
                  <a:pt x="1668379" y="1398872"/>
                  <a:pt x="1758305" y="1400131"/>
                  <a:pt x="1848050" y="1405289"/>
                </a:cubicBezTo>
                <a:cubicBezTo>
                  <a:pt x="2246382" y="1428182"/>
                  <a:pt x="2780601" y="1477073"/>
                  <a:pt x="3166711" y="1482291"/>
                </a:cubicBezTo>
                <a:lnTo>
                  <a:pt x="3878981" y="1491916"/>
                </a:lnTo>
                <a:cubicBezTo>
                  <a:pt x="4198414" y="1510706"/>
                  <a:pt x="3935578" y="1497158"/>
                  <a:pt x="4446871" y="1511166"/>
                </a:cubicBezTo>
                <a:lnTo>
                  <a:pt x="4745254" y="1520792"/>
                </a:lnTo>
                <a:cubicBezTo>
                  <a:pt x="4471407" y="1618595"/>
                  <a:pt x="4675410" y="1559487"/>
                  <a:pt x="4186989" y="1597794"/>
                </a:cubicBezTo>
                <a:cubicBezTo>
                  <a:pt x="4164371" y="1599568"/>
                  <a:pt x="4142266" y="1606194"/>
                  <a:pt x="4119612" y="1607419"/>
                </a:cubicBezTo>
                <a:cubicBezTo>
                  <a:pt x="3796415" y="1624889"/>
                  <a:pt x="3048434" y="1653122"/>
                  <a:pt x="2743200" y="1665171"/>
                </a:cubicBezTo>
                <a:cubicBezTo>
                  <a:pt x="2711116" y="1668379"/>
                  <a:pt x="2679122" y="1672679"/>
                  <a:pt x="2646947" y="1674796"/>
                </a:cubicBezTo>
                <a:lnTo>
                  <a:pt x="1280160" y="1761423"/>
                </a:lnTo>
                <a:cubicBezTo>
                  <a:pt x="1052098" y="1794006"/>
                  <a:pt x="1327001" y="1755995"/>
                  <a:pt x="770021" y="1809550"/>
                </a:cubicBezTo>
                <a:cubicBezTo>
                  <a:pt x="750594" y="1811418"/>
                  <a:pt x="731627" y="1816693"/>
                  <a:pt x="712269" y="1819175"/>
                </a:cubicBezTo>
                <a:lnTo>
                  <a:pt x="394636" y="1857676"/>
                </a:lnTo>
                <a:cubicBezTo>
                  <a:pt x="372124" y="1860490"/>
                  <a:pt x="349428" y="1862482"/>
                  <a:pt x="327259" y="1867301"/>
                </a:cubicBezTo>
                <a:cubicBezTo>
                  <a:pt x="275552" y="1878542"/>
                  <a:pt x="224589" y="1892968"/>
                  <a:pt x="173254" y="1905802"/>
                </a:cubicBezTo>
                <a:cubicBezTo>
                  <a:pt x="138054" y="1976203"/>
                  <a:pt x="120704" y="1978875"/>
                  <a:pt x="288758" y="2002055"/>
                </a:cubicBezTo>
                <a:lnTo>
                  <a:pt x="567890" y="2040556"/>
                </a:lnTo>
                <a:cubicBezTo>
                  <a:pt x="832902" y="2079528"/>
                  <a:pt x="-36332" y="2051971"/>
                  <a:pt x="1068404" y="2059806"/>
                </a:cubicBezTo>
                <a:lnTo>
                  <a:pt x="3330341" y="2069432"/>
                </a:lnTo>
                <a:cubicBezTo>
                  <a:pt x="3397718" y="2079057"/>
                  <a:pt x="3465400" y="2086744"/>
                  <a:pt x="3532471" y="2098308"/>
                </a:cubicBezTo>
                <a:cubicBezTo>
                  <a:pt x="3558544" y="2102803"/>
                  <a:pt x="3587944" y="2102180"/>
                  <a:pt x="3609473" y="2117558"/>
                </a:cubicBezTo>
                <a:cubicBezTo>
                  <a:pt x="3617729" y="2123455"/>
                  <a:pt x="3608290" y="2140806"/>
                  <a:pt x="3599848" y="2146434"/>
                </a:cubicBezTo>
                <a:cubicBezTo>
                  <a:pt x="3586236" y="2155509"/>
                  <a:pt x="3567593" y="2152091"/>
                  <a:pt x="3551722" y="2156059"/>
                </a:cubicBezTo>
                <a:cubicBezTo>
                  <a:pt x="3541879" y="2158520"/>
                  <a:pt x="3532854" y="2164016"/>
                  <a:pt x="3522846" y="2165684"/>
                </a:cubicBezTo>
                <a:cubicBezTo>
                  <a:pt x="3463028" y="2175654"/>
                  <a:pt x="3341116" y="2181650"/>
                  <a:pt x="3291840" y="2184935"/>
                </a:cubicBezTo>
                <a:cubicBezTo>
                  <a:pt x="3256547" y="2194560"/>
                  <a:pt x="3219927" y="2200225"/>
                  <a:pt x="3185962" y="2213811"/>
                </a:cubicBezTo>
                <a:cubicBezTo>
                  <a:pt x="3171067" y="2219769"/>
                  <a:pt x="3159641" y="2232246"/>
                  <a:pt x="3147461" y="2242686"/>
                </a:cubicBezTo>
                <a:cubicBezTo>
                  <a:pt x="3137126" y="2251545"/>
                  <a:pt x="3118585" y="2271562"/>
                  <a:pt x="3118585" y="2271562"/>
                </a:cubicBezTo>
              </a:path>
            </a:pathLst>
          </a:custGeom>
          <a:noFill/>
          <a:ln w="1270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4CF15-7DDA-4015-96D5-52C8072B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корутины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4C6F2-FB38-4823-9182-E58F84B9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4788000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Любая функция, в которой используется хотя бы одно из</a:t>
            </a: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endParaRPr lang="ru-RU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200" dirty="0"/>
              <a:t>Является деталями реализации, не влияет на сигнатуру функции.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200" dirty="0"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</a:rPr>
              <a:t>makeSandwichesAsync</a:t>
            </a:r>
            <a:r>
              <a:rPr lang="en-US" sz="3200" dirty="0">
                <a:latin typeface="Consolas" panose="020B0609020204030204" pitchFamily="49" charset="0"/>
              </a:rPr>
              <a:t>();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200" dirty="0">
                <a:latin typeface="Consolas" panose="020B0609020204030204" pitchFamily="49" charset="0"/>
              </a:rPr>
              <a:t>Может быть </a:t>
            </a:r>
            <a:r>
              <a:rPr lang="ru-RU" sz="3200" dirty="0" err="1">
                <a:latin typeface="Consolas" panose="020B0609020204030204" pitchFamily="49" charset="0"/>
              </a:rPr>
              <a:t>корутиной</a:t>
            </a:r>
            <a:r>
              <a:rPr lang="ru-RU" sz="3200" dirty="0">
                <a:latin typeface="Consolas" panose="020B0609020204030204" pitchFamily="49" charset="0"/>
              </a:rPr>
              <a:t>, может не быть.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292F5A-C91D-4CB0-A5B1-80F90438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E7C57-E34E-44F8-9B78-6D5FF20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</a:t>
            </a:r>
            <a:r>
              <a:rPr lang="en-US" dirty="0"/>
              <a:t> </a:t>
            </a:r>
            <a:r>
              <a:rPr lang="ru-RU" dirty="0"/>
              <a:t>"за кулисами"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55AC-7E80-44FA-9AB1-F8D33414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160000" cy="54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std::experimental::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40DF3C-F38C-42F1-87A4-E18B12C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32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CBBABA1-1D39-4995-9F51-A19DEA3D5D4D}"/>
              </a:ext>
            </a:extLst>
          </p:cNvPr>
          <p:cNvSpPr/>
          <p:nvPr/>
        </p:nvSpPr>
        <p:spPr>
          <a:xfrm>
            <a:off x="3067050" y="1885950"/>
            <a:ext cx="247650" cy="49997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2232725-6D81-4D7B-91B2-7E1990992B3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648825" y="2105025"/>
            <a:ext cx="495300" cy="390525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E7E3385-2BEF-4A2F-8717-82C53AF676E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972051" y="5010152"/>
            <a:ext cx="609598" cy="761986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08912B7B-CF59-4054-87ED-A162EA9FE840}"/>
              </a:ext>
            </a:extLst>
          </p:cNvPr>
          <p:cNvSpPr/>
          <p:nvPr/>
        </p:nvSpPr>
        <p:spPr>
          <a:xfrm>
            <a:off x="7496175" y="1247775"/>
            <a:ext cx="4305300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контекста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корутины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Блок-схема: альтернативный процесс 16">
            <a:extLst>
              <a:ext uri="{FF2B5EF4-FFF2-40B4-BE49-F238E27FC236}">
                <a16:creationId xmlns:a16="http://schemas.microsoft.com/office/drawing/2014/main" id="{0FE74961-2E80-461D-953B-933119AB0EB7}"/>
              </a:ext>
            </a:extLst>
          </p:cNvPr>
          <p:cNvSpPr/>
          <p:nvPr/>
        </p:nvSpPr>
        <p:spPr>
          <a:xfrm>
            <a:off x="5581649" y="5343513"/>
            <a:ext cx="5476875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запланировать продолжение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F4CC37D-2605-4B0A-BB94-793CD86F9C62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514850" y="5868445"/>
            <a:ext cx="955796" cy="246605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альтернативный процесс 23">
            <a:extLst>
              <a:ext uri="{FF2B5EF4-FFF2-40B4-BE49-F238E27FC236}">
                <a16:creationId xmlns:a16="http://schemas.microsoft.com/office/drawing/2014/main" id="{639897B7-E599-459B-AA95-077D6971BAF4}"/>
              </a:ext>
            </a:extLst>
          </p:cNvPr>
          <p:cNvSpPr/>
          <p:nvPr/>
        </p:nvSpPr>
        <p:spPr>
          <a:xfrm>
            <a:off x="5470646" y="5439820"/>
            <a:ext cx="3549529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вернуть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4337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7" grpId="1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F7E5-B933-484C-BE6B-1A32C82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</a:t>
            </a:r>
            <a:r>
              <a:rPr lang="en-US" dirty="0"/>
              <a:t> </a:t>
            </a:r>
            <a:r>
              <a:rPr lang="ru-RU" dirty="0"/>
              <a:t>"за кулисами"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AF79B-9E28-4015-8CBD-553E4994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C994D-DAAA-4A04-9156-A81048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0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BAF79B-9E28-4015-8CBD-553E4994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016000" cy="540000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coroutine_traits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p.get_return_object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p.initial_suspend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p.return_value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p.unhandled_exception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F7E5-B933-484C-BE6B-1A32C82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</a:t>
            </a:r>
            <a:r>
              <a:rPr lang="en-US" dirty="0"/>
              <a:t> </a:t>
            </a:r>
            <a:r>
              <a:rPr lang="ru-RU" dirty="0"/>
              <a:t>"за кулисами"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C994D-DAAA-4A04-9156-A81048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34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2BD473-C97B-4C23-83C7-0F080EA418BC}"/>
              </a:ext>
            </a:extLst>
          </p:cNvPr>
          <p:cNvSpPr/>
          <p:nvPr/>
        </p:nvSpPr>
        <p:spPr>
          <a:xfrm>
            <a:off x="1133475" y="1790700"/>
            <a:ext cx="10286999" cy="75247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39F6E11-20D7-4EE7-A1E8-2316F8044C8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182100" y="2543175"/>
            <a:ext cx="233363" cy="419100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D1EB53BA-7CFE-45BF-9215-E875D3AD92B3}"/>
              </a:ext>
            </a:extLst>
          </p:cNvPr>
          <p:cNvSpPr/>
          <p:nvPr/>
        </p:nvSpPr>
        <p:spPr>
          <a:xfrm>
            <a:off x="6991350" y="2962275"/>
            <a:ext cx="4848225" cy="85725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контекста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корутины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119F471-AFDD-43C9-A6D3-351BA51A6E5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62238" y="2924175"/>
            <a:ext cx="80962" cy="382588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альтернативный процесс 12">
            <a:extLst>
              <a:ext uri="{FF2B5EF4-FFF2-40B4-BE49-F238E27FC236}">
                <a16:creationId xmlns:a16="http://schemas.microsoft.com/office/drawing/2014/main" id="{0B63A386-4B03-46C0-8C81-37AD9B2F24DD}"/>
              </a:ext>
            </a:extLst>
          </p:cNvPr>
          <p:cNvSpPr/>
          <p:nvPr/>
        </p:nvSpPr>
        <p:spPr>
          <a:xfrm>
            <a:off x="542925" y="3306763"/>
            <a:ext cx="4238625" cy="1189037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возвращается на первой приостановке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6F5FD9C-B3CD-4309-8977-09C8DCE67C48}"/>
              </a:ext>
            </a:extLst>
          </p:cNvPr>
          <p:cNvSpPr/>
          <p:nvPr/>
        </p:nvSpPr>
        <p:spPr>
          <a:xfrm>
            <a:off x="2009777" y="2571750"/>
            <a:ext cx="2171698" cy="35242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F912634-9CC6-485C-BC6B-0C9A8690884E}"/>
              </a:ext>
            </a:extLst>
          </p:cNvPr>
          <p:cNvSpPr/>
          <p:nvPr/>
        </p:nvSpPr>
        <p:spPr>
          <a:xfrm>
            <a:off x="794957" y="1466850"/>
            <a:ext cx="767143" cy="2352675"/>
          </a:xfrm>
          <a:custGeom>
            <a:avLst/>
            <a:gdLst>
              <a:gd name="connsiteX0" fmla="*/ 14668 w 767143"/>
              <a:gd name="connsiteY0" fmla="*/ 0 h 2352675"/>
              <a:gd name="connsiteX1" fmla="*/ 100393 w 767143"/>
              <a:gd name="connsiteY1" fmla="*/ 1857375 h 2352675"/>
              <a:gd name="connsiteX2" fmla="*/ 767143 w 767143"/>
              <a:gd name="connsiteY2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143" h="2352675">
                <a:moveTo>
                  <a:pt x="14668" y="0"/>
                </a:moveTo>
                <a:cubicBezTo>
                  <a:pt x="-5176" y="732631"/>
                  <a:pt x="-25019" y="1465263"/>
                  <a:pt x="100393" y="1857375"/>
                </a:cubicBezTo>
                <a:cubicBezTo>
                  <a:pt x="225805" y="2249487"/>
                  <a:pt x="496474" y="2301081"/>
                  <a:pt x="767143" y="235267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B1E3C5B3-5969-410F-97AB-36FFFBEC5B67}"/>
              </a:ext>
            </a:extLst>
          </p:cNvPr>
          <p:cNvSpPr/>
          <p:nvPr/>
        </p:nvSpPr>
        <p:spPr>
          <a:xfrm>
            <a:off x="5829300" y="3457575"/>
            <a:ext cx="2095500" cy="276225"/>
          </a:xfrm>
          <a:custGeom>
            <a:avLst/>
            <a:gdLst>
              <a:gd name="connsiteX0" fmla="*/ 0 w 2095500"/>
              <a:gd name="connsiteY0" fmla="*/ 276225 h 276225"/>
              <a:gd name="connsiteX1" fmla="*/ 971550 w 2095500"/>
              <a:gd name="connsiteY1" fmla="*/ 180975 h 276225"/>
              <a:gd name="connsiteX2" fmla="*/ 2095500 w 2095500"/>
              <a:gd name="connsiteY2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276225">
                <a:moveTo>
                  <a:pt x="0" y="276225"/>
                </a:moveTo>
                <a:cubicBezTo>
                  <a:pt x="311150" y="251618"/>
                  <a:pt x="622300" y="227012"/>
                  <a:pt x="971550" y="180975"/>
                </a:cubicBezTo>
                <a:cubicBezTo>
                  <a:pt x="1320800" y="134937"/>
                  <a:pt x="1708150" y="67468"/>
                  <a:pt x="2095500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EC2D57F7-5270-41E8-ADE0-39C9F49A3595}"/>
              </a:ext>
            </a:extLst>
          </p:cNvPr>
          <p:cNvSpPr/>
          <p:nvPr/>
        </p:nvSpPr>
        <p:spPr>
          <a:xfrm>
            <a:off x="1609725" y="2781300"/>
            <a:ext cx="933450" cy="1038225"/>
          </a:xfrm>
          <a:custGeom>
            <a:avLst/>
            <a:gdLst>
              <a:gd name="connsiteX0" fmla="*/ 0 w 933450"/>
              <a:gd name="connsiteY0" fmla="*/ 1038225 h 1038225"/>
              <a:gd name="connsiteX1" fmla="*/ 200025 w 933450"/>
              <a:gd name="connsiteY1" fmla="*/ 428625 h 1038225"/>
              <a:gd name="connsiteX2" fmla="*/ 933450 w 933450"/>
              <a:gd name="connsiteY2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038225">
                <a:moveTo>
                  <a:pt x="0" y="1038225"/>
                </a:moveTo>
                <a:cubicBezTo>
                  <a:pt x="22225" y="819943"/>
                  <a:pt x="44450" y="601662"/>
                  <a:pt x="200025" y="428625"/>
                </a:cubicBezTo>
                <a:cubicBezTo>
                  <a:pt x="355600" y="255587"/>
                  <a:pt x="644525" y="127793"/>
                  <a:pt x="933450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CD0AC7E5-EF02-4E98-95F0-E46A230D60DB}"/>
              </a:ext>
            </a:extLst>
          </p:cNvPr>
          <p:cNvSpPr/>
          <p:nvPr/>
        </p:nvSpPr>
        <p:spPr>
          <a:xfrm>
            <a:off x="723900" y="2809875"/>
            <a:ext cx="1876425" cy="1714500"/>
          </a:xfrm>
          <a:custGeom>
            <a:avLst/>
            <a:gdLst>
              <a:gd name="connsiteX0" fmla="*/ 1876425 w 1876425"/>
              <a:gd name="connsiteY0" fmla="*/ 0 h 1714500"/>
              <a:gd name="connsiteX1" fmla="*/ 1562100 w 1876425"/>
              <a:gd name="connsiteY1" fmla="*/ 809625 h 1714500"/>
              <a:gd name="connsiteX2" fmla="*/ 942975 w 1876425"/>
              <a:gd name="connsiteY2" fmla="*/ 1419225 h 1714500"/>
              <a:gd name="connsiteX3" fmla="*/ 0 w 1876425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1714500">
                <a:moveTo>
                  <a:pt x="1876425" y="0"/>
                </a:moveTo>
                <a:cubicBezTo>
                  <a:pt x="1797050" y="286544"/>
                  <a:pt x="1717675" y="573088"/>
                  <a:pt x="1562100" y="809625"/>
                </a:cubicBezTo>
                <a:cubicBezTo>
                  <a:pt x="1406525" y="1046163"/>
                  <a:pt x="1203325" y="1268412"/>
                  <a:pt x="942975" y="1419225"/>
                </a:cubicBezTo>
                <a:cubicBezTo>
                  <a:pt x="682625" y="1570038"/>
                  <a:pt x="341312" y="1642269"/>
                  <a:pt x="0" y="171450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6B98E1F0-F82B-43B3-A0E1-3F4F3CC92D96}"/>
              </a:ext>
            </a:extLst>
          </p:cNvPr>
          <p:cNvSpPr/>
          <p:nvPr/>
        </p:nvSpPr>
        <p:spPr>
          <a:xfrm>
            <a:off x="3390900" y="3695700"/>
            <a:ext cx="4819650" cy="333375"/>
          </a:xfrm>
          <a:custGeom>
            <a:avLst/>
            <a:gdLst>
              <a:gd name="connsiteX0" fmla="*/ 4819650 w 4819650"/>
              <a:gd name="connsiteY0" fmla="*/ 0 h 333375"/>
              <a:gd name="connsiteX1" fmla="*/ 2286000 w 4819650"/>
              <a:gd name="connsiteY1" fmla="*/ 257175 h 333375"/>
              <a:gd name="connsiteX2" fmla="*/ 0 w 4819650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9650" h="333375">
                <a:moveTo>
                  <a:pt x="4819650" y="0"/>
                </a:moveTo>
                <a:cubicBezTo>
                  <a:pt x="3954462" y="100806"/>
                  <a:pt x="3089275" y="201612"/>
                  <a:pt x="2286000" y="257175"/>
                </a:cubicBezTo>
                <a:cubicBezTo>
                  <a:pt x="1482725" y="312738"/>
                  <a:pt x="741362" y="323056"/>
                  <a:pt x="0" y="333375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6B7A305A-0895-470A-8F30-FFA44DEF5127}"/>
              </a:ext>
            </a:extLst>
          </p:cNvPr>
          <p:cNvSpPr/>
          <p:nvPr/>
        </p:nvSpPr>
        <p:spPr>
          <a:xfrm>
            <a:off x="3053197" y="4017160"/>
            <a:ext cx="328178" cy="202415"/>
          </a:xfrm>
          <a:custGeom>
            <a:avLst/>
            <a:gdLst>
              <a:gd name="connsiteX0" fmla="*/ 299603 w 328178"/>
              <a:gd name="connsiteY0" fmla="*/ 11915 h 202415"/>
              <a:gd name="connsiteX1" fmla="*/ 51953 w 328178"/>
              <a:gd name="connsiteY1" fmla="*/ 11915 h 202415"/>
              <a:gd name="connsiteX2" fmla="*/ 23378 w 328178"/>
              <a:gd name="connsiteY2" fmla="*/ 135740 h 202415"/>
              <a:gd name="connsiteX3" fmla="*/ 328178 w 328178"/>
              <a:gd name="connsiteY3" fmla="*/ 202415 h 20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78" h="202415">
                <a:moveTo>
                  <a:pt x="299603" y="11915"/>
                </a:moveTo>
                <a:cubicBezTo>
                  <a:pt x="198796" y="1596"/>
                  <a:pt x="97990" y="-8723"/>
                  <a:pt x="51953" y="11915"/>
                </a:cubicBezTo>
                <a:cubicBezTo>
                  <a:pt x="5915" y="32553"/>
                  <a:pt x="-22659" y="103990"/>
                  <a:pt x="23378" y="135740"/>
                </a:cubicBezTo>
                <a:cubicBezTo>
                  <a:pt x="69415" y="167490"/>
                  <a:pt x="198796" y="184952"/>
                  <a:pt x="328178" y="20241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69F0D4E4-1F30-47BD-BB16-5A8A4D97E627}"/>
              </a:ext>
            </a:extLst>
          </p:cNvPr>
          <p:cNvSpPr/>
          <p:nvPr/>
        </p:nvSpPr>
        <p:spPr>
          <a:xfrm>
            <a:off x="3429000" y="4095750"/>
            <a:ext cx="3571875" cy="156622"/>
          </a:xfrm>
          <a:custGeom>
            <a:avLst/>
            <a:gdLst>
              <a:gd name="connsiteX0" fmla="*/ 0 w 3571875"/>
              <a:gd name="connsiteY0" fmla="*/ 142875 h 156622"/>
              <a:gd name="connsiteX1" fmla="*/ 1924050 w 3571875"/>
              <a:gd name="connsiteY1" fmla="*/ 142875 h 156622"/>
              <a:gd name="connsiteX2" fmla="*/ 3571875 w 3571875"/>
              <a:gd name="connsiteY2" fmla="*/ 0 h 15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875" h="156622">
                <a:moveTo>
                  <a:pt x="0" y="142875"/>
                </a:moveTo>
                <a:cubicBezTo>
                  <a:pt x="664369" y="154781"/>
                  <a:pt x="1328738" y="166687"/>
                  <a:pt x="1924050" y="142875"/>
                </a:cubicBezTo>
                <a:cubicBezTo>
                  <a:pt x="2519362" y="119063"/>
                  <a:pt x="3045618" y="59531"/>
                  <a:pt x="3571875" y="0"/>
                </a:cubicBezTo>
              </a:path>
            </a:pathLst>
          </a:custGeom>
          <a:noFill/>
          <a:ln w="25400">
            <a:solidFill>
              <a:srgbClr val="0070C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C063BE38-B8CF-4DC5-9A24-C89051ABC4C7}"/>
              </a:ext>
            </a:extLst>
          </p:cNvPr>
          <p:cNvSpPr/>
          <p:nvPr/>
        </p:nvSpPr>
        <p:spPr>
          <a:xfrm>
            <a:off x="3781425" y="4181475"/>
            <a:ext cx="3619500" cy="247650"/>
          </a:xfrm>
          <a:custGeom>
            <a:avLst/>
            <a:gdLst>
              <a:gd name="connsiteX0" fmla="*/ 3619500 w 3619500"/>
              <a:gd name="connsiteY0" fmla="*/ 0 h 247650"/>
              <a:gd name="connsiteX1" fmla="*/ 2667000 w 3619500"/>
              <a:gd name="connsiteY1" fmla="*/ 152400 h 247650"/>
              <a:gd name="connsiteX2" fmla="*/ 0 w 36195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247650">
                <a:moveTo>
                  <a:pt x="3619500" y="0"/>
                </a:moveTo>
                <a:cubicBezTo>
                  <a:pt x="3444875" y="55562"/>
                  <a:pt x="3270250" y="111125"/>
                  <a:pt x="2667000" y="152400"/>
                </a:cubicBezTo>
                <a:cubicBezTo>
                  <a:pt x="2063750" y="193675"/>
                  <a:pt x="1031875" y="220662"/>
                  <a:pt x="0" y="247650"/>
                </a:cubicBezTo>
              </a:path>
            </a:pathLst>
          </a:custGeom>
          <a:noFill/>
          <a:ln w="25400">
            <a:solidFill>
              <a:srgbClr val="0070C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7218BB68-D453-4873-81CC-C263FB570BED}"/>
              </a:ext>
            </a:extLst>
          </p:cNvPr>
          <p:cNvSpPr/>
          <p:nvPr/>
        </p:nvSpPr>
        <p:spPr>
          <a:xfrm>
            <a:off x="3558766" y="4427548"/>
            <a:ext cx="6381792" cy="1611302"/>
          </a:xfrm>
          <a:custGeom>
            <a:avLst/>
            <a:gdLst>
              <a:gd name="connsiteX0" fmla="*/ 213134 w 6381792"/>
              <a:gd name="connsiteY0" fmla="*/ 11102 h 1611302"/>
              <a:gd name="connsiteX1" fmla="*/ 32159 w 6381792"/>
              <a:gd name="connsiteY1" fmla="*/ 30152 h 1611302"/>
              <a:gd name="connsiteX2" fmla="*/ 32159 w 6381792"/>
              <a:gd name="connsiteY2" fmla="*/ 268277 h 1611302"/>
              <a:gd name="connsiteX3" fmla="*/ 356009 w 6381792"/>
              <a:gd name="connsiteY3" fmla="*/ 334952 h 1611302"/>
              <a:gd name="connsiteX4" fmla="*/ 5737634 w 6381792"/>
              <a:gd name="connsiteY4" fmla="*/ 325427 h 1611302"/>
              <a:gd name="connsiteX5" fmla="*/ 5899559 w 6381792"/>
              <a:gd name="connsiteY5" fmla="*/ 1230302 h 1611302"/>
              <a:gd name="connsiteX6" fmla="*/ 2270534 w 6381792"/>
              <a:gd name="connsiteY6" fmla="*/ 1611302 h 161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92" h="1611302">
                <a:moveTo>
                  <a:pt x="213134" y="11102"/>
                </a:moveTo>
                <a:cubicBezTo>
                  <a:pt x="137727" y="-804"/>
                  <a:pt x="62321" y="-12710"/>
                  <a:pt x="32159" y="30152"/>
                </a:cubicBezTo>
                <a:cubicBezTo>
                  <a:pt x="1997" y="73014"/>
                  <a:pt x="-21816" y="217477"/>
                  <a:pt x="32159" y="268277"/>
                </a:cubicBezTo>
                <a:cubicBezTo>
                  <a:pt x="86134" y="319077"/>
                  <a:pt x="356009" y="334952"/>
                  <a:pt x="356009" y="334952"/>
                </a:cubicBezTo>
                <a:cubicBezTo>
                  <a:pt x="1306921" y="344477"/>
                  <a:pt x="4813709" y="176202"/>
                  <a:pt x="5737634" y="325427"/>
                </a:cubicBezTo>
                <a:cubicBezTo>
                  <a:pt x="6661559" y="474652"/>
                  <a:pt x="6477409" y="1015990"/>
                  <a:pt x="5899559" y="1230302"/>
                </a:cubicBezTo>
                <a:cubicBezTo>
                  <a:pt x="5321709" y="1444614"/>
                  <a:pt x="3796121" y="1527958"/>
                  <a:pt x="2270534" y="1611302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3DEA2C0C-F252-446C-87D7-71DFDC4FDD55}"/>
              </a:ext>
            </a:extLst>
          </p:cNvPr>
          <p:cNvSpPr/>
          <p:nvPr/>
        </p:nvSpPr>
        <p:spPr>
          <a:xfrm>
            <a:off x="5276850" y="6067425"/>
            <a:ext cx="523875" cy="552450"/>
          </a:xfrm>
          <a:custGeom>
            <a:avLst/>
            <a:gdLst>
              <a:gd name="connsiteX0" fmla="*/ 523875 w 523875"/>
              <a:gd name="connsiteY0" fmla="*/ 0 h 552450"/>
              <a:gd name="connsiteX1" fmla="*/ 180975 w 523875"/>
              <a:gd name="connsiteY1" fmla="*/ 47625 h 552450"/>
              <a:gd name="connsiteX2" fmla="*/ 38100 w 523875"/>
              <a:gd name="connsiteY2" fmla="*/ 228600 h 552450"/>
              <a:gd name="connsiteX3" fmla="*/ 0 w 523875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" h="552450">
                <a:moveTo>
                  <a:pt x="523875" y="0"/>
                </a:moveTo>
                <a:cubicBezTo>
                  <a:pt x="392906" y="4762"/>
                  <a:pt x="261937" y="9525"/>
                  <a:pt x="180975" y="47625"/>
                </a:cubicBezTo>
                <a:cubicBezTo>
                  <a:pt x="100012" y="85725"/>
                  <a:pt x="68262" y="144463"/>
                  <a:pt x="38100" y="228600"/>
                </a:cubicBezTo>
                <a:cubicBezTo>
                  <a:pt x="7938" y="312737"/>
                  <a:pt x="3969" y="432593"/>
                  <a:pt x="0" y="552450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C3CFA321-D8D7-4B4C-BD58-56AFC92A82A0}"/>
              </a:ext>
            </a:extLst>
          </p:cNvPr>
          <p:cNvSpPr/>
          <p:nvPr/>
        </p:nvSpPr>
        <p:spPr>
          <a:xfrm>
            <a:off x="7946796" y="3436206"/>
            <a:ext cx="397291" cy="249674"/>
          </a:xfrm>
          <a:custGeom>
            <a:avLst/>
            <a:gdLst>
              <a:gd name="connsiteX0" fmla="*/ 0 w 397291"/>
              <a:gd name="connsiteY0" fmla="*/ 32858 h 249674"/>
              <a:gd name="connsiteX1" fmla="*/ 226243 w 397291"/>
              <a:gd name="connsiteY1" fmla="*/ 4578 h 249674"/>
              <a:gd name="connsiteX2" fmla="*/ 395926 w 397291"/>
              <a:gd name="connsiteY2" fmla="*/ 117699 h 249674"/>
              <a:gd name="connsiteX3" fmla="*/ 292231 w 397291"/>
              <a:gd name="connsiteY3" fmla="*/ 249674 h 24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291" h="249674">
                <a:moveTo>
                  <a:pt x="0" y="32858"/>
                </a:moveTo>
                <a:cubicBezTo>
                  <a:pt x="80127" y="11648"/>
                  <a:pt x="160255" y="-9562"/>
                  <a:pt x="226243" y="4578"/>
                </a:cubicBezTo>
                <a:cubicBezTo>
                  <a:pt x="292231" y="18718"/>
                  <a:pt x="384928" y="76850"/>
                  <a:pt x="395926" y="117699"/>
                </a:cubicBezTo>
                <a:cubicBezTo>
                  <a:pt x="406924" y="158548"/>
                  <a:pt x="349577" y="204111"/>
                  <a:pt x="292231" y="249674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BC6BB53-CA6E-405F-97D6-E90F09692E28}"/>
              </a:ext>
            </a:extLst>
          </p:cNvPr>
          <p:cNvSpPr/>
          <p:nvPr/>
        </p:nvSpPr>
        <p:spPr>
          <a:xfrm>
            <a:off x="7004115" y="3968586"/>
            <a:ext cx="615766" cy="207488"/>
          </a:xfrm>
          <a:custGeom>
            <a:avLst/>
            <a:gdLst>
              <a:gd name="connsiteX0" fmla="*/ 0 w 615766"/>
              <a:gd name="connsiteY0" fmla="*/ 122647 h 207488"/>
              <a:gd name="connsiteX1" fmla="*/ 490194 w 615766"/>
              <a:gd name="connsiteY1" fmla="*/ 99 h 207488"/>
              <a:gd name="connsiteX2" fmla="*/ 612743 w 615766"/>
              <a:gd name="connsiteY2" fmla="*/ 103793 h 207488"/>
              <a:gd name="connsiteX3" fmla="*/ 405353 w 615766"/>
              <a:gd name="connsiteY3" fmla="*/ 207488 h 20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766" h="207488">
                <a:moveTo>
                  <a:pt x="0" y="122647"/>
                </a:moveTo>
                <a:cubicBezTo>
                  <a:pt x="194035" y="62944"/>
                  <a:pt x="388070" y="3241"/>
                  <a:pt x="490194" y="99"/>
                </a:cubicBezTo>
                <a:cubicBezTo>
                  <a:pt x="592318" y="-3043"/>
                  <a:pt x="626883" y="69228"/>
                  <a:pt x="612743" y="103793"/>
                </a:cubicBezTo>
                <a:cubicBezTo>
                  <a:pt x="598603" y="138358"/>
                  <a:pt x="501978" y="172923"/>
                  <a:pt x="405353" y="207488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3" grpId="0" animBg="1"/>
      <p:bldP spid="13" grpId="1" animBg="1"/>
      <p:bldP spid="20" grpId="0" animBg="1"/>
      <p:bldP spid="20" grpId="1" animBg="1"/>
      <p:bldP spid="24" grpId="0" animBg="1"/>
      <p:bldP spid="27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E7C57-E34E-44F8-9B78-6D5FF20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</a:t>
            </a:r>
            <a:r>
              <a:rPr lang="en-US" dirty="0"/>
              <a:t> </a:t>
            </a:r>
            <a:r>
              <a:rPr lang="ru-RU" dirty="0"/>
              <a:t>"за кулисами"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55AC-7E80-44FA-9AB1-F8D33414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160000" cy="54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promise.yield_value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40DF3C-F38C-42F1-87A4-E18B12C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35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CBBABA1-1D39-4995-9F51-A19DEA3D5D4D}"/>
              </a:ext>
            </a:extLst>
          </p:cNvPr>
          <p:cNvSpPr/>
          <p:nvPr/>
        </p:nvSpPr>
        <p:spPr>
          <a:xfrm>
            <a:off x="3067050" y="1885950"/>
            <a:ext cx="247650" cy="49997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90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82979-2082-407F-91C2-CB2F1F5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Gotta</a:t>
            </a:r>
            <a:r>
              <a:rPr lang="en-US" dirty="0"/>
              <a:t> go faster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FA46A-132B-4910-806C-A735428D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 descr="https://i.imgur.com/rF5pz8N.png">
            <a:extLst>
              <a:ext uri="{FF2B5EF4-FFF2-40B4-BE49-F238E27FC236}">
                <a16:creationId xmlns:a16="http://schemas.microsoft.com/office/drawing/2014/main" id="{61C57DDD-F808-4458-85F9-402128F36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809626"/>
            <a:ext cx="6048374" cy="60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8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D83E2-E2DC-4A00-924C-E09D0DED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std::future</a:t>
            </a:r>
            <a:r>
              <a:rPr lang="ru-RU" dirty="0"/>
              <a:t> неэффективен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A8251-E0A8-4CE4-9073-6A7860E8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sz="3200" dirty="0"/>
              <a:t>выделение памяти для разделяемого состояния</a:t>
            </a:r>
          </a:p>
          <a:p>
            <a:r>
              <a:rPr lang="ru-RU" sz="3200" dirty="0"/>
              <a:t>синхронизация (</a:t>
            </a:r>
            <a:r>
              <a:rPr lang="en-US" sz="3200" dirty="0"/>
              <a:t>ref count, get/set)</a:t>
            </a:r>
            <a:endParaRPr lang="ru-RU" sz="3200" dirty="0"/>
          </a:p>
          <a:p>
            <a:r>
              <a:rPr lang="ru-RU" sz="3200" dirty="0"/>
              <a:t>накладные расходы на</a:t>
            </a:r>
            <a:r>
              <a:rPr lang="en-US" sz="3200" dirty="0"/>
              <a:t> </a:t>
            </a:r>
            <a:r>
              <a:rPr lang="ru-RU" sz="3200" dirty="0"/>
              <a:t>планирование продолжений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предложение </a:t>
            </a:r>
            <a:r>
              <a:rPr lang="en-US" sz="3200" dirty="0">
                <a:hlinkClick r:id="rId3"/>
              </a:rPr>
              <a:t>P1056</a:t>
            </a:r>
            <a:br>
              <a:rPr lang="en-US" sz="3200" dirty="0"/>
            </a:br>
            <a:r>
              <a:rPr lang="ru-RU" sz="3200" dirty="0"/>
              <a:t>в стандарт </a:t>
            </a:r>
            <a:r>
              <a:rPr lang="en-US" sz="3200" dirty="0"/>
              <a:t>C++</a:t>
            </a:r>
            <a:r>
              <a:rPr lang="ru-RU" sz="3200" dirty="0"/>
              <a:t>:</a:t>
            </a:r>
            <a:r>
              <a:rPr lang="en-US" sz="3200" dirty="0"/>
              <a:t> </a:t>
            </a:r>
            <a:r>
              <a:rPr lang="en-US" sz="3200" dirty="0">
                <a:latin typeface="Consolas" panose="020B0609020204030204" pitchFamily="49" charset="0"/>
              </a:rPr>
              <a:t>std::task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https://github.com/lewissbaker/cppcoro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67A3C4-1AF1-4410-9DDA-52C4809C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37</a:t>
            </a:fld>
            <a:endParaRPr lang="en-US"/>
          </a:p>
        </p:txBody>
      </p:sp>
      <p:sp>
        <p:nvSpPr>
          <p:cNvPr id="5" name="Flowchart: Process 6">
            <a:extLst>
              <a:ext uri="{FF2B5EF4-FFF2-40B4-BE49-F238E27FC236}">
                <a16:creationId xmlns:a16="http://schemas.microsoft.com/office/drawing/2014/main" id="{81528D14-F0E9-4621-BEBD-6FEEC260D10B}"/>
              </a:ext>
            </a:extLst>
          </p:cNvPr>
          <p:cNvSpPr/>
          <p:nvPr/>
        </p:nvSpPr>
        <p:spPr>
          <a:xfrm>
            <a:off x="5194198" y="3693276"/>
            <a:ext cx="252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shared state</a:t>
            </a:r>
          </a:p>
        </p:txBody>
      </p:sp>
      <p:cxnSp>
        <p:nvCxnSpPr>
          <p:cNvPr id="6" name="Straight Arrow Connector 48">
            <a:extLst>
              <a:ext uri="{FF2B5EF4-FFF2-40B4-BE49-F238E27FC236}">
                <a16:creationId xmlns:a16="http://schemas.microsoft.com/office/drawing/2014/main" id="{758D0110-EF19-43D3-8B85-7E26CE2C483B}"/>
              </a:ext>
            </a:extLst>
          </p:cNvPr>
          <p:cNvCxnSpPr>
            <a:stCxn id="8" idx="1"/>
          </p:cNvCxnSpPr>
          <p:nvPr/>
        </p:nvCxnSpPr>
        <p:spPr>
          <a:xfrm flipH="1">
            <a:off x="7714199" y="3587886"/>
            <a:ext cx="1041354" cy="435276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2">
            <a:extLst>
              <a:ext uri="{FF2B5EF4-FFF2-40B4-BE49-F238E27FC236}">
                <a16:creationId xmlns:a16="http://schemas.microsoft.com/office/drawing/2014/main" id="{297648E8-80BE-4617-BA24-6C967FE741A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714198" y="4457520"/>
            <a:ext cx="1041355" cy="521134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860A7F9-4E82-4AEC-B497-62C1FD1B6CA0}"/>
              </a:ext>
            </a:extLst>
          </p:cNvPr>
          <p:cNvSpPr/>
          <p:nvPr/>
        </p:nvSpPr>
        <p:spPr>
          <a:xfrm>
            <a:off x="8755553" y="3047886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std::promise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9F5918-A06E-461C-A090-19534C355EFE}"/>
              </a:ext>
            </a:extLst>
          </p:cNvPr>
          <p:cNvSpPr/>
          <p:nvPr/>
        </p:nvSpPr>
        <p:spPr>
          <a:xfrm>
            <a:off x="8755553" y="4438654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std::future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BB9D4C2D-2B1E-4DCE-A226-DC91D3D578D5}"/>
              </a:ext>
            </a:extLst>
          </p:cNvPr>
          <p:cNvSpPr/>
          <p:nvPr/>
        </p:nvSpPr>
        <p:spPr>
          <a:xfrm>
            <a:off x="3640667" y="5147581"/>
            <a:ext cx="2150533" cy="59419"/>
          </a:xfrm>
          <a:custGeom>
            <a:avLst/>
            <a:gdLst>
              <a:gd name="connsiteX0" fmla="*/ 0 w 2150533"/>
              <a:gd name="connsiteY0" fmla="*/ 59419 h 59419"/>
              <a:gd name="connsiteX1" fmla="*/ 42333 w 2150533"/>
              <a:gd name="connsiteY1" fmla="*/ 50952 h 59419"/>
              <a:gd name="connsiteX2" fmla="*/ 152400 w 2150533"/>
              <a:gd name="connsiteY2" fmla="*/ 17086 h 59419"/>
              <a:gd name="connsiteX3" fmla="*/ 220133 w 2150533"/>
              <a:gd name="connsiteY3" fmla="*/ 8619 h 59419"/>
              <a:gd name="connsiteX4" fmla="*/ 516466 w 2150533"/>
              <a:gd name="connsiteY4" fmla="*/ 17086 h 59419"/>
              <a:gd name="connsiteX5" fmla="*/ 609600 w 2150533"/>
              <a:gd name="connsiteY5" fmla="*/ 25552 h 59419"/>
              <a:gd name="connsiteX6" fmla="*/ 702733 w 2150533"/>
              <a:gd name="connsiteY6" fmla="*/ 42486 h 59419"/>
              <a:gd name="connsiteX7" fmla="*/ 1202266 w 2150533"/>
              <a:gd name="connsiteY7" fmla="*/ 50952 h 59419"/>
              <a:gd name="connsiteX8" fmla="*/ 1625600 w 2150533"/>
              <a:gd name="connsiteY8" fmla="*/ 42486 h 59419"/>
              <a:gd name="connsiteX9" fmla="*/ 1752600 w 2150533"/>
              <a:gd name="connsiteY9" fmla="*/ 34019 h 59419"/>
              <a:gd name="connsiteX10" fmla="*/ 1803400 w 2150533"/>
              <a:gd name="connsiteY10" fmla="*/ 17086 h 59419"/>
              <a:gd name="connsiteX11" fmla="*/ 2048933 w 2150533"/>
              <a:gd name="connsiteY11" fmla="*/ 8619 h 59419"/>
              <a:gd name="connsiteX12" fmla="*/ 2150533 w 2150533"/>
              <a:gd name="connsiteY12" fmla="*/ 152 h 5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0533" h="59419">
                <a:moveTo>
                  <a:pt x="0" y="59419"/>
                </a:moveTo>
                <a:cubicBezTo>
                  <a:pt x="14111" y="56597"/>
                  <a:pt x="28450" y="54738"/>
                  <a:pt x="42333" y="50952"/>
                </a:cubicBezTo>
                <a:cubicBezTo>
                  <a:pt x="79173" y="40905"/>
                  <a:pt x="114430" y="23414"/>
                  <a:pt x="152400" y="17086"/>
                </a:cubicBezTo>
                <a:cubicBezTo>
                  <a:pt x="174844" y="13345"/>
                  <a:pt x="197555" y="11441"/>
                  <a:pt x="220133" y="8619"/>
                </a:cubicBezTo>
                <a:lnTo>
                  <a:pt x="516466" y="17086"/>
                </a:lnTo>
                <a:cubicBezTo>
                  <a:pt x="547609" y="18440"/>
                  <a:pt x="578668" y="21686"/>
                  <a:pt x="609600" y="25552"/>
                </a:cubicBezTo>
                <a:cubicBezTo>
                  <a:pt x="637287" y="29013"/>
                  <a:pt x="675291" y="41642"/>
                  <a:pt x="702733" y="42486"/>
                </a:cubicBezTo>
                <a:cubicBezTo>
                  <a:pt x="869189" y="47608"/>
                  <a:pt x="1035755" y="48130"/>
                  <a:pt x="1202266" y="50952"/>
                </a:cubicBezTo>
                <a:lnTo>
                  <a:pt x="1625600" y="42486"/>
                </a:lnTo>
                <a:cubicBezTo>
                  <a:pt x="1668007" y="41181"/>
                  <a:pt x="1710599" y="40019"/>
                  <a:pt x="1752600" y="34019"/>
                </a:cubicBezTo>
                <a:cubicBezTo>
                  <a:pt x="1770270" y="31495"/>
                  <a:pt x="1785561" y="17701"/>
                  <a:pt x="1803400" y="17086"/>
                </a:cubicBezTo>
                <a:lnTo>
                  <a:pt x="2048933" y="8619"/>
                </a:lnTo>
                <a:cubicBezTo>
                  <a:pt x="2122169" y="-1844"/>
                  <a:pt x="2088244" y="152"/>
                  <a:pt x="2150533" y="152"/>
                </a:cubicBezTo>
              </a:path>
            </a:pathLst>
          </a:custGeom>
          <a:noFill/>
          <a:ln w="889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2EE342C-46FB-439C-9737-4681DBFB7419}"/>
              </a:ext>
            </a:extLst>
          </p:cNvPr>
          <p:cNvSpPr/>
          <p:nvPr/>
        </p:nvSpPr>
        <p:spPr>
          <a:xfrm>
            <a:off x="5747614" y="4845766"/>
            <a:ext cx="30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std::lazy</a:t>
            </a:r>
          </a:p>
        </p:txBody>
      </p:sp>
    </p:spTree>
    <p:extLst>
      <p:ext uri="{BB962C8B-B14F-4D97-AF65-F5344CB8AC3E}">
        <p14:creationId xmlns:p14="http://schemas.microsoft.com/office/powerpoint/2010/main" val="26100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>
                <a:latin typeface="Consolas" panose="020B0609020204030204" pitchFamily="49" charset="0"/>
              </a:rPr>
              <a:t>std::future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future(benchmark::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water = std::async(std::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std::async(std::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[water = std::move(water)]()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water.get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(future);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38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1B78A04-57B7-4D67-93B7-38071E228BFA}"/>
              </a:ext>
            </a:extLst>
          </p:cNvPr>
          <p:cNvSpPr/>
          <p:nvPr/>
        </p:nvSpPr>
        <p:spPr>
          <a:xfrm>
            <a:off x="7768167" y="4572001"/>
            <a:ext cx="2713566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время=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нс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скорость=1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622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concurrencyTask(benchmark::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task_from_result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.then([]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.wait();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(concurrencyTask);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39</a:t>
            </a:fld>
            <a:endParaRPr lang="en-US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E2FD998-2F05-40D4-8D14-1C721F7D572C}"/>
              </a:ext>
            </a:extLst>
          </p:cNvPr>
          <p:cNvSpPr/>
          <p:nvPr/>
        </p:nvSpPr>
        <p:spPr>
          <a:xfrm>
            <a:off x="7629525" y="4572001"/>
            <a:ext cx="2990850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время=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7195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нс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скорость=0,0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7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Метафора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80000"/>
          <a:lstStyle/>
          <a:p>
            <a:pPr marL="0" indent="0">
              <a:buNone/>
            </a:pPr>
            <a:r>
              <a:rPr lang="ru-RU" dirty="0"/>
              <a:t>Синхронный вариант:</a:t>
            </a: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6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</a:t>
            </a:r>
            <a:r>
              <a:rPr lang="ru-RU" dirty="0"/>
              <a:t> легковесный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coroutines(benchmark::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[&amp;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 -&gt;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}().wait();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(coroutines);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40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1B78A04-57B7-4D67-93B7-38071E228BFA}"/>
              </a:ext>
            </a:extLst>
          </p:cNvPr>
          <p:cNvSpPr/>
          <p:nvPr/>
        </p:nvSpPr>
        <p:spPr>
          <a:xfrm>
            <a:off x="7781924" y="4572001"/>
            <a:ext cx="2752725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время=20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нс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скорость=2,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640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CF3DC-A751-445D-A8D9-512F319A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58D74-466A-46F8-9B7B-8E5D389E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Run on (4 X 3392 MHz CPU 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CPU Caches: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L1 Data 32K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L1 Instruction 32K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L2 Unified 262K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L3 Unified 6291K (x1)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Benchmark                Time           CPU Iterations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541 ns        547 ns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concurrencyTask</a:t>
            </a: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7195 ns       7254 ns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112000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coroutines</a:t>
            </a: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204 ns        204 ns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3446154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rawCalls</a:t>
            </a: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 ns          1 ns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1000000000</a:t>
            </a:r>
            <a:endParaRPr lang="ru-R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82503D-C7B1-4251-9F15-653D54C2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C388-525A-4B7C-9421-2ECD98AE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легковесный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0790-92FF-403A-84BD-4A90D81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continuation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.promise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().continuation)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continuation.resume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exception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(exception)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rethrow_exception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(exception);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continuation;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8766C-EFDD-4228-B032-8FD34D6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5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C388-525A-4B7C-9421-2ECD98AE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легковесный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0790-92FF-403A-84BD-4A90D81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nodiscard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Task(</a:t>
            </a:r>
            <a:r>
              <a:rPr lang="it-IT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it-IT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m_coro(</a:t>
            </a:r>
            <a:r>
              <a:rPr lang="it-IT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~Task()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m_coro.destroy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&amp;t)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coro.done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().continuation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().result();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8766C-EFDD-4228-B032-8FD34D6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tah-heetch.com/wp-content/uploads/2018/11/funny-cats-cute-cats-testing-the-water-part-1-funny-pets.jpg">
            <a:extLst>
              <a:ext uri="{FF2B5EF4-FFF2-40B4-BE49-F238E27FC236}">
                <a16:creationId xmlns:a16="http://schemas.microsoft.com/office/drawing/2014/main" id="{2D679250-481B-4AEA-B4A5-F204592744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809626"/>
            <a:ext cx="9677398" cy="60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BCD02-618D-4471-8245-B3B187DC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138284-8D49-4292-93E0-A7CFDE36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3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777D9-B4F7-4106-B10A-255013E3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Асинхронная разработка на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E1409-8939-46D9-8CFB-CF288E71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Павел Новиков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pnovikov@aligntech.com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R&amp;D Align Technology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3600" dirty="0"/>
              <a:t>Вопросы?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6913C-A1A4-436E-9410-934E816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45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901" y="1795876"/>
            <a:ext cx="2952260" cy="1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Метафора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80000"/>
          <a:lstStyle/>
          <a:p>
            <a:pPr marL="0" indent="0">
              <a:buNone/>
            </a:pPr>
            <a:r>
              <a:rPr lang="ru-RU" dirty="0"/>
              <a:t>Асинхронный вариант: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kettle.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600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playVideogamesFor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kettle.waitWaterToBoil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watchYouTubeFor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3600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watchPeoplePlayGamesOnYouTubeFor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6</a:t>
            </a:fld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180056" y="2041269"/>
            <a:ext cx="900000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-456961" y="3592291"/>
            <a:ext cx="2174034" cy="0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174541" y="5116388"/>
            <a:ext cx="911031" cy="0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>
            <a:off x="174542" y="6027419"/>
            <a:ext cx="911031" cy="0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567543" y="2668560"/>
            <a:ext cx="1231716" cy="1156996"/>
          </a:xfrm>
          <a:custGeom>
            <a:avLst/>
            <a:gdLst>
              <a:gd name="connsiteX0" fmla="*/ 0 w 1231716"/>
              <a:gd name="connsiteY0" fmla="*/ 0 h 1156996"/>
              <a:gd name="connsiteX1" fmla="*/ 1231641 w 1231716"/>
              <a:gd name="connsiteY1" fmla="*/ 559836 h 1156996"/>
              <a:gd name="connsiteX2" fmla="*/ 46653 w 1231716"/>
              <a:gd name="connsiteY2" fmla="*/ 1156996 h 115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716" h="1156996">
                <a:moveTo>
                  <a:pt x="0" y="0"/>
                </a:moveTo>
                <a:cubicBezTo>
                  <a:pt x="611932" y="183501"/>
                  <a:pt x="1223865" y="367003"/>
                  <a:pt x="1231641" y="559836"/>
                </a:cubicBezTo>
                <a:cubicBezTo>
                  <a:pt x="1239417" y="752669"/>
                  <a:pt x="643035" y="954832"/>
                  <a:pt x="46653" y="1156996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71804" y="3834886"/>
            <a:ext cx="942392" cy="1744825"/>
          </a:xfrm>
          <a:custGeom>
            <a:avLst/>
            <a:gdLst>
              <a:gd name="connsiteX0" fmla="*/ 942392 w 942392"/>
              <a:gd name="connsiteY0" fmla="*/ 0 h 1744825"/>
              <a:gd name="connsiteX1" fmla="*/ 578498 w 942392"/>
              <a:gd name="connsiteY1" fmla="*/ 410547 h 1744825"/>
              <a:gd name="connsiteX2" fmla="*/ 541176 w 942392"/>
              <a:gd name="connsiteY2" fmla="*/ 1399592 h 1744825"/>
              <a:gd name="connsiteX3" fmla="*/ 0 w 942392"/>
              <a:gd name="connsiteY3" fmla="*/ 1744825 h 17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392" h="1744825">
                <a:moveTo>
                  <a:pt x="942392" y="0"/>
                </a:moveTo>
                <a:cubicBezTo>
                  <a:pt x="793879" y="88641"/>
                  <a:pt x="645367" y="177282"/>
                  <a:pt x="578498" y="410547"/>
                </a:cubicBezTo>
                <a:cubicBezTo>
                  <a:pt x="511629" y="643812"/>
                  <a:pt x="637592" y="1177212"/>
                  <a:pt x="541176" y="1399592"/>
                </a:cubicBezTo>
                <a:cubicBezTo>
                  <a:pt x="444760" y="1621972"/>
                  <a:pt x="96416" y="1685731"/>
                  <a:pt x="0" y="1744825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43812" y="2519270"/>
            <a:ext cx="933061" cy="149290"/>
          </a:xfrm>
          <a:custGeom>
            <a:avLst/>
            <a:gdLst>
              <a:gd name="connsiteX0" fmla="*/ 0 w 933061"/>
              <a:gd name="connsiteY0" fmla="*/ 0 h 149290"/>
              <a:gd name="connsiteX1" fmla="*/ 933061 w 933061"/>
              <a:gd name="connsiteY1" fmla="*/ 149290 h 14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061" h="149290">
                <a:moveTo>
                  <a:pt x="0" y="0"/>
                </a:moveTo>
                <a:cubicBezTo>
                  <a:pt x="276030" y="20994"/>
                  <a:pt x="552061" y="41988"/>
                  <a:pt x="933061" y="14929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5">
            <a:extLst>
              <a:ext uri="{FF2B5EF4-FFF2-40B4-BE49-F238E27FC236}">
                <a16:creationId xmlns:a16="http://schemas.microsoft.com/office/drawing/2014/main" id="{ED491CCA-F5BD-4C71-A0B9-61B3A99728DA}"/>
              </a:ext>
            </a:extLst>
          </p:cNvPr>
          <p:cNvCxnSpPr>
            <a:cxnSpLocks/>
          </p:cNvCxnSpPr>
          <p:nvPr/>
        </p:nvCxnSpPr>
        <p:spPr>
          <a:xfrm rot="5400000">
            <a:off x="439220" y="1400434"/>
            <a:ext cx="381668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packaged_task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00000" cy="493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packaged_task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()&gt; task{ []{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task.get_future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help.execute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::move(task));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7159" y="1567543"/>
            <a:ext cx="0" cy="229533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7159" y="3862873"/>
            <a:ext cx="0" cy="122231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615820" y="2090057"/>
            <a:ext cx="718458" cy="2995127"/>
          </a:xfrm>
          <a:custGeom>
            <a:avLst/>
            <a:gdLst>
              <a:gd name="connsiteX0" fmla="*/ 0 w 718458"/>
              <a:gd name="connsiteY0" fmla="*/ 2995127 h 2995127"/>
              <a:gd name="connsiteX1" fmla="*/ 494523 w 718458"/>
              <a:gd name="connsiteY1" fmla="*/ 1996751 h 2995127"/>
              <a:gd name="connsiteX2" fmla="*/ 447870 w 718458"/>
              <a:gd name="connsiteY2" fmla="*/ 662474 h 2995127"/>
              <a:gd name="connsiteX3" fmla="*/ 718458 w 718458"/>
              <a:gd name="connsiteY3" fmla="*/ 0 h 299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458" h="2995127">
                <a:moveTo>
                  <a:pt x="0" y="2995127"/>
                </a:moveTo>
                <a:cubicBezTo>
                  <a:pt x="209939" y="2690326"/>
                  <a:pt x="419878" y="2385526"/>
                  <a:pt x="494523" y="1996751"/>
                </a:cubicBezTo>
                <a:cubicBezTo>
                  <a:pt x="569168" y="1607976"/>
                  <a:pt x="410548" y="995266"/>
                  <a:pt x="447870" y="662474"/>
                </a:cubicBezTo>
                <a:cubicBezTo>
                  <a:pt x="485192" y="329682"/>
                  <a:pt x="657809" y="122853"/>
                  <a:pt x="718458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7159" y="5085184"/>
            <a:ext cx="0" cy="65314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159" y="5718857"/>
            <a:ext cx="0" cy="65314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371600" y="2090057"/>
            <a:ext cx="1176301" cy="1138335"/>
          </a:xfrm>
          <a:custGeom>
            <a:avLst/>
            <a:gdLst>
              <a:gd name="connsiteX0" fmla="*/ 0 w 1176301"/>
              <a:gd name="connsiteY0" fmla="*/ 0 h 1138335"/>
              <a:gd name="connsiteX1" fmla="*/ 1175657 w 1176301"/>
              <a:gd name="connsiteY1" fmla="*/ 531845 h 1138335"/>
              <a:gd name="connsiteX2" fmla="*/ 130629 w 1176301"/>
              <a:gd name="connsiteY2" fmla="*/ 1138335 h 113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301" h="1138335">
                <a:moveTo>
                  <a:pt x="0" y="0"/>
                </a:moveTo>
                <a:cubicBezTo>
                  <a:pt x="576943" y="171061"/>
                  <a:pt x="1153886" y="342123"/>
                  <a:pt x="1175657" y="531845"/>
                </a:cubicBezTo>
                <a:cubicBezTo>
                  <a:pt x="1197428" y="721567"/>
                  <a:pt x="664028" y="929951"/>
                  <a:pt x="130629" y="113833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34482" y="3256384"/>
            <a:ext cx="867747" cy="2472612"/>
          </a:xfrm>
          <a:custGeom>
            <a:avLst/>
            <a:gdLst>
              <a:gd name="connsiteX0" fmla="*/ 867747 w 867747"/>
              <a:gd name="connsiteY0" fmla="*/ 0 h 2472612"/>
              <a:gd name="connsiteX1" fmla="*/ 699796 w 867747"/>
              <a:gd name="connsiteY1" fmla="*/ 559836 h 2472612"/>
              <a:gd name="connsiteX2" fmla="*/ 597159 w 867747"/>
              <a:gd name="connsiteY2" fmla="*/ 1894114 h 2472612"/>
              <a:gd name="connsiteX3" fmla="*/ 0 w 867747"/>
              <a:gd name="connsiteY3" fmla="*/ 2472612 h 24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747" h="2472612">
                <a:moveTo>
                  <a:pt x="867747" y="0"/>
                </a:moveTo>
                <a:cubicBezTo>
                  <a:pt x="806320" y="122075"/>
                  <a:pt x="744894" y="244150"/>
                  <a:pt x="699796" y="559836"/>
                </a:cubicBezTo>
                <a:cubicBezTo>
                  <a:pt x="654698" y="875522"/>
                  <a:pt x="713792" y="1575318"/>
                  <a:pt x="597159" y="1894114"/>
                </a:cubicBezTo>
                <a:cubicBezTo>
                  <a:pt x="480526" y="2212910"/>
                  <a:pt x="240263" y="2342761"/>
                  <a:pt x="0" y="2472612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5">
            <a:extLst>
              <a:ext uri="{FF2B5EF4-FFF2-40B4-BE49-F238E27FC236}">
                <a16:creationId xmlns:a16="http://schemas.microsoft.com/office/drawing/2014/main" id="{DC221ABE-9A45-43A4-B97D-6DFBF9C1D65F}"/>
              </a:ext>
            </a:extLst>
          </p:cNvPr>
          <p:cNvCxnSpPr>
            <a:cxnSpLocks/>
          </p:cNvCxnSpPr>
          <p:nvPr/>
        </p:nvCxnSpPr>
        <p:spPr>
          <a:xfrm rot="5400000">
            <a:off x="406325" y="1376709"/>
            <a:ext cx="381668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8" y="1440000"/>
            <a:ext cx="11232000" cy="532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promise;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= [p = std::move(promise)]()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p.set_value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::move(task));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8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194198" y="3245594"/>
            <a:ext cx="252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shared state</a:t>
            </a:r>
          </a:p>
        </p:txBody>
      </p:sp>
      <p:cxnSp>
        <p:nvCxnSpPr>
          <p:cNvPr id="49" name="Straight Arrow Connector 48"/>
          <p:cNvCxnSpPr>
            <a:stCxn id="8" idx="1"/>
          </p:cNvCxnSpPr>
          <p:nvPr/>
        </p:nvCxnSpPr>
        <p:spPr>
          <a:xfrm flipH="1">
            <a:off x="7714199" y="3140204"/>
            <a:ext cx="1041354" cy="435276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1"/>
          </p:cNvCxnSpPr>
          <p:nvPr/>
        </p:nvCxnSpPr>
        <p:spPr>
          <a:xfrm flipH="1" flipV="1">
            <a:off x="7714198" y="4009838"/>
            <a:ext cx="1041355" cy="521134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8755553" y="2600204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std::promise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755553" y="3990972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std::future</a:t>
            </a:r>
          </a:p>
        </p:txBody>
      </p:sp>
    </p:spTree>
    <p:extLst>
      <p:ext uri="{BB962C8B-B14F-4D97-AF65-F5344CB8AC3E}">
        <p14:creationId xmlns:p14="http://schemas.microsoft.com/office/powerpoint/2010/main" val="38385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molife.com/image/Pictures_of_Cute_Cats_4_amolif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3" b="9708"/>
          <a:stretch/>
        </p:blipFill>
        <p:spPr bwMode="auto">
          <a:xfrm>
            <a:off x="1324948" y="4905104"/>
            <a:ext cx="3152783" cy="195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0"/>
            <a:ext cx="10862388" cy="1325563"/>
          </a:xfrm>
        </p:spPr>
        <p:txBody>
          <a:bodyPr/>
          <a:lstStyle/>
          <a:p>
            <a:r>
              <a:rPr lang="ru-RU" dirty="0"/>
              <a:t>Идиома: асинхронное обновление значения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2000" y="1440000"/>
            <a:ext cx="5256000" cy="4788000"/>
          </a:xfrm>
        </p:spPr>
        <p:txBody>
          <a:bodyPr lIns="90000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76000" y="1440000"/>
            <a:ext cx="5652000" cy="5220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std::async(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weak_ptr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getUpdatedValue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statePtr.lock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lock(state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15221</TotalTime>
  <Words>3376</Words>
  <Application>Microsoft Office PowerPoint</Application>
  <PresentationFormat>Widescreen</PresentationFormat>
  <Paragraphs>565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Consolas</vt:lpstr>
      <vt:lpstr>Arial</vt:lpstr>
      <vt:lpstr>Calibri Light</vt:lpstr>
      <vt:lpstr>Office Theme</vt:lpstr>
      <vt:lpstr>Асинхронная разработка на C++</vt:lpstr>
      <vt:lpstr>О чём речь</vt:lpstr>
      <vt:lpstr>Метафора</vt:lpstr>
      <vt:lpstr>Метафора</vt:lpstr>
      <vt:lpstr>Метафора</vt:lpstr>
      <vt:lpstr>std::async</vt:lpstr>
      <vt:lpstr>std::packaged_task</vt:lpstr>
      <vt:lpstr>std::promise</vt:lpstr>
      <vt:lpstr>Идиома: асинхронное обновление значения</vt:lpstr>
      <vt:lpstr>Parallel Patterns Library</vt:lpstr>
      <vt:lpstr>PPL concurrency::task 101</vt:lpstr>
      <vt:lpstr>Task unwrapping</vt:lpstr>
      <vt:lpstr>Task unwrapping</vt:lpstr>
      <vt:lpstr>Continuations</vt:lpstr>
      <vt:lpstr>Обработка исключений</vt:lpstr>
      <vt:lpstr>Cancellation</vt:lpstr>
      <vt:lpstr>Cancellation callback</vt:lpstr>
      <vt:lpstr>Task composition: when_all</vt:lpstr>
      <vt:lpstr>Task composition: when_any</vt:lpstr>
      <vt:lpstr>Идиома: do while</vt:lpstr>
      <vt:lpstr>Идиома: отмена нескольких запросов</vt:lpstr>
      <vt:lpstr>Идиома: continuation chaining</vt:lpstr>
      <vt:lpstr>https://isocpp.org/std/status</vt:lpstr>
      <vt:lpstr>Зачем мне корутины?</vt:lpstr>
      <vt:lpstr>Зачем мне корутины?</vt:lpstr>
      <vt:lpstr>PowerPoint Presentation</vt:lpstr>
      <vt:lpstr>PowerPoint Presentation</vt:lpstr>
      <vt:lpstr>Зачем мне генераторы?</vt:lpstr>
      <vt:lpstr>Зачем мне генераторы?</vt:lpstr>
      <vt:lpstr>Синтаксический сахар?</vt:lpstr>
      <vt:lpstr>Что такое корутины?</vt:lpstr>
      <vt:lpstr>Что происходит "за кулисами"</vt:lpstr>
      <vt:lpstr>Что происходит "за кулисами"</vt:lpstr>
      <vt:lpstr>Что происходит "за кулисами"</vt:lpstr>
      <vt:lpstr>Что происходит "за кулисами"</vt:lpstr>
      <vt:lpstr>Gotta go faster</vt:lpstr>
      <vt:lpstr>std::future неэффективен</vt:lpstr>
      <vt:lpstr>Benchmark: std::future</vt:lpstr>
      <vt:lpstr>Benchmark: concurrency::task</vt:lpstr>
      <vt:lpstr>Benchmark: легковесный Task</vt:lpstr>
      <vt:lpstr>Benchmark</vt:lpstr>
      <vt:lpstr>легковесный Task</vt:lpstr>
      <vt:lpstr>легковесный Task</vt:lpstr>
      <vt:lpstr>Спасибо!</vt:lpstr>
      <vt:lpstr>Асинхронная разработка на C++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Асинхронная разработка на C++</dc:title>
  <dc:creator>Pavel Novikov</dc:creator>
  <cp:lastModifiedBy>Pavel Novikov</cp:lastModifiedBy>
  <cp:revision>139</cp:revision>
  <dcterms:created xsi:type="dcterms:W3CDTF">2019-03-22T14:19:59Z</dcterms:created>
  <dcterms:modified xsi:type="dcterms:W3CDTF">2023-05-29T11:35:03Z</dcterms:modified>
</cp:coreProperties>
</file>