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9" r:id="rId4"/>
    <p:sldId id="260" r:id="rId5"/>
    <p:sldId id="274" r:id="rId6"/>
    <p:sldId id="263" r:id="rId7"/>
    <p:sldId id="264" r:id="rId8"/>
    <p:sldId id="275" r:id="rId9"/>
    <p:sldId id="265" r:id="rId10"/>
    <p:sldId id="266" r:id="rId11"/>
    <p:sldId id="267" r:id="rId12"/>
    <p:sldId id="268" r:id="rId13"/>
    <p:sldId id="269" r:id="rId14"/>
    <p:sldId id="270" r:id="rId15"/>
    <p:sldId id="272" r:id="rId16"/>
    <p:sldId id="271" r:id="rId17"/>
    <p:sldId id="273" r:id="rId18"/>
    <p:sldId id="30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311" r:id="rId33"/>
    <p:sldId id="312" r:id="rId34"/>
    <p:sldId id="316" r:id="rId35"/>
    <p:sldId id="313" r:id="rId36"/>
    <p:sldId id="314" r:id="rId37"/>
    <p:sldId id="320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17" r:id="rId46"/>
    <p:sldId id="318" r:id="rId47"/>
    <p:sldId id="319" r:id="rId48"/>
    <p:sldId id="307" r:id="rId49"/>
    <p:sldId id="321" r:id="rId50"/>
    <p:sldId id="322" r:id="rId51"/>
    <p:sldId id="323" r:id="rId52"/>
    <p:sldId id="421" r:id="rId53"/>
    <p:sldId id="324" r:id="rId54"/>
    <p:sldId id="327" r:id="rId55"/>
    <p:sldId id="326" r:id="rId56"/>
    <p:sldId id="328" r:id="rId57"/>
    <p:sldId id="329" r:id="rId58"/>
    <p:sldId id="330" r:id="rId59"/>
    <p:sldId id="291" r:id="rId60"/>
    <p:sldId id="300" r:id="rId61"/>
    <p:sldId id="302" r:id="rId62"/>
    <p:sldId id="301" r:id="rId63"/>
    <p:sldId id="303" r:id="rId64"/>
    <p:sldId id="308" r:id="rId65"/>
    <p:sldId id="310" r:id="rId66"/>
    <p:sldId id="309" r:id="rId67"/>
    <p:sldId id="431" r:id="rId68"/>
    <p:sldId id="424" r:id="rId69"/>
    <p:sldId id="423" r:id="rId70"/>
    <p:sldId id="425" r:id="rId71"/>
    <p:sldId id="427" r:id="rId72"/>
    <p:sldId id="428" r:id="rId73"/>
    <p:sldId id="430" r:id="rId74"/>
    <p:sldId id="409" r:id="rId75"/>
    <p:sldId id="410" r:id="rId76"/>
    <p:sldId id="413" r:id="rId77"/>
    <p:sldId id="412" r:id="rId78"/>
    <p:sldId id="433" r:id="rId79"/>
    <p:sldId id="415" r:id="rId80"/>
    <p:sldId id="432" r:id="rId81"/>
    <p:sldId id="419" r:id="rId82"/>
    <p:sldId id="414" r:id="rId83"/>
    <p:sldId id="418" r:id="rId84"/>
    <p:sldId id="362" r:id="rId85"/>
    <p:sldId id="363" r:id="rId86"/>
    <p:sldId id="420" r:id="rId87"/>
    <p:sldId id="258" r:id="rId88"/>
    <p:sldId id="261" r:id="rId89"/>
  </p:sldIdLst>
  <p:sldSz cx="12192000" cy="6858000"/>
  <p:notesSz cx="6858000" cy="9144000"/>
  <p:embeddedFontLst>
    <p:embeddedFont>
      <p:font typeface="Cascadia Mono" panose="020B0609020000020004" pitchFamily="49" charset="0"/>
      <p:regular r:id="rId91"/>
      <p:bold r:id="rId92"/>
      <p:italic r:id="rId93"/>
      <p:boldItalic r:id="rId94"/>
    </p:embeddedFont>
    <p:embeddedFont>
      <p:font typeface="Impact" panose="020B0806030902050204" pitchFamily="34" charset="0"/>
      <p:regular r:id="rId95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D064898-ED57-4AC9-BEE9-228314FB58F6}">
          <p14:sldIdLst>
            <p14:sldId id="256"/>
            <p14:sldId id="257"/>
            <p14:sldId id="259"/>
          </p14:sldIdLst>
        </p14:section>
        <p14:section name="overview of JSON" id="{C15FAAFD-1971-4C28-B95B-40F4C5C323CB}">
          <p14:sldIdLst>
            <p14:sldId id="260"/>
            <p14:sldId id="274"/>
            <p14:sldId id="263"/>
          </p14:sldIdLst>
        </p14:section>
        <p14:section name="value type" id="{AC763722-AFCA-4E6D-9783-CBE922420698}">
          <p14:sldIdLst>
            <p14:sldId id="264"/>
            <p14:sldId id="275"/>
            <p14:sldId id="265"/>
            <p14:sldId id="266"/>
            <p14:sldId id="267"/>
            <p14:sldId id="268"/>
            <p14:sldId id="269"/>
            <p14:sldId id="270"/>
            <p14:sldId id="272"/>
            <p14:sldId id="271"/>
            <p14:sldId id="273"/>
            <p14:sldId id="30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311"/>
            <p14:sldId id="312"/>
            <p14:sldId id="316"/>
            <p14:sldId id="313"/>
            <p14:sldId id="314"/>
            <p14:sldId id="320"/>
            <p14:sldId id="293"/>
            <p14:sldId id="294"/>
            <p14:sldId id="295"/>
            <p14:sldId id="296"/>
            <p14:sldId id="297"/>
            <p14:sldId id="298"/>
            <p14:sldId id="299"/>
            <p14:sldId id="317"/>
            <p14:sldId id="318"/>
            <p14:sldId id="319"/>
            <p14:sldId id="307"/>
            <p14:sldId id="321"/>
            <p14:sldId id="322"/>
            <p14:sldId id="323"/>
            <p14:sldId id="421"/>
            <p14:sldId id="324"/>
            <p14:sldId id="327"/>
            <p14:sldId id="326"/>
            <p14:sldId id="328"/>
            <p14:sldId id="329"/>
            <p14:sldId id="330"/>
            <p14:sldId id="291"/>
            <p14:sldId id="300"/>
            <p14:sldId id="302"/>
            <p14:sldId id="301"/>
            <p14:sldId id="303"/>
            <p14:sldId id="308"/>
            <p14:sldId id="310"/>
            <p14:sldId id="309"/>
            <p14:sldId id="431"/>
          </p14:sldIdLst>
        </p14:section>
        <p14:section name="visit" id="{9496D9B9-E64E-469A-8085-322677BF53A2}">
          <p14:sldIdLst>
            <p14:sldId id="424"/>
            <p14:sldId id="423"/>
            <p14:sldId id="425"/>
            <p14:sldId id="427"/>
            <p14:sldId id="428"/>
            <p14:sldId id="430"/>
          </p14:sldIdLst>
        </p14:section>
        <p14:section name="allocators" id="{B489FE26-CCB8-4169-8BD0-7730674BEE50}">
          <p14:sldIdLst>
            <p14:sldId id="409"/>
            <p14:sldId id="410"/>
            <p14:sldId id="413"/>
            <p14:sldId id="412"/>
            <p14:sldId id="433"/>
            <p14:sldId id="415"/>
            <p14:sldId id="432"/>
            <p14:sldId id="419"/>
            <p14:sldId id="414"/>
            <p14:sldId id="418"/>
          </p14:sldIdLst>
        </p14:section>
        <p14:section name="conclusions" id="{2B3AA4AE-7F13-4939-A3C5-2B22052533E9}">
          <p14:sldIdLst>
            <p14:sldId id="362"/>
            <p14:sldId id="363"/>
          </p14:sldIdLst>
        </p14:section>
        <p14:section name="credits" id="{5CDF2F61-4B23-4E5B-B7EB-1A49B766846A}">
          <p14:sldIdLst>
            <p14:sldId id="420"/>
            <p14:sldId id="258"/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31F"/>
    <a:srgbClr val="2B91AF"/>
    <a:srgbClr val="FF7F7F"/>
    <a:srgbClr val="FFDF7F"/>
    <a:srgbClr val="B9CAE9"/>
    <a:srgbClr val="0000FF"/>
    <a:srgbClr val="BFCFEB"/>
    <a:srgbClr val="7F7F7F"/>
    <a:srgbClr val="B7D6A3"/>
    <a:srgbClr val="F6BE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31" autoAdjust="0"/>
  </p:normalViewPr>
  <p:slideViewPr>
    <p:cSldViewPr snapToGrid="0">
      <p:cViewPr varScale="1">
        <p:scale>
          <a:sx n="117" d="100"/>
          <a:sy n="11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font" Target="fonts/font5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1.fntdata"/><Relationship Id="rId9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4.fntdata"/><Relationship Id="rId9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3.fntdata"/><Relationship Id="rId98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6F407-4398-4417-B986-009B0C1EE0B7}" type="datetimeFigureOut">
              <a:rPr lang="ru-RU" smtClean="0"/>
              <a:t>2024-05-28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80D05F-4945-4648-8BD7-5DF935E84AC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3718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041C4-3048-6E8D-023D-E19C6F5F4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47C59-5C2F-C6B6-5F0C-9CC8C6652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541A3-3F70-53D2-5481-AD638F8F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71DC5EC-F4B8-4CC6-A058-A311C70C75B7}" type="datetime1">
              <a:rPr lang="ru-RU" smtClean="0"/>
              <a:t>2024-05-28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2BF17B-C6D1-9CAA-79B3-9D97572D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406A7-9844-3560-B3AE-D7887FDF0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114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FFFC4-54BB-2EB6-DAB2-B9D36F5C8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215AF-4CD1-1116-B8C0-16B5309553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BF11-0BF7-B5CF-55F9-4CAE00BC75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D9D8895-27F8-41A0-9BB9-27DFF7DE3C1F}" type="datetime1">
              <a:rPr lang="ru-RU" smtClean="0"/>
              <a:t>2024-05-28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AAAB3-4E82-BE5A-8AAC-EB22D1583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5D4E6-B420-19E3-BCEC-13F99956D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965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92A5CC-C0CB-5AA2-16B6-3FB57724DE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FCE2B-19E8-9384-8866-222449BD4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4A34-14C5-20F6-6508-3B546E4471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B5E17-982C-45A9-BFE5-62C080F18C2C}" type="datetime1">
              <a:rPr lang="ru-RU" smtClean="0"/>
              <a:t>2024-05-28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7E341-4A3F-9D14-F54A-2A67C606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A4E13-7610-EE50-22E4-F15A9A693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469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EA58A-D31D-E581-876B-0E04F39E0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28B61-088B-2D3B-78F7-F463B6EB2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A4817-01EB-DB0F-9D2E-BD758D08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23B836-BEE5-42EA-85C5-2BD5F95C27EE}" type="datetime1">
              <a:rPr lang="ru-RU" smtClean="0"/>
              <a:t>2024-05-28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C012-E75F-F82B-00AD-ED48D83DB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5EE18-3CA4-91B7-1480-BFC24210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7282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5E41-7B8C-39A1-9210-65E621D40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0D71A-367A-AD91-F850-1E8553D2F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9624D-9916-F8A8-99EA-38FABE3A029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10C2A83-CDD7-46E0-B972-D39ADD78515C}" type="datetime1">
              <a:rPr lang="ru-RU" smtClean="0"/>
              <a:t>2024-05-28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BBA48-66DE-CAC4-B0BF-3E5851834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DF5D0-84B7-2CA5-D9C3-694E2E39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63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8AEC4-E405-60A3-D51D-F75A54452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15969-D61F-A059-DAF8-8ACFD1997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65125"/>
            <a:ext cx="5181600" cy="516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F1695-41F9-7226-0A25-3B2F6D88A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365125"/>
            <a:ext cx="5181600" cy="5167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E8049-C1D9-02CF-C0F5-E82D7452E9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142643-104E-4346-995E-C520BCE03A0F}" type="datetime1">
              <a:rPr lang="ru-RU" smtClean="0"/>
              <a:t>2024-05-28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6F6C5-E50E-60A3-7D32-F24FA8701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60132-ECCB-49C6-BE19-BE2037305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80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ADFD-362C-E4FA-F1ED-9B275D070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B8014D-C10F-B17F-D7DF-44E5FAD9E2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3884C1-E1AE-654D-9512-A59352067A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7CCD25-DE62-3CC3-E143-C81BA46C5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9E7E5-409E-117D-2B66-51CC0BA55A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01BC5C-AF4F-2746-0536-B13D761A0C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D450F63-802D-4CA1-A7F1-5755183045FB}" type="datetime1">
              <a:rPr lang="ru-RU" smtClean="0"/>
              <a:t>2024-05-28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2803FE-9AE3-4495-4FE3-F0A4FEA1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5F607-D9D2-80E6-1F13-FD91E5F5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34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9763E-29FD-6003-2259-2B12BA3F2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4BCB11-BBB5-7286-B665-CDC29A8C05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ACD5ED0-A882-4C29-9ABC-CECEC26592B3}" type="datetime1">
              <a:rPr lang="ru-RU" smtClean="0"/>
              <a:t>2024-05-28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F1124-AD8A-0031-3BB7-D8AF2CCEA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53933-1B56-D9CE-F037-97D95FEE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048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0E4A6D-4DCE-C2D6-6449-3315F6C9DD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2F4E467-61EF-431B-9C74-0B1F18F5FE15}" type="datetime1">
              <a:rPr lang="ru-RU" smtClean="0"/>
              <a:t>2024-05-28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6C6BF-F6CF-C553-8152-B2734D9C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2BB33E-18F7-D2ED-6E04-89AF247C9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001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99F3-A7AF-2E52-0F37-823E873A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2A489-453C-39DF-1D8B-8923D960B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2D54D-023C-CD8B-0858-CFB7EDE2E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01CBB0-D35D-607F-8A8E-B7402A35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A46814-DFB1-4D98-959F-91FE8A7AECC3}" type="datetime1">
              <a:rPr lang="ru-RU" smtClean="0"/>
              <a:t>2024-05-28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76843-09B2-C700-38F2-6627818EB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A8E3C3-B6DE-BC67-74CF-433DF38B5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6649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BFD39-AD76-632A-5C32-CBD211AC9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93D260-6B50-D4AF-3810-A7BF1FD2DB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80D4A6-6772-FE4D-1366-1DA3C14F90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7E957-E260-327F-D237-273715F6E9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EEC9CEB-EB79-4201-98CC-E46D8345B75C}" type="datetime1">
              <a:rPr lang="ru-RU" smtClean="0"/>
              <a:t>2024-05-28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C66550-A499-6A52-0F52-08A07ADD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F49AF-A9E5-B1EC-8F65-27EE4B6D0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69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F8640D-05D6-1D94-760F-659F59E4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24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6D90C-4477-650D-DEFB-4D1011C7B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5125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F6B52-2443-9A20-FF8B-15C3BFA79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78B2A-1579-4FD9-B7A8-599F57B197D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67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608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8259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rfc8259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aml.org/spec/1.2.2/" TargetMode="External"/><Relationship Id="rId7" Type="http://schemas.openxmlformats.org/officeDocument/2006/relationships/hyperlink" Target="https://datatracker.ietf.org/doc/html/rfc8259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s://eel.is/c++draft/#gram" TargetMode="Externa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youtu.be/ptMFLSAkRj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sv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84487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hyperlink" Target="https://wg21.link/p0608" TargetMode="Externa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ughengineer/minjsoncpp" TargetMode="Externa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4.svg"/><Relationship Id="rId2" Type="http://schemas.openxmlformats.org/officeDocument/2006/relationships/hyperlink" Target="https://bit.ly/3WYVRkd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wg21.link/p0608" TargetMode="External"/><Relationship Id="rId7" Type="http://schemas.openxmlformats.org/officeDocument/2006/relationships/hyperlink" Target="https://github.com/toughengineer/minjsoncpp" TargetMode="External"/><Relationship Id="rId2" Type="http://schemas.openxmlformats.org/officeDocument/2006/relationships/hyperlink" Target="https://datatracker.ietf.org/doc/html/rfc825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llvm/llvm-project/issues/84487" TargetMode="External"/><Relationship Id="rId5" Type="http://schemas.openxmlformats.org/officeDocument/2006/relationships/hyperlink" Target="https://www.youtube.com/watch?v=ptMFLSAkRj0" TargetMode="External"/><Relationship Id="rId4" Type="http://schemas.openxmlformats.org/officeDocument/2006/relationships/hyperlink" Target="https://wg21.link/p1413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610EF-8B4F-058E-24A7-A112329E2A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JSON </a:t>
            </a:r>
            <a:r>
              <a:rPr lang="ru-RU" dirty="0">
                <a:solidFill>
                  <a:schemeClr val="tx1"/>
                </a:solidFill>
              </a:rPr>
              <a:t>в</a:t>
            </a:r>
            <a:r>
              <a:rPr lang="en-US" dirty="0">
                <a:solidFill>
                  <a:schemeClr val="tx1"/>
                </a:solidFill>
              </a:rPr>
              <a:t> C++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проектируем тип для работы с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JSON </a:t>
            </a:r>
            <a:r>
              <a:rPr lang="ru-RU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значениями</a:t>
            </a:r>
            <a:endParaRPr lang="ru-RU" sz="5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F89415-DBBC-7F77-76C1-11BA1ADC0A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Павел Новиков</a:t>
            </a:r>
          </a:p>
          <a:p>
            <a:r>
              <a:rPr lang="ru-RU"/>
              <a:t>@</a:t>
            </a:r>
            <a:r>
              <a:rPr lang="en-US" err="1"/>
              <a:t>cpp_ape</a:t>
            </a:r>
            <a:endParaRPr lang="en-US"/>
          </a:p>
        </p:txBody>
      </p:sp>
      <p:pic>
        <p:nvPicPr>
          <p:cNvPr id="4" name="Picture 4" descr="Twitter bird logo 2012.svg">
            <a:extLst>
              <a:ext uri="{FF2B5EF4-FFF2-40B4-BE49-F238E27FC236}">
                <a16:creationId xmlns:a16="http://schemas.microsoft.com/office/drawing/2014/main" id="{88B07831-8FD6-3E69-750D-46F950086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4848" y="4138262"/>
            <a:ext cx="314325" cy="254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520EDB9-1738-239C-4351-997E7BF3D673}"/>
              </a:ext>
            </a:extLst>
          </p:cNvPr>
          <p:cNvSpPr/>
          <p:nvPr/>
        </p:nvSpPr>
        <p:spPr>
          <a:xfrm>
            <a:off x="5074846" y="4108400"/>
            <a:ext cx="314325" cy="314325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61D4144-F91E-6B2E-4EFD-70ACF5FABC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4847" y="4108400"/>
            <a:ext cx="31432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81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EDF6-85D9-DBD7-2D20-99251779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99AC-B6D3-FB6A-9529-EFC9FEBA1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FA1E4-F307-9A02-896E-69AD7782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531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D3A99-E7A9-2F31-529D-8486EB54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default 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ctor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42;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9081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 0&gt;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is_nothrow_constructible_v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in_place_type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{}</a:t>
            </a: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12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1330D-6EAF-A607-DF8B-4D1F538B3A7D}"/>
              </a:ext>
            </a:extLst>
          </p:cNvPr>
          <p:cNvSpPr txBox="1"/>
          <p:nvPr/>
        </p:nvSpPr>
        <p:spPr>
          <a:xfrm>
            <a:off x="1143896" y="258185"/>
            <a:ext cx="10209904" cy="132343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remove_reference_t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D384E0F-AB3D-CC39-6B62-FE9915F32D9A}"/>
              </a:ext>
            </a:extLst>
          </p:cNvPr>
          <p:cNvSpPr/>
          <p:nvPr/>
        </p:nvSpPr>
        <p:spPr>
          <a:xfrm>
            <a:off x="6422315" y="2354533"/>
            <a:ext cx="3195021" cy="44422"/>
          </a:xfrm>
          <a:custGeom>
            <a:avLst/>
            <a:gdLst>
              <a:gd name="connsiteX0" fmla="*/ 0 w 3195021"/>
              <a:gd name="connsiteY0" fmla="*/ 12149 h 44422"/>
              <a:gd name="connsiteX1" fmla="*/ 1140311 w 3195021"/>
              <a:gd name="connsiteY1" fmla="*/ 22907 h 44422"/>
              <a:gd name="connsiteX2" fmla="*/ 1688951 w 3195021"/>
              <a:gd name="connsiteY2" fmla="*/ 44422 h 44422"/>
              <a:gd name="connsiteX3" fmla="*/ 2463501 w 3195021"/>
              <a:gd name="connsiteY3" fmla="*/ 33665 h 44422"/>
              <a:gd name="connsiteX4" fmla="*/ 2549563 w 3195021"/>
              <a:gd name="connsiteY4" fmla="*/ 22907 h 44422"/>
              <a:gd name="connsiteX5" fmla="*/ 2969111 w 3195021"/>
              <a:gd name="connsiteY5" fmla="*/ 12149 h 44422"/>
              <a:gd name="connsiteX6" fmla="*/ 3195021 w 3195021"/>
              <a:gd name="connsiteY6" fmla="*/ 1392 h 4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5021" h="44422">
                <a:moveTo>
                  <a:pt x="0" y="12149"/>
                </a:moveTo>
                <a:lnTo>
                  <a:pt x="1140311" y="22907"/>
                </a:lnTo>
                <a:cubicBezTo>
                  <a:pt x="1313062" y="25448"/>
                  <a:pt x="1513345" y="36060"/>
                  <a:pt x="1688951" y="44422"/>
                </a:cubicBezTo>
                <a:lnTo>
                  <a:pt x="2463501" y="33665"/>
                </a:lnTo>
                <a:cubicBezTo>
                  <a:pt x="2492403" y="32942"/>
                  <a:pt x="2520679" y="24136"/>
                  <a:pt x="2549563" y="22907"/>
                </a:cubicBezTo>
                <a:cubicBezTo>
                  <a:pt x="2689332" y="16959"/>
                  <a:pt x="2829262" y="15735"/>
                  <a:pt x="2969111" y="12149"/>
                </a:cubicBezTo>
                <a:cubicBezTo>
                  <a:pt x="3094112" y="-5707"/>
                  <a:pt x="3019058" y="1392"/>
                  <a:pt x="3195021" y="1392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C53240-0EF0-797A-2302-F24E79F5A864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2883330" y="2538803"/>
            <a:ext cx="0" cy="32773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8B7420-C86C-5AC6-4497-CE729DF81113}"/>
              </a:ext>
            </a:extLst>
          </p:cNvPr>
          <p:cNvSpPr txBox="1"/>
          <p:nvPr/>
        </p:nvSpPr>
        <p:spPr>
          <a:xfrm>
            <a:off x="1682862" y="2866538"/>
            <a:ext cx="2400935" cy="707886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/>
              <a:t>safe to put into template </a:t>
            </a:r>
            <a:r>
              <a:rPr lang="en-US" sz="2000" err="1"/>
              <a:t>paremeters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39873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      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is_nothrow_constructible_v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in_place_type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13</a:t>
            </a:fld>
            <a:endParaRPr lang="ru-RU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8069CCD-86CD-047B-DBF2-AB83785A184A}"/>
              </a:ext>
            </a:extLst>
          </p:cNvPr>
          <p:cNvSpPr/>
          <p:nvPr/>
        </p:nvSpPr>
        <p:spPr>
          <a:xfrm>
            <a:off x="6422315" y="2354533"/>
            <a:ext cx="3195021" cy="44422"/>
          </a:xfrm>
          <a:custGeom>
            <a:avLst/>
            <a:gdLst>
              <a:gd name="connsiteX0" fmla="*/ 0 w 3195021"/>
              <a:gd name="connsiteY0" fmla="*/ 12149 h 44422"/>
              <a:gd name="connsiteX1" fmla="*/ 1140311 w 3195021"/>
              <a:gd name="connsiteY1" fmla="*/ 22907 h 44422"/>
              <a:gd name="connsiteX2" fmla="*/ 1688951 w 3195021"/>
              <a:gd name="connsiteY2" fmla="*/ 44422 h 44422"/>
              <a:gd name="connsiteX3" fmla="*/ 2463501 w 3195021"/>
              <a:gd name="connsiteY3" fmla="*/ 33665 h 44422"/>
              <a:gd name="connsiteX4" fmla="*/ 2549563 w 3195021"/>
              <a:gd name="connsiteY4" fmla="*/ 22907 h 44422"/>
              <a:gd name="connsiteX5" fmla="*/ 2969111 w 3195021"/>
              <a:gd name="connsiteY5" fmla="*/ 12149 h 44422"/>
              <a:gd name="connsiteX6" fmla="*/ 3195021 w 3195021"/>
              <a:gd name="connsiteY6" fmla="*/ 1392 h 44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195021" h="44422">
                <a:moveTo>
                  <a:pt x="0" y="12149"/>
                </a:moveTo>
                <a:lnTo>
                  <a:pt x="1140311" y="22907"/>
                </a:lnTo>
                <a:cubicBezTo>
                  <a:pt x="1313062" y="25448"/>
                  <a:pt x="1513345" y="36060"/>
                  <a:pt x="1688951" y="44422"/>
                </a:cubicBezTo>
                <a:lnTo>
                  <a:pt x="2463501" y="33665"/>
                </a:lnTo>
                <a:cubicBezTo>
                  <a:pt x="2492403" y="32942"/>
                  <a:pt x="2520679" y="24136"/>
                  <a:pt x="2549563" y="22907"/>
                </a:cubicBezTo>
                <a:cubicBezTo>
                  <a:pt x="2689332" y="16959"/>
                  <a:pt x="2829262" y="15735"/>
                  <a:pt x="2969111" y="12149"/>
                </a:cubicBezTo>
                <a:cubicBezTo>
                  <a:pt x="3094112" y="-5707"/>
                  <a:pt x="3019058" y="1392"/>
                  <a:pt x="3195021" y="1392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A8537-C7F3-F8D7-8D43-0881BAA24522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43429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ln w="6350">
                  <a:solidFill>
                    <a:srgbClr val="2B91AF"/>
                  </a:solidFill>
                  <a:prstDash val="dash"/>
                </a:ln>
                <a:noFill/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is_nothrow_assignable_v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std::forward&lt;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14</a:t>
            </a:fld>
            <a:endParaRPr lang="ru-R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5F15C56-11AE-9FFF-413C-680544A32092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546980" y="1990165"/>
            <a:ext cx="0" cy="360006"/>
          </a:xfrm>
          <a:prstGeom prst="straightConnector1">
            <a:avLst/>
          </a:prstGeom>
          <a:ln w="25400"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C58F6EE-EF49-7221-CF46-503A58136135}"/>
              </a:ext>
            </a:extLst>
          </p:cNvPr>
          <p:cNvSpPr txBox="1"/>
          <p:nvPr/>
        </p:nvSpPr>
        <p:spPr>
          <a:xfrm>
            <a:off x="2651051" y="2350171"/>
            <a:ext cx="1791857" cy="707886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/>
              <a:t>need to be</a:t>
            </a:r>
          </a:p>
          <a:p>
            <a:r>
              <a:rPr lang="en-US" sz="2000"/>
              <a:t>the return type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970634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fr-FR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 0&gt;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is_nothrow_assignable_v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=&lt;bool, 0&gt;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=&lt;bool, 1&gt;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=&lt;bool, 2&gt;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=&lt;bool, 3&gt;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=&lt;bool, 4&gt;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0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238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is_nothrow_assignable_v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std::forward&lt;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53486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(!std::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 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is_nothrow_assignable_v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17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AF714B-3B47-DE71-CF78-35F73068F892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578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fr-FR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 0&gt;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is_nothrow_constructible_v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fr-FR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ln w="6350">
                  <a:solidFill>
                    <a:srgbClr val="2B91AF"/>
                  </a:solidFill>
                  <a:prstDash val="dash"/>
                </a:ln>
                <a:noFill/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18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D8E2B2-80E7-EBF1-F8CE-29C69F5E64EA}"/>
              </a:ext>
            </a:extLst>
          </p:cNvPr>
          <p:cNvSpPr txBox="1"/>
          <p:nvPr/>
        </p:nvSpPr>
        <p:spPr>
          <a:xfrm>
            <a:off x="6391469" y="933061"/>
            <a:ext cx="2510030" cy="2308324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destructor</a:t>
            </a:r>
          </a:p>
          <a:p>
            <a:r>
              <a:rPr lang="en-US" sz="2400" dirty="0"/>
              <a:t>copy constructor</a:t>
            </a:r>
          </a:p>
          <a:p>
            <a:r>
              <a:rPr lang="en-US" sz="2400" dirty="0"/>
              <a:t>copy assignment</a:t>
            </a:r>
          </a:p>
          <a:p>
            <a:r>
              <a:rPr lang="en-US" sz="2400" dirty="0"/>
              <a:t>move constructor</a:t>
            </a:r>
          </a:p>
          <a:p>
            <a:r>
              <a:rPr lang="en-US" sz="2400" dirty="0"/>
              <a:t>move assignment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none of the above</a:t>
            </a:r>
            <a:endParaRPr lang="ru-RU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EFC9B59-10C2-E58C-62F6-54A82B912157}"/>
              </a:ext>
            </a:extLst>
          </p:cNvPr>
          <p:cNvCxnSpPr>
            <a:cxnSpLocks/>
            <a:stCxn id="14" idx="1"/>
          </p:cNvCxnSpPr>
          <p:nvPr/>
        </p:nvCxnSpPr>
        <p:spPr>
          <a:xfrm>
            <a:off x="8901499" y="2277104"/>
            <a:ext cx="299651" cy="0"/>
          </a:xfrm>
          <a:prstGeom prst="line">
            <a:avLst/>
          </a:prstGeom>
          <a:ln w="25400" cap="rnd">
            <a:solidFill>
              <a:schemeClr val="accent2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ight Brace 13">
            <a:extLst>
              <a:ext uri="{FF2B5EF4-FFF2-40B4-BE49-F238E27FC236}">
                <a16:creationId xmlns:a16="http://schemas.microsoft.com/office/drawing/2014/main" id="{764C8486-65E4-8407-DE24-95405500C912}"/>
              </a:ext>
            </a:extLst>
          </p:cNvPr>
          <p:cNvSpPr/>
          <p:nvPr/>
        </p:nvSpPr>
        <p:spPr>
          <a:xfrm>
            <a:off x="8780202" y="933061"/>
            <a:ext cx="121297" cy="1838712"/>
          </a:xfrm>
          <a:prstGeom prst="rightBrace">
            <a:avLst>
              <a:gd name="adj1" fmla="val 39744"/>
              <a:gd name="adj2" fmla="val 73097"/>
            </a:avLst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9A7BB5-20C6-0CEE-964E-0D43F4733968}"/>
              </a:ext>
            </a:extLst>
          </p:cNvPr>
          <p:cNvCxnSpPr>
            <a:cxnSpLocks/>
            <a:stCxn id="13" idx="1"/>
          </p:cNvCxnSpPr>
          <p:nvPr/>
        </p:nvCxnSpPr>
        <p:spPr>
          <a:xfrm>
            <a:off x="8751920" y="1499993"/>
            <a:ext cx="449230" cy="0"/>
          </a:xfrm>
          <a:prstGeom prst="line">
            <a:avLst/>
          </a:prstGeom>
          <a:ln w="25400" cap="rnd"/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Brace 12">
            <a:extLst>
              <a:ext uri="{FF2B5EF4-FFF2-40B4-BE49-F238E27FC236}">
                <a16:creationId xmlns:a16="http://schemas.microsoft.com/office/drawing/2014/main" id="{B98E808D-09B6-AAEE-2665-75D79D425886}"/>
              </a:ext>
            </a:extLst>
          </p:cNvPr>
          <p:cNvSpPr/>
          <p:nvPr/>
        </p:nvSpPr>
        <p:spPr>
          <a:xfrm>
            <a:off x="8630623" y="933061"/>
            <a:ext cx="121297" cy="1133864"/>
          </a:xfrm>
          <a:prstGeom prst="rightBrace">
            <a:avLst>
              <a:gd name="adj1" fmla="val 39744"/>
              <a:gd name="adj2" fmla="val 50000"/>
            </a:avLst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44A18E-0B11-24CA-9165-E7C7F118EF6B}"/>
              </a:ext>
            </a:extLst>
          </p:cNvPr>
          <p:cNvSpPr txBox="1"/>
          <p:nvPr/>
        </p:nvSpPr>
        <p:spPr>
          <a:xfrm>
            <a:off x="9254412" y="1268769"/>
            <a:ext cx="20993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rule of three</a:t>
            </a:r>
            <a:endParaRPr lang="ru-RU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E3E1D8-887B-03AD-FD56-833AEB43C0F4}"/>
              </a:ext>
            </a:extLst>
          </p:cNvPr>
          <p:cNvSpPr txBox="1"/>
          <p:nvPr/>
        </p:nvSpPr>
        <p:spPr>
          <a:xfrm>
            <a:off x="9254412" y="2038146"/>
            <a:ext cx="20993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rule of five</a:t>
            </a:r>
            <a:endParaRPr lang="ru-RU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DF269-8375-4041-0267-C0E4A9D2980D}"/>
              </a:ext>
            </a:extLst>
          </p:cNvPr>
          <p:cNvSpPr txBox="1"/>
          <p:nvPr/>
        </p:nvSpPr>
        <p:spPr>
          <a:xfrm>
            <a:off x="9254412" y="499392"/>
            <a:ext cx="20993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Which rule?</a:t>
            </a:r>
            <a:endParaRPr lang="ru-RU" sz="240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188E3BE-EE77-DB50-681A-27BDD6D9EB9F}"/>
              </a:ext>
            </a:extLst>
          </p:cNvPr>
          <p:cNvCxnSpPr>
            <a:cxnSpLocks/>
            <a:stCxn id="24" idx="1"/>
          </p:cNvCxnSpPr>
          <p:nvPr/>
        </p:nvCxnSpPr>
        <p:spPr>
          <a:xfrm>
            <a:off x="8901499" y="3028805"/>
            <a:ext cx="299651" cy="0"/>
          </a:xfrm>
          <a:prstGeom prst="line">
            <a:avLst/>
          </a:prstGeom>
          <a:ln w="25400" cap="rnd">
            <a:solidFill>
              <a:schemeClr val="accent6"/>
            </a:solidFill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ight Brace 23">
            <a:extLst>
              <a:ext uri="{FF2B5EF4-FFF2-40B4-BE49-F238E27FC236}">
                <a16:creationId xmlns:a16="http://schemas.microsoft.com/office/drawing/2014/main" id="{22C24DB1-374B-35D8-3C42-3170F458520E}"/>
              </a:ext>
            </a:extLst>
          </p:cNvPr>
          <p:cNvSpPr/>
          <p:nvPr/>
        </p:nvSpPr>
        <p:spPr>
          <a:xfrm>
            <a:off x="8780202" y="2816224"/>
            <a:ext cx="121297" cy="425161"/>
          </a:xfrm>
          <a:prstGeom prst="rightBrace">
            <a:avLst>
              <a:gd name="adj1" fmla="val 39744"/>
              <a:gd name="adj2" fmla="val 50000"/>
            </a:avLst>
          </a:prstGeom>
          <a:ln w="25400" cap="rnd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22A31E-59D5-43D3-582D-3EFBD7C811C6}"/>
              </a:ext>
            </a:extLst>
          </p:cNvPr>
          <p:cNvSpPr txBox="1"/>
          <p:nvPr/>
        </p:nvSpPr>
        <p:spPr>
          <a:xfrm>
            <a:off x="9254412" y="2807523"/>
            <a:ext cx="20993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rule of zero</a:t>
            </a:r>
            <a:endParaRPr lang="ru-RU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2A42B1-FA6B-F02C-C0D7-34CECA956BE1}"/>
              </a:ext>
            </a:extLst>
          </p:cNvPr>
          <p:cNvSpPr/>
          <p:nvPr/>
        </p:nvSpPr>
        <p:spPr>
          <a:xfrm>
            <a:off x="9254412" y="2801326"/>
            <a:ext cx="2099388" cy="461665"/>
          </a:xfrm>
          <a:prstGeom prst="rect">
            <a:avLst/>
          </a:prstGeom>
          <a:noFill/>
          <a:ln w="3810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7215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4" grpId="0" animBg="1"/>
      <p:bldP spid="13" grpId="0" animBg="1"/>
      <p:bldP spid="24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operator!=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3879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AD8B4-E35C-5160-1FB4-1E604C1C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this talk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6A32F1-4FE5-7EF5-FA92-DD47A6D74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quick overview of JSON</a:t>
            </a:r>
          </a:p>
          <a:p>
            <a:r>
              <a:rPr lang="en-US" dirty="0"/>
              <a:t>design for a C++ type for working with JSON values</a:t>
            </a:r>
          </a:p>
          <a:p>
            <a:pPr lvl="1"/>
            <a:r>
              <a:rPr lang="en-US" dirty="0"/>
              <a:t>standard containers, 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std::variant</a:t>
            </a:r>
            <a:endParaRPr lang="en-US" dirty="0"/>
          </a:p>
          <a:p>
            <a:r>
              <a:rPr lang="en-US" dirty="0"/>
              <a:t>C++ allocator support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13996-C594-56A8-F4F5-C524EB92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8984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friend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20</a:t>
            </a:fld>
            <a:endParaRPr lang="ru-RU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E7B03D-371D-85BA-1ED7-77DEB58A30E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3782762" y="1268963"/>
            <a:ext cx="1379" cy="334759"/>
          </a:xfrm>
          <a:prstGeom prst="straightConnector1">
            <a:avLst/>
          </a:prstGeom>
          <a:ln w="25400">
            <a:tailEnd type="triangle" w="lg" len="lg"/>
          </a:ln>
          <a:effectLst>
            <a:glow rad="635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611F056-DD3D-E8B3-BB4A-194D69FA6475}"/>
              </a:ext>
            </a:extLst>
          </p:cNvPr>
          <p:cNvSpPr txBox="1"/>
          <p:nvPr/>
        </p:nvSpPr>
        <p:spPr>
          <a:xfrm>
            <a:off x="1148821" y="1603722"/>
            <a:ext cx="5267882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operator!=</a:t>
            </a:r>
            <a:r>
              <a:rPr lang="en-US" sz="2000"/>
              <a:t> is synthesized from </a:t>
            </a:r>
            <a:r>
              <a:rPr lang="en-US" sz="20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operator==</a:t>
            </a:r>
            <a:endParaRPr lang="ru-RU" sz="20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D90B8-C124-ED46-18EC-CE8F80042E74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17813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0"/>
            <a:ext cx="11436275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&amp;&amp;() &amp;&amp;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&amp;&amp;()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3644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FE668-9961-39B3-3953-B6B22AFC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D862F-0767-5262-0766-E3E4A53D0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= 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AEC64-4DE8-1515-60E4-FD461AB1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2443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FC9F8-2ACB-AFC3-E214-24E5AD72F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308EA8-03CD-BB7A-A216-20F4A3BD9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Overloaded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?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integer: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decimal: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string: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 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0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2AFFB-4FF4-DC8C-5F5B-BECB6DC65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EC4412-0EB3-747D-D4D8-F0C3244BA83C}"/>
              </a:ext>
            </a:extLst>
          </p:cNvPr>
          <p:cNvSpPr txBox="1"/>
          <p:nvPr/>
        </p:nvSpPr>
        <p:spPr>
          <a:xfrm>
            <a:off x="2013079" y="1890408"/>
            <a:ext cx="9004041" cy="132343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Overloaded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{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()...; </a:t>
            </a: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Overloaded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...) -&gt;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Overloaded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...&gt;;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needed until 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679009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3116-9A45-986A-1EB3-533E1FC4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B219-FE68-10A4-CA5A-752DD412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4B4D-7964-47C0-B4A9-83D890A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24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CBDA13-9C94-1279-9DD8-C26CFAE8D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99485"/>
              </p:ext>
            </p:extLst>
          </p:nvPr>
        </p:nvGraphicFramePr>
        <p:xfrm>
          <a:off x="838200" y="2364687"/>
          <a:ext cx="1051560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35092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6627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Clang 18 -std=</a:t>
                      </a:r>
                      <a:r>
                        <a:rPr lang="en-US" sz="2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c++</a:t>
                      </a:r>
                      <a:r>
                        <a:rPr lang="en-US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MSVC (VS 2022) -</a:t>
                      </a:r>
                      <a:r>
                        <a:rPr lang="en-US" sz="28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std:c</a:t>
                      </a:r>
                      <a: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++17</a:t>
                      </a:r>
                      <a:endParaRPr lang="ru-RU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4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boolean</a:t>
                      </a:r>
                      <a:r>
                        <a:rPr lang="en-US" sz="28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: true</a:t>
                      </a:r>
                      <a:endParaRPr lang="ru-RU" sz="28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boolean</a:t>
                      </a:r>
                      <a:r>
                        <a:rPr lang="en-US" sz="28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: true</a:t>
                      </a:r>
                      <a:endParaRPr lang="ru-RU" sz="28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3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14708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3116-9A45-986A-1EB3-533E1FC4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B219-FE68-10A4-CA5A-752DD412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8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4B4D-7964-47C0-B4A9-83D890A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25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CBDA13-9C94-1279-9DD8-C26CFAE8D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642730"/>
              </p:ext>
            </p:extLst>
          </p:nvPr>
        </p:nvGraphicFramePr>
        <p:xfrm>
          <a:off x="838200" y="2364687"/>
          <a:ext cx="1051560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35092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6627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Clang 18 -std=</a:t>
                      </a:r>
                      <a:r>
                        <a:rPr lang="en-US" sz="2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c++</a:t>
                      </a:r>
                      <a:r>
                        <a:rPr lang="en-US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MSVC (VS 2022) -</a:t>
                      </a:r>
                      <a:r>
                        <a:rPr lang="en-US" sz="28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std:c</a:t>
                      </a:r>
                      <a: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++17</a:t>
                      </a:r>
                      <a:endParaRPr lang="ru-RU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4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string: hello</a:t>
                      </a:r>
                      <a:endParaRPr lang="ru-RU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boolean</a:t>
                      </a:r>
                      <a:r>
                        <a:rPr lang="en-US" sz="28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: true</a:t>
                      </a:r>
                      <a:endParaRPr lang="ru-RU" sz="28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3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3375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3116-9A45-986A-1EB3-533E1FC44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2B219-FE68-10A4-CA5A-752DD412B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28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number</a:t>
            </a:r>
            <a:r>
              <a:rPr lang="en-US" sz="28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chemeClr val="bg1">
                    <a:lumMod val="50000"/>
                  </a:schemeClr>
                </a:solidFill>
              </a:rPr>
              <a:t>output: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4B4D-7964-47C0-B4A9-83D890AF3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26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7CBDA13-9C94-1279-9DD8-C26CFAE8D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536955"/>
              </p:ext>
            </p:extLst>
          </p:nvPr>
        </p:nvGraphicFramePr>
        <p:xfrm>
          <a:off x="838201" y="2364687"/>
          <a:ext cx="1051560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21350920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6627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Clang 18 -std=</a:t>
                      </a:r>
                      <a:r>
                        <a:rPr lang="en-US" sz="2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c++</a:t>
                      </a:r>
                      <a:r>
                        <a:rPr lang="en-US" sz="2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17</a:t>
                      </a:r>
                      <a:endParaRPr lang="ru-RU" sz="2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MSVC (VS 2022) -</a:t>
                      </a:r>
                      <a:r>
                        <a:rPr lang="en-US" sz="280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std:c</a:t>
                      </a:r>
                      <a:r>
                        <a:rPr lang="en-US" sz="2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++17</a:t>
                      </a:r>
                      <a:endParaRPr lang="ru-RU" sz="280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640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integer: 42</a:t>
                      </a:r>
                      <a:endParaRPr lang="ru-RU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error : no viable conversion</a:t>
                      </a:r>
                    </a:p>
                    <a:p>
                      <a:r>
                        <a:rPr lang="en-US" sz="2800" kern="12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from 'int' to 'Value'</a:t>
                      </a:r>
                      <a:endParaRPr lang="ru-RU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33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8964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35347-265E-667B-C2A6-69550BDF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 C++17 variant alternative is chosen as if by overload resolution: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Null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Boolean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integer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decimal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String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&gt;);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Array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Object</a:t>
            </a:r>
          </a:p>
          <a:p>
            <a:pPr marL="0" indent="0">
              <a:buNone/>
            </a:pPr>
            <a:endParaRPr lang="en-US" sz="2400" dirty="0">
              <a:solidFill>
                <a:srgbClr val="74531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   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calls test(bool)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4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calls test(bool)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test(42);      </a:t>
            </a:r>
            <a:r>
              <a:rPr lang="en-US" sz="24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error : call to 'test' is ambiguous</a:t>
            </a:r>
            <a:endParaRPr lang="ru-RU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F2E91-000A-CFFF-BC14-65BC254E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27</a:t>
            </a:fld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CB323-B7A8-EF44-C134-83DB3A0B8C77}"/>
              </a:ext>
            </a:extLst>
          </p:cNvPr>
          <p:cNvSpPr txBox="1"/>
          <p:nvPr/>
        </p:nvSpPr>
        <p:spPr>
          <a:xfrm>
            <a:off x="8014996" y="1587134"/>
            <a:ext cx="4083698" cy="156966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This nonsense is fixed in </a:t>
            </a:r>
            <a:r>
              <a:rPr lang="en-US" sz="2400" dirty="0">
                <a:hlinkClick r:id="rId2"/>
              </a:rPr>
              <a:t>P0608</a:t>
            </a:r>
            <a:r>
              <a:rPr lang="en-US" sz="2400" dirty="0"/>
              <a:t>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MS left the original behavior in</a:t>
            </a:r>
          </a:p>
          <a:p>
            <a:r>
              <a:rPr lang="en-US" sz="2400" dirty="0">
                <a:solidFill>
                  <a:srgbClr val="C00000"/>
                </a:solidFill>
              </a:rPr>
              <a:t>-std=</a:t>
            </a:r>
            <a:r>
              <a:rPr lang="en-US" sz="2400" dirty="0" err="1">
                <a:solidFill>
                  <a:srgbClr val="C00000"/>
                </a:solidFill>
              </a:rPr>
              <a:t>c++</a:t>
            </a:r>
            <a:r>
              <a:rPr lang="en-US" sz="2400" dirty="0">
                <a:solidFill>
                  <a:srgbClr val="C00000"/>
                </a:solidFill>
              </a:rPr>
              <a:t>17 mode</a:t>
            </a:r>
          </a:p>
          <a:p>
            <a:r>
              <a:rPr lang="en-US" sz="2400" dirty="0">
                <a:solidFill>
                  <a:srgbClr val="C00000"/>
                </a:solidFill>
              </a:rPr>
              <a:t>for backwards compatibility.</a:t>
            </a:r>
            <a:endParaRPr lang="ru-RU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087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C3745-53BD-5839-E899-9D206E45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A0F8-0642-3D2B-30B4-3A3C7F0DD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_MSC_VER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&amp;&amp; \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_MSVC_LANG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&amp;&amp;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_MSVC_LANG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400" dirty="0" err="1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cplusplus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\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_MSVC_LANG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201703L || \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</a:t>
            </a:r>
            <a:r>
              <a:rPr lang="en-US" sz="2400" dirty="0" err="1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cplusplus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201703L)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#define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NEED_WORKAROUND_FOR_UNIMPLEMENTED_P0608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74A44-D2DC-EBD0-CF85-3F9B23A5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977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=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fr-FR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= 0&gt;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is_nothrow_constructible_v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&amp;&amp;&gt;);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NEED_WORKAROUND_FOR_UNIMPLEMENTED_P0608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in_place_type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in_place_type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368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A793C-9935-072F-5527-17A139AA9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Constraints for this talk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0FEE2-2FCF-E7F7-FCBB-BCFADD685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Constraints for the implementation:</a:t>
            </a:r>
          </a:p>
          <a:p>
            <a:r>
              <a:rPr lang="en-US" dirty="0"/>
              <a:t>use C++17</a:t>
            </a:r>
          </a:p>
          <a:p>
            <a:r>
              <a:rPr lang="en-US" dirty="0"/>
              <a:t>write as little code as possible</a:t>
            </a:r>
            <a:br>
              <a:rPr lang="en-US" dirty="0"/>
            </a:br>
            <a:r>
              <a:rPr lang="en-US" sz="2400" dirty="0"/>
              <a:t>(while maintaining reasonable design and performance)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Not in this talk: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JSON string escaping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serialization/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stringification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F47BF-D1AC-3F65-238A-B1069354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0618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&lt;!std::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&amp;&amp;</a:t>
            </a:r>
          </a:p>
          <a:p>
            <a:pPr marL="0" indent="0">
              <a:buNone/>
            </a:pP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std::</a:t>
            </a:r>
            <a:r>
              <a:rPr lang="fr-FR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&amp;&amp;, </a:t>
            </a:r>
            <a:r>
              <a:rPr lang="fr-FR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fr-FR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&amp;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string_view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NEED_WORKAROUND_FOR_UNIMPLEMENTED_P0608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emplace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471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A7C45-D1C2-3E05-BB80-A90774D7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E63D779-1A7E-1B2B-0903-5CCAA842A7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7962125"/>
              </p:ext>
            </p:extLst>
          </p:nvPr>
        </p:nvGraphicFramePr>
        <p:xfrm>
          <a:off x="838200" y="365125"/>
          <a:ext cx="10515600" cy="3657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92920199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9355091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output:</a:t>
                      </a:r>
                      <a:endParaRPr lang="ru-RU" sz="240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2346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Value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</a:t>
                      </a:r>
                      <a:r>
                        <a:rPr lang="en-US" sz="2400" dirty="0" err="1">
                          <a:solidFill>
                            <a:srgbClr val="1F377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boolean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= </a:t>
                      </a:r>
                      <a:r>
                        <a:rPr lang="en-US" sz="24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true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 dirty="0">
                          <a:solidFill>
                            <a:srgbClr val="74531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print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1F377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boolean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en-US" sz="240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ascadia Mono" panose="020B06090200000200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boolean</a:t>
                      </a:r>
                      <a:r>
                        <a:rPr lang="en-US" sz="24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: true</a:t>
                      </a:r>
                      <a:endParaRPr lang="ru-RU" sz="24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0363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Value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</a:t>
                      </a:r>
                      <a:r>
                        <a:rPr lang="en-US" sz="2400">
                          <a:solidFill>
                            <a:srgbClr val="1F377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string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= </a:t>
                      </a:r>
                      <a:r>
                        <a:rPr lang="en-US" sz="2400">
                          <a:solidFill>
                            <a:srgbClr val="E21F1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</a:t>
                      </a:r>
                      <a:r>
                        <a:rPr lang="en-US" sz="24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hello</a:t>
                      </a:r>
                      <a:r>
                        <a:rPr lang="en-US" sz="2400">
                          <a:solidFill>
                            <a:srgbClr val="E21F1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>
                          <a:solidFill>
                            <a:srgbClr val="74531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print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(</a:t>
                      </a:r>
                      <a:r>
                        <a:rPr lang="en-US" sz="2400">
                          <a:solidFill>
                            <a:srgbClr val="1F377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string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);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endParaRPr lang="ru-RU" sz="2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string: hello</a:t>
                      </a:r>
                      <a:endParaRPr lang="ru-RU" sz="2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7564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Value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</a:t>
                      </a:r>
                      <a:r>
                        <a:rPr lang="en-US" sz="2400">
                          <a:solidFill>
                            <a:srgbClr val="1F377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number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= 42;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None/>
                      </a:pPr>
                      <a:r>
                        <a:rPr lang="en-US" sz="2400">
                          <a:solidFill>
                            <a:srgbClr val="74531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print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(</a:t>
                      </a:r>
                      <a:r>
                        <a:rPr lang="en-US" sz="2400">
                          <a:solidFill>
                            <a:srgbClr val="1F377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number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);</a:t>
                      </a:r>
                      <a:endParaRPr lang="ru-RU" sz="2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US" sz="24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integer: 42</a:t>
                      </a:r>
                      <a:endParaRPr lang="ru-RU" sz="2400"/>
                    </a:p>
                  </a:txBody>
                  <a:tcP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9805025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2F81-FA1F-9FBF-3710-CA2C8409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6381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912F81-FA1F-9FBF-3710-CA2C8409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32</a:t>
            </a:fld>
            <a:endParaRPr lang="ru-R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0F9D4-5AFC-EB84-8787-EA984D21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nlohmann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j2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3.141},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happy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Niels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nothing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nullptr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answer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everything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42}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{1, 0, 2}},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currency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USD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42.99}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653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EC2C-9B69-6FEE-BFB0-16644840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{}</a:t>
            </a:r>
          </a:p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dump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>
                <a:solidFill>
                  <a:schemeClr val="bg1">
                    <a:lumMod val="50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  null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lang="ru-RU" sz="2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9E74-5F90-70E8-4BE5-FC3756E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0358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EC2C-9B69-6FEE-BFB0-16644840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dump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>
                <a:solidFill>
                  <a:schemeClr val="bg1">
                    <a:lumMod val="50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  [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    "value"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lang="ru-RU" sz="2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9E74-5F90-70E8-4BE5-FC3756E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673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EC2C-9B69-6FEE-BFB0-16644840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key?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value?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dump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 </a:t>
            </a:r>
            <a:r>
              <a:rPr lang="en-US" sz="240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40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2400"/>
          </a:p>
          <a:p>
            <a:pPr marL="0" indent="0">
              <a:buNone/>
            </a:pPr>
            <a:r>
              <a:rPr lang="pt-BR" sz="2400">
                <a:solidFill>
                  <a:schemeClr val="bg1">
                    <a:lumMod val="50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  "key?": "value?"</a:t>
            </a:r>
          </a:p>
          <a:p>
            <a:pPr marL="0" indent="0">
              <a:buNone/>
            </a:pPr>
            <a:r>
              <a:rPr lang="en-US" sz="2400">
                <a:latin typeface="Cascadia Mono" panose="020B0609020000020004" pitchFamily="49" charset="0"/>
                <a:cs typeface="Cascadia Mono" panose="020B0609020000020004" pitchFamily="49" charset="0"/>
              </a:rPr>
              <a:t>}</a:t>
            </a:r>
            <a:endParaRPr lang="ru-RU" sz="240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9E74-5F90-70E8-4BE5-FC3756E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6101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4EC2C-9B69-6FEE-BFB0-166448400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key?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value?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oops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(2)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&lt;&lt;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B776FB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\n</a:t>
            </a:r>
            <a:r>
              <a:rPr lang="en-US" sz="24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pt-BR" sz="2400" dirty="0"/>
          </a:p>
          <a:p>
            <a:pPr marL="0" indent="0">
              <a:buNone/>
            </a:pPr>
            <a:r>
              <a:rPr lang="pt-BR" sz="2400" dirty="0">
                <a:solidFill>
                  <a:schemeClr val="bg1">
                    <a:lumMod val="50000"/>
                  </a:schemeClr>
                </a:solidFill>
              </a:rPr>
              <a:t>outputs: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[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"key?",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"value?",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"oops"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  ]</a:t>
            </a:r>
          </a:p>
          <a:p>
            <a:pPr marL="0" indent="0">
              <a:buNone/>
            </a:pP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]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19E74-5F90-70E8-4BE5-FC3756E4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3245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5B455-0FBA-CC43-58AB-B0949752A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4E46FA-E2E5-A8E5-B331-B6262526C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integer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42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decimal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3.14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hello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1, 2, 3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 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nested object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6501-2C4D-A96D-AAF6-F72725798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37</a:t>
            </a:fld>
            <a:endParaRPr lang="ru-RU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842C8EC6-E420-69CB-E7A8-AB61D6A4E6D8}"/>
              </a:ext>
            </a:extLst>
          </p:cNvPr>
          <p:cNvCxnSpPr>
            <a:cxnSpLocks/>
            <a:stCxn id="17" idx="2"/>
          </p:cNvCxnSpPr>
          <p:nvPr/>
        </p:nvCxnSpPr>
        <p:spPr>
          <a:xfrm rot="5400000">
            <a:off x="6536167" y="1748219"/>
            <a:ext cx="1813775" cy="2577487"/>
          </a:xfrm>
          <a:prstGeom prst="curvedConnector2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E7DFEA19-A467-BAD8-36A8-34F672ED57D0}"/>
              </a:ext>
            </a:extLst>
          </p:cNvPr>
          <p:cNvCxnSpPr>
            <a:cxnSpLocks/>
            <a:stCxn id="17" idx="0"/>
          </p:cNvCxnSpPr>
          <p:nvPr/>
        </p:nvCxnSpPr>
        <p:spPr>
          <a:xfrm rot="16200000" flipV="1">
            <a:off x="6115868" y="-947520"/>
            <a:ext cx="1167478" cy="4064381"/>
          </a:xfrm>
          <a:prstGeom prst="curvedConnector2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DB2CF5F-AFF5-1B25-2A0A-474F68B6CE93}"/>
              </a:ext>
            </a:extLst>
          </p:cNvPr>
          <p:cNvSpPr txBox="1"/>
          <p:nvPr/>
        </p:nvSpPr>
        <p:spPr>
          <a:xfrm>
            <a:off x="5676032" y="1668410"/>
            <a:ext cx="611153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nb-NO" sz="24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nb-NO" sz="2400" dirty="0">
                <a:solidFill>
                  <a:srgbClr val="2B91A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nb-NO" sz="24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nb-NO" sz="2400" dirty="0">
                <a:solidFill>
                  <a:srgbClr val="2B91A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nb-NO" sz="24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nb-NO" sz="2400" dirty="0">
                <a:solidFill>
                  <a:srgbClr val="2B91A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nb-NO" sz="24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>
              <a:solidFill>
                <a:srgbClr val="000000">
                  <a:alpha val="67000"/>
                </a:srgbClr>
              </a:solidFill>
            </a:endParaRPr>
          </a:p>
        </p:txBody>
      </p: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F7F1195C-52AD-206E-2324-AEBD6515B9E1}"/>
              </a:ext>
            </a:extLst>
          </p:cNvPr>
          <p:cNvCxnSpPr>
            <a:cxnSpLocks/>
            <a:stCxn id="6" idx="0"/>
          </p:cNvCxnSpPr>
          <p:nvPr/>
        </p:nvCxnSpPr>
        <p:spPr>
          <a:xfrm rot="16200000" flipV="1">
            <a:off x="4513508" y="2666521"/>
            <a:ext cx="254339" cy="550821"/>
          </a:xfrm>
          <a:prstGeom prst="curvedConnector2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96C736-649F-C73E-0645-2FCFDA12ABDE}"/>
              </a:ext>
            </a:extLst>
          </p:cNvPr>
          <p:cNvSpPr txBox="1"/>
          <p:nvPr/>
        </p:nvSpPr>
        <p:spPr>
          <a:xfrm>
            <a:off x="3208190" y="3069101"/>
            <a:ext cx="3415794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>
                <a:solidFill>
                  <a:srgbClr val="2B91A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>
                <a:solidFill>
                  <a:srgbClr val="2B91A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>
              <a:solidFill>
                <a:srgbClr val="000000">
                  <a:alpha val="6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6430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7812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600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D352-C26C-0E75-CE5B-BCA239FF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JSON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C8CF7-DE3E-C2AE-6700-E52A1762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Douglas Crockford specified JSON in the early 2000s.</a:t>
            </a:r>
          </a:p>
          <a:p>
            <a:pPr marL="0" indent="0">
              <a:buNone/>
            </a:pPr>
            <a:r>
              <a:rPr lang="en-US">
                <a:hlinkClick r:id="rId2"/>
              </a:rPr>
              <a:t>RFC 8259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 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ru-RU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FC4EF5-59FE-6CB3-44CF-9012B16E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036289-6001-B8D9-039E-2E0FCE3885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4168432"/>
              </p:ext>
            </p:extLst>
          </p:nvPr>
        </p:nvGraphicFramePr>
        <p:xfrm>
          <a:off x="838200" y="1874520"/>
          <a:ext cx="7050850" cy="3108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34168">
                  <a:extLst>
                    <a:ext uri="{9D8B030D-6E8A-4147-A177-3AD203B41FA5}">
                      <a16:colId xmlns:a16="http://schemas.microsoft.com/office/drawing/2014/main" val="1491197849"/>
                    </a:ext>
                  </a:extLst>
                </a:gridCol>
                <a:gridCol w="2916682">
                  <a:extLst>
                    <a:ext uri="{9D8B030D-6E8A-4147-A177-3AD203B41FA5}">
                      <a16:colId xmlns:a16="http://schemas.microsoft.com/office/drawing/2014/main" val="3800663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null</a:t>
                      </a:r>
                      <a:endParaRPr lang="ru-RU" sz="28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2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true</a:t>
                      </a:r>
                      <a:r>
                        <a:rPr lang="en-US" sz="2800"/>
                        <a:t> or </a:t>
                      </a:r>
                      <a:r>
                        <a:rPr lang="en-US" sz="28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false</a:t>
                      </a:r>
                      <a:endParaRPr lang="ru-RU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63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3.14</a:t>
                      </a:r>
                      <a:endParaRPr lang="ru-RU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40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"hello"</a:t>
                      </a:r>
                      <a:endParaRPr lang="ru-RU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sz="28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66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[ 1, 2, 3 ]</a:t>
                      </a:r>
                      <a:endParaRPr lang="ru-RU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array (sequence)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253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{ </a:t>
                      </a:r>
                      <a:r>
                        <a:rPr lang="en-US" sz="2800">
                          <a:solidFill>
                            <a:srgbClr val="2E75B6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"key"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: </a:t>
                      </a:r>
                      <a:r>
                        <a:rPr lang="en-US" sz="28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"value"</a:t>
                      </a:r>
                      <a:r>
                        <a:rPr lang="en-US" sz="28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}</a:t>
                      </a:r>
                      <a:endParaRPr lang="en-US" sz="28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object (dictionary)</a:t>
                      </a:r>
                      <a:endParaRPr lang="ru-RU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596531"/>
                  </a:ext>
                </a:extLst>
              </a:tr>
            </a:tbl>
          </a:graphicData>
        </a:graphic>
      </p:graphicFrame>
      <p:sp>
        <p:nvSpPr>
          <p:cNvPr id="7" name="Right Brace 6">
            <a:extLst>
              <a:ext uri="{FF2B5EF4-FFF2-40B4-BE49-F238E27FC236}">
                <a16:creationId xmlns:a16="http://schemas.microsoft.com/office/drawing/2014/main" id="{DF74820F-1944-40F5-7B71-501896FFA355}"/>
              </a:ext>
            </a:extLst>
          </p:cNvPr>
          <p:cNvSpPr/>
          <p:nvPr/>
        </p:nvSpPr>
        <p:spPr>
          <a:xfrm>
            <a:off x="7912241" y="1874520"/>
            <a:ext cx="214686" cy="2053424"/>
          </a:xfrm>
          <a:prstGeom prst="rightBrace">
            <a:avLst>
              <a:gd name="adj1" fmla="val 41666"/>
              <a:gd name="adj2" fmla="val 50000"/>
            </a:avLst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432D533-4AA5-A439-3354-CF206AE059C6}"/>
              </a:ext>
            </a:extLst>
          </p:cNvPr>
          <p:cNvSpPr/>
          <p:nvPr/>
        </p:nvSpPr>
        <p:spPr>
          <a:xfrm>
            <a:off x="7912241" y="3959750"/>
            <a:ext cx="214686" cy="1023730"/>
          </a:xfrm>
          <a:prstGeom prst="rightBrace">
            <a:avLst>
              <a:gd name="adj1" fmla="val 41666"/>
              <a:gd name="adj2" fmla="val 50000"/>
            </a:avLst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9B5FC0-7447-2514-5A06-29E59ED61326}"/>
              </a:ext>
            </a:extLst>
          </p:cNvPr>
          <p:cNvSpPr txBox="1"/>
          <p:nvPr/>
        </p:nvSpPr>
        <p:spPr>
          <a:xfrm>
            <a:off x="8126927" y="2298085"/>
            <a:ext cx="20355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primitive types</a:t>
            </a: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scalar types</a:t>
            </a:r>
            <a:endParaRPr lang="ru-RU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0CC2CB-29C9-E613-0D1D-EF24E13D9D9D}"/>
              </a:ext>
            </a:extLst>
          </p:cNvPr>
          <p:cNvSpPr txBox="1"/>
          <p:nvPr/>
        </p:nvSpPr>
        <p:spPr>
          <a:xfrm>
            <a:off x="8126927" y="3871450"/>
            <a:ext cx="22177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structured types</a:t>
            </a: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</a:p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collection types</a:t>
            </a:r>
            <a:endParaRPr lang="ru-RU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0729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&amp;&amp;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6468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273259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isInt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asInt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asInt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03500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isBool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asBool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asBool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13091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165BA-A976-D676-E2F7-CBF9D6975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isNull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holds_alternative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fr-FR" sz="20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F649F-7CAF-4970-69ED-289AD0B18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8503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464AF-C646-FBAD-2E0B-58C728C2F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420CE-8565-0402-FB1D-7ABCA54EC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assert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assert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can do whatever std::vector allows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assert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nested object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nested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nested object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nested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can do whatever std::</a:t>
            </a:r>
            <a:r>
              <a:rPr lang="en-US" sz="2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allows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9073D2-BDB8-4819-3DCB-DFF9AB3B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445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054D-746A-65A3-89AF-02B7AC70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4576-81E1-43D4-8B30-58954E4C5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nlohmann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j2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{1, 0, 2}},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j2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][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50228-ECEC-7E91-6423-52116D9B9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399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6692-2C14-241D-F923-562724B4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4A13C-3D06-E569-8A43-EC5370F22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nlohmann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null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now it's an array: [ null ]</a:t>
            </a:r>
          </a:p>
          <a:p>
            <a:pPr marL="0" indent="0">
              <a:buNone/>
            </a:pP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null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now it's an object: { "foo": null }</a:t>
            </a:r>
            <a:endParaRPr lang="en-US" dirty="0">
              <a:solidFill>
                <a:srgbClr val="C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json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42;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8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compiles, throws an exception</a:t>
            </a:r>
            <a:endParaRPr lang="en-US" dirty="0">
              <a:solidFill>
                <a:srgbClr val="C00000"/>
              </a:solidFill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1CAE2-215B-25D0-E9CF-387FF93C9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47</a:t>
            </a:fld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4A151AC-45E9-8654-20A3-C76E80283F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178" y="1455089"/>
            <a:ext cx="3947822" cy="3947822"/>
          </a:xfrm>
          <a:prstGeom prst="rect">
            <a:avLst/>
          </a:prstGeom>
          <a:noFill/>
          <a:effectLst>
            <a:outerShdw blurRad="635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24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FDF-8427-5809-8E7E-07E07D54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6991-3B0E-C263-AE2A-90125A6F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1, 2, 3 }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*item</a:t>
            </a:r>
            <a:endParaRPr lang="en-US" sz="2800" dirty="0">
              <a:solidFill>
                <a:srgbClr val="008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66129-006A-4771-7753-EB404FD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48</a:t>
            </a:fld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82207-D533-40DF-F0F6-4241F3D0BF9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661527" y="2123472"/>
            <a:ext cx="0" cy="234246"/>
          </a:xfrm>
          <a:prstGeom prst="straightConnector1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37B149-D50F-FE8D-2552-CAE1469E1C74}"/>
              </a:ext>
            </a:extLst>
          </p:cNvPr>
          <p:cNvSpPr txBox="1"/>
          <p:nvPr/>
        </p:nvSpPr>
        <p:spPr>
          <a:xfrm>
            <a:off x="4394188" y="1600252"/>
            <a:ext cx="4534678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implies that </a:t>
            </a:r>
            <a:r>
              <a:rPr lang="en-US" sz="2800" dirty="0">
                <a:solidFill>
                  <a:srgbClr val="1F377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 is an object</a:t>
            </a:r>
            <a:endParaRPr lang="ru-RU" sz="2800" dirty="0">
              <a:solidFill>
                <a:schemeClr val="tx1">
                  <a:alpha val="67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21412-E41B-B13B-8149-9E9F677BD54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7908288" y="2886635"/>
            <a:ext cx="0" cy="1155396"/>
          </a:xfrm>
          <a:prstGeom prst="straightConnector1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1C1F1D-B46D-0262-EE65-A0BDB54AD95F}"/>
              </a:ext>
            </a:extLst>
          </p:cNvPr>
          <p:cNvSpPr txBox="1"/>
          <p:nvPr/>
        </p:nvSpPr>
        <p:spPr>
          <a:xfrm>
            <a:off x="5598458" y="4042031"/>
            <a:ext cx="4619659" cy="138499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implies that</a:t>
            </a:r>
          </a:p>
          <a:p>
            <a:r>
              <a:rPr lang="en-US" sz="2800" dirty="0" err="1">
                <a:solidFill>
                  <a:srgbClr val="1F377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800" dirty="0" err="1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asObject</a:t>
            </a:r>
            <a:r>
              <a:rPr lang="en-US" sz="28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2800" dirty="0">
                <a:solidFill>
                  <a:srgbClr val="00808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E21F1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800" dirty="0">
                <a:solidFill>
                  <a:srgbClr val="E21F1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808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endParaRPr lang="en-US" sz="2800" dirty="0">
              <a:solidFill>
                <a:srgbClr val="008080">
                  <a:alpha val="67000"/>
                </a:srgbClr>
              </a:solidFill>
            </a:endParaRPr>
          </a:p>
          <a:p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is an array</a:t>
            </a:r>
            <a:endParaRPr lang="ru-RU" sz="2800" dirty="0">
              <a:solidFill>
                <a:schemeClr val="tx1">
                  <a:alpha val="6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58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1BFDF-8427-5809-8E7E-07E07D54F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6991-3B0E-C263-AE2A-90125A6F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1 } },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two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3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(0,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*foo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66129-006A-4771-7753-EB404FD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49</a:t>
            </a:fld>
            <a:endParaRPr lang="ru-R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2082207-D533-40DF-F0F6-4241F3D0BF9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5822430" y="2123472"/>
            <a:ext cx="0" cy="234246"/>
          </a:xfrm>
          <a:prstGeom prst="straightConnector1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37B149-D50F-FE8D-2552-CAE1469E1C74}"/>
              </a:ext>
            </a:extLst>
          </p:cNvPr>
          <p:cNvSpPr txBox="1"/>
          <p:nvPr/>
        </p:nvSpPr>
        <p:spPr>
          <a:xfrm>
            <a:off x="3555091" y="1600252"/>
            <a:ext cx="4534678" cy="52322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implies that </a:t>
            </a:r>
            <a:r>
              <a:rPr lang="en-US" sz="2800" dirty="0">
                <a:solidFill>
                  <a:srgbClr val="1F377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 is an array</a:t>
            </a:r>
            <a:endParaRPr lang="ru-RU" sz="2800" dirty="0">
              <a:solidFill>
                <a:schemeClr val="tx1">
                  <a:alpha val="67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5221412-E41B-B13B-8149-9E9F677BD54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6864796" y="2886635"/>
            <a:ext cx="0" cy="1155396"/>
          </a:xfrm>
          <a:prstGeom prst="straightConnector1">
            <a:avLst/>
          </a:prstGeom>
          <a:ln w="25400" cap="rnd">
            <a:solidFill>
              <a:schemeClr val="accent1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11C1F1D-B46D-0262-EE65-A0BDB54AD95F}"/>
              </a:ext>
            </a:extLst>
          </p:cNvPr>
          <p:cNvSpPr txBox="1"/>
          <p:nvPr/>
        </p:nvSpPr>
        <p:spPr>
          <a:xfrm>
            <a:off x="4554966" y="4042031"/>
            <a:ext cx="4619659" cy="138499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implies that</a:t>
            </a:r>
          </a:p>
          <a:p>
            <a:r>
              <a:rPr lang="en-US" sz="2800" dirty="0" err="1">
                <a:solidFill>
                  <a:srgbClr val="1F377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y</a:t>
            </a:r>
            <a:r>
              <a:rPr lang="en-US" sz="2800" dirty="0" err="1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asArray</a:t>
            </a:r>
            <a:r>
              <a:rPr lang="en-US" sz="28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2800" dirty="0">
                <a:solidFill>
                  <a:srgbClr val="00808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800" dirty="0">
                <a:solidFill>
                  <a:srgbClr val="00000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0</a:t>
            </a:r>
            <a:r>
              <a:rPr lang="en-US" sz="2800" dirty="0">
                <a:solidFill>
                  <a:srgbClr val="008080">
                    <a:alpha val="67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endParaRPr lang="en-US" sz="2800" dirty="0">
              <a:solidFill>
                <a:srgbClr val="008080">
                  <a:alpha val="67000"/>
                </a:srgbClr>
              </a:solidFill>
            </a:endParaRPr>
          </a:p>
          <a:p>
            <a:r>
              <a:rPr lang="en-US" sz="2800" dirty="0">
                <a:solidFill>
                  <a:schemeClr val="tx1">
                    <a:alpha val="67000"/>
                  </a:schemeClr>
                </a:solidFill>
              </a:rPr>
              <a:t>is an object</a:t>
            </a:r>
            <a:endParaRPr lang="ru-RU" sz="2800" dirty="0">
              <a:solidFill>
                <a:schemeClr val="tx1">
                  <a:alpha val="67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52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3C1B644-62D4-6CB6-67F3-FABD66C66F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58931"/>
              </p:ext>
            </p:extLst>
          </p:nvPr>
        </p:nvGraphicFramePr>
        <p:xfrm>
          <a:off x="534670" y="365125"/>
          <a:ext cx="11122660" cy="5109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217013720"/>
                    </a:ext>
                  </a:extLst>
                </a:gridCol>
                <a:gridCol w="4983480">
                  <a:extLst>
                    <a:ext uri="{9D8B030D-6E8A-4147-A177-3AD203B41FA5}">
                      <a16:colId xmlns:a16="http://schemas.microsoft.com/office/drawing/2014/main" val="297487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JSON-text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value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begin-array    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%x5B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; [ left square bracket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begin-object   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%x7B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; { left curly bracket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end-array      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%x5D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; ] right square bracket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end-object     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%x7D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; } right curly bracket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name-separator 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%x3A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; : colon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value-separator =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%x2C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; , comma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ws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= *(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%x20 /              ; Space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%x09 /              ; Horizontal tab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%x0A /              ; Line feed or New line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%x0D )              ; Carriage return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value = false / null / true / object / array / number / string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false = %x66.61.6c.73.65   ; false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null  = %x6e.75.6c.6c      ; null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true  = %x74.72.75.65      ; true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object = begin-object [ member *( value-separator member ) ]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 end-object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member = string name-separator value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array = begin-array [ value *( value-separator value ) ] end-array</a:t>
                      </a:r>
                    </a:p>
                  </a:txBody>
                  <a:tcPr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number = [ minus ] int [ frac ] [ exp ]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decimal-point = %x2E       ; .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digit1-9 = %x31-39         ; 1-9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 = %x65 / %x45            ; e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</a:t>
                      </a:r>
                      <a:endParaRPr lang="en-US" sz="1200" dirty="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exp = e [ minus / plus ] 1*DIGIT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frac = decimal-point 1*DIGIT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int = zero / ( digit1-9 *DIGIT )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minus = %x2D               ; -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plus = %x2B                ; +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zero = %x30                ; 0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string = quotation-mark *char quotation-mark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char = unescaped /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escape (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%x22 /          ; "    quotation mark  U+0022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%x5C /          ; \    reverse solidus U+005C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%x2F /          ; /    solidus         U+002F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%x62 /          ; b    backspace       U+0008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%x66 /          ; f    form feed       U+000C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%x6E /          ; n    line feed       U+000A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%x72 /          ; r    carriage return U+000D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%x74 /          ; t    tab             U+0009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%x75 4HEXDIG )  ; </a:t>
                      </a:r>
                      <a:r>
                        <a:rPr lang="en-US" sz="1200" dirty="0" err="1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uXXXX</a:t>
                      </a: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                U+XXXX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escape = %x5C              ; \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quotation-mark = %x22      ; "</a:t>
                      </a:r>
                    </a:p>
                    <a:p>
                      <a:pPr marL="0" indent="0">
                        <a:lnSpc>
                          <a:spcPct val="110000"/>
                        </a:lnSpc>
                        <a:buNone/>
                      </a:pPr>
                      <a:r>
                        <a:rPr lang="en-US" sz="1200" dirty="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unescaped = %x20-21 / %x23-5B / %x5D-10FFFF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15851277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39D1AE-CB43-AC2B-6961-FCA0DB8B6BE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5167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JSON grammar defined by </a:t>
            </a:r>
            <a:r>
              <a:rPr lang="en-US" dirty="0">
                <a:hlinkClick r:id="rId2"/>
              </a:rPr>
              <a:t>RFC 8259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C285CA-D569-AF8B-1A5F-F7FBD9971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 of JSON</a:t>
            </a: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B8AEA-2936-533B-210B-769E0C9A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8624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6991-3B0E-C263-AE2A-90125A6F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1, 2, 3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42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(0,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66129-006A-4771-7753-EB404FD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50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0D9191-B649-845E-2825-9C71A16CBD39}"/>
              </a:ext>
            </a:extLst>
          </p:cNvPr>
          <p:cNvSpPr/>
          <p:nvPr/>
        </p:nvSpPr>
        <p:spPr>
          <a:xfrm>
            <a:off x="1250302" y="839755"/>
            <a:ext cx="6848669" cy="2589245"/>
          </a:xfrm>
          <a:prstGeom prst="rect">
            <a:avLst/>
          </a:prstGeom>
          <a:noFill/>
          <a:ln w="38100">
            <a:solidFill>
              <a:srgbClr val="A1B8E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210726-4493-7BAD-42C6-18C05FE628EC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4674637" y="3429000"/>
            <a:ext cx="503853" cy="1516224"/>
          </a:xfrm>
          <a:prstGeom prst="straightConnector1">
            <a:avLst/>
          </a:prstGeom>
          <a:ln w="25400">
            <a:solidFill>
              <a:srgbClr val="A1B8E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F7B077-0696-A4AA-E833-B66030356906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819262" y="2911152"/>
            <a:ext cx="1404256" cy="2034072"/>
          </a:xfrm>
          <a:prstGeom prst="straightConnector1">
            <a:avLst/>
          </a:prstGeom>
          <a:ln w="25400">
            <a:solidFill>
              <a:srgbClr val="F6BE98"/>
            </a:solidFill>
            <a:tailEnd type="triangle" w="lg" len="lg"/>
          </a:ln>
          <a:effectLst>
            <a:glow rad="762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05B578-3EC1-FD20-DAFF-73582CE3E3CB}"/>
              </a:ext>
            </a:extLst>
          </p:cNvPr>
          <p:cNvSpPr/>
          <p:nvPr/>
        </p:nvSpPr>
        <p:spPr>
          <a:xfrm>
            <a:off x="1670180" y="1352940"/>
            <a:ext cx="6298163" cy="1558212"/>
          </a:xfrm>
          <a:prstGeom prst="rect">
            <a:avLst/>
          </a:prstGeom>
          <a:noFill/>
          <a:ln w="38100">
            <a:solidFill>
              <a:srgbClr val="F6BE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B31BE9E-0F8C-35B8-D857-FA3473148F22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4991878" y="2416628"/>
            <a:ext cx="2612571" cy="2528596"/>
          </a:xfrm>
          <a:prstGeom prst="straightConnector1">
            <a:avLst/>
          </a:prstGeom>
          <a:ln w="25400">
            <a:solidFill>
              <a:srgbClr val="B7D6A3"/>
            </a:solidFill>
            <a:tailEnd type="triangle" w="lg" len="lg"/>
          </a:ln>
          <a:effectLst>
            <a:glow rad="762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D22A7CC-974B-C31D-D6E0-62DF4CEEB096}"/>
              </a:ext>
            </a:extLst>
          </p:cNvPr>
          <p:cNvSpPr/>
          <p:nvPr/>
        </p:nvSpPr>
        <p:spPr>
          <a:xfrm>
            <a:off x="2136710" y="1810139"/>
            <a:ext cx="5710335" cy="606489"/>
          </a:xfrm>
          <a:prstGeom prst="rect">
            <a:avLst/>
          </a:prstGeom>
          <a:noFill/>
          <a:ln w="38100">
            <a:solidFill>
              <a:srgbClr val="B7D6A3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B4EAD5E-E0EE-05BE-2569-308906B2D0CD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6844004" y="2341984"/>
            <a:ext cx="1766596" cy="2603240"/>
          </a:xfrm>
          <a:prstGeom prst="straightConnector1">
            <a:avLst/>
          </a:prstGeom>
          <a:ln w="25400">
            <a:solidFill>
              <a:srgbClr val="FF7F7F"/>
            </a:solidFill>
            <a:tailEnd type="triangle" w="lg" len="lg"/>
          </a:ln>
          <a:effectLst>
            <a:glow rad="762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C33FB7B-8054-46AF-5ABF-A5551629549C}"/>
              </a:ext>
            </a:extLst>
          </p:cNvPr>
          <p:cNvSpPr/>
          <p:nvPr/>
        </p:nvSpPr>
        <p:spPr>
          <a:xfrm>
            <a:off x="6662057" y="1894114"/>
            <a:ext cx="363894" cy="447870"/>
          </a:xfrm>
          <a:prstGeom prst="rect">
            <a:avLst/>
          </a:prstGeom>
          <a:noFill/>
          <a:ln w="38100">
            <a:solidFill>
              <a:srgbClr val="FF7F7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7995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6991-3B0E-C263-AE2A-90125A6F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1, 2, 3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42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pt-BR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pt-BR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pt-BR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pt-BR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pt-BR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(1);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66129-006A-4771-7753-EB404FD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51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D95DAD-2CB9-7861-433F-4BF3E4871B33}"/>
              </a:ext>
            </a:extLst>
          </p:cNvPr>
          <p:cNvSpPr/>
          <p:nvPr/>
        </p:nvSpPr>
        <p:spPr>
          <a:xfrm>
            <a:off x="1250302" y="3429000"/>
            <a:ext cx="597159" cy="452535"/>
          </a:xfrm>
          <a:prstGeom prst="rect">
            <a:avLst/>
          </a:prstGeom>
          <a:noFill/>
          <a:ln w="38100">
            <a:solidFill>
              <a:srgbClr val="FF7F7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33F73A2-A1AD-1C39-4E39-6D7F0F3791D7}"/>
              </a:ext>
            </a:extLst>
          </p:cNvPr>
          <p:cNvCxnSpPr>
            <a:cxnSpLocks/>
            <a:endCxn id="2" idx="3"/>
          </p:cNvCxnSpPr>
          <p:nvPr/>
        </p:nvCxnSpPr>
        <p:spPr>
          <a:xfrm flipH="1" flipV="1">
            <a:off x="1847461" y="3655268"/>
            <a:ext cx="3191070" cy="1261965"/>
          </a:xfrm>
          <a:prstGeom prst="straightConnector1">
            <a:avLst/>
          </a:prstGeom>
          <a:ln w="25400">
            <a:solidFill>
              <a:srgbClr val="FF7F7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0630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B6991-3B0E-C263-AE2A-90125A6F4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515600" cy="6492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{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1, 2, 3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}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42</a:t>
            </a:r>
          </a:p>
          <a:p>
            <a:pPr marL="0" indent="0">
              <a:buNone/>
            </a:pPr>
            <a:r>
              <a:rPr lang="ru-RU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z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(0, 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8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2);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8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8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8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66129-006A-4771-7753-EB404FD57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52</a:t>
            </a:fld>
            <a:endParaRPr lang="ru-RU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0D9191-B649-845E-2825-9C71A16CBD39}"/>
              </a:ext>
            </a:extLst>
          </p:cNvPr>
          <p:cNvSpPr/>
          <p:nvPr/>
        </p:nvSpPr>
        <p:spPr>
          <a:xfrm>
            <a:off x="1250302" y="839755"/>
            <a:ext cx="6848669" cy="2589245"/>
          </a:xfrm>
          <a:prstGeom prst="rect">
            <a:avLst/>
          </a:prstGeom>
          <a:noFill/>
          <a:ln w="38100">
            <a:solidFill>
              <a:srgbClr val="A1B8E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1210726-4493-7BAD-42C6-18C05FE628EC}"/>
              </a:ext>
            </a:extLst>
          </p:cNvPr>
          <p:cNvCxnSpPr>
            <a:cxnSpLocks/>
            <a:endCxn id="2" idx="2"/>
          </p:cNvCxnSpPr>
          <p:nvPr/>
        </p:nvCxnSpPr>
        <p:spPr>
          <a:xfrm flipH="1" flipV="1">
            <a:off x="4674637" y="3429000"/>
            <a:ext cx="503853" cy="1516224"/>
          </a:xfrm>
          <a:prstGeom prst="straightConnector1">
            <a:avLst/>
          </a:prstGeom>
          <a:ln w="25400">
            <a:solidFill>
              <a:srgbClr val="A1B8E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F7B077-0696-A4AA-E833-B66030356906}"/>
              </a:ext>
            </a:extLst>
          </p:cNvPr>
          <p:cNvCxnSpPr>
            <a:cxnSpLocks/>
            <a:endCxn id="7" idx="2"/>
          </p:cNvCxnSpPr>
          <p:nvPr/>
        </p:nvCxnSpPr>
        <p:spPr>
          <a:xfrm flipH="1" flipV="1">
            <a:off x="4819262" y="2911152"/>
            <a:ext cx="1404256" cy="2034072"/>
          </a:xfrm>
          <a:prstGeom prst="straightConnector1">
            <a:avLst/>
          </a:prstGeom>
          <a:ln w="25400">
            <a:solidFill>
              <a:srgbClr val="F6BE98"/>
            </a:solidFill>
            <a:tailEnd type="triangle" w="lg" len="lg"/>
          </a:ln>
          <a:effectLst>
            <a:glow rad="76200"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305B578-3EC1-FD20-DAFF-73582CE3E3CB}"/>
              </a:ext>
            </a:extLst>
          </p:cNvPr>
          <p:cNvSpPr/>
          <p:nvPr/>
        </p:nvSpPr>
        <p:spPr>
          <a:xfrm>
            <a:off x="1670180" y="1352940"/>
            <a:ext cx="6298163" cy="1558212"/>
          </a:xfrm>
          <a:prstGeom prst="rect">
            <a:avLst/>
          </a:prstGeom>
          <a:noFill/>
          <a:ln w="38100">
            <a:solidFill>
              <a:srgbClr val="F6BE9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58A2FB-D344-D48B-BDF4-D1B70F329D9B}"/>
              </a:ext>
            </a:extLst>
          </p:cNvPr>
          <p:cNvSpPr txBox="1"/>
          <p:nvPr/>
        </p:nvSpPr>
        <p:spPr>
          <a:xfrm>
            <a:off x="6931185" y="4517720"/>
            <a:ext cx="691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???</a:t>
            </a:r>
            <a:endParaRPr lang="ru-RU" sz="2800" dirty="0">
              <a:solidFill>
                <a:srgbClr val="FF0000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0EE0EC9-105D-B57B-0E70-3A74AFAF3316}"/>
              </a:ext>
            </a:extLst>
          </p:cNvPr>
          <p:cNvSpPr/>
          <p:nvPr/>
        </p:nvSpPr>
        <p:spPr>
          <a:xfrm>
            <a:off x="3573623" y="1838133"/>
            <a:ext cx="1408923" cy="27992"/>
          </a:xfrm>
          <a:custGeom>
            <a:avLst/>
            <a:gdLst>
              <a:gd name="connsiteX0" fmla="*/ 0 w 1408923"/>
              <a:gd name="connsiteY0" fmla="*/ 18661 h 27992"/>
              <a:gd name="connsiteX1" fmla="*/ 186613 w 1408923"/>
              <a:gd name="connsiteY1" fmla="*/ 9331 h 27992"/>
              <a:gd name="connsiteX2" fmla="*/ 261257 w 1408923"/>
              <a:gd name="connsiteY2" fmla="*/ 0 h 27992"/>
              <a:gd name="connsiteX3" fmla="*/ 858417 w 1408923"/>
              <a:gd name="connsiteY3" fmla="*/ 9331 h 27992"/>
              <a:gd name="connsiteX4" fmla="*/ 998376 w 1408923"/>
              <a:gd name="connsiteY4" fmla="*/ 18661 h 27992"/>
              <a:gd name="connsiteX5" fmla="*/ 1408923 w 1408923"/>
              <a:gd name="connsiteY5" fmla="*/ 27992 h 27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08923" h="27992">
                <a:moveTo>
                  <a:pt x="0" y="18661"/>
                </a:moveTo>
                <a:cubicBezTo>
                  <a:pt x="62204" y="15551"/>
                  <a:pt x="124489" y="13768"/>
                  <a:pt x="186613" y="9331"/>
                </a:cubicBezTo>
                <a:cubicBezTo>
                  <a:pt x="211624" y="7545"/>
                  <a:pt x="236182" y="0"/>
                  <a:pt x="261257" y="0"/>
                </a:cubicBezTo>
                <a:cubicBezTo>
                  <a:pt x="460335" y="0"/>
                  <a:pt x="659364" y="6221"/>
                  <a:pt x="858417" y="9331"/>
                </a:cubicBezTo>
                <a:cubicBezTo>
                  <a:pt x="905070" y="12441"/>
                  <a:pt x="951647" y="17050"/>
                  <a:pt x="998376" y="18661"/>
                </a:cubicBezTo>
                <a:cubicBezTo>
                  <a:pt x="1135179" y="23378"/>
                  <a:pt x="1272039" y="27992"/>
                  <a:pt x="1408923" y="27992"/>
                </a:cubicBezTo>
              </a:path>
            </a:pathLst>
          </a:custGeom>
          <a:noFill/>
          <a:ln w="63500" cap="rnd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174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A162-AA57-E8D6-6E95-F828887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&gt;(&amp;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&amp;(*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get_if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&gt;(&amp;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second;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nullptr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D00C-86F0-7F4C-16C9-353613B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516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F5BD-36B7-AB2B-DACB-B9EC0961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A162-AA57-E8D6-6E95-F828887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enable_if_t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&gt;= 1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detail::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AreTypesConvertibleToStringXorSizeT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*&gt;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resolveImpl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(std::forward&lt;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&amp;&amp; ...);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D00C-86F0-7F4C-16C9-353613B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502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A162-AA57-E8D6-6E95-F828887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               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&gt;= 1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detail::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AreTypesConvertibleToStringXorSizeT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((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 &amp;&amp; ...);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DF5BD-36B7-AB2B-DACB-B9EC0961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D00C-86F0-7F4C-16C9-353613B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82E516-7864-794A-A3BB-E6D41E055028}"/>
              </a:ext>
            </a:extLst>
          </p:cNvPr>
          <p:cNvSpPr txBox="1"/>
          <p:nvPr/>
        </p:nvSpPr>
        <p:spPr>
          <a:xfrm>
            <a:off x="1342016" y="2050713"/>
            <a:ext cx="9507967" cy="193899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inline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AreTypesConvertibleToStringXorSizeT</a:t>
            </a:r>
            <a:r>
              <a:rPr lang="en-US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((std::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!=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exclusive OR</a:t>
            </a:r>
            <a:endParaRPr lang="fr-FR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std::</a:t>
            </a:r>
            <a:r>
              <a:rPr lang="fr-FR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is_convertible_v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fr-FR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size_t</a:t>
            </a:r>
            <a:r>
              <a:rPr lang="fr-FR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 &amp;&amp; ...);</a:t>
            </a:r>
          </a:p>
          <a:p>
            <a:r>
              <a:rPr lang="ru-RU" sz="2000" dirty="0">
                <a:solidFill>
                  <a:srgbClr val="000000">
                    <a:alpha val="50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rgbClr val="000000">
                  <a:alpha val="50000"/>
                </a:srgb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C9A745-90AF-14E5-EA55-F595298DDCD3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87911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F5BD-36B7-AB2B-DACB-B9EC0961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A162-AA57-E8D6-6E95-F828887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               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&gt;= 1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detail::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AreTypesConvertibleToStringXorSizeT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) &amp;&amp; ...);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D00C-86F0-7F4C-16C9-353613B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4E4671-7E58-D9B7-0B67-D973B0CE2EF5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820812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F5BD-36B7-AB2B-DACB-B9EC0961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A162-AA57-E8D6-6E95-F828887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               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&gt;= 1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detail::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AreTypesConvertibleToStringXorSizeT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 </a:t>
            </a:r>
            <a:r>
              <a:rPr lang="en-US" sz="2000" dirty="0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 err="1">
                <a:solidFill>
                  <a:srgbClr val="80808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-&gt;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resolveImpl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) &amp;&amp; ...);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D00C-86F0-7F4C-16C9-353613B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57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757FFC-B7C8-519F-18F4-FA6561D17267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01462890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F5BD-36B7-AB2B-DACB-B9EC0961B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AA162-AA57-E8D6-6E95-F8288874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8000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&gt;= 1 &amp;&amp;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detail::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AreTypesConvertibleToStringXorSizeT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[[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nodiscard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]]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*&gt;(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as_const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).resolve(std::forward&lt;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refTokens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)...)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2D00C-86F0-7F4C-16C9-353613B4C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5FC6D1-15DC-C0E6-4D00-B94F3018AAF3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B102A0-7228-3A88-08BC-513B973A9ACD}"/>
              </a:ext>
            </a:extLst>
          </p:cNvPr>
          <p:cNvSpPr txBox="1"/>
          <p:nvPr/>
        </p:nvSpPr>
        <p:spPr>
          <a:xfrm>
            <a:off x="2867359" y="3429000"/>
            <a:ext cx="6457279" cy="224676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{ 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1, 2, 3 } }</a:t>
            </a:r>
          </a:p>
          <a:p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resolve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items</a:t>
            </a:r>
            <a:r>
              <a:rPr lang="en-US" sz="2000" dirty="0">
                <a:solidFill>
                  <a:srgbClr val="E21F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0);</a:t>
            </a:r>
          </a:p>
          <a:p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</a:t>
            </a:r>
            <a:r>
              <a:rPr lang="en-US" sz="20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 *item</a:t>
            </a:r>
          </a:p>
        </p:txBody>
      </p:sp>
    </p:spTree>
    <p:extLst>
      <p:ext uri="{BB962C8B-B14F-4D97-AF65-F5344CB8AC3E}">
        <p14:creationId xmlns:p14="http://schemas.microsoft.com/office/powerpoint/2010/main" val="149182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EDF6-85D9-DBD7-2D20-99251779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 dirty="0"/>
              <a:t> type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99AC-B6D3-FB6A-9529-EFC9FEBA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FA1E4-F307-9A02-896E-69AD7782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59</a:t>
            </a:fld>
            <a:endParaRPr lang="ru-R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7AC53BF-9A97-ECB0-3BF6-B3AB4B6C635D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6774024" y="837323"/>
            <a:ext cx="569167" cy="319673"/>
          </a:xfrm>
          <a:prstGeom prst="straightConnector1">
            <a:avLst/>
          </a:prstGeom>
          <a:ln w="25400" cap="rnd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6E4790B-6DEB-C081-3AD6-43589296AD5D}"/>
              </a:ext>
            </a:extLst>
          </p:cNvPr>
          <p:cNvSpPr txBox="1"/>
          <p:nvPr/>
        </p:nvSpPr>
        <p:spPr>
          <a:xfrm>
            <a:off x="7343191" y="606490"/>
            <a:ext cx="4373680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/>
              <a:t> is incomplete at this point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81302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2E40137-C840-4E05-0A04-D144173C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1" y="41647"/>
            <a:ext cx="9677398" cy="6774706"/>
          </a:xfrm>
          <a:prstGeom prst="rect">
            <a:avLst/>
          </a:prstGeom>
          <a:ln w="31750">
            <a:solidFill>
              <a:srgbClr val="C00000"/>
            </a:solidFill>
            <a:prstDash val="lgDash"/>
          </a:ln>
          <a:effectLst/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A509C817-EE64-B9A2-C8BA-A8B8137EB563}"/>
              </a:ext>
            </a:extLst>
          </p:cNvPr>
          <p:cNvSpPr txBox="1"/>
          <p:nvPr/>
        </p:nvSpPr>
        <p:spPr>
          <a:xfrm>
            <a:off x="1600382" y="2321004"/>
            <a:ext cx="436716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>
                <a:solidFill>
                  <a:srgbClr val="C00000"/>
                </a:solidFill>
                <a:effectLst>
                  <a:glow rad="88900">
                    <a:schemeClr val="bg1"/>
                  </a:glow>
                </a:effectLst>
              </a:rPr>
              <a:t>YAML</a:t>
            </a:r>
          </a:p>
          <a:p>
            <a:r>
              <a:rPr lang="en-US" sz="2800">
                <a:solidFill>
                  <a:srgbClr val="0563C1"/>
                </a:solidFill>
                <a:effectLst>
                  <a:glow rad="88900">
                    <a:schemeClr val="bg1"/>
                  </a:glow>
                </a:effectLst>
              </a:rPr>
              <a:t>https://yaml.org/spec/1.2.2/</a:t>
            </a:r>
            <a:endParaRPr lang="ru-RU" sz="2800">
              <a:effectLst>
                <a:glow rad="88900">
                  <a:schemeClr val="bg1"/>
                </a:glo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D4EA25-33A8-B0B7-FFCC-75ABD46A5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544" y="570506"/>
            <a:ext cx="4832615" cy="5716988"/>
          </a:xfrm>
          <a:prstGeom prst="rect">
            <a:avLst/>
          </a:prstGeom>
          <a:ln w="31750">
            <a:solidFill>
              <a:schemeClr val="accent1">
                <a:lumMod val="75000"/>
              </a:schemeClr>
            </a:solidFill>
            <a:prstDash val="lgDash"/>
          </a:ln>
          <a:effectLst>
            <a:outerShdw blurRad="190500" algn="ctr" rotWithShape="0">
              <a:prstClr val="black">
                <a:alpha val="70000"/>
              </a:prstClr>
            </a:outerShdw>
          </a:effectLst>
        </p:spPr>
      </p:pic>
      <p:sp>
        <p:nvSpPr>
          <p:cNvPr id="12" name="TextBox 11">
            <a:hlinkClick r:id="rId5"/>
            <a:extLst>
              <a:ext uri="{FF2B5EF4-FFF2-40B4-BE49-F238E27FC236}">
                <a16:creationId xmlns:a16="http://schemas.microsoft.com/office/drawing/2014/main" id="{AB0E10C0-1F21-4C82-5EE4-5A1775073AC8}"/>
              </a:ext>
            </a:extLst>
          </p:cNvPr>
          <p:cNvSpPr txBox="1"/>
          <p:nvPr/>
        </p:nvSpPr>
        <p:spPr>
          <a:xfrm>
            <a:off x="5967541" y="2321004"/>
            <a:ext cx="483261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800" dirty="0">
                <a:solidFill>
                  <a:schemeClr val="accent1"/>
                </a:solidFill>
                <a:effectLst>
                  <a:glow rad="88900">
                    <a:schemeClr val="bg1"/>
                  </a:glow>
                </a:effectLst>
              </a:rPr>
              <a:t>C++</a:t>
            </a:r>
          </a:p>
          <a:p>
            <a:pPr algn="ctr"/>
            <a:r>
              <a:rPr lang="en-US" sz="2800" dirty="0">
                <a:solidFill>
                  <a:srgbClr val="0563C1"/>
                </a:solidFill>
                <a:effectLst>
                  <a:glow rad="88900">
                    <a:schemeClr val="bg1"/>
                  </a:glow>
                </a:effectLst>
              </a:rPr>
              <a:t>https://eel.is/c++draft/#gram</a:t>
            </a:r>
            <a:endParaRPr lang="ru-RU" sz="2800" dirty="0">
              <a:effectLst>
                <a:glow rad="88900">
                  <a:schemeClr val="bg1"/>
                </a:glo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C8F425-7672-4BE8-417E-1CDE034EA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8749" y="1104844"/>
            <a:ext cx="3367348" cy="4648311"/>
          </a:xfrm>
          <a:prstGeom prst="rect">
            <a:avLst/>
          </a:prstGeom>
          <a:ln w="31750">
            <a:solidFill>
              <a:srgbClr val="00B050"/>
            </a:solidFill>
            <a:prstDash val="lgDash"/>
          </a:ln>
          <a:effectLst>
            <a:outerShdw blurRad="190500" algn="ctr" rotWithShape="0">
              <a:prstClr val="black">
                <a:alpha val="70000"/>
              </a:prstClr>
            </a:outerShdw>
          </a:effectLst>
        </p:spPr>
      </p:pic>
      <p:sp>
        <p:nvSpPr>
          <p:cNvPr id="4" name="TextBox 3">
            <a:hlinkClick r:id="rId7"/>
            <a:extLst>
              <a:ext uri="{FF2B5EF4-FFF2-40B4-BE49-F238E27FC236}">
                <a16:creationId xmlns:a16="http://schemas.microsoft.com/office/drawing/2014/main" id="{EAEA26D0-E27C-0A41-8F43-B55B15149215}"/>
              </a:ext>
            </a:extLst>
          </p:cNvPr>
          <p:cNvSpPr txBox="1"/>
          <p:nvPr/>
        </p:nvSpPr>
        <p:spPr>
          <a:xfrm>
            <a:off x="1928747" y="2367170"/>
            <a:ext cx="336734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accent6">
                    <a:lumMod val="50000"/>
                  </a:schemeClr>
                </a:solidFill>
                <a:effectLst>
                  <a:glow rad="88900">
                    <a:schemeClr val="bg1"/>
                  </a:glow>
                </a:effectLst>
              </a:rPr>
              <a:t>entire</a:t>
            </a:r>
          </a:p>
          <a:p>
            <a:pPr algn="ctr"/>
            <a:r>
              <a:rPr lang="en-US" sz="6600" dirty="0">
                <a:solidFill>
                  <a:srgbClr val="0563C1"/>
                </a:solidFill>
                <a:effectLst>
                  <a:glow rad="88900">
                    <a:schemeClr val="bg1"/>
                  </a:glow>
                </a:effectLst>
              </a:rPr>
              <a:t>RFC 8259</a:t>
            </a:r>
            <a:r>
              <a:rPr lang="en-US" sz="6600" dirty="0">
                <a:effectLst>
                  <a:glow rad="88900">
                    <a:schemeClr val="bg1"/>
                  </a:glow>
                </a:effectLst>
              </a:rPr>
              <a:t> </a:t>
            </a:r>
            <a:endParaRPr lang="ru-RU" sz="6600" dirty="0">
              <a:effectLst>
                <a:glow rad="88900">
                  <a:schemeClr val="bg1"/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7752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89C10-EBA6-8B10-E068-B68460F9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B01BC-9F6D-99AA-E66C-B0FD4D587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dirty="0"/>
              <a:t> has to support incomplete types according to the standard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dirty="0"/>
              <a:t> does not </a:t>
            </a:r>
            <a:r>
              <a:rPr lang="en-US" i="1" dirty="0"/>
              <a:t>have to</a:t>
            </a:r>
            <a:r>
              <a:rPr lang="en-US" dirty="0"/>
              <a:t> support incomplete types, but de facto supports them in all major implementations of</a:t>
            </a:r>
            <a:br>
              <a:rPr lang="en-US" dirty="0"/>
            </a:br>
            <a:r>
              <a:rPr lang="en-US" dirty="0"/>
              <a:t>the C++ standard library</a:t>
            </a:r>
          </a:p>
          <a:p>
            <a:pPr marL="0" indent="0">
              <a:buNone/>
            </a:pPr>
            <a:r>
              <a:rPr lang="en-US" dirty="0"/>
              <a:t>except for </a:t>
            </a:r>
            <a:r>
              <a:rPr lang="en-US" dirty="0" err="1">
                <a:solidFill>
                  <a:srgbClr val="C00000"/>
                </a:solidFill>
              </a:rPr>
              <a:t>libstdc</a:t>
            </a:r>
            <a:r>
              <a:rPr lang="en-US" dirty="0">
                <a:solidFill>
                  <a:srgbClr val="C00000"/>
                </a:solidFill>
              </a:rPr>
              <a:t>++ versions &lt;12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5596BB-5091-1CCB-2923-2711652C6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4583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EDF6-85D9-DBD7-2D20-99251779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99AC-B6D3-FB6A-9529-EFC9FEBA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(_GLIBCXX_RELEASE) || _GLIBCXX_RELEASE &gt;= 12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FA1E4-F307-9A02-896E-69AD7782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74518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AA6-62D0-08EE-F12F-373FF9CE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113-7B29-1BE6-CA38-3BA61867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ru-RU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DummyUnorderedMap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DummyUnorderedMap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alignas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uint8_t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storage[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597E-F271-2929-4D97-4E0DBCE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0965C-2104-0FE8-AB72-EBB200B42434}"/>
              </a:ext>
            </a:extLst>
          </p:cNvPr>
          <p:cNvSpPr txBox="1"/>
          <p:nvPr/>
        </p:nvSpPr>
        <p:spPr>
          <a:xfrm>
            <a:off x="1208598" y="3490622"/>
            <a:ext cx="6698273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aligned_storage</a:t>
            </a:r>
            <a:r>
              <a:rPr lang="en-US" sz="2400" dirty="0"/>
              <a:t> is deprecated in C++23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1744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113-7B29-1BE6-CA38-3BA61867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(&amp;storage)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{};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(&amp;storage)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};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is_nothrow_move_constructible_v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(&amp;storage)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&amp;())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is_nothrow_constructible_v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(&amp;storage)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)...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597E-F271-2929-4D97-4E0DBCE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97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3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6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113-7B29-1BE6-CA38-3BA61867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~Workaround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static_assert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static_assert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alignof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==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alignof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&amp;().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~Variant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is_nothrow_move_assignable_v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597E-F271-2929-4D97-4E0DBCE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92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113-7B29-1BE6-CA38-3BA61867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is_nothrow_move_constructible_v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is_nothrow_constructible_v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&amp;&amp;...&gt;);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~Workaround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operator=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is_nothrow_move_assignable_v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&gt;);</a:t>
            </a: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597E-F271-2929-4D97-4E0DBCE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65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B9F24D-C6C8-95B4-2511-5CC2C8555558}"/>
              </a:ext>
            </a:extLst>
          </p:cNvPr>
          <p:cNvSpPr txBox="1"/>
          <p:nvPr/>
        </p:nvSpPr>
        <p:spPr>
          <a:xfrm>
            <a:off x="6884345" y="880610"/>
            <a:ext cx="1586204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Rule of five</a:t>
            </a:r>
            <a:endParaRPr lang="ru-RU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7572E4-F439-48E1-996F-9F08CA9A397C}"/>
              </a:ext>
            </a:extLst>
          </p:cNvPr>
          <p:cNvSpPr txBox="1"/>
          <p:nvPr/>
        </p:nvSpPr>
        <p:spPr>
          <a:xfrm>
            <a:off x="6627753" y="223319"/>
            <a:ext cx="209938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Which rule?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79000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113-7B29-1BE6-CA38-3BA61867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reinterpret_cast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*&gt;(&amp;storage));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 &amp;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launder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reinterpret_cast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*&gt;(&amp;storage));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&amp;&amp;() &amp;&amp;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&amp;&amp;()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operator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&amp;());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0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597E-F271-2929-4D97-4E0DBCE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2213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3EDF6-85D9-DBD7-2D20-99251779E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scadia Mono" panose="020B0609020000020004" pitchFamily="49" charset="0"/>
                <a:cs typeface="Cascadia Mono" panose="020B0609020000020004" pitchFamily="49" charset="0"/>
              </a:rPr>
              <a:t>Value</a:t>
            </a:r>
            <a:r>
              <a:rPr lang="en-US"/>
              <a:t> type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C99AC-B6D3-FB6A-9529-EFC9FEBA1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(_GLIBCXX_RELEASE) || _GLIBCXX_RELEASE &gt;= 12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#else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FA1E4-F307-9A02-896E-69AD7782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99885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4B5C-4A32-5012-63CD-52367F4CC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visit()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DA73F-13AC-296A-04C0-BA8373E62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[](</a:t>
            </a:r>
            <a:r>
              <a:rPr lang="en-US" sz="2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&amp;&amp;) {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/*...*/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en-US" sz="2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800" dirty="0">
                <a:solidFill>
                  <a:srgbClr val="C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does not work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 err="1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8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pPr marL="0" indent="0">
              <a:buNone/>
            </a:pPr>
            <a:endParaRPr lang="en-US" sz="2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visitor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8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800" dirty="0"/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ECDDC-AEAB-561A-7F09-784281FD2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09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04271-BE4F-A1BD-9958-B2C7DC1AB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69</a:t>
            </a:fld>
            <a:endParaRPr lang="ru-RU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674DCC0-4461-3C55-1870-5442B1FF8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0"/>
            <a:ext cx="7429500" cy="6858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918EDFB-08B8-BF2A-C917-727E2D9B7216}"/>
              </a:ext>
            </a:extLst>
          </p:cNvPr>
          <p:cNvSpPr txBox="1"/>
          <p:nvPr/>
        </p:nvSpPr>
        <p:spPr>
          <a:xfrm>
            <a:off x="5912499" y="3583128"/>
            <a:ext cx="6279501" cy="156966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dirty="0">
                <a:effectLst/>
              </a:rPr>
              <a:t>Argument to 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74531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visit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()</a:t>
            </a:r>
            <a:r>
              <a:rPr lang="en-US" sz="2400" dirty="0">
                <a:effectLst/>
              </a:rPr>
              <a:t> can be either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variant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...&gt;</a:t>
            </a:r>
          </a:p>
          <a:p>
            <a:pPr marL="0" indent="0">
              <a:buNone/>
            </a:pPr>
            <a:r>
              <a:rPr lang="en-US" sz="2400" dirty="0">
                <a:effectLst/>
              </a:rPr>
              <a:t>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</a:rPr>
              <a:t>a type derived from 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variant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T</a:t>
            </a:r>
            <a:r>
              <a:rPr lang="en-US" sz="2400" dirty="0">
                <a:effectLst/>
                <a:latin typeface="Cascadia Mono" panose="020B0609020000020004" pitchFamily="49" charset="0"/>
                <a:cs typeface="Cascadia Mono" panose="020B0609020000020004" pitchFamily="49" charset="0"/>
              </a:rPr>
              <a:t>...&gt;</a:t>
            </a:r>
          </a:p>
        </p:txBody>
      </p:sp>
    </p:spTree>
    <p:extLst>
      <p:ext uri="{BB962C8B-B14F-4D97-AF65-F5344CB8AC3E}">
        <p14:creationId xmlns:p14="http://schemas.microsoft.com/office/powerpoint/2010/main" val="2661199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5EF61-A0B1-CFEF-1323-5947FF1FC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of JSON types into C++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C64B0-8484-32A6-6D83-FF5FFEC79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B7DC3-F4AF-708F-BC78-1241019FE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3F7628A-5512-9544-79F3-517B5C93B4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849665"/>
              </p:ext>
            </p:extLst>
          </p:nvPr>
        </p:nvGraphicFramePr>
        <p:xfrm>
          <a:off x="838200" y="365125"/>
          <a:ext cx="10919778" cy="2987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0305">
                  <a:extLst>
                    <a:ext uri="{9D8B030D-6E8A-4147-A177-3AD203B41FA5}">
                      <a16:colId xmlns:a16="http://schemas.microsoft.com/office/drawing/2014/main" val="2733033848"/>
                    </a:ext>
                  </a:extLst>
                </a:gridCol>
                <a:gridCol w="3289618">
                  <a:extLst>
                    <a:ext uri="{9D8B030D-6E8A-4147-A177-3AD203B41FA5}">
                      <a16:colId xmlns:a16="http://schemas.microsoft.com/office/drawing/2014/main" val="1491197849"/>
                    </a:ext>
                  </a:extLst>
                </a:gridCol>
                <a:gridCol w="6459855">
                  <a:extLst>
                    <a:ext uri="{9D8B030D-6E8A-4147-A177-3AD203B41FA5}">
                      <a16:colId xmlns:a16="http://schemas.microsoft.com/office/drawing/2014/main" val="38006639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Cascadia Mono" panose="020B0609020000020004" pitchFamily="49" charset="0"/>
                        </a:rPr>
                        <a:t>JSON</a:t>
                      </a:r>
                      <a:endParaRPr lang="ru-RU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C++</a:t>
                      </a:r>
                      <a:endParaRPr lang="ru-RU" sz="2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13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null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null</a:t>
                      </a:r>
                      <a:endParaRPr lang="ru-RU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20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Boolean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true</a:t>
                      </a:r>
                      <a:r>
                        <a:rPr lang="en-US" sz="2200">
                          <a:highlight>
                            <a:srgbClr val="FFFFFF"/>
                          </a:highlight>
                        </a:rPr>
                        <a:t> or </a:t>
                      </a:r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false</a:t>
                      </a:r>
                      <a:endParaRPr lang="ru-RU" sz="2200">
                        <a:highlight>
                          <a:srgbClr val="FFFFFF"/>
                        </a:highlight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bool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96378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number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3.14</a:t>
                      </a:r>
                      <a:endParaRPr lang="ru-RU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int64_t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, </a:t>
                      </a:r>
                      <a:r>
                        <a:rPr lang="en-US" sz="220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double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3407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"hello"</a:t>
                      </a:r>
                      <a:endParaRPr lang="ru-RU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std::</a:t>
                      </a:r>
                      <a:r>
                        <a:rPr lang="en-US" sz="220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string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5664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chemeClr val="tx1"/>
                          </a:solidFill>
                        </a:rPr>
                        <a:t>array</a:t>
                      </a:r>
                      <a:endParaRPr lang="ru-RU" sz="22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latin typeface="Cascadia Mono" panose="020B0609020000020004" pitchFamily="49" charset="0"/>
                          <a:cs typeface="Cascadia Mono" panose="020B0609020000020004" pitchFamily="49" charset="0"/>
                        </a:rPr>
                        <a:t>[ 1, 2, 3 ]</a:t>
                      </a:r>
                      <a:endParaRPr lang="ru-RU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std::</a:t>
                      </a:r>
                      <a:r>
                        <a:rPr lang="en-US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vector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&lt;</a:t>
                      </a:r>
                      <a:r>
                        <a:rPr lang="en-US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Value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&gt;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253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chemeClr val="tx1"/>
                          </a:solidFill>
                        </a:rPr>
                        <a:t>object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{ </a:t>
                      </a:r>
                      <a:r>
                        <a:rPr lang="en-US" sz="2200">
                          <a:solidFill>
                            <a:srgbClr val="2E75B6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"key"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: </a:t>
                      </a:r>
                      <a:r>
                        <a:rPr lang="en-US" sz="2200">
                          <a:solidFill>
                            <a:srgbClr val="A31515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"value"</a:t>
                      </a:r>
                      <a:r>
                        <a:rPr lang="en-US" sz="220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 }</a:t>
                      </a:r>
                      <a:endParaRPr lang="en-US" sz="2200">
                        <a:latin typeface="Cascadia Mono" panose="020B0609020000020004" pitchFamily="49" charset="0"/>
                        <a:cs typeface="Cascadia Mono" panose="020B0609020000020004" pitchFamily="49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nb-NO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std::</a:t>
                      </a:r>
                      <a:r>
                        <a:rPr lang="nb-NO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unordered_map</a:t>
                      </a:r>
                      <a:r>
                        <a:rPr lang="nb-NO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&lt;</a:t>
                      </a:r>
                      <a:r>
                        <a:rPr lang="en-US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std::</a:t>
                      </a:r>
                      <a:r>
                        <a:rPr lang="en-US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string</a:t>
                      </a:r>
                      <a:r>
                        <a:rPr lang="nb-NO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, </a:t>
                      </a:r>
                      <a:r>
                        <a:rPr lang="nb-NO" sz="2200" dirty="0">
                          <a:solidFill>
                            <a:srgbClr val="2B91AF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Value</a:t>
                      </a:r>
                      <a:r>
                        <a:rPr lang="nb-NO" sz="22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ascadia Mono" panose="020B0609020000020004" pitchFamily="49" charset="0"/>
                        </a:rPr>
                        <a:t>&gt;</a:t>
                      </a:r>
                      <a:endParaRPr lang="ru-RU" sz="2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4596531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C4DEFD-4EC3-10F1-515D-9487CD52FCB0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829883" y="3415630"/>
            <a:ext cx="0" cy="299554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81C661C-3C0A-365A-894B-500E292ECC1C}"/>
              </a:ext>
            </a:extLst>
          </p:cNvPr>
          <p:cNvSpPr txBox="1"/>
          <p:nvPr/>
        </p:nvSpPr>
        <p:spPr>
          <a:xfrm>
            <a:off x="1540991" y="3715184"/>
            <a:ext cx="2577784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keys are unordered</a:t>
            </a:r>
            <a:endParaRPr lang="ru-RU" sz="2400"/>
          </a:p>
        </p:txBody>
      </p:sp>
    </p:spTree>
    <p:extLst>
      <p:ext uri="{BB962C8B-B14F-4D97-AF65-F5344CB8AC3E}">
        <p14:creationId xmlns:p14="http://schemas.microsoft.com/office/powerpoint/2010/main" val="25048617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680F36-F631-B125-F1D9-51F062DE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visit()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5C9B-4C2D-9713-D00F-8D8AA093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is_base_of_v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RawBaseValueType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std::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remove_cvref_t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detail::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RawBaseValueType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(std::forward&lt;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std::forward&lt;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::variant());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6F0A-6CF7-C65B-5F52-2516B7AC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70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1FB93-0F78-7051-DA63-367A6C312A66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9D4CFEB-6A66-F4BB-A9D4-8A82AA19D7B9}"/>
              </a:ext>
            </a:extLst>
          </p:cNvPr>
          <p:cNvSpPr/>
          <p:nvPr/>
        </p:nvSpPr>
        <p:spPr>
          <a:xfrm>
            <a:off x="7949901" y="3377885"/>
            <a:ext cx="3883511" cy="53803"/>
          </a:xfrm>
          <a:custGeom>
            <a:avLst/>
            <a:gdLst>
              <a:gd name="connsiteX0" fmla="*/ 0 w 3883511"/>
              <a:gd name="connsiteY0" fmla="*/ 10773 h 53803"/>
              <a:gd name="connsiteX1" fmla="*/ 258184 w 3883511"/>
              <a:gd name="connsiteY1" fmla="*/ 21530 h 53803"/>
              <a:gd name="connsiteX2" fmla="*/ 376518 w 3883511"/>
              <a:gd name="connsiteY2" fmla="*/ 32288 h 53803"/>
              <a:gd name="connsiteX3" fmla="*/ 774551 w 3883511"/>
              <a:gd name="connsiteY3" fmla="*/ 53803 h 53803"/>
              <a:gd name="connsiteX4" fmla="*/ 1957892 w 3883511"/>
              <a:gd name="connsiteY4" fmla="*/ 53803 h 53803"/>
              <a:gd name="connsiteX5" fmla="*/ 2990626 w 3883511"/>
              <a:gd name="connsiteY5" fmla="*/ 43046 h 53803"/>
              <a:gd name="connsiteX6" fmla="*/ 3184264 w 3883511"/>
              <a:gd name="connsiteY6" fmla="*/ 21530 h 53803"/>
              <a:gd name="connsiteX7" fmla="*/ 3453205 w 3883511"/>
              <a:gd name="connsiteY7" fmla="*/ 10773 h 53803"/>
              <a:gd name="connsiteX8" fmla="*/ 3883511 w 3883511"/>
              <a:gd name="connsiteY8" fmla="*/ 15 h 53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83511" h="53803">
                <a:moveTo>
                  <a:pt x="0" y="10773"/>
                </a:moveTo>
                <a:lnTo>
                  <a:pt x="258184" y="21530"/>
                </a:lnTo>
                <a:cubicBezTo>
                  <a:pt x="297727" y="23790"/>
                  <a:pt x="337027" y="29250"/>
                  <a:pt x="376518" y="32288"/>
                </a:cubicBezTo>
                <a:cubicBezTo>
                  <a:pt x="538414" y="44742"/>
                  <a:pt x="598683" y="45809"/>
                  <a:pt x="774551" y="53803"/>
                </a:cubicBezTo>
                <a:cubicBezTo>
                  <a:pt x="2016210" y="27937"/>
                  <a:pt x="469146" y="53803"/>
                  <a:pt x="1957892" y="53803"/>
                </a:cubicBezTo>
                <a:cubicBezTo>
                  <a:pt x="2302155" y="53803"/>
                  <a:pt x="2646381" y="46632"/>
                  <a:pt x="2990626" y="43046"/>
                </a:cubicBezTo>
                <a:cubicBezTo>
                  <a:pt x="3055172" y="35874"/>
                  <a:pt x="3119478" y="26050"/>
                  <a:pt x="3184264" y="21530"/>
                </a:cubicBezTo>
                <a:cubicBezTo>
                  <a:pt x="3273765" y="15286"/>
                  <a:pt x="3363541" y="13919"/>
                  <a:pt x="3453205" y="10773"/>
                </a:cubicBezTo>
                <a:cubicBezTo>
                  <a:pt x="3785350" y="-881"/>
                  <a:pt x="3692834" y="15"/>
                  <a:pt x="3883511" y="15"/>
                </a:cubicBezTo>
              </a:path>
            </a:pathLst>
          </a:custGeom>
          <a:noFill/>
          <a:ln w="63500" cap="rnd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837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680F36-F631-B125-F1D9-51F062DE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visit()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5C9B-4C2D-9713-D00F-8D8AA093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(...);         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intentionally not implemented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&amp;); </a:t>
            </a:r>
            <a:r>
              <a:rPr lang="en-US" sz="2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intentionally not implemented</a:t>
            </a: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RawBaseValueType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declval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remove_cvref_t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&gt;&gt;()));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2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6F0A-6CF7-C65B-5F52-2516B7AC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71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7FC01-25AC-5E1C-F6C7-DB9B55F5E4A6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474699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0A20-4D64-8FF6-CC8B-C591EE58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decltype</a:t>
            </a:r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(auto)</a:t>
            </a:r>
            <a:endParaRPr lang="ru-RU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C3ACF-AB58-6036-387C-4DB48592D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i="1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i="1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i="1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baz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i="1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199F8-499A-DB80-BC08-0C8370E8C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8E2BE5-FC94-D6FF-B51D-B3BBC0573307}"/>
              </a:ext>
            </a:extLst>
          </p:cNvPr>
          <p:cNvSpPr txBox="1"/>
          <p:nvPr/>
        </p:nvSpPr>
        <p:spPr>
          <a:xfrm>
            <a:off x="5198139" y="214836"/>
            <a:ext cx="3825551" cy="193899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returns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/>
              <a:t> as deduced in a call</a:t>
            </a:r>
          </a:p>
          <a:p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i="1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2400" dirty="0"/>
          </a:p>
          <a:p>
            <a:r>
              <a:rPr lang="en-US" sz="2400" dirty="0"/>
              <a:t>to template function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72FF7B-EA84-AFFC-2396-67EF1B050304}"/>
              </a:ext>
            </a:extLst>
          </p:cNvPr>
          <p:cNvSpPr txBox="1"/>
          <p:nvPr/>
        </p:nvSpPr>
        <p:spPr>
          <a:xfrm>
            <a:off x="5198138" y="2046380"/>
            <a:ext cx="3825551" cy="1938992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/>
              <a:t>returns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/>
              <a:t> as deduced in a call</a:t>
            </a:r>
          </a:p>
          <a:p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i="1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expr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2400" dirty="0"/>
          </a:p>
          <a:p>
            <a:r>
              <a:rPr lang="en-US" sz="2400" dirty="0"/>
              <a:t>to template function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&amp;);</a:t>
            </a:r>
            <a:endParaRPr lang="ru-RU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5E4CB0-D1F2-732D-6E58-D82F28411F68}"/>
              </a:ext>
            </a:extLst>
          </p:cNvPr>
          <p:cNvSpPr txBox="1"/>
          <p:nvPr/>
        </p:nvSpPr>
        <p:spPr>
          <a:xfrm>
            <a:off x="2504661" y="3985372"/>
            <a:ext cx="798376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endParaRPr lang="ru-RU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C008F6-55EA-61DD-2809-580B262A7E3E}"/>
              </a:ext>
            </a:extLst>
          </p:cNvPr>
          <p:cNvSpPr txBox="1"/>
          <p:nvPr/>
        </p:nvSpPr>
        <p:spPr>
          <a:xfrm>
            <a:off x="935916" y="332851"/>
            <a:ext cx="699247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endParaRPr lang="ru-RU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3F8EFF-BC47-22B3-15E0-F66E9693FA80}"/>
              </a:ext>
            </a:extLst>
          </p:cNvPr>
          <p:cNvSpPr txBox="1"/>
          <p:nvPr/>
        </p:nvSpPr>
        <p:spPr>
          <a:xfrm>
            <a:off x="2012328" y="2153828"/>
            <a:ext cx="699247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6177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8" grpId="0" animBg="1"/>
      <p:bldP spid="11" grpId="0" animBg="1"/>
      <p:bldP spid="11" grpId="1" animBg="1"/>
      <p:bldP spid="12" grpId="0" animBg="1"/>
      <p:bldP spid="12" grpId="1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680F36-F631-B125-F1D9-51F062DE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scadia Mono" panose="020B0609020000020004" pitchFamily="49" charset="0"/>
                <a:cs typeface="Cascadia Mono" panose="020B0609020000020004" pitchFamily="49" charset="0"/>
              </a:rPr>
              <a:t>visit()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5C9B-4C2D-9713-D00F-8D8AA093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 wrap="none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requires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(std::</a:t>
            </a:r>
            <a:r>
              <a:rPr lang="en-US" sz="2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is_base_of_v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&lt;detail::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RawBaseValueType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std::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remove_cvref_t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&gt;&gt;)</a:t>
            </a:r>
          </a:p>
          <a:p>
            <a:pPr marL="0" indent="0">
              <a:buNone/>
            </a:pP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detail::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RawBaseValueType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2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(std::forward&lt;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std::forward&lt;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2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).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BaseValueType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::variant());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6F0A-6CF7-C65B-5F52-2516B7AC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73</a:t>
            </a:fld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1FB93-0F78-7051-DA63-367A6C312A66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627662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D9B0-534B-32F4-7AC4-110EB97F9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F685-E79E-5191-D456-2E85CBFA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E752-1B4B-1563-1EEE-BCDAB2F7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06633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F685-E79E-5191-D456-2E85CBFA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1353800" cy="6492875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basic_string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char_traits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ReboundAllocator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ReboundAllocator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equal_to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ReboundAllocator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E752-1B4B-1563-1EEE-BCDAB2F7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75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AFE39-D7A3-5538-0C92-DAFB6227347C}"/>
              </a:ext>
            </a:extLst>
          </p:cNvPr>
          <p:cNvSpPr txBox="1"/>
          <p:nvPr/>
        </p:nvSpPr>
        <p:spPr>
          <a:xfrm>
            <a:off x="838200" y="311973"/>
            <a:ext cx="10972800" cy="1631216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ReboundAllocator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allocator_traits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&gt;::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rebind_alloc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r>
              <a:rPr lang="ru-RU" sz="20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>
              <a:solidFill>
                <a:schemeClr val="tx1">
                  <a:alpha val="34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574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1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6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9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2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5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8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93AFC-9E27-1257-A10F-3978BC681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2F685-E79E-5191-D456-2E85CBFA9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&amp;)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noexcept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construct(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construct(std::move(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n-US" sz="20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} {}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5E752-1B4B-1563-1EEE-BCDAB2F7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76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4E5D9-6819-2D98-CEFC-5FB39BBD15ED}"/>
              </a:ext>
            </a:extLst>
          </p:cNvPr>
          <p:cNvSpPr txBox="1"/>
          <p:nvPr/>
        </p:nvSpPr>
        <p:spPr>
          <a:xfrm>
            <a:off x="10090673" y="2011680"/>
            <a:ext cx="1925619" cy="1200329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i="1" dirty="0"/>
              <a:t>uses-allocator</a:t>
            </a:r>
            <a:r>
              <a:rPr lang="en-US" sz="2400" dirty="0"/>
              <a:t> machinery support</a:t>
            </a:r>
            <a:endParaRPr lang="ru-RU" sz="2400" dirty="0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CFD4F28A-54F8-2576-C643-17A32DBB5DA4}"/>
              </a:ext>
            </a:extLst>
          </p:cNvPr>
          <p:cNvSpPr/>
          <p:nvPr/>
        </p:nvSpPr>
        <p:spPr>
          <a:xfrm>
            <a:off x="9875520" y="1595246"/>
            <a:ext cx="203499" cy="2033195"/>
          </a:xfrm>
          <a:prstGeom prst="rightBrace">
            <a:avLst>
              <a:gd name="adj1" fmla="val 55641"/>
              <a:gd name="adj2" fmla="val 50000"/>
            </a:avLst>
          </a:prstGeom>
          <a:ln w="2540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74293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BA061-7EDE-A545-B6EB-093EA937C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1353800" cy="6857999"/>
          </a:xfrm>
        </p:spPr>
        <p:txBody>
          <a:bodyPr wrap="square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.valueless_by_exception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std::</a:t>
            </a:r>
            <a:r>
              <a:rPr lang="en-US" sz="2000" dirty="0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visit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([&amp;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](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&amp;&amp;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detail::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RemoveCVRef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constexpr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||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is_same_v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||</a:t>
            </a:r>
          </a:p>
          <a:p>
            <a:pPr marL="0" indent="0">
              <a:buNone/>
            </a:pP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std::is_same_v&lt;</a:t>
            </a:r>
            <a:r>
              <a:rPr lang="nn-NO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nn-NO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nn-NO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in_place_type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), 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000" dirty="0">
                <a:solidFill>
                  <a:srgbClr val="8F08C4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std::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in_place_type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 std::forward&lt;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other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F956EB-6B15-E9F6-2FC0-AAC48D59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7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5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28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1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4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37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9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0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3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mph" presetSubtype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49" dur="indefinite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4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57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0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63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6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7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77" dur="indefinite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85" dur="indefinite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88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1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4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97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00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5" dur="indefinite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08" dur="indefinite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1" dur="indefinite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4" dur="indefinite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34"/>
                                      </p:to>
                                    </p:set>
                                    <p:animEffect filter="image" prLst="opacity: 0.34">
                                      <p:cBhvr rctx="IE">
                                        <p:cTn id="117" dur="indefinite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0" dur="indefinite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3" dur="indefinite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1"/>
                                      </p:to>
                                    </p:set>
                                    <p:animEffect filter="image" prLst="opacity: 1">
                                      <p:cBhvr rctx="IE">
                                        <p:cTn id="126" dur="indefinite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680F36-F631-B125-F1D9-51F062DE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5C9B-4C2D-9713-D00F-8D8AA093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0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uses-allocator machinery support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uses_allocator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A1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A2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: </a:t>
            </a:r>
            <a:r>
              <a:rPr lang="en-US" sz="2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true_type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{};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6F0A-6CF7-C65B-5F52-2516B7AC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904994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7AA6-62D0-08EE-F12F-373FF9CEC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95113-7B29-1BE6-CA38-3BA618672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Workaround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final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en-US" sz="24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...</a:t>
            </a:r>
            <a:endParaRPr lang="ru-RU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DummyUnorderedMap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equal_to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detail::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ReboundAllocator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pair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&gt;&gt;&gt;;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std::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Boolean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US" sz="24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           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DummyUnorderedMap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&gt;;</a:t>
            </a:r>
          </a:p>
          <a:p>
            <a:pPr marL="0" indent="0">
              <a:buNone/>
            </a:pPr>
            <a:endParaRPr lang="en-US" sz="24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alignas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  <a:r>
              <a:rPr lang="en-US" sz="24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uint8_t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storage[</a:t>
            </a:r>
            <a:r>
              <a:rPr lang="en-US" sz="24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sizeof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DummyVariant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m_data</a:t>
            </a:r>
            <a:r>
              <a:rPr lang="en-US" sz="24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chemeClr val="tx1">
                  <a:alpha val="34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6597E-F271-2929-4D97-4E0DBCE5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6773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58DC2-E7DF-F50C-DFDF-76D5BFDE6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of JSON types into C++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BBEA5-CAA5-152E-8755-8B77C2762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C++17: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/>
              <a:t> — </a:t>
            </a:r>
            <a:r>
              <a:rPr lang="en-US" sz="1800" dirty="0">
                <a:solidFill>
                  <a:schemeClr val="bg1">
                    <a:lumMod val="50000"/>
                  </a:schemeClr>
                </a:solidFill>
              </a:rPr>
              <a:t>(usually)</a:t>
            </a:r>
            <a:r>
              <a:rPr lang="en-US" sz="1800" dirty="0"/>
              <a:t> 8 bit integer type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 {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basic_string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char_traits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2000" dirty="0"/>
              <a:t>C++20: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char8_t</a:t>
            </a:r>
            <a:r>
              <a:rPr lang="en-US" sz="1800" dirty="0"/>
              <a:t> — (at least) 8 bit integer type able to accommodate UTF-8 </a:t>
            </a:r>
            <a:r>
              <a:rPr lang="en-US" sz="1800" u="sng" dirty="0"/>
              <a:t>code units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std {</a:t>
            </a:r>
            <a:endParaRPr lang="en-US" sz="1800" dirty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u8string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basic_string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char8_t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char_traits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char8_t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char8_t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&gt;&gt;;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/>
              <a:t>What about interoperability between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u8string</a:t>
            </a:r>
            <a:r>
              <a:rPr lang="en-US" sz="2000" dirty="0"/>
              <a:t>? 🤷‍♀️</a:t>
            </a:r>
            <a:endParaRPr lang="ru-RU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30162-35CE-FE02-C16F-1B811742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</a:t>
            </a:fld>
            <a:endParaRPr lang="ru-R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27DFCF-258C-2BF8-C631-E060F4EEFF98}"/>
              </a:ext>
            </a:extLst>
          </p:cNvPr>
          <p:cNvCxnSpPr>
            <a:cxnSpLocks/>
          </p:cNvCxnSpPr>
          <p:nvPr/>
        </p:nvCxnSpPr>
        <p:spPr>
          <a:xfrm>
            <a:off x="1771650" y="950119"/>
            <a:ext cx="788194" cy="0"/>
          </a:xfrm>
          <a:prstGeom prst="line">
            <a:avLst/>
          </a:prstGeom>
          <a:ln w="1524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22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9680F36-F631-B125-F1D9-51F062DE5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FF5C9B-4C2D-9713-D00F-8D8AA0939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detail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(...);           </a:t>
            </a:r>
            <a:r>
              <a:rPr lang="en-US" sz="2200" dirty="0">
                <a:solidFill>
                  <a:srgbClr val="008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intentionally not implemented</a:t>
            </a:r>
            <a:endParaRPr lang="en-US" sz="22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200" dirty="0" err="1">
                <a:solidFill>
                  <a:srgbClr val="74531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BasicValue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Allocator</a:t>
            </a:r>
            <a:r>
              <a:rPr lang="en-US" sz="2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&gt;&amp;);</a:t>
            </a:r>
          </a:p>
          <a:p>
            <a:pPr marL="0" indent="0">
              <a:buNone/>
            </a:pPr>
            <a:endParaRPr lang="en-US" sz="2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template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typename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200" dirty="0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2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RawBaseValueType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200" dirty="0" err="1">
                <a:solidFill>
                  <a:srgbClr val="0000F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decltype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200" dirty="0" err="1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GetValue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200" dirty="0" err="1">
                <a:solidFill>
                  <a:srgbClr val="74531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declval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200" dirty="0" err="1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remove_cvref_t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200" dirty="0">
                <a:solidFill>
                  <a:srgbClr val="2B91AF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US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&gt;&gt;()));</a:t>
            </a:r>
          </a:p>
          <a:p>
            <a:pPr marL="0" indent="0">
              <a:buNone/>
            </a:pPr>
            <a:r>
              <a:rPr lang="ru-RU" sz="2200" dirty="0">
                <a:solidFill>
                  <a:srgbClr val="000000">
                    <a:alpha val="34000"/>
                  </a:srgbClr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200" dirty="0">
              <a:solidFill>
                <a:srgbClr val="000000">
                  <a:alpha val="34000"/>
                </a:srgbClr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F6F0A-6CF7-C65B-5F52-2516B7AC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80</a:t>
            </a:fld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37FC01-25AC-5E1C-F6C7-DB9B55F5E4A6}"/>
              </a:ext>
            </a:extLst>
          </p:cNvPr>
          <p:cNvSpPr txBox="1"/>
          <p:nvPr/>
        </p:nvSpPr>
        <p:spPr>
          <a:xfrm>
            <a:off x="5678556" y="0"/>
            <a:ext cx="834887" cy="40011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C++20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18098376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B0E91-D47D-F9A7-6E80-3DD094B0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Most Malleable Memory Management Method in C++ by Björn </a:t>
            </a:r>
            <a:r>
              <a:rPr lang="en-US" sz="2800" dirty="0" err="1"/>
              <a:t>Fahller</a:t>
            </a:r>
            <a:endParaRPr lang="en-US" sz="2800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https://youtu.be/ptMFLSAkRj0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868C4-45DF-225D-F7CA-4BF24FF9C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81</a:t>
            </a:fld>
            <a:endParaRPr lang="ru-RU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E3A53A5-8908-4A56-B6F8-F1D50CAC8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714500"/>
            <a:ext cx="3429000" cy="34290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2DB93A-917C-4EE9-17EE-B9BE932F8FF8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62672" y="1383527"/>
            <a:ext cx="7272896" cy="4090946"/>
          </a:xfrm>
          <a:prstGeom prst="rect">
            <a:avLst/>
          </a:prstGeom>
          <a:effectLst>
            <a:outerShdw blurRad="635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76967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D87BD-ABD9-B277-26F3-81E1517D9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D768C-B22A-FB21-EAA1-C0A88FD4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none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Foo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bar;</a:t>
            </a:r>
          </a:p>
          <a:p>
            <a:pPr marL="0" indent="0">
              <a:buNone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</a:p>
          <a:p>
            <a:pPr marL="0" indent="0">
              <a:buNone/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1F377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Clang (any version) + </a:t>
            </a:r>
            <a:r>
              <a:rPr lang="en-US" sz="2400" dirty="0" err="1">
                <a:solidFill>
                  <a:srgbClr val="C00000"/>
                </a:solidFill>
              </a:rPr>
              <a:t>libstdc</a:t>
            </a:r>
            <a:r>
              <a:rPr lang="en-US" sz="2400" dirty="0">
                <a:solidFill>
                  <a:srgbClr val="C00000"/>
                </a:solidFill>
              </a:rPr>
              <a:t>++ version &lt;12: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error: call to implicitly-deleted copy constructor of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'std::pair&lt;const std::</a:t>
            </a:r>
            <a:r>
              <a:rPr lang="en-US" sz="2000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basic_string</a:t>
            </a: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&lt;char&gt;, </a:t>
            </a:r>
            <a:r>
              <a:rPr lang="en-US" sz="2000" dirty="0" err="1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BasicValue</a:t>
            </a:r>
            <a:r>
              <a:rPr lang="en-US" sz="2000" dirty="0">
                <a:solidFill>
                  <a:srgbClr val="C00000"/>
                </a:solidFill>
                <a:latin typeface="Cascadia Mono" panose="020B0609020000020004" pitchFamily="49" charset="0"/>
                <a:cs typeface="Cascadia Mono" panose="020B0609020000020004" pitchFamily="49" charset="0"/>
              </a:rPr>
              <a:t>&lt;std::allocator&lt;char&gt;&gt;&gt;'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778C65-94CC-3261-3F7F-86DED673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10929-2CEE-84C2-2504-2932EE167D3D}"/>
              </a:ext>
            </a:extLst>
          </p:cNvPr>
          <p:cNvSpPr txBox="1"/>
          <p:nvPr/>
        </p:nvSpPr>
        <p:spPr>
          <a:xfrm>
            <a:off x="5497158" y="2010410"/>
            <a:ext cx="6551408" cy="1569660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hlinkClick r:id="rId2"/>
              </a:rPr>
              <a:t>https://github.com/llvm/llvm-project/issues/84487</a:t>
            </a:r>
            <a:endParaRPr lang="en-US" sz="2400" dirty="0"/>
          </a:p>
          <a:p>
            <a:r>
              <a:rPr lang="en-US" sz="2400" dirty="0"/>
              <a:t>[clang] fails to compile valid code involving 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variant</a:t>
            </a:r>
            <a:r>
              <a:rPr lang="en-US" sz="2400" dirty="0"/>
              <a:t> and </a:t>
            </a:r>
            <a:r>
              <a:rPr lang="en-US" sz="24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unordered_map</a:t>
            </a:r>
            <a:r>
              <a:rPr lang="en-US" sz="2400" dirty="0"/>
              <a:t> with</a:t>
            </a:r>
            <a:endParaRPr lang="ru-RU" sz="2400" dirty="0"/>
          </a:p>
          <a:p>
            <a:r>
              <a:rPr lang="en-US" sz="2400" dirty="0" err="1"/>
              <a:t>libstdc</a:t>
            </a:r>
            <a:r>
              <a:rPr lang="en-US" sz="2400" dirty="0"/>
              <a:t>++ version &lt;12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76329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8C6752-1E60-3498-D389-3E903B7C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Allocator support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19CD-64C0-22F0-2F31-11285428B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(_GLIBCXX_RELEASE) &amp;&amp; _GLIBCXX_RELEASE &lt; 12 &amp;&amp; \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defined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8A1B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__clang__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clang needs this for some reason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static_assert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(std::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is_copy_constructible_v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&lt;Value&gt;);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#endif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16600" dirty="0"/>
              <a:t>       🩹</a:t>
            </a:r>
            <a:endParaRPr lang="ru-RU" sz="16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5E946-BCBA-F783-5FB5-7621A74C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155584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1BED8-612E-D39C-C958-EC35DB91D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we've covered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D6A4-F3ED-947C-3F3B-F19D5E08B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167312"/>
          </a:xfrm>
        </p:spPr>
        <p:txBody>
          <a:bodyPr>
            <a:normAutofit/>
          </a:bodyPr>
          <a:lstStyle/>
          <a:p>
            <a:r>
              <a:rPr lang="en-US" dirty="0"/>
              <a:t>implemented a variant-like value type to work with JSON values</a:t>
            </a:r>
          </a:p>
          <a:p>
            <a:pPr lvl="1"/>
            <a:r>
              <a:rPr lang="en-US" dirty="0"/>
              <a:t>rule of zero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worked around bogus variant construction/assignment in MS implementation</a:t>
            </a:r>
            <a:br>
              <a:rPr lang="en-US" dirty="0"/>
            </a:br>
            <a:r>
              <a:rPr lang="en-US" dirty="0"/>
              <a:t>(fixed with</a:t>
            </a:r>
            <a:r>
              <a:rPr lang="en-US" sz="2400" dirty="0"/>
              <a:t>in </a:t>
            </a:r>
            <a:r>
              <a:rPr lang="en-US" dirty="0">
                <a:hlinkClick r:id="rId2"/>
              </a:rPr>
              <a:t>P0608</a:t>
            </a:r>
            <a:r>
              <a:rPr lang="en-US" sz="2400" dirty="0"/>
              <a:t>)</a:t>
            </a:r>
          </a:p>
          <a:p>
            <a:pPr lvl="1"/>
            <a:r>
              <a:rPr lang="en-US" sz="2400" dirty="0"/>
              <a:t>implemented rich interface that's easy to use correctly and hard to use incorrectly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worked around inability to use incomplete types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</a:t>
            </a:r>
            <a:r>
              <a:rPr lang="en-US" kern="1200" dirty="0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+mn-ea"/>
                <a:cs typeface="+mn-cs"/>
              </a:rPr>
              <a:t>std::</a:t>
            </a:r>
            <a:r>
              <a:rPr lang="en-US" kern="1200" dirty="0" err="1">
                <a:solidFill>
                  <a:srgbClr val="C00000"/>
                </a:solidFill>
                <a:effectLst/>
                <a:highlight>
                  <a:srgbClr val="FFFFFF"/>
                </a:highlight>
                <a:latin typeface="Cascadia Mono" panose="020B0609020000020004" pitchFamily="49" charset="0"/>
                <a:ea typeface="+mn-ea"/>
                <a:cs typeface="+mn-cs"/>
              </a:rPr>
              <a:t>unordered_map</a:t>
            </a:r>
            <a:r>
              <a:rPr lang="en-US" dirty="0">
                <a:solidFill>
                  <a:srgbClr val="C00000"/>
                </a:solidFill>
              </a:rPr>
              <a:t> in </a:t>
            </a:r>
            <a:r>
              <a:rPr lang="en-US" dirty="0" err="1">
                <a:solidFill>
                  <a:srgbClr val="C00000"/>
                </a:solidFill>
              </a:rPr>
              <a:t>libstdc</a:t>
            </a:r>
            <a:r>
              <a:rPr lang="en-US" dirty="0">
                <a:solidFill>
                  <a:srgbClr val="C00000"/>
                </a:solidFill>
              </a:rPr>
              <a:t>++ versions &lt;12)</a:t>
            </a:r>
          </a:p>
          <a:p>
            <a:pPr lvl="2"/>
            <a:r>
              <a:rPr lang="en-US" dirty="0"/>
              <a:t>rule of five</a:t>
            </a:r>
            <a:endParaRPr lang="en-US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  <a:p>
            <a:r>
              <a:rPr lang="en-US" dirty="0"/>
              <a:t>allocator support, uses-allocator functionality support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worked around Clang compilation bug with </a:t>
            </a:r>
            <a:r>
              <a:rPr lang="en-US" dirty="0" err="1">
                <a:solidFill>
                  <a:srgbClr val="C00000"/>
                </a:solidFill>
              </a:rPr>
              <a:t>libstdc</a:t>
            </a:r>
            <a:r>
              <a:rPr lang="en-US" dirty="0">
                <a:solidFill>
                  <a:srgbClr val="C00000"/>
                </a:solidFill>
              </a:rPr>
              <a:t>++ versions &lt;12</a:t>
            </a: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A1E03-0FCC-0E2A-ABDB-23C88270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6649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CB837090-C851-7E25-21F1-029875A98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136" y="0"/>
            <a:ext cx="1162372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44CB0B-A6E1-1F2C-45EA-C6E6D849B451}"/>
              </a:ext>
            </a:extLst>
          </p:cNvPr>
          <p:cNvSpPr txBox="1"/>
          <p:nvPr/>
        </p:nvSpPr>
        <p:spPr>
          <a:xfrm>
            <a:off x="284135" y="0"/>
            <a:ext cx="116237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ONE DOES NOT SIMPLY</a:t>
            </a:r>
            <a:endParaRPr lang="ru-RU" sz="7200" dirty="0">
              <a:solidFill>
                <a:schemeClr val="bg1"/>
              </a:solidFill>
              <a:effectLst>
                <a:glow rad="63500">
                  <a:schemeClr val="tx1"/>
                </a:glow>
              </a:effectLst>
              <a:latin typeface="Impact" panose="020B080603090205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FDC018-1A9C-C4B7-8D90-F6D10ACC7458}"/>
              </a:ext>
            </a:extLst>
          </p:cNvPr>
          <p:cNvSpPr txBox="1"/>
          <p:nvPr/>
        </p:nvSpPr>
        <p:spPr>
          <a:xfrm>
            <a:off x="284135" y="5657671"/>
            <a:ext cx="11623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effectLst>
                  <a:glow rad="63500">
                    <a:schemeClr val="tx1"/>
                  </a:glow>
                </a:effectLst>
                <a:latin typeface="Impact" panose="020B0806030902050204" pitchFamily="34" charset="0"/>
              </a:rPr>
              <a:t>WRITE A JSON LIBRARY IN C++</a:t>
            </a:r>
            <a:endParaRPr lang="ru-RU" sz="7200" dirty="0">
              <a:solidFill>
                <a:schemeClr val="bg1"/>
              </a:solidFill>
              <a:effectLst>
                <a:glow rad="63500">
                  <a:schemeClr val="tx1"/>
                </a:glo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43224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3A44-E073-0CD3-546E-C15C6042F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90597-C355-DC01-BD7F-3E207F83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minjsoncpp</a:t>
            </a:r>
            <a:endParaRPr lang="en-US" b="1" dirty="0"/>
          </a:p>
          <a:p>
            <a:pPr marL="0" indent="0">
              <a:buNone/>
            </a:pPr>
            <a:r>
              <a:rPr lang="en-US" dirty="0"/>
              <a:t>Minimalistic JSON C++ library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https://github.com/toughengineer/minjsoncpp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84047-1F2F-5B25-1CDA-163D8D4FC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70623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7B96-A984-61B0-74FE-CF2B2358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tx1"/>
                </a:solidFill>
              </a:rPr>
              <a:t>JSON в C++</a:t>
            </a:r>
            <a:r>
              <a:rPr lang="ru-RU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ru-RU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проектируем тип для работы с </a:t>
            </a:r>
            <a:r>
              <a:rPr lang="en-US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JSON  </a:t>
            </a:r>
            <a:r>
              <a:rPr lang="ru-RU" sz="4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значениями</a:t>
            </a:r>
            <a:endParaRPr lang="ru-RU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6A20-01E1-771C-E90C-2A51F7273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Павел Новиков</a:t>
            </a:r>
          </a:p>
          <a:p>
            <a:pPr marL="0" indent="0">
              <a:buNone/>
            </a:pPr>
            <a:r>
              <a:rPr lang="ru-RU" dirty="0"/>
              <a:t>@</a:t>
            </a:r>
            <a:r>
              <a:rPr lang="en-US" dirty="0" err="1"/>
              <a:t>cpp_ape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Slides: </a:t>
            </a:r>
            <a:r>
              <a:rPr lang="en-US" dirty="0">
                <a:hlinkClick r:id="rId2"/>
              </a:rPr>
              <a:t>bit.ly/3WYVRkd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113B-20BD-50D2-FDDE-FC547359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278B2A-1579-4FD9-B7A8-599F57B197D3}" type="slidenum">
              <a:rPr lang="ru-RU" smtClean="0"/>
              <a:t>87</a:t>
            </a:fld>
            <a:endParaRPr lang="ru-RU"/>
          </a:p>
        </p:txBody>
      </p:sp>
      <p:pic>
        <p:nvPicPr>
          <p:cNvPr id="5" name="Picture 4" descr="Twitter bird logo 2012.svg">
            <a:extLst>
              <a:ext uri="{FF2B5EF4-FFF2-40B4-BE49-F238E27FC236}">
                <a16:creationId xmlns:a16="http://schemas.microsoft.com/office/drawing/2014/main" id="{E7BE40F9-3929-1F3E-8A6B-4B5384279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1940810"/>
            <a:ext cx="361950" cy="293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8AAC65B-45DB-6B65-0A67-F493F881D215}"/>
              </a:ext>
            </a:extLst>
          </p:cNvPr>
          <p:cNvSpPr/>
          <p:nvPr/>
        </p:nvSpPr>
        <p:spPr>
          <a:xfrm>
            <a:off x="476250" y="1906425"/>
            <a:ext cx="361949" cy="361949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6C31BDC-F5BC-B89F-396D-21044AD405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6250" y="1906425"/>
            <a:ext cx="361949" cy="36194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F2733104-A70C-05A2-4A8B-5E0957AECB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70000" y="3117687"/>
            <a:ext cx="2052000" cy="20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253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27B96-A984-61B0-74FE-CF2B2358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/>
              <a:t>References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26A20-01E1-771C-E90C-2A51F7273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1353800" cy="5167312"/>
          </a:xfrm>
        </p:spPr>
        <p:txBody>
          <a:bodyPr>
            <a:normAutofit/>
          </a:bodyPr>
          <a:lstStyle/>
          <a:p>
            <a:r>
              <a:rPr lang="en-US" sz="2000" dirty="0"/>
              <a:t>RFC 8259: The JavaScript Object Notation (JSON) Data Interchange Format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https://datatracker.ietf.org/doc/html/rfc8259</a:t>
            </a:r>
            <a:endParaRPr lang="en-US" sz="2000" dirty="0"/>
          </a:p>
          <a:p>
            <a:r>
              <a:rPr lang="en-US" sz="2000" dirty="0"/>
              <a:t>“A sane variant converting constructor” by </a:t>
            </a:r>
            <a:r>
              <a:rPr lang="en-US" sz="2000" b="0" i="0" dirty="0" err="1">
                <a:solidFill>
                  <a:srgbClr val="333333"/>
                </a:solidFill>
                <a:effectLst/>
              </a:rPr>
              <a:t>Zhihao</a:t>
            </a:r>
            <a:r>
              <a:rPr lang="en-US" sz="2000" b="0" i="0" dirty="0">
                <a:solidFill>
                  <a:srgbClr val="333333"/>
                </a:solidFill>
                <a:effectLst/>
              </a:rPr>
              <a:t> Yuan</a:t>
            </a:r>
            <a:r>
              <a:rPr lang="en-US" sz="2000" dirty="0"/>
              <a:t> </a:t>
            </a:r>
            <a:r>
              <a:rPr lang="en-US" sz="2000" dirty="0">
                <a:hlinkClick r:id="rId3"/>
              </a:rPr>
              <a:t>https://wg21.link/p0608</a:t>
            </a:r>
            <a:endParaRPr lang="en-US" sz="2000" dirty="0"/>
          </a:p>
          <a:p>
            <a:r>
              <a:rPr lang="en-US" sz="2000" dirty="0"/>
              <a:t>Deprecate std::</a:t>
            </a:r>
            <a:r>
              <a:rPr lang="en-US" sz="2000" dirty="0" err="1"/>
              <a:t>aligned_storage</a:t>
            </a:r>
            <a:r>
              <a:rPr lang="en-US" sz="2000" dirty="0"/>
              <a:t> and std::</a:t>
            </a:r>
            <a:r>
              <a:rPr lang="en-US" sz="2000" dirty="0" err="1"/>
              <a:t>aligned_union</a:t>
            </a:r>
            <a:r>
              <a:rPr lang="en-US" sz="2000" dirty="0"/>
              <a:t> by CJ Johnson </a:t>
            </a:r>
            <a:r>
              <a:rPr lang="en-US" sz="2000" dirty="0">
                <a:hlinkClick r:id="rId4"/>
              </a:rPr>
              <a:t>https://wg21.link/p1413</a:t>
            </a:r>
            <a:endParaRPr lang="en-US" sz="2000" dirty="0"/>
          </a:p>
          <a:p>
            <a:r>
              <a:rPr lang="en-US" sz="2000" dirty="0"/>
              <a:t>Most Malleable Memory Management Method in C++ by Björn </a:t>
            </a:r>
            <a:r>
              <a:rPr lang="en-US" sz="2000" dirty="0" err="1"/>
              <a:t>Fahller</a:t>
            </a:r>
            <a:br>
              <a:rPr lang="en-US" sz="2000" dirty="0"/>
            </a:br>
            <a:r>
              <a:rPr lang="en-US" sz="2000" dirty="0">
                <a:hlinkClick r:id="rId5"/>
              </a:rPr>
              <a:t>https://www.youtube.com/watch?v=ptMFLSAkRj0</a:t>
            </a:r>
            <a:endParaRPr lang="en-US" sz="2000" dirty="0"/>
          </a:p>
          <a:p>
            <a:r>
              <a:rPr lang="en-US" sz="2000" dirty="0"/>
              <a:t>[clang] fails to compile valid code involving </a:t>
            </a:r>
            <a:r>
              <a:rPr lang="en-US" sz="2000" dirty="0">
                <a:latin typeface="Cascadia Mono" panose="020B0609020000020004" pitchFamily="49" charset="0"/>
                <a:cs typeface="Cascadia Mono" panose="020B0609020000020004" pitchFamily="49" charset="0"/>
              </a:rPr>
              <a:t>variant</a:t>
            </a:r>
            <a:r>
              <a:rPr lang="en-US" sz="2000" dirty="0"/>
              <a:t> and </a:t>
            </a:r>
            <a:r>
              <a:rPr lang="en-US" sz="20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unordered_map</a:t>
            </a:r>
            <a:r>
              <a:rPr lang="en-US" sz="2000" dirty="0"/>
              <a:t> with</a:t>
            </a:r>
            <a:r>
              <a:rPr lang="ru-RU" sz="2000" dirty="0"/>
              <a:t> </a:t>
            </a:r>
            <a:r>
              <a:rPr lang="en-US" sz="2000" dirty="0" err="1"/>
              <a:t>libstdc</a:t>
            </a:r>
            <a:r>
              <a:rPr lang="en-US" sz="2000" dirty="0"/>
              <a:t>++ version &lt;12</a:t>
            </a:r>
            <a:br>
              <a:rPr lang="ru-RU" sz="2000" dirty="0"/>
            </a:br>
            <a:r>
              <a:rPr lang="en-US" sz="2000" dirty="0">
                <a:hlinkClick r:id="rId6"/>
              </a:rPr>
              <a:t>https://github.com/llvm/llvm-project/issues/84487</a:t>
            </a:r>
            <a:endParaRPr lang="en-US" sz="2000" dirty="0"/>
          </a:p>
          <a:p>
            <a:r>
              <a:rPr lang="en-US" sz="2000" dirty="0" err="1"/>
              <a:t>minjsoncpp</a:t>
            </a:r>
            <a:r>
              <a:rPr lang="en-US" sz="2000" dirty="0"/>
              <a:t> — Minimalistic JSON C++ library </a:t>
            </a:r>
            <a:r>
              <a:rPr lang="en-US" sz="2000" dirty="0">
                <a:hlinkClick r:id="rId7"/>
              </a:rPr>
              <a:t>https://github.com/toughengineer/minjsoncpp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113B-20BD-50D2-FDDE-FC547359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/>
          <a:p>
            <a:fld id="{73278B2A-1579-4FD9-B7A8-599F57B197D3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816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FB449-B17C-F23B-FCF3-895D4B24E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Mapping of JSON types into C++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8218-BDBF-A38D-F953-735EA6758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JSON value is a union type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variant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&lt;std::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monostate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int64_t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std::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&gt;,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std::</a:t>
            </a:r>
            <a:r>
              <a:rPr lang="nb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unordered_map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nb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nb-NO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nb-NO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ru-RU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B406B-FAAB-C4BA-6714-FE82B0E14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78B2A-1579-4FD9-B7A8-599F57B197D3}" type="slidenum">
              <a:rPr lang="ru-RU" smtClean="0"/>
              <a:t>9</a:t>
            </a:fld>
            <a:endParaRPr lang="ru-RU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135EE2B5-7737-91D0-6FA3-B9CF2CA05218}"/>
              </a:ext>
            </a:extLst>
          </p:cNvPr>
          <p:cNvSpPr/>
          <p:nvPr/>
        </p:nvSpPr>
        <p:spPr>
          <a:xfrm>
            <a:off x="2170300" y="986284"/>
            <a:ext cx="540689" cy="54000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05F86E0-DCA5-6E89-59D7-10A08734504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179976" y="1932693"/>
            <a:ext cx="328837" cy="0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F016811-7450-DE83-ACAC-637C99DC037E}"/>
              </a:ext>
            </a:extLst>
          </p:cNvPr>
          <p:cNvSpPr txBox="1"/>
          <p:nvPr/>
        </p:nvSpPr>
        <p:spPr>
          <a:xfrm>
            <a:off x="6508813" y="1701860"/>
            <a:ext cx="647768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/>
              <a:t>null</a:t>
            </a:r>
            <a:endParaRPr lang="ru-RU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4598CB-8DF2-880D-3F6A-B2A950942D98}"/>
              </a:ext>
            </a:extLst>
          </p:cNvPr>
          <p:cNvSpPr txBox="1"/>
          <p:nvPr/>
        </p:nvSpPr>
        <p:spPr>
          <a:xfrm>
            <a:off x="7280089" y="3500470"/>
            <a:ext cx="2547723" cy="461665"/>
          </a:xfrm>
          <a:prstGeom prst="rect">
            <a:avLst/>
          </a:prstGeom>
          <a:solidFill>
            <a:schemeClr val="bg1"/>
          </a:solidFill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struct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US" sz="2400" dirty="0">
                <a:latin typeface="Cascadia Mono" panose="020B0609020000020004" pitchFamily="49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35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7534</TotalTime>
  <Words>7717</Words>
  <Application>Microsoft Office PowerPoint</Application>
  <PresentationFormat>Widescreen</PresentationFormat>
  <Paragraphs>1309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4" baseType="lpstr">
      <vt:lpstr>Arial</vt:lpstr>
      <vt:lpstr>Calibri</vt:lpstr>
      <vt:lpstr>Cascadia Mono</vt:lpstr>
      <vt:lpstr>Impact</vt:lpstr>
      <vt:lpstr>Calibri Light</vt:lpstr>
      <vt:lpstr>Office Theme</vt:lpstr>
      <vt:lpstr>JSON в C++: проектируем тип для работы с JSON значениями</vt:lpstr>
      <vt:lpstr>Plan for this talk</vt:lpstr>
      <vt:lpstr>Constraints for this talk</vt:lpstr>
      <vt:lpstr>Overview of JSON</vt:lpstr>
      <vt:lpstr>Overview of JSON</vt:lpstr>
      <vt:lpstr>PowerPoint Presentation</vt:lpstr>
      <vt:lpstr>Mapping of JSON types into C++</vt:lpstr>
      <vt:lpstr>Mapping of JSON types into C++</vt:lpstr>
      <vt:lpstr>Mapping of JSON types into C++</vt:lpstr>
      <vt:lpstr>Value type</vt:lpstr>
      <vt:lpstr>Value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type</vt:lpstr>
      <vt:lpstr>Value type</vt:lpstr>
      <vt:lpstr>Value type</vt:lpstr>
      <vt:lpstr>Value type</vt:lpstr>
      <vt:lpstr>Value type</vt:lpstr>
      <vt:lpstr>PowerPoint Presentation</vt:lpstr>
      <vt:lpstr>Value type</vt:lpstr>
      <vt:lpstr>PowerPoint Presentation</vt:lpstr>
      <vt:lpstr>PowerPoint Presentation</vt:lpstr>
      <vt:lpstr>Value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type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Value type</vt:lpstr>
      <vt:lpstr>PowerPoint Presentation</vt:lpstr>
      <vt:lpstr>PowerPoint Presentation</vt:lpstr>
      <vt:lpstr>Value type</vt:lpstr>
      <vt:lpstr>Value type</vt:lpstr>
      <vt:lpstr>PowerPoint Presentation</vt:lpstr>
      <vt:lpstr>PowerPoint Presentation</vt:lpstr>
      <vt:lpstr>PowerPoint Presentation</vt:lpstr>
      <vt:lpstr>PowerPoint Presentation</vt:lpstr>
      <vt:lpstr>Value type</vt:lpstr>
      <vt:lpstr>Value type</vt:lpstr>
      <vt:lpstr>Value type</vt:lpstr>
      <vt:lpstr>Value type</vt:lpstr>
      <vt:lpstr>Value type</vt:lpstr>
      <vt:lpstr>Value type</vt:lpstr>
      <vt:lpstr>Value type</vt:lpstr>
      <vt:lpstr>Value type</vt:lpstr>
      <vt:lpstr>Value type</vt:lpstr>
      <vt:lpstr>PowerPoint Presentation</vt:lpstr>
      <vt:lpstr>PowerPoint Presentation</vt:lpstr>
      <vt:lpstr>PowerPoint Presentation</vt:lpstr>
      <vt:lpstr>PowerPoint Presentation</vt:lpstr>
      <vt:lpstr>Value type</vt:lpstr>
      <vt:lpstr>visit()</vt:lpstr>
      <vt:lpstr>PowerPoint Presentation</vt:lpstr>
      <vt:lpstr>visit()</vt:lpstr>
      <vt:lpstr>visit()</vt:lpstr>
      <vt:lpstr>decltype(auto)</vt:lpstr>
      <vt:lpstr>visit()</vt:lpstr>
      <vt:lpstr>Allocator support</vt:lpstr>
      <vt:lpstr>PowerPoint Presentation</vt:lpstr>
      <vt:lpstr>Allocator support</vt:lpstr>
      <vt:lpstr>PowerPoint Presentation</vt:lpstr>
      <vt:lpstr>Allocator support</vt:lpstr>
      <vt:lpstr>Allocator support</vt:lpstr>
      <vt:lpstr>Allocator support</vt:lpstr>
      <vt:lpstr>PowerPoint Presentation</vt:lpstr>
      <vt:lpstr>Allocator support</vt:lpstr>
      <vt:lpstr>Allocator support</vt:lpstr>
      <vt:lpstr>What we've covered</vt:lpstr>
      <vt:lpstr>PowerPoint Presentation</vt:lpstr>
      <vt:lpstr>PowerPoint Presentation</vt:lpstr>
      <vt:lpstr>JSON в C++: проектируем тип для работы с JSON  значениями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 in C++: designing a type for working with JSON values</dc:title>
  <dc:creator>Pavel Novikov</dc:creator>
  <cp:lastModifiedBy>pavel n</cp:lastModifiedBy>
  <cp:revision>158</cp:revision>
  <dcterms:created xsi:type="dcterms:W3CDTF">2024-01-15T12:41:25Z</dcterms:created>
  <dcterms:modified xsi:type="dcterms:W3CDTF">2024-05-28T13:18:55Z</dcterms:modified>
</cp:coreProperties>
</file>